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0" r:id="rId11"/>
    <p:sldId id="281" r:id="rId12"/>
    <p:sldId id="283" r:id="rId13"/>
    <p:sldId id="282" r:id="rId14"/>
    <p:sldId id="284" r:id="rId15"/>
    <p:sldId id="286" r:id="rId16"/>
    <p:sldId id="285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72" r:id="rId27"/>
  </p:sldIdLst>
  <p:sldSz cx="12192000" cy="6858000"/>
  <p:notesSz cx="6858000" cy="9144000"/>
  <p:custDataLst>
    <p:tags r:id="rId2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00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7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3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8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01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9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57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13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8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42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7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4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7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75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4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31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19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7CE4-6EE4-4B30-8D72-7358C56F2D76}" type="datetimeFigureOut">
              <a:rPr lang="cs-CZ" smtClean="0"/>
              <a:t>1. 12. 2016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4BDA-002E-401B-9FC3-8529A90EE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20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1492/el/sitmu/master/" TargetMode="External"/><Relationship Id="rId2" Type="http://schemas.openxmlformats.org/officeDocument/2006/relationships/hyperlink" Target="http://clanky.rvp.cz/clanek/c/G/15439/HISTORIE-OPERACNICH-SYSTEMU-SALOVE-POCITACE-UNIX-DO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.muni.cz/usr/pelikan/Vyuka/Vyuk2.html" TargetMode="External"/><Relationship Id="rId4" Type="http://schemas.openxmlformats.org/officeDocument/2006/relationships/hyperlink" Target="http://www.nti.tul.cz/~kolar/os/os-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Technické vybavení počítačů v kostce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3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Integrovaný obvod zajišťující funkce CPU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Provádí </a:t>
            </a:r>
            <a:r>
              <a:rPr lang="cs-CZ" altLang="cs-CZ" dirty="0"/>
              <a:t>jednotlivé instrukce programu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Synchronní zařízení, které pracuje podle hodinových kmitů generovaných krystalem umístěným na základní desce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Do značné míry ovlivňuje výkon celého </a:t>
            </a:r>
            <a:r>
              <a:rPr lang="cs-CZ" altLang="cs-CZ" dirty="0" smtClean="0"/>
              <a:t>počítače, tedy čím </a:t>
            </a:r>
            <a:r>
              <a:rPr lang="cs-CZ" altLang="cs-CZ" dirty="0"/>
              <a:t>rychlejší procesor, tím rychlejší počítač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Většinou umístěn na základní </a:t>
            </a:r>
            <a:r>
              <a:rPr lang="cs-CZ" altLang="cs-CZ" dirty="0" smtClean="0"/>
              <a:t>desce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736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Parametry:</a:t>
            </a:r>
          </a:p>
          <a:p>
            <a:pPr lvl="1"/>
            <a:r>
              <a:rPr lang="cs-CZ" dirty="0"/>
              <a:t>Počet jader</a:t>
            </a:r>
          </a:p>
          <a:p>
            <a:pPr lvl="1"/>
            <a:r>
              <a:rPr lang="cs-CZ" dirty="0"/>
              <a:t>Frekvence</a:t>
            </a:r>
          </a:p>
          <a:p>
            <a:pPr lvl="1"/>
            <a:r>
              <a:rPr lang="cs-CZ" dirty="0"/>
              <a:t>Počet vláken</a:t>
            </a:r>
          </a:p>
          <a:p>
            <a:pPr lvl="1"/>
            <a:r>
              <a:rPr lang="cs-CZ" dirty="0"/>
              <a:t>L1, L2 a L3 paměť</a:t>
            </a:r>
          </a:p>
          <a:p>
            <a:pPr lvl="1"/>
            <a:r>
              <a:rPr lang="cs-CZ" dirty="0"/>
              <a:t>Speciální </a:t>
            </a:r>
            <a:r>
              <a:rPr lang="cs-CZ" dirty="0" smtClean="0"/>
              <a:t>instrukce</a:t>
            </a:r>
          </a:p>
          <a:p>
            <a:pPr lvl="1"/>
            <a:r>
              <a:rPr lang="cs-CZ" dirty="0" smtClean="0"/>
              <a:t>Šířka slova (32, 64 bitů)</a:t>
            </a:r>
          </a:p>
          <a:p>
            <a:pPr lvl="1"/>
            <a:r>
              <a:rPr lang="cs-CZ" dirty="0" smtClean="0"/>
              <a:t>Míra integrace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intel pentiu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54" y="1"/>
            <a:ext cx="3863546" cy="30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intel core i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6" y="3530947"/>
            <a:ext cx="4951614" cy="27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067300" y="1752600"/>
            <a:ext cx="685800" cy="2286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67300" y="1143000"/>
            <a:ext cx="685800" cy="2286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9" name="Rectangle 3"/>
          <p:cNvSpPr>
            <a:spLocks noGrp="1" noChangeArrowheads="1"/>
          </p:cNvSpPr>
          <p:nvPr/>
        </p:nvSpPr>
        <p:spPr bwMode="auto">
          <a:xfrm rot="16200000">
            <a:off x="-304800" y="28575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cs-CZ" altLang="cs-CZ" smtClean="0"/>
              <a:t>Architektura využívající QPI: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81700" y="4191000"/>
            <a:ext cx="1295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/>
              <a:t>ChipSet</a:t>
            </a:r>
            <a:endParaRPr lang="cs-CZ" altLang="cs-CZ"/>
          </a:p>
          <a:p>
            <a:pPr algn="ctr"/>
            <a:r>
              <a:rPr lang="cs-CZ" altLang="cs-CZ"/>
              <a:t>ICH10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53100" y="990600"/>
            <a:ext cx="17526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/>
              <a:t>Intel</a:t>
            </a:r>
          </a:p>
          <a:p>
            <a:pPr algn="ctr"/>
            <a:r>
              <a:rPr lang="en-US" altLang="cs-CZ"/>
              <a:t>Core i</a:t>
            </a:r>
            <a:r>
              <a:rPr lang="cs-CZ" altLang="cs-CZ"/>
              <a:t>7</a:t>
            </a:r>
          </a:p>
          <a:p>
            <a:pPr algn="ctr"/>
            <a:r>
              <a:rPr lang="cs-CZ" altLang="cs-CZ"/>
              <a:t>i7-900 series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33700" y="609600"/>
            <a:ext cx="1295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800"/>
              <a:t>DDR3</a:t>
            </a:r>
          </a:p>
          <a:p>
            <a:pPr algn="ctr"/>
            <a:r>
              <a:rPr lang="en-US" altLang="cs-CZ" sz="1800"/>
              <a:t>SDRAM</a:t>
            </a:r>
            <a:endParaRPr lang="cs-CZ" altLang="cs-CZ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505700" y="2971800"/>
            <a:ext cx="15240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rot="16200000">
            <a:off x="8686800" y="2781300"/>
            <a:ext cx="1295400" cy="609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800"/>
              <a:t>Grafická</a:t>
            </a:r>
          </a:p>
          <a:p>
            <a:pPr algn="ctr"/>
            <a:r>
              <a:rPr lang="cs-CZ" altLang="cs-CZ" sz="1800"/>
              <a:t>karta</a:t>
            </a:r>
            <a:endParaRPr lang="en-US" altLang="cs-CZ" sz="180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933700" y="1981200"/>
            <a:ext cx="1295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800"/>
              <a:t>DDR3</a:t>
            </a:r>
          </a:p>
          <a:p>
            <a:pPr algn="ctr"/>
            <a:r>
              <a:rPr lang="en-US" altLang="cs-CZ" sz="1800"/>
              <a:t>SDRAM</a:t>
            </a:r>
            <a:endParaRPr lang="cs-CZ" altLang="cs-CZ" sz="180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229100" y="2362200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3 kanály </a:t>
            </a:r>
          </a:p>
          <a:p>
            <a:pPr algn="ctr"/>
            <a:r>
              <a:rPr lang="cs-CZ" altLang="cs-CZ" sz="1600"/>
              <a:t>pro DDR3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05300" y="4572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3 x 8,5 GB</a:t>
            </a:r>
            <a:r>
              <a:rPr lang="en-US" altLang="cs-CZ" sz="1600"/>
              <a:t>/s</a:t>
            </a:r>
            <a:endParaRPr lang="cs-CZ" altLang="cs-CZ" sz="160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581900" y="220980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PCI Express x16</a:t>
            </a:r>
          </a:p>
          <a:p>
            <a:pPr algn="ctr"/>
            <a:r>
              <a:rPr lang="cs-CZ" altLang="cs-CZ" sz="1600"/>
              <a:t>(dvakrát x16,</a:t>
            </a:r>
          </a:p>
          <a:p>
            <a:pPr algn="ctr"/>
            <a:r>
              <a:rPr lang="cs-CZ" altLang="cs-CZ" sz="1600"/>
              <a:t>čtyřikát x8)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515100" y="3429000"/>
            <a:ext cx="228600" cy="762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 rot="16200000">
            <a:off x="6134100" y="2286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QPI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7581900" y="32004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8 GB</a:t>
            </a:r>
            <a:r>
              <a:rPr lang="en-US" altLang="cs-CZ" sz="1600"/>
              <a:t>/s</a:t>
            </a:r>
          </a:p>
          <a:p>
            <a:pPr algn="ctr"/>
            <a:r>
              <a:rPr lang="en-US" altLang="cs-CZ" sz="1600"/>
              <a:t>(16 GB/s)</a:t>
            </a:r>
            <a:endParaRPr lang="cs-CZ" altLang="cs-CZ" sz="160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 rot="16200000">
            <a:off x="6667500" y="3581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1 GB/s</a:t>
            </a:r>
          </a:p>
          <a:p>
            <a:pPr algn="ctr"/>
            <a:r>
              <a:rPr lang="en-US" altLang="cs-CZ" sz="1600"/>
              <a:t>(2 GB/s)</a:t>
            </a:r>
            <a:endParaRPr lang="cs-CZ" altLang="cs-CZ" sz="160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420100" y="4191000"/>
            <a:ext cx="1676400" cy="3048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6x Serial ATA</a:t>
            </a:r>
            <a:endParaRPr lang="cs-CZ" altLang="cs-CZ" sz="16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981700" y="5943600"/>
            <a:ext cx="1295400" cy="2286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BIOS</a:t>
            </a:r>
            <a:endParaRPr lang="cs-CZ" altLang="cs-CZ" sz="160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8420100" y="4724400"/>
            <a:ext cx="1676400" cy="3048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12</a:t>
            </a:r>
            <a:r>
              <a:rPr lang="en-US" altLang="cs-CZ" sz="1600"/>
              <a:t>x USB 2.0</a:t>
            </a:r>
            <a:endParaRPr lang="cs-CZ" altLang="cs-CZ" sz="160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420100" y="5257800"/>
            <a:ext cx="1676400" cy="3048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6</a:t>
            </a:r>
            <a:r>
              <a:rPr lang="en-US" altLang="cs-CZ" sz="1600"/>
              <a:t>x PCI Express x1</a:t>
            </a:r>
            <a:endParaRPr lang="cs-CZ" altLang="cs-CZ" sz="1600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162300" y="4191000"/>
            <a:ext cx="1676400" cy="3048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PCI</a:t>
            </a:r>
            <a:endParaRPr lang="cs-CZ" altLang="cs-CZ" sz="160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277100" y="4267200"/>
            <a:ext cx="11430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4838700" y="4267200"/>
            <a:ext cx="11430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277100" y="4800600"/>
            <a:ext cx="11430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7277100" y="5334000"/>
            <a:ext cx="11430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162300" y="4648200"/>
            <a:ext cx="1676400" cy="4572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NIC</a:t>
            </a:r>
          </a:p>
          <a:p>
            <a:pPr algn="ctr"/>
            <a:r>
              <a:rPr lang="en-US" altLang="cs-CZ" sz="1600"/>
              <a:t>10/100/1000 Mb/s</a:t>
            </a:r>
            <a:endParaRPr lang="cs-CZ" altLang="cs-CZ" sz="1600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838700" y="4800600"/>
            <a:ext cx="11430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7353300" y="40386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3</a:t>
            </a:r>
            <a:r>
              <a:rPr lang="cs-CZ" altLang="cs-CZ" sz="1600"/>
              <a:t> G</a:t>
            </a:r>
            <a:r>
              <a:rPr lang="en-US" altLang="cs-CZ" sz="1600"/>
              <a:t>b/s</a:t>
            </a:r>
            <a:endParaRPr lang="cs-CZ" altLang="cs-CZ" sz="1600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7353300" y="5105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500</a:t>
            </a:r>
            <a:r>
              <a:rPr lang="cs-CZ" altLang="cs-CZ" sz="1600"/>
              <a:t> </a:t>
            </a:r>
            <a:r>
              <a:rPr lang="en-US" altLang="cs-CZ" sz="1600"/>
              <a:t>MB/s</a:t>
            </a:r>
            <a:endParaRPr lang="cs-CZ" altLang="cs-CZ" sz="1600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353300" y="45720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600"/>
              <a:t>480</a:t>
            </a:r>
            <a:r>
              <a:rPr lang="cs-CZ" altLang="cs-CZ" sz="1600"/>
              <a:t> </a:t>
            </a:r>
            <a:r>
              <a:rPr lang="en-US" altLang="cs-CZ" sz="1600"/>
              <a:t>Mb/s</a:t>
            </a:r>
            <a:endParaRPr lang="cs-CZ" altLang="cs-CZ" sz="1600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6591300" y="5562600"/>
            <a:ext cx="1524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3162300" y="5257800"/>
            <a:ext cx="1676400" cy="3048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Intel HD Audio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4838700" y="5334000"/>
            <a:ext cx="11430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229100" y="762000"/>
            <a:ext cx="6858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229100" y="2133600"/>
            <a:ext cx="6858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838700" y="762000"/>
            <a:ext cx="228600" cy="6096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H="1">
            <a:off x="4838700" y="137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4838700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4838700" y="76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067300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5067300" y="114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933700" y="1295400"/>
            <a:ext cx="1295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1800"/>
              <a:t>DDR3</a:t>
            </a:r>
          </a:p>
          <a:p>
            <a:pPr algn="ctr"/>
            <a:r>
              <a:rPr lang="en-US" altLang="cs-CZ" sz="1800"/>
              <a:t>SDRAM</a:t>
            </a:r>
            <a:endParaRPr lang="cs-CZ" altLang="cs-CZ" sz="1800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4229100" y="1447800"/>
            <a:ext cx="15240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4838700" y="1752600"/>
            <a:ext cx="228600" cy="6096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H="1">
            <a:off x="4838700" y="1752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48387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673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H="1">
            <a:off x="49149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506730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 rot="16200000">
            <a:off x="6134100" y="3657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DMI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6515100" y="2133600"/>
            <a:ext cx="2286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 altLang="cs-CZ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753100" y="2743200"/>
            <a:ext cx="1752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/>
              <a:t>ChipSet</a:t>
            </a:r>
          </a:p>
          <a:p>
            <a:pPr algn="ctr"/>
            <a:r>
              <a:rPr lang="cs-CZ" altLang="cs-CZ"/>
              <a:t>X58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 rot="16200000">
            <a:off x="68199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600"/>
              <a:t>19,2</a:t>
            </a:r>
          </a:p>
          <a:p>
            <a:pPr algn="ctr"/>
            <a:r>
              <a:rPr lang="cs-CZ" altLang="cs-CZ" sz="1600"/>
              <a:t>GB</a:t>
            </a:r>
            <a:r>
              <a:rPr lang="en-US" altLang="cs-CZ" sz="1600"/>
              <a:t>/s</a:t>
            </a: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336913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Registry</a:t>
            </a:r>
          </a:p>
          <a:p>
            <a:r>
              <a:rPr lang="cs-CZ" dirty="0" smtClean="0"/>
              <a:t>Paměť RAM</a:t>
            </a:r>
          </a:p>
          <a:p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Vnější paměti:</a:t>
            </a:r>
          </a:p>
          <a:p>
            <a:pPr lvl="1"/>
            <a:r>
              <a:rPr lang="cs-CZ" dirty="0" smtClean="0"/>
              <a:t>Optická média</a:t>
            </a:r>
          </a:p>
          <a:p>
            <a:pPr lvl="1"/>
            <a:r>
              <a:rPr lang="cs-CZ" dirty="0" smtClean="0"/>
              <a:t>HDD</a:t>
            </a:r>
          </a:p>
          <a:p>
            <a:pPr lvl="1"/>
            <a:r>
              <a:rPr lang="cs-CZ" dirty="0" smtClean="0"/>
              <a:t>Flopy disk</a:t>
            </a:r>
          </a:p>
          <a:p>
            <a:pPr lvl="1"/>
            <a:r>
              <a:rPr lang="cs-CZ" dirty="0" err="1" smtClean="0"/>
              <a:t>Flash</a:t>
            </a:r>
            <a:r>
              <a:rPr lang="cs-CZ" dirty="0" smtClean="0"/>
              <a:t> paměti</a:t>
            </a:r>
          </a:p>
          <a:p>
            <a:pPr lvl="1"/>
            <a:r>
              <a:rPr lang="cs-CZ" dirty="0" smtClean="0"/>
              <a:t>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61" y="1004821"/>
            <a:ext cx="7019947" cy="218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kitguru.net/wp-content/uploads/2014/09/hitachi_hgst_wdc_mobile_h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19" y="3696237"/>
            <a:ext cx="3318889" cy="24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hdd s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94" y="3575658"/>
            <a:ext cx="4422728" cy="29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6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Cena</a:t>
            </a:r>
          </a:p>
          <a:p>
            <a:r>
              <a:rPr lang="cs-CZ" dirty="0" smtClean="0"/>
              <a:t>Přístupová doba</a:t>
            </a:r>
          </a:p>
          <a:p>
            <a:r>
              <a:rPr lang="cs-CZ" dirty="0" smtClean="0"/>
              <a:t>Přenosová rychlost</a:t>
            </a:r>
          </a:p>
          <a:p>
            <a:r>
              <a:rPr lang="cs-CZ" dirty="0" smtClean="0"/>
              <a:t>Statičnost / dynamičnost</a:t>
            </a:r>
          </a:p>
          <a:p>
            <a:r>
              <a:rPr lang="cs-CZ" dirty="0" smtClean="0"/>
              <a:t>Energetická závislost</a:t>
            </a:r>
          </a:p>
          <a:p>
            <a:r>
              <a:rPr lang="cs-CZ" dirty="0" smtClean="0"/>
              <a:t>Přístup</a:t>
            </a:r>
          </a:p>
          <a:p>
            <a:r>
              <a:rPr lang="cs-CZ" dirty="0" smtClean="0"/>
              <a:t>Cena za bit</a:t>
            </a:r>
            <a:endParaRPr lang="cs-CZ" dirty="0"/>
          </a:p>
        </p:txBody>
      </p:sp>
      <p:pic>
        <p:nvPicPr>
          <p:cNvPr id="4" name="Picture 1030" descr="SmartMedia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18" y="1457324"/>
            <a:ext cx="1981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65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534400" cy="762000"/>
          </a:xfrm>
        </p:spPr>
        <p:txBody>
          <a:bodyPr/>
          <a:lstStyle/>
          <a:p>
            <a:r>
              <a:rPr lang="cs-CZ" altLang="cs-CZ" dirty="0" smtClean="0"/>
              <a:t>CD-ROM</a:t>
            </a:r>
            <a:endParaRPr lang="cs-CZ" altLang="cs-CZ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229600" cy="1676400"/>
          </a:xfrm>
        </p:spPr>
        <p:txBody>
          <a:bodyPr/>
          <a:lstStyle/>
          <a:p>
            <a:r>
              <a:rPr lang="cs-CZ" altLang="cs-CZ" dirty="0" smtClean="0"/>
              <a:t>Data jsou uložena ve spirále, která je čtena od středu média k jeho okraji, a to jako </a:t>
            </a:r>
            <a:r>
              <a:rPr lang="cs-CZ" altLang="cs-CZ" dirty="0" err="1" smtClean="0"/>
              <a:t>poslou-pnost</a:t>
            </a:r>
            <a:r>
              <a:rPr lang="cs-CZ" altLang="cs-CZ" dirty="0" smtClean="0"/>
              <a:t> tzv. </a:t>
            </a:r>
            <a:r>
              <a:rPr lang="cs-CZ" altLang="cs-CZ" dirty="0" err="1"/>
              <a:t>pitů</a:t>
            </a:r>
            <a:r>
              <a:rPr lang="cs-CZ" altLang="cs-CZ" dirty="0"/>
              <a:t> a </a:t>
            </a:r>
            <a:r>
              <a:rPr lang="cs-CZ" altLang="cs-CZ" dirty="0" err="1"/>
              <a:t>landů</a:t>
            </a:r>
            <a:endParaRPr lang="cs-CZ" altLang="cs-CZ" dirty="0"/>
          </a:p>
          <a:p>
            <a:r>
              <a:rPr lang="cs-CZ" altLang="cs-CZ" dirty="0"/>
              <a:t>Laser je ostřený na </a:t>
            </a:r>
            <a:r>
              <a:rPr lang="cs-CZ" altLang="cs-CZ" dirty="0" err="1"/>
              <a:t>landy</a:t>
            </a:r>
            <a:endParaRPr lang="cs-CZ" altLang="cs-CZ" dirty="0"/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2838450" y="3597275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2838450" y="3825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>
            <a:off x="3219450" y="38258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3219450" y="39782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 flipV="1">
            <a:off x="3829050" y="38258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1" name="Line 9"/>
          <p:cNvSpPr>
            <a:spLocks noChangeShapeType="1"/>
          </p:cNvSpPr>
          <p:nvPr/>
        </p:nvSpPr>
        <p:spPr bwMode="auto">
          <a:xfrm>
            <a:off x="3829050" y="38258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Line 10"/>
          <p:cNvSpPr>
            <a:spLocks noChangeShapeType="1"/>
          </p:cNvSpPr>
          <p:nvPr/>
        </p:nvSpPr>
        <p:spPr bwMode="auto">
          <a:xfrm>
            <a:off x="5276850" y="39782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Line 11"/>
          <p:cNvSpPr>
            <a:spLocks noChangeShapeType="1"/>
          </p:cNvSpPr>
          <p:nvPr/>
        </p:nvSpPr>
        <p:spPr bwMode="auto">
          <a:xfrm>
            <a:off x="2838450" y="3978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Line 12"/>
          <p:cNvSpPr>
            <a:spLocks noChangeShapeType="1"/>
          </p:cNvSpPr>
          <p:nvPr/>
        </p:nvSpPr>
        <p:spPr bwMode="auto">
          <a:xfrm>
            <a:off x="3067050" y="3978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5" name="Line 13"/>
          <p:cNvSpPr>
            <a:spLocks noChangeShapeType="1"/>
          </p:cNvSpPr>
          <p:nvPr/>
        </p:nvSpPr>
        <p:spPr bwMode="auto">
          <a:xfrm>
            <a:off x="3067050" y="41306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6" name="Line 14"/>
          <p:cNvSpPr>
            <a:spLocks noChangeShapeType="1"/>
          </p:cNvSpPr>
          <p:nvPr/>
        </p:nvSpPr>
        <p:spPr bwMode="auto">
          <a:xfrm flipV="1">
            <a:off x="3981450" y="3978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7" name="Line 15"/>
          <p:cNvSpPr>
            <a:spLocks noChangeShapeType="1"/>
          </p:cNvSpPr>
          <p:nvPr/>
        </p:nvSpPr>
        <p:spPr bwMode="auto">
          <a:xfrm>
            <a:off x="3981450" y="39782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8" name="Line 16"/>
          <p:cNvSpPr>
            <a:spLocks noChangeShapeType="1"/>
          </p:cNvSpPr>
          <p:nvPr/>
        </p:nvSpPr>
        <p:spPr bwMode="auto">
          <a:xfrm>
            <a:off x="5124450" y="41306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2838450" y="4587875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0" name="Rectangle 18"/>
          <p:cNvSpPr>
            <a:spLocks noChangeArrowheads="1"/>
          </p:cNvSpPr>
          <p:nvPr/>
        </p:nvSpPr>
        <p:spPr bwMode="auto">
          <a:xfrm>
            <a:off x="3295650" y="3749675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600" b="1"/>
              <a:t>pit</a:t>
            </a:r>
            <a:endParaRPr lang="cs-CZ" altLang="cs-CZ"/>
          </a:p>
        </p:txBody>
      </p:sp>
      <p:sp>
        <p:nvSpPr>
          <p:cNvPr id="15381" name="Rectangle 19"/>
          <p:cNvSpPr>
            <a:spLocks noChangeArrowheads="1"/>
          </p:cNvSpPr>
          <p:nvPr/>
        </p:nvSpPr>
        <p:spPr bwMode="auto">
          <a:xfrm>
            <a:off x="4149725" y="3643313"/>
            <a:ext cx="762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600" b="1"/>
              <a:t>land</a:t>
            </a:r>
            <a:endParaRPr lang="cs-CZ" altLang="cs-CZ"/>
          </a:p>
        </p:txBody>
      </p:sp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5562600" y="37465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600" b="1"/>
              <a:t>pit</a:t>
            </a:r>
            <a:endParaRPr lang="cs-CZ" altLang="cs-CZ"/>
          </a:p>
        </p:txBody>
      </p:sp>
      <p:sp>
        <p:nvSpPr>
          <p:cNvPr id="15383" name="Line 21"/>
          <p:cNvSpPr>
            <a:spLocks noChangeShapeType="1"/>
          </p:cNvSpPr>
          <p:nvPr/>
        </p:nvSpPr>
        <p:spPr bwMode="auto">
          <a:xfrm flipH="1">
            <a:off x="6343651" y="3579813"/>
            <a:ext cx="7731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4" name="Line 22"/>
          <p:cNvSpPr>
            <a:spLocks noChangeShapeType="1"/>
          </p:cNvSpPr>
          <p:nvPr/>
        </p:nvSpPr>
        <p:spPr bwMode="auto">
          <a:xfrm flipH="1">
            <a:off x="6354763" y="4049713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5" name="Line 23"/>
          <p:cNvSpPr>
            <a:spLocks noChangeShapeType="1"/>
          </p:cNvSpPr>
          <p:nvPr/>
        </p:nvSpPr>
        <p:spPr bwMode="auto">
          <a:xfrm>
            <a:off x="6376989" y="4427538"/>
            <a:ext cx="79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6" name="Rectangle 24"/>
          <p:cNvSpPr>
            <a:spLocks noChangeArrowheads="1"/>
          </p:cNvSpPr>
          <p:nvPr/>
        </p:nvSpPr>
        <p:spPr bwMode="auto">
          <a:xfrm>
            <a:off x="7212014" y="3471864"/>
            <a:ext cx="1577975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600" b="1"/>
              <a:t>Ochranná vrstva</a:t>
            </a:r>
            <a:endParaRPr lang="cs-CZ" altLang="cs-CZ"/>
          </a:p>
        </p:txBody>
      </p:sp>
      <p:sp>
        <p:nvSpPr>
          <p:cNvPr id="15387" name="Rectangle 25"/>
          <p:cNvSpPr>
            <a:spLocks noChangeArrowheads="1"/>
          </p:cNvSpPr>
          <p:nvPr/>
        </p:nvSpPr>
        <p:spPr bwMode="auto">
          <a:xfrm>
            <a:off x="7258050" y="3970338"/>
            <a:ext cx="2152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600" b="1"/>
              <a:t>Odrazivá vrstva (Al, Ag)</a:t>
            </a:r>
            <a:endParaRPr lang="cs-CZ" altLang="cs-CZ"/>
          </a:p>
        </p:txBody>
      </p:sp>
      <p:sp>
        <p:nvSpPr>
          <p:cNvPr id="15388" name="Rectangle 26"/>
          <p:cNvSpPr>
            <a:spLocks noChangeArrowheads="1"/>
          </p:cNvSpPr>
          <p:nvPr/>
        </p:nvSpPr>
        <p:spPr bwMode="auto">
          <a:xfrm>
            <a:off x="7273925" y="4343401"/>
            <a:ext cx="1168400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600" b="1"/>
              <a:t>Polykarbonát</a:t>
            </a:r>
            <a:endParaRPr lang="cs-CZ" altLang="cs-CZ"/>
          </a:p>
        </p:txBody>
      </p:sp>
      <p:sp>
        <p:nvSpPr>
          <p:cNvPr id="15389" name="Rectangle 27"/>
          <p:cNvSpPr>
            <a:spLocks noChangeArrowheads="1"/>
          </p:cNvSpPr>
          <p:nvPr/>
        </p:nvSpPr>
        <p:spPr bwMode="auto">
          <a:xfrm>
            <a:off x="3733801" y="3352800"/>
            <a:ext cx="157797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600" b="1"/>
              <a:t>Etiketa</a:t>
            </a:r>
            <a:endParaRPr lang="cs-CZ" altLang="cs-CZ"/>
          </a:p>
        </p:txBody>
      </p:sp>
      <p:sp>
        <p:nvSpPr>
          <p:cNvPr id="15390" name="Line 28"/>
          <p:cNvSpPr>
            <a:spLocks noChangeShapeType="1"/>
          </p:cNvSpPr>
          <p:nvPr/>
        </p:nvSpPr>
        <p:spPr bwMode="auto">
          <a:xfrm flipH="1">
            <a:off x="4114800" y="4019550"/>
            <a:ext cx="13493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1" name="Line 29"/>
          <p:cNvSpPr>
            <a:spLocks noChangeShapeType="1"/>
          </p:cNvSpPr>
          <p:nvPr/>
        </p:nvSpPr>
        <p:spPr bwMode="auto">
          <a:xfrm>
            <a:off x="4281488" y="4019551"/>
            <a:ext cx="157162" cy="84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2" name="Oval 30"/>
          <p:cNvSpPr>
            <a:spLocks noChangeArrowheads="1"/>
          </p:cNvSpPr>
          <p:nvPr/>
        </p:nvSpPr>
        <p:spPr bwMode="auto">
          <a:xfrm>
            <a:off x="3498851" y="4868863"/>
            <a:ext cx="1527175" cy="936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5393" name="Line 31"/>
          <p:cNvSpPr>
            <a:spLocks noChangeShapeType="1"/>
          </p:cNvSpPr>
          <p:nvPr/>
        </p:nvSpPr>
        <p:spPr bwMode="auto">
          <a:xfrm>
            <a:off x="4114800" y="4960939"/>
            <a:ext cx="0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4" name="Line 32"/>
          <p:cNvSpPr>
            <a:spLocks noChangeShapeType="1"/>
          </p:cNvSpPr>
          <p:nvPr/>
        </p:nvSpPr>
        <p:spPr bwMode="auto">
          <a:xfrm>
            <a:off x="4449763" y="4972051"/>
            <a:ext cx="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5" name="Rectangle 33"/>
          <p:cNvSpPr>
            <a:spLocks noChangeArrowheads="1"/>
          </p:cNvSpPr>
          <p:nvPr/>
        </p:nvSpPr>
        <p:spPr bwMode="auto">
          <a:xfrm>
            <a:off x="3540126" y="5545139"/>
            <a:ext cx="1577975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600" b="1"/>
              <a:t>Laser</a:t>
            </a:r>
            <a:endParaRPr lang="cs-CZ" altLang="cs-CZ"/>
          </a:p>
        </p:txBody>
      </p:sp>
      <p:sp>
        <p:nvSpPr>
          <p:cNvPr id="15396" name="Line 34"/>
          <p:cNvSpPr>
            <a:spLocks noChangeShapeType="1"/>
          </p:cNvSpPr>
          <p:nvPr/>
        </p:nvSpPr>
        <p:spPr bwMode="auto">
          <a:xfrm flipV="1">
            <a:off x="3997325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7" name="Line 35"/>
          <p:cNvSpPr>
            <a:spLocks noChangeShapeType="1"/>
          </p:cNvSpPr>
          <p:nvPr/>
        </p:nvSpPr>
        <p:spPr bwMode="auto">
          <a:xfrm flipV="1">
            <a:off x="5124450" y="3978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8" name="Line 36"/>
          <p:cNvSpPr>
            <a:spLocks noChangeShapeType="1"/>
          </p:cNvSpPr>
          <p:nvPr/>
        </p:nvSpPr>
        <p:spPr bwMode="auto">
          <a:xfrm flipV="1">
            <a:off x="5276850" y="38258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9" name="Line 37"/>
          <p:cNvSpPr>
            <a:spLocks noChangeShapeType="1"/>
          </p:cNvSpPr>
          <p:nvPr/>
        </p:nvSpPr>
        <p:spPr bwMode="auto">
          <a:xfrm flipV="1">
            <a:off x="4114800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0" name="Line 38"/>
          <p:cNvSpPr>
            <a:spLocks noChangeShapeType="1"/>
          </p:cNvSpPr>
          <p:nvPr/>
        </p:nvSpPr>
        <p:spPr bwMode="auto">
          <a:xfrm flipV="1">
            <a:off x="422116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1" name="Line 39"/>
          <p:cNvSpPr>
            <a:spLocks noChangeShapeType="1"/>
          </p:cNvSpPr>
          <p:nvPr/>
        </p:nvSpPr>
        <p:spPr bwMode="auto">
          <a:xfrm flipV="1">
            <a:off x="432911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2" name="Line 40"/>
          <p:cNvSpPr>
            <a:spLocks noChangeShapeType="1"/>
          </p:cNvSpPr>
          <p:nvPr/>
        </p:nvSpPr>
        <p:spPr bwMode="auto">
          <a:xfrm flipV="1">
            <a:off x="443706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3" name="Line 41"/>
          <p:cNvSpPr>
            <a:spLocks noChangeShapeType="1"/>
          </p:cNvSpPr>
          <p:nvPr/>
        </p:nvSpPr>
        <p:spPr bwMode="auto">
          <a:xfrm flipV="1">
            <a:off x="454501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4" name="Line 42"/>
          <p:cNvSpPr>
            <a:spLocks noChangeShapeType="1"/>
          </p:cNvSpPr>
          <p:nvPr/>
        </p:nvSpPr>
        <p:spPr bwMode="auto">
          <a:xfrm flipV="1">
            <a:off x="465296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5" name="Line 43"/>
          <p:cNvSpPr>
            <a:spLocks noChangeShapeType="1"/>
          </p:cNvSpPr>
          <p:nvPr/>
        </p:nvSpPr>
        <p:spPr bwMode="auto">
          <a:xfrm flipV="1">
            <a:off x="476091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6" name="Line 44"/>
          <p:cNvSpPr>
            <a:spLocks noChangeShapeType="1"/>
          </p:cNvSpPr>
          <p:nvPr/>
        </p:nvSpPr>
        <p:spPr bwMode="auto">
          <a:xfrm flipV="1">
            <a:off x="486886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7" name="Line 45"/>
          <p:cNvSpPr>
            <a:spLocks noChangeShapeType="1"/>
          </p:cNvSpPr>
          <p:nvPr/>
        </p:nvSpPr>
        <p:spPr bwMode="auto">
          <a:xfrm flipV="1">
            <a:off x="497681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8" name="Line 46"/>
          <p:cNvSpPr>
            <a:spLocks noChangeShapeType="1"/>
          </p:cNvSpPr>
          <p:nvPr/>
        </p:nvSpPr>
        <p:spPr bwMode="auto">
          <a:xfrm flipV="1">
            <a:off x="508476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9" name="Line 47"/>
          <p:cNvSpPr>
            <a:spLocks noChangeShapeType="1"/>
          </p:cNvSpPr>
          <p:nvPr/>
        </p:nvSpPr>
        <p:spPr bwMode="auto">
          <a:xfrm flipV="1">
            <a:off x="5129214" y="3902075"/>
            <a:ext cx="14763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0" name="Line 48"/>
          <p:cNvSpPr>
            <a:spLocks noChangeShapeType="1"/>
          </p:cNvSpPr>
          <p:nvPr/>
        </p:nvSpPr>
        <p:spPr bwMode="auto">
          <a:xfrm flipV="1">
            <a:off x="5173663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1" name="Line 49"/>
          <p:cNvSpPr>
            <a:spLocks noChangeShapeType="1"/>
          </p:cNvSpPr>
          <p:nvPr/>
        </p:nvSpPr>
        <p:spPr bwMode="auto">
          <a:xfrm flipV="1">
            <a:off x="5276850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2" name="Line 50"/>
          <p:cNvSpPr>
            <a:spLocks noChangeShapeType="1"/>
          </p:cNvSpPr>
          <p:nvPr/>
        </p:nvSpPr>
        <p:spPr bwMode="auto">
          <a:xfrm flipV="1">
            <a:off x="5380038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3" name="Line 51"/>
          <p:cNvSpPr>
            <a:spLocks noChangeShapeType="1"/>
          </p:cNvSpPr>
          <p:nvPr/>
        </p:nvSpPr>
        <p:spPr bwMode="auto">
          <a:xfrm flipV="1">
            <a:off x="5483225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4" name="Line 52"/>
          <p:cNvSpPr>
            <a:spLocks noChangeShapeType="1"/>
          </p:cNvSpPr>
          <p:nvPr/>
        </p:nvSpPr>
        <p:spPr bwMode="auto">
          <a:xfrm flipV="1">
            <a:off x="5586413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5" name="Line 53"/>
          <p:cNvSpPr>
            <a:spLocks noChangeShapeType="1"/>
          </p:cNvSpPr>
          <p:nvPr/>
        </p:nvSpPr>
        <p:spPr bwMode="auto">
          <a:xfrm flipV="1">
            <a:off x="5689600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6" name="Line 54"/>
          <p:cNvSpPr>
            <a:spLocks noChangeShapeType="1"/>
          </p:cNvSpPr>
          <p:nvPr/>
        </p:nvSpPr>
        <p:spPr bwMode="auto">
          <a:xfrm flipV="1">
            <a:off x="5792788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7" name="Line 55"/>
          <p:cNvSpPr>
            <a:spLocks noChangeShapeType="1"/>
          </p:cNvSpPr>
          <p:nvPr/>
        </p:nvSpPr>
        <p:spPr bwMode="auto">
          <a:xfrm flipV="1">
            <a:off x="5895975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8" name="Line 56"/>
          <p:cNvSpPr>
            <a:spLocks noChangeShapeType="1"/>
          </p:cNvSpPr>
          <p:nvPr/>
        </p:nvSpPr>
        <p:spPr bwMode="auto">
          <a:xfrm flipV="1">
            <a:off x="5999163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19" name="Line 57"/>
          <p:cNvSpPr>
            <a:spLocks noChangeShapeType="1"/>
          </p:cNvSpPr>
          <p:nvPr/>
        </p:nvSpPr>
        <p:spPr bwMode="auto">
          <a:xfrm flipV="1">
            <a:off x="6102350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0" name="Line 58"/>
          <p:cNvSpPr>
            <a:spLocks noChangeShapeType="1"/>
          </p:cNvSpPr>
          <p:nvPr/>
        </p:nvSpPr>
        <p:spPr bwMode="auto">
          <a:xfrm flipV="1">
            <a:off x="3733801" y="3825876"/>
            <a:ext cx="296863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1" name="Line 59"/>
          <p:cNvSpPr>
            <a:spLocks noChangeShapeType="1"/>
          </p:cNvSpPr>
          <p:nvPr/>
        </p:nvSpPr>
        <p:spPr bwMode="auto">
          <a:xfrm flipV="1">
            <a:off x="3844926" y="3992563"/>
            <a:ext cx="136525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2" name="Line 60"/>
          <p:cNvSpPr>
            <a:spLocks noChangeShapeType="1"/>
          </p:cNvSpPr>
          <p:nvPr/>
        </p:nvSpPr>
        <p:spPr bwMode="auto">
          <a:xfrm flipV="1">
            <a:off x="3600450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3" name="Line 61"/>
          <p:cNvSpPr>
            <a:spLocks noChangeShapeType="1"/>
          </p:cNvSpPr>
          <p:nvPr/>
        </p:nvSpPr>
        <p:spPr bwMode="auto">
          <a:xfrm flipV="1">
            <a:off x="3498850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4" name="Line 62"/>
          <p:cNvSpPr>
            <a:spLocks noChangeShapeType="1"/>
          </p:cNvSpPr>
          <p:nvPr/>
        </p:nvSpPr>
        <p:spPr bwMode="auto">
          <a:xfrm flipV="1">
            <a:off x="3387725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5" name="Line 63"/>
          <p:cNvSpPr>
            <a:spLocks noChangeShapeType="1"/>
          </p:cNvSpPr>
          <p:nvPr/>
        </p:nvSpPr>
        <p:spPr bwMode="auto">
          <a:xfrm flipV="1">
            <a:off x="3276600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6" name="Line 64"/>
          <p:cNvSpPr>
            <a:spLocks noChangeShapeType="1"/>
          </p:cNvSpPr>
          <p:nvPr/>
        </p:nvSpPr>
        <p:spPr bwMode="auto">
          <a:xfrm flipV="1">
            <a:off x="3165475" y="39782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7" name="Line 65"/>
          <p:cNvSpPr>
            <a:spLocks noChangeShapeType="1"/>
          </p:cNvSpPr>
          <p:nvPr/>
        </p:nvSpPr>
        <p:spPr bwMode="auto">
          <a:xfrm flipV="1">
            <a:off x="3067051" y="3959226"/>
            <a:ext cx="149225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8" name="Line 66"/>
          <p:cNvSpPr>
            <a:spLocks noChangeShapeType="1"/>
          </p:cNvSpPr>
          <p:nvPr/>
        </p:nvSpPr>
        <p:spPr bwMode="auto">
          <a:xfrm flipV="1">
            <a:off x="3063875" y="38417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29" name="Line 67"/>
          <p:cNvSpPr>
            <a:spLocks noChangeShapeType="1"/>
          </p:cNvSpPr>
          <p:nvPr/>
        </p:nvSpPr>
        <p:spPr bwMode="auto">
          <a:xfrm flipV="1">
            <a:off x="2957513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30" name="Line 68"/>
          <p:cNvSpPr>
            <a:spLocks noChangeShapeType="1"/>
          </p:cNvSpPr>
          <p:nvPr/>
        </p:nvSpPr>
        <p:spPr bwMode="auto">
          <a:xfrm flipV="1">
            <a:off x="2838450" y="38258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69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Obrazovka</a:t>
            </a:r>
          </a:p>
          <a:p>
            <a:r>
              <a:rPr lang="cs-CZ" dirty="0" smtClean="0"/>
              <a:t>Myš</a:t>
            </a:r>
          </a:p>
          <a:p>
            <a:r>
              <a:rPr lang="cs-CZ" dirty="0" smtClean="0"/>
              <a:t>Klávesnice</a:t>
            </a:r>
          </a:p>
          <a:p>
            <a:r>
              <a:rPr lang="cs-CZ" dirty="0" smtClean="0"/>
              <a:t>Tiskárny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10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Operační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programové vybavení počítače. Typicky má vyšší práva než ostatní software a zajišťuje komunikaci uživatelských programů a hardwaru.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8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Generické komponenty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správa procesorů</a:t>
            </a:r>
          </a:p>
          <a:p>
            <a:r>
              <a:rPr lang="cs-CZ" dirty="0"/>
              <a:t>správa procesů (proces – činnost řízená programem)</a:t>
            </a:r>
          </a:p>
          <a:p>
            <a:r>
              <a:rPr lang="cs-CZ" dirty="0"/>
              <a:t>správa (hlavní, vnitřní) paměti</a:t>
            </a:r>
          </a:p>
          <a:p>
            <a:r>
              <a:rPr lang="cs-CZ" dirty="0"/>
              <a:t>správa souborů</a:t>
            </a:r>
          </a:p>
          <a:p>
            <a:r>
              <a:rPr lang="cs-CZ" dirty="0"/>
              <a:t>správa I/O systémů</a:t>
            </a:r>
          </a:p>
          <a:p>
            <a:r>
              <a:rPr lang="cs-CZ" dirty="0"/>
              <a:t>správa vnější (sekundární) paměti</a:t>
            </a:r>
          </a:p>
          <a:p>
            <a:r>
              <a:rPr lang="cs-CZ" dirty="0" err="1"/>
              <a:t>networking</a:t>
            </a:r>
            <a:r>
              <a:rPr lang="cs-CZ" dirty="0"/>
              <a:t>, distribuované systémy</a:t>
            </a:r>
          </a:p>
          <a:p>
            <a:r>
              <a:rPr lang="cs-CZ" dirty="0"/>
              <a:t>systém ochran</a:t>
            </a:r>
          </a:p>
          <a:p>
            <a:r>
              <a:rPr lang="cs-CZ" dirty="0"/>
              <a:t>interpret příkazů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7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Fedora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43" y="2249488"/>
            <a:ext cx="5666739" cy="3541712"/>
          </a:xfrm>
        </p:spPr>
      </p:pic>
    </p:spTree>
    <p:extLst>
      <p:ext uri="{BB962C8B-B14F-4D97-AF65-F5344CB8AC3E}">
        <p14:creationId xmlns:p14="http://schemas.microsoft.com/office/powerpoint/2010/main" val="10291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Co je počítač?</a:t>
            </a:r>
          </a:p>
          <a:p>
            <a:r>
              <a:rPr lang="cs-CZ" dirty="0" smtClean="0"/>
              <a:t>Jak počítá?</a:t>
            </a:r>
          </a:p>
          <a:p>
            <a:r>
              <a:rPr lang="cs-CZ" dirty="0" smtClean="0"/>
              <a:t>Co jsou data?</a:t>
            </a:r>
          </a:p>
          <a:p>
            <a:r>
              <a:rPr lang="cs-CZ" dirty="0" smtClean="0"/>
              <a:t>Co je to program?</a:t>
            </a:r>
          </a:p>
          <a:p>
            <a:r>
              <a:rPr lang="cs-CZ" dirty="0" smtClean="0"/>
              <a:t>Existuje multitasking u počítačů?</a:t>
            </a:r>
          </a:p>
          <a:p>
            <a:r>
              <a:rPr lang="cs-CZ" dirty="0" smtClean="0"/>
              <a:t>Co je operační systém?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2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Ubuntu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52" y="2249488"/>
            <a:ext cx="6044521" cy="3541712"/>
          </a:xfrm>
        </p:spPr>
      </p:pic>
    </p:spTree>
    <p:extLst>
      <p:ext uri="{BB962C8B-B14F-4D97-AF65-F5344CB8AC3E}">
        <p14:creationId xmlns:p14="http://schemas.microsoft.com/office/powerpoint/2010/main" val="15131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1" y="2459554"/>
            <a:ext cx="5561483" cy="3121580"/>
          </a:xfrm>
        </p:spPr>
      </p:pic>
    </p:spTree>
    <p:extLst>
      <p:ext uri="{BB962C8B-B14F-4D97-AF65-F5344CB8AC3E}">
        <p14:creationId xmlns:p14="http://schemas.microsoft.com/office/powerpoint/2010/main" val="15613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FreeDos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62" y="2249488"/>
            <a:ext cx="6117502" cy="3541712"/>
          </a:xfrm>
        </p:spPr>
      </p:pic>
    </p:spTree>
    <p:extLst>
      <p:ext uri="{BB962C8B-B14F-4D97-AF65-F5344CB8AC3E}">
        <p14:creationId xmlns:p14="http://schemas.microsoft.com/office/powerpoint/2010/main" val="23957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 X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8" y="2459554"/>
            <a:ext cx="4996190" cy="3121580"/>
          </a:xfrm>
        </p:spPr>
      </p:pic>
    </p:spTree>
    <p:extLst>
      <p:ext uri="{BB962C8B-B14F-4D97-AF65-F5344CB8AC3E}">
        <p14:creationId xmlns:p14="http://schemas.microsoft.com/office/powerpoint/2010/main" val="3994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operační systémy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09" y="2255044"/>
            <a:ext cx="3323352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86" y="225504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37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ČERNÁ, Monika, ČERNÝ, Michal. Historie operačních systémů: Sálové počítače, Unix, DOS</a:t>
            </a:r>
            <a:r>
              <a:rPr lang="cs-CZ" b="1" dirty="0"/>
              <a:t>.</a:t>
            </a:r>
            <a:r>
              <a:rPr lang="cs-CZ" dirty="0"/>
              <a:t> </a:t>
            </a:r>
            <a:r>
              <a:rPr lang="cs-CZ" i="1" dirty="0"/>
              <a:t>Metodický portál: Články </a:t>
            </a:r>
            <a:r>
              <a:rPr lang="cs-CZ" dirty="0"/>
              <a:t>[online]. 16. 04. 2013, [cit. 2013-04-17]. Dostupný z </a:t>
            </a: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clanky.rvp.cz/</a:t>
            </a:r>
            <a:r>
              <a:rPr lang="cs-CZ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clanek</a:t>
            </a:r>
            <a:r>
              <a:rPr lang="cs-CZ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/c/G/15439/HISTORIE-OPERACNICH-SYSTEMU-SALOVE-POCITACE-UNIX-DOS.html</a:t>
            </a:r>
            <a:r>
              <a:rPr lang="cs-CZ" dirty="0" smtClean="0"/>
              <a:t>. </a:t>
            </a:r>
            <a:r>
              <a:rPr lang="cs-CZ" dirty="0"/>
              <a:t>ISSN </a:t>
            </a:r>
            <a:r>
              <a:rPr lang="cs-CZ" dirty="0" smtClean="0"/>
              <a:t>1802-4785</a:t>
            </a:r>
            <a:r>
              <a:rPr lang="cs-CZ" dirty="0"/>
              <a:t>.</a:t>
            </a:r>
          </a:p>
          <a:p>
            <a:r>
              <a:rPr lang="cs-CZ" dirty="0" smtClean="0">
                <a:hlinkClick r:id="rId3"/>
              </a:rPr>
              <a:t>http://is.muni.cz/do/1492/el/sitmu/master/</a:t>
            </a:r>
            <a:r>
              <a:rPr lang="cs-CZ" dirty="0" smtClean="0"/>
              <a:t> Kapitola operační systém.</a:t>
            </a:r>
          </a:p>
          <a:p>
            <a:r>
              <a:rPr lang="cs-CZ" dirty="0"/>
              <a:t>KOLÁŘ, Petr. Operační systémy [online]. Liberec: 2005-02-01, [cit. </a:t>
            </a:r>
            <a:r>
              <a:rPr lang="cs-CZ" dirty="0" smtClean="0"/>
              <a:t>2013-09-09]. </a:t>
            </a:r>
            <a:r>
              <a:rPr lang="cs-CZ" dirty="0"/>
              <a:t>Dostupné z </a:t>
            </a:r>
            <a:r>
              <a:rPr lang="cs-CZ" dirty="0">
                <a:hlinkClick r:id="rId4"/>
              </a:rPr>
              <a:t>http://www.nti.tul.cz/~</a:t>
            </a:r>
            <a:r>
              <a:rPr lang="cs-CZ" dirty="0" err="1" smtClean="0">
                <a:hlinkClick r:id="rId4"/>
              </a:rPr>
              <a:t>kolar</a:t>
            </a:r>
            <a:r>
              <a:rPr lang="cs-CZ" dirty="0" smtClean="0">
                <a:hlinkClick r:id="rId4"/>
              </a:rPr>
              <a:t>/os/os-s.pdf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cs-CZ" dirty="0">
                <a:effectLst/>
              </a:rPr>
              <a:t>PELIKÁN, Jaroslav. </a:t>
            </a:r>
            <a:r>
              <a:rPr lang="cs-CZ" i="1" dirty="0">
                <a:effectLst/>
              </a:rPr>
              <a:t>Studijní materiály</a:t>
            </a:r>
            <a:r>
              <a:rPr lang="cs-CZ" dirty="0">
                <a:effectLst/>
              </a:rPr>
              <a:t> [online]. 2016 [cit. 2016-12-01]. Dostupné z: </a:t>
            </a:r>
            <a:r>
              <a:rPr lang="cs-CZ" dirty="0">
                <a:effectLst/>
                <a:hlinkClick r:id="rId5"/>
              </a:rPr>
              <a:t>http://</a:t>
            </a:r>
            <a:r>
              <a:rPr lang="cs-CZ" dirty="0" smtClean="0">
                <a:effectLst/>
                <a:hlinkClick r:id="rId5"/>
              </a:rPr>
              <a:t>www.fi.muni.cz/usr/pelikan/Vyuka/Vyuk2.html</a:t>
            </a:r>
            <a:r>
              <a:rPr lang="cs-CZ" dirty="0" smtClean="0">
                <a:effectLst/>
              </a:rPr>
              <a:t>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3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Počítač je v informatice elektronické zařízení, které zpracovává data pomocí předem vytvořeného </a:t>
            </a:r>
            <a:r>
              <a:rPr lang="cs-CZ" dirty="0" smtClean="0"/>
              <a:t>programu</a:t>
            </a:r>
          </a:p>
          <a:p>
            <a:r>
              <a:rPr lang="cs-CZ" dirty="0"/>
              <a:t>Princip činnosti počítače může být dvojí:</a:t>
            </a:r>
          </a:p>
          <a:p>
            <a:pPr lvl="1"/>
            <a:r>
              <a:rPr lang="cs-CZ" dirty="0" smtClean="0"/>
              <a:t>Analogový </a:t>
            </a:r>
            <a:r>
              <a:rPr lang="cs-CZ" dirty="0"/>
              <a:t>počítač – zpracovává analogová data</a:t>
            </a:r>
          </a:p>
          <a:p>
            <a:pPr lvl="1"/>
            <a:r>
              <a:rPr lang="cs-CZ" dirty="0" smtClean="0"/>
              <a:t>Číslicový </a:t>
            </a:r>
            <a:r>
              <a:rPr lang="cs-CZ" dirty="0"/>
              <a:t>počítač – zpracovává digitální </a:t>
            </a:r>
            <a:r>
              <a:rPr lang="cs-CZ" dirty="0" smtClean="0"/>
              <a:t>data</a:t>
            </a:r>
          </a:p>
          <a:p>
            <a:r>
              <a:rPr lang="cs-CZ" dirty="0" smtClean="0"/>
              <a:t>Tři vrstvy:</a:t>
            </a:r>
          </a:p>
          <a:p>
            <a:pPr lvl="1"/>
            <a:r>
              <a:rPr lang="cs-CZ" dirty="0" smtClean="0"/>
              <a:t>Hardware</a:t>
            </a:r>
          </a:p>
          <a:p>
            <a:pPr lvl="1"/>
            <a:r>
              <a:rPr lang="cs-CZ" dirty="0" smtClean="0"/>
              <a:t>Software</a:t>
            </a:r>
          </a:p>
          <a:p>
            <a:pPr lvl="1"/>
            <a:r>
              <a:rPr lang="cs-CZ" dirty="0" smtClean="0"/>
              <a:t>Firmware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Harvardská </a:t>
            </a:r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Fyzicky </a:t>
            </a:r>
            <a:r>
              <a:rPr lang="cs-CZ" dirty="0"/>
              <a:t>odděluje paměť programu a dat a jejich spojovací </a:t>
            </a:r>
            <a:r>
              <a:rPr lang="cs-CZ" dirty="0" smtClean="0"/>
              <a:t>obvody.</a:t>
            </a:r>
          </a:p>
          <a:p>
            <a:r>
              <a:rPr lang="cs-CZ" dirty="0"/>
              <a:t>Paměti můžou být naprosto odlišné, mohou mít různou délku slova, časování, technologii a způsob adresování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Můžeme mít kombinaci ROM paměti (pro systém) a RWM (pro data).</a:t>
            </a:r>
          </a:p>
          <a:p>
            <a:r>
              <a:rPr lang="cs-CZ" dirty="0" smtClean="0"/>
              <a:t>Příklad využití: mobilní telefon.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1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47" y="723497"/>
            <a:ext cx="8038324" cy="5896243"/>
          </a:xfrm>
        </p:spPr>
      </p:pic>
    </p:spTree>
    <p:extLst>
      <p:ext uri="{BB962C8B-B14F-4D97-AF65-F5344CB8AC3E}">
        <p14:creationId xmlns:p14="http://schemas.microsoft.com/office/powerpoint/2010/main" val="41840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Von Neumannova </a:t>
            </a:r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Do operační paměti se pomocí vstupních zařízení přes ALU umístí program, který bude provádět výpočet.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Stejným </a:t>
            </a:r>
            <a:r>
              <a:rPr lang="cs-CZ" dirty="0" smtClean="0"/>
              <a:t>způsobem </a:t>
            </a:r>
            <a:r>
              <a:rPr lang="cs-CZ" dirty="0"/>
              <a:t>se do operační paměti umístí data, která bude program </a:t>
            </a:r>
            <a:r>
              <a:rPr lang="cs-CZ" dirty="0" smtClean="0"/>
              <a:t>zpracovávat. 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Proběhne vlastní výpočet, jehož jednotlivé kroky provádí ALU. Tato jednotka je v průběhu výpočtu spolu s ostatními moduly řízena řadičem počítače. Mezivýsledky výpočtu jsou ukládány do operační paměti.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 skončení výpočtu jsou výsledky poslány přes ALU na výstupní zařízení. </a:t>
            </a:r>
          </a:p>
        </p:txBody>
      </p:sp>
    </p:spTree>
    <p:extLst>
      <p:ext uri="{BB962C8B-B14F-4D97-AF65-F5344CB8AC3E}">
        <p14:creationId xmlns:p14="http://schemas.microsoft.com/office/powerpoint/2010/main" val="18140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7" y="515155"/>
            <a:ext cx="7400909" cy="4933939"/>
          </a:xfrm>
        </p:spPr>
      </p:pic>
    </p:spTree>
    <p:extLst>
      <p:ext uri="{BB962C8B-B14F-4D97-AF65-F5344CB8AC3E}">
        <p14:creationId xmlns:p14="http://schemas.microsoft.com/office/powerpoint/2010/main" val="8817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Dvojková soustava</a:t>
            </a:r>
          </a:p>
          <a:p>
            <a:r>
              <a:rPr lang="cs-CZ" dirty="0" smtClean="0"/>
              <a:t>Data a programy ve stejné paměti, se stejným adresováním</a:t>
            </a:r>
          </a:p>
          <a:p>
            <a:r>
              <a:rPr lang="cs-CZ" dirty="0"/>
              <a:t>R</a:t>
            </a:r>
            <a:r>
              <a:rPr lang="cs-CZ" dirty="0" smtClean="0"/>
              <a:t>ychlost </a:t>
            </a:r>
            <a:r>
              <a:rPr lang="cs-CZ" dirty="0"/>
              <a:t>vnitřní paměti srovnatelná s rychlostí výpočetní jednotky přímé adresování (</a:t>
            </a:r>
            <a:r>
              <a:rPr lang="cs-CZ" dirty="0" smtClean="0"/>
              <a:t>přístup)</a:t>
            </a:r>
          </a:p>
          <a:p>
            <a:r>
              <a:rPr lang="cs-CZ" dirty="0" smtClean="0"/>
              <a:t>V </a:t>
            </a:r>
            <a:r>
              <a:rPr lang="cs-CZ" dirty="0"/>
              <a:t>libovolném okamžiku přístupná kterákoliv buňka paměti </a:t>
            </a:r>
            <a:r>
              <a:rPr lang="cs-CZ" dirty="0" smtClean="0"/>
              <a:t>aritmeticko-logické jednotce</a:t>
            </a:r>
          </a:p>
          <a:p>
            <a:r>
              <a:rPr lang="cs-CZ" dirty="0"/>
              <a:t>P</a:t>
            </a:r>
            <a:r>
              <a:rPr lang="cs-CZ" dirty="0" smtClean="0"/>
              <a:t>ouze </a:t>
            </a:r>
            <a:r>
              <a:rPr lang="cs-CZ" dirty="0"/>
              <a:t>obvody pro sčítání čísel (ostatní operace se dají převést na sčítání)</a:t>
            </a:r>
          </a:p>
        </p:txBody>
      </p:sp>
    </p:spTree>
    <p:extLst>
      <p:ext uri="{BB962C8B-B14F-4D97-AF65-F5344CB8AC3E}">
        <p14:creationId xmlns:p14="http://schemas.microsoft.com/office/powerpoint/2010/main" val="40132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Odlišnosti dneška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Multitasking.</a:t>
            </a:r>
          </a:p>
          <a:p>
            <a:r>
              <a:rPr lang="cs-CZ" dirty="0" smtClean="0"/>
              <a:t>Více jader a více procesorů v jenom zařízení.</a:t>
            </a:r>
          </a:p>
          <a:p>
            <a:r>
              <a:rPr lang="cs-CZ" dirty="0"/>
              <a:t>Počítač podle von Neumannova schématu pracoval pouze v tzv. diskrétním režimu. </a:t>
            </a:r>
            <a:endParaRPr lang="cs-CZ" dirty="0" smtClean="0"/>
          </a:p>
          <a:p>
            <a:r>
              <a:rPr lang="cs-CZ" dirty="0" smtClean="0"/>
              <a:t>Existují také vstupní a výstupní zařízení současně.</a:t>
            </a:r>
          </a:p>
          <a:p>
            <a:r>
              <a:rPr lang="pt-BR" dirty="0"/>
              <a:t>Program se do paměti nemusí zavést </a:t>
            </a:r>
            <a:r>
              <a:rPr lang="pt-BR" dirty="0" smtClean="0"/>
              <a:t>celý</a:t>
            </a:r>
            <a:r>
              <a:rPr lang="cs-CZ" dirty="0" smtClean="0"/>
              <a:t>.</a:t>
            </a:r>
          </a:p>
          <a:p>
            <a:r>
              <a:rPr lang="cs-CZ" dirty="0" smtClean="0"/>
              <a:t>Více operací v procesoru, spojování instrukcí.</a:t>
            </a:r>
          </a:p>
          <a:p>
            <a:r>
              <a:rPr lang="cs-CZ" smtClean="0"/>
              <a:t>…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Dnešní procesor = řadič </a:t>
            </a:r>
            <a:r>
              <a:rPr lang="cs-CZ" dirty="0"/>
              <a:t>+ </a:t>
            </a:r>
            <a:r>
              <a:rPr lang="cs-CZ" dirty="0" smtClean="0"/>
              <a:t>ALU</a:t>
            </a:r>
          </a:p>
          <a:p>
            <a:r>
              <a:rPr lang="cs-CZ" dirty="0" smtClean="0"/>
              <a:t>Dnešní CPU = řadič + ALU + operační paměť (registry)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a18bf55bbbbd39d8aba303de0e9642e461ae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195</TotalTime>
  <Words>648</Words>
  <Application>Microsoft Office PowerPoint</Application>
  <PresentationFormat>Širokoúhlá obrazovka</PresentationFormat>
  <Paragraphs>163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Trebuchet MS</vt:lpstr>
      <vt:lpstr>Tw Cen MT</vt:lpstr>
      <vt:lpstr>Obvod</vt:lpstr>
      <vt:lpstr>Technické vybavení počítačů v kostce</vt:lpstr>
      <vt:lpstr>Základní problémy</vt:lpstr>
      <vt:lpstr>Počítač</vt:lpstr>
      <vt:lpstr>Harvardská architektura</vt:lpstr>
      <vt:lpstr>Schéma</vt:lpstr>
      <vt:lpstr>Von Neumannova architektura</vt:lpstr>
      <vt:lpstr>Schéma</vt:lpstr>
      <vt:lpstr>Charakteristiky</vt:lpstr>
      <vt:lpstr>Odlišnosti dneška</vt:lpstr>
      <vt:lpstr>Procesor</vt:lpstr>
      <vt:lpstr>Prezentace aplikace PowerPoint</vt:lpstr>
      <vt:lpstr>Prezentace aplikace PowerPoint</vt:lpstr>
      <vt:lpstr>Paměti</vt:lpstr>
      <vt:lpstr>Parametry</vt:lpstr>
      <vt:lpstr>CD-ROM</vt:lpstr>
      <vt:lpstr>Periferie</vt:lpstr>
      <vt:lpstr>Operační systém</vt:lpstr>
      <vt:lpstr>Generické komponenty</vt:lpstr>
      <vt:lpstr>Fedora</vt:lpstr>
      <vt:lpstr>Ubuntu</vt:lpstr>
      <vt:lpstr>Windows 7</vt:lpstr>
      <vt:lpstr>FreeDos</vt:lpstr>
      <vt:lpstr>OS X</vt:lpstr>
      <vt:lpstr>Mobilní operační systémy</vt:lpstr>
      <vt:lpstr>Děkuji za pozornost</vt:lpstr>
      <vt:lpstr>Literatura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Organizační pokyny</dc:title>
  <dc:creator>Michal Černý</dc:creator>
  <cp:lastModifiedBy>Michal Cerny</cp:lastModifiedBy>
  <cp:revision>16</cp:revision>
  <dcterms:created xsi:type="dcterms:W3CDTF">2014-09-12T09:36:33Z</dcterms:created>
  <dcterms:modified xsi:type="dcterms:W3CDTF">2016-12-01T20:35:42Z</dcterms:modified>
</cp:coreProperties>
</file>