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7" r:id="rId2"/>
    <p:sldId id="258" r:id="rId3"/>
    <p:sldId id="305" r:id="rId4"/>
    <p:sldId id="306" r:id="rId5"/>
    <p:sldId id="302" r:id="rId6"/>
    <p:sldId id="299" r:id="rId7"/>
    <p:sldId id="300" r:id="rId8"/>
    <p:sldId id="301" r:id="rId9"/>
    <p:sldId id="287" r:id="rId10"/>
    <p:sldId id="260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3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304" r:id="rId45"/>
    <p:sldId id="282" r:id="rId46"/>
    <p:sldId id="283" r:id="rId47"/>
    <p:sldId id="284" r:id="rId48"/>
    <p:sldId id="285" r:id="rId49"/>
    <p:sldId id="286" r:id="rId50"/>
  </p:sldIdLst>
  <p:sldSz cx="12192000" cy="6858000"/>
  <p:notesSz cx="6858000" cy="9144000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1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5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21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01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30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82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1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3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3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1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0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2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1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0569-E12F-4F04-B11D-06C6BA3374C5}" type="datetimeFigureOut">
              <a:rPr lang="cs-CZ" smtClean="0"/>
              <a:t>6. 10. 2016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535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google-search-statistics/" TargetMode="External"/><Relationship Id="rId2" Type="http://schemas.openxmlformats.org/officeDocument/2006/relationships/hyperlink" Target="http://www.internetlivestats.com/twitter-statistics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6lab.cisco.com/stats/cible.php?country=CZ&amp;option=all" TargetMode="External"/><Relationship Id="rId2" Type="http://schemas.openxmlformats.org/officeDocument/2006/relationships/hyperlink" Target="http://www.google.com/intl/en/ipv6/statistics.html#tab=per-country-ipv6-adoption&amp;tab=per-country-ipv6-adoptio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lanky.rvp.cz/wp-content/upload/obrazky/14913/full/1.png?2014580000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Počítačové sítě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Digitální kompetence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ISO-OSI model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84969"/>
            <a:ext cx="5184576" cy="6513767"/>
          </a:xfrm>
        </p:spPr>
      </p:pic>
    </p:spTree>
    <p:extLst>
      <p:ext uri="{BB962C8B-B14F-4D97-AF65-F5344CB8AC3E}">
        <p14:creationId xmlns:p14="http://schemas.microsoft.com/office/powerpoint/2010/main" val="22825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</a:t>
            </a:r>
            <a:r>
              <a:rPr lang="cs-CZ" b="1" i="1" dirty="0" smtClean="0">
                <a:effectLst/>
              </a:rPr>
              <a:t>vrstva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>
                <a:effectLst/>
              </a:rPr>
              <a:t>POP3</a:t>
            </a:r>
            <a:r>
              <a:rPr lang="cs-CZ" dirty="0">
                <a:effectLst/>
              </a:rPr>
              <a:t>  slouží pro stahování emailových zpráv ze vzdáleného serveru na klientský počítač a využívá u toho TCP/IP připojení. Jde o poměrně zastaralou technologii, která je postupně nahrazována IMAP. Nevýhodou je, že stahuje všechnu poštu, i tu kterou si uživatel </a:t>
            </a:r>
            <a:r>
              <a:rPr lang="cs-CZ" dirty="0" smtClean="0">
                <a:effectLst/>
              </a:rPr>
              <a:t>nepřáli.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IMAP4 </a:t>
            </a:r>
            <a:r>
              <a:rPr lang="cs-CZ" dirty="0">
                <a:effectLst/>
              </a:rPr>
              <a:t>je protokol pro vzdálený přístup k e-mailové schránce. Na rozdíl od protokolu POP3 umí IMAP pracovat v tzv. on-line i off-line režimu a nabízí pokročilé možnosti vzdálené správy – od práce se složkami, přes pouhé čtení hlaviček až po manipulaci s poštou přímo na serveru</a:t>
            </a:r>
            <a:r>
              <a:rPr lang="cs-CZ" dirty="0" smtClean="0">
                <a:effectLst/>
              </a:rPr>
              <a:t>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SMTP </a:t>
            </a:r>
            <a:r>
              <a:rPr lang="cs-CZ" dirty="0">
                <a:effectLst/>
              </a:rPr>
              <a:t>slouží pro přenos zpráv elektronické pošty (e-mailů) mezi přepravci elektronické pošty (jednoduše pro zasílání e-mailů). Protokol zajišťuje doručení pošty pomocí přímého spojení mezi odesílatelem a adresátem; zpráva je doručena do tzv. poštovní schránky příjemce, odkud si ji může pomocí dalších protokolů (např. IMAP4) stáhnout a přečíst. Pokud má uživatel zájem na používání elektronické pošty, musí ve svém klientovi mít </a:t>
            </a:r>
            <a:r>
              <a:rPr lang="cs-CZ" dirty="0" err="1">
                <a:effectLst/>
              </a:rPr>
              <a:t>mít</a:t>
            </a:r>
            <a:r>
              <a:rPr lang="cs-CZ" dirty="0">
                <a:effectLst/>
              </a:rPr>
              <a:t> nastavenou adresu </a:t>
            </a:r>
            <a:r>
              <a:rPr lang="cs-CZ" dirty="0" err="1">
                <a:effectLst/>
              </a:rPr>
              <a:t>smtp</a:t>
            </a:r>
            <a:r>
              <a:rPr lang="cs-CZ" dirty="0">
                <a:effectLst/>
              </a:rPr>
              <a:t> serveru pro odesílání a imap4 či pop3 pro příjem pošty. Ve webových prostředí je vše zajištěno již provozovatelem </a:t>
            </a:r>
            <a:r>
              <a:rPr lang="cs-CZ" dirty="0" smtClean="0">
                <a:effectLst/>
              </a:rPr>
              <a:t>služby.</a:t>
            </a: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FTP </a:t>
            </a:r>
            <a:r>
              <a:rPr lang="cs-CZ" dirty="0">
                <a:effectLst/>
              </a:rPr>
              <a:t> slouží pro přenos souborů prostřednictvím sítě a je založený na modelu klient-server. Přenos je nešifrovaný, server lze chránit heslem. Využívá protokol TCP z rodiny TCP/IP a postupně jej nahrazuje SSH, který nabízí mj. Také šifrovanou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1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</a:t>
            </a:r>
            <a:r>
              <a:rPr lang="cs-CZ" b="1" i="1" dirty="0" smtClean="0">
                <a:effectLst/>
              </a:rPr>
              <a:t>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effectLst/>
              </a:rPr>
              <a:t>DNS</a:t>
            </a:r>
            <a:r>
              <a:rPr lang="cs-CZ" dirty="0">
                <a:effectLst/>
              </a:rPr>
              <a:t> (</a:t>
            </a:r>
            <a:r>
              <a:rPr lang="cs-CZ" dirty="0" err="1">
                <a:effectLst/>
              </a:rPr>
              <a:t>Domain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Name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System</a:t>
            </a:r>
            <a:r>
              <a:rPr lang="cs-CZ" dirty="0">
                <a:effectLst/>
              </a:rPr>
              <a:t>) je hierarchický systém doménových jmen, který je realizován servery DNS a protokolem </a:t>
            </a:r>
            <a:r>
              <a:rPr lang="cs-CZ" dirty="0" err="1">
                <a:effectLst/>
              </a:rPr>
              <a:t>stejnojmeným</a:t>
            </a:r>
            <a:r>
              <a:rPr lang="cs-CZ" dirty="0">
                <a:effectLst/>
              </a:rPr>
              <a:t> protokolem sloužícím k výměně informací. Jeho hlavním významem je převod doménových jmen na IP adresu, čímž zajišťují možnost používat URL adresy. Později svoji funkčnost rozšířil o podporu dalších technologií jako je IP telefonie či e-mailová komunikace.</a:t>
            </a:r>
          </a:p>
          <a:p>
            <a:r>
              <a:rPr lang="cs-CZ" b="1" dirty="0">
                <a:effectLst/>
              </a:rPr>
              <a:t>HTTP </a:t>
            </a:r>
            <a:r>
              <a:rPr lang="cs-CZ" dirty="0">
                <a:effectLst/>
              </a:rPr>
              <a:t>je </a:t>
            </a:r>
            <a:r>
              <a:rPr lang="cs-CZ" dirty="0" err="1">
                <a:effectLst/>
              </a:rPr>
              <a:t>bezstavový</a:t>
            </a:r>
            <a:r>
              <a:rPr lang="cs-CZ" dirty="0">
                <a:effectLst/>
              </a:rPr>
              <a:t> protokol, který funguje způsobem dotaz-odpověď. Uživatel pošle serveru dotaz ve formě čistého textu, obsahujícího označení požadovaného dokumentu, informace o schopnostech prohlížeče apod. Server následně odpoví taktéž v textové podobě. Jednotlivé dotazy mezi sebou nemají žádnou spojitost. Přenos je primárně nešifrovaný, ale existuje bezpečná varianta HTTPS. Jde o základní protokol internetu, kterou slouží k obsluze hypertextu. </a:t>
            </a:r>
            <a:endParaRPr lang="cs-CZ" dirty="0" smtClean="0">
              <a:effectLst/>
            </a:endParaRPr>
          </a:p>
          <a:p>
            <a:r>
              <a:rPr lang="cs-CZ" dirty="0">
                <a:effectLst/>
              </a:rPr>
              <a:t>Snad jediným čistým významnějším zástupcem prezentační vrstvy je </a:t>
            </a:r>
            <a:r>
              <a:rPr lang="cs-CZ" b="1" dirty="0">
                <a:effectLst/>
              </a:rPr>
              <a:t>SMB</a:t>
            </a:r>
            <a:r>
              <a:rPr lang="cs-CZ" dirty="0">
                <a:effectLst/>
              </a:rPr>
              <a:t>, který zajišťuje síťovou komunikaci pro sdílený přístup k tiskárnám, souborům, </a:t>
            </a:r>
            <a:r>
              <a:rPr lang="cs-CZ" dirty="0" smtClean="0">
                <a:effectLst/>
              </a:rPr>
              <a:t>scannerům </a:t>
            </a:r>
            <a:r>
              <a:rPr lang="cs-CZ" dirty="0">
                <a:effectLst/>
              </a:rPr>
              <a:t>a dalším zařízením. Nabízí také některé další možnosti pro sdílení zdrojů včetně autorizace.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Transportní </a:t>
            </a:r>
            <a:r>
              <a:rPr lang="cs-CZ" b="1" i="1" dirty="0" smtClean="0">
                <a:effectLst/>
              </a:rPr>
              <a:t>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TCP</a:t>
            </a:r>
            <a:r>
              <a:rPr lang="cs-CZ" dirty="0">
                <a:effectLst/>
              </a:rPr>
              <a:t> zajišťuje spolehlivý přenos dat, to znamená, že cílem je dodání všech odeslaných paketů ve správném pořadí. Hlavní kritérium je tedy doručení nikoli rychlost.</a:t>
            </a:r>
          </a:p>
          <a:p>
            <a:r>
              <a:rPr lang="cs-CZ" b="1" dirty="0">
                <a:effectLst/>
              </a:rPr>
              <a:t>UDP </a:t>
            </a:r>
            <a:r>
              <a:rPr lang="cs-CZ" dirty="0">
                <a:effectLst/>
              </a:rPr>
              <a:t>je zástupcem klasického nespojovaného přístupu. Používá se tam, kde prim hraje rychlost a nemá smysl kontrolovat doručení – příkladem může být IP telefonie, video </a:t>
            </a:r>
            <a:r>
              <a:rPr lang="cs-CZ" dirty="0" err="1">
                <a:effectLst/>
              </a:rPr>
              <a:t>stream</a:t>
            </a:r>
            <a:r>
              <a:rPr lang="cs-CZ" dirty="0">
                <a:effectLst/>
              </a:rPr>
              <a:t> či online hry</a:t>
            </a:r>
            <a:r>
              <a:rPr lang="cs-CZ" dirty="0" smtClean="0">
                <a:effectLst/>
              </a:rPr>
              <a:t>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8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45" y="2721021"/>
            <a:ext cx="5951736" cy="2598645"/>
          </a:xfrm>
        </p:spPr>
      </p:pic>
    </p:spTree>
    <p:extLst>
      <p:ext uri="{BB962C8B-B14F-4D97-AF65-F5344CB8AC3E}">
        <p14:creationId xmlns:p14="http://schemas.microsoft.com/office/powerpoint/2010/main" val="10520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17" y="3284950"/>
            <a:ext cx="1988992" cy="1470787"/>
          </a:xfrm>
        </p:spPr>
      </p:pic>
    </p:spTree>
    <p:extLst>
      <p:ext uri="{BB962C8B-B14F-4D97-AF65-F5344CB8AC3E}">
        <p14:creationId xmlns:p14="http://schemas.microsoft.com/office/powerpoint/2010/main" val="4824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Zajišťuje doručování paketů na správnou adresu.</a:t>
            </a:r>
          </a:p>
          <a:p>
            <a:r>
              <a:rPr lang="cs-CZ" dirty="0" smtClean="0"/>
              <a:t>Podrobněji za chvíli.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3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>
                <a:effectLst/>
              </a:rPr>
              <a:t>Ethernet</a:t>
            </a:r>
            <a:r>
              <a:rPr lang="cs-CZ" dirty="0">
                <a:effectLst/>
              </a:rPr>
              <a:t> je souhrnný název pro v současné době nejrozšířenější technologie pro budování počítačových sítí typu LAN. </a:t>
            </a:r>
          </a:p>
          <a:p>
            <a:r>
              <a:rPr lang="cs-CZ" dirty="0">
                <a:effectLst/>
              </a:rPr>
              <a:t>Jako metodu boje proti kolizím se nejčastěji užívá techniky CSMA/CD, která funguje přibližně následujícím způsobem.</a:t>
            </a:r>
          </a:p>
          <a:p>
            <a:pPr lvl="1"/>
            <a:r>
              <a:rPr lang="cs-CZ" dirty="0">
                <a:effectLst/>
              </a:rPr>
              <a:t>Naslouchá, zda je médium (klasicky kroucená dvojlinka) volné. Jestliže není, čeká na jeho uvolnění.</a:t>
            </a:r>
          </a:p>
          <a:p>
            <a:pPr lvl="1"/>
            <a:r>
              <a:rPr lang="cs-CZ" dirty="0">
                <a:effectLst/>
              </a:rPr>
              <a:t>Pokud je volné, zahájí vysílání. Současně s odesíláním rámce naslouchá, zda nepřichází signál od jiné stanice. Pokud ano, došlo ke kolizi. Stanice ukončí vysílání, odešle signál umožňující rozpoznat kolizi také ostatním stanicím.</a:t>
            </a:r>
          </a:p>
          <a:p>
            <a:pPr lvl="1"/>
            <a:r>
              <a:rPr lang="cs-CZ" dirty="0">
                <a:effectLst/>
              </a:rPr>
              <a:t>Vybere náhodné číslo z intervalu a podle něj čeká náhodně dlouhou dobu, než se zase pokusí vysílat. V praxi je omezená doba i nahodilost daného čísla</a:t>
            </a:r>
            <a:r>
              <a:rPr lang="cs-CZ" dirty="0" smtClean="0">
                <a:effectLst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3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WiFi</a:t>
            </a:r>
            <a:r>
              <a:rPr lang="cs-CZ" dirty="0" smtClean="0"/>
              <a:t>: </a:t>
            </a:r>
            <a:r>
              <a:rPr lang="cs-CZ" dirty="0">
                <a:effectLst/>
              </a:rPr>
              <a:t>Používá </a:t>
            </a:r>
            <a:r>
              <a:rPr lang="cs-CZ" dirty="0" err="1">
                <a:effectLst/>
              </a:rPr>
              <a:t>bezlicenční</a:t>
            </a:r>
            <a:r>
              <a:rPr lang="cs-CZ" dirty="0">
                <a:effectLst/>
              </a:rPr>
              <a:t> pásma, což snižuje její cenu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K </a:t>
            </a:r>
            <a:r>
              <a:rPr lang="cs-CZ" dirty="0" smtClean="0">
                <a:effectLst/>
              </a:rPr>
              <a:t>detekci kolize </a:t>
            </a:r>
            <a:r>
              <a:rPr lang="cs-CZ" dirty="0">
                <a:effectLst/>
              </a:rPr>
              <a:t>se používá CDMA/CA, kterou lze opět popsat ve třech krocích:</a:t>
            </a:r>
          </a:p>
          <a:p>
            <a:pPr lvl="1"/>
            <a:r>
              <a:rPr lang="cs-CZ" dirty="0">
                <a:effectLst/>
              </a:rPr>
              <a:t>Je-li médium volné po určenou dobu, může stanice zahájit vysílání. Pokud je vysílání neúspěšné, zahájí exponenciální čekání.</a:t>
            </a:r>
          </a:p>
          <a:p>
            <a:pPr lvl="1"/>
            <a:r>
              <a:rPr lang="cs-CZ" dirty="0">
                <a:effectLst/>
              </a:rPr>
              <a:t>Pokud je médium obsazeno, počká na jeho uvolnění a následně zahájí exponenciální čekání, stejně jako při neúspěšném odvysílání.</a:t>
            </a:r>
          </a:p>
          <a:p>
            <a:pPr lvl="1"/>
            <a:r>
              <a:rPr lang="cs-CZ" dirty="0">
                <a:effectLst/>
              </a:rPr>
              <a:t>Exponenciální čekání znamená odložený pokus o vysílání. Stanice si náhodně vybere dobu z intervalu, jehož velikost se během opakovaných pokusů zdvojnásobuje; to snižuje pravděpodobnost příští kolize.</a:t>
            </a:r>
          </a:p>
          <a:p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</a:t>
            </a:r>
            <a:r>
              <a:rPr lang="cs-CZ" b="1" i="1" dirty="0" smtClean="0">
                <a:effectLst/>
              </a:rPr>
              <a:t>vrstva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effectLst/>
              </a:rPr>
              <a:t>Bluetooth</a:t>
            </a:r>
            <a:r>
              <a:rPr lang="cs-CZ" dirty="0" smtClean="0"/>
              <a:t>: robustní technologie využívající strategie „Master - Slave“, zasahuje také do všech nižších vrstev.</a:t>
            </a:r>
          </a:p>
          <a:p>
            <a:r>
              <a:rPr lang="cs-CZ" dirty="0" smtClean="0">
                <a:effectLst/>
              </a:rPr>
              <a:t>Řeší práva, bezpečnost, funkcionalitu.</a:t>
            </a:r>
          </a:p>
          <a:p>
            <a:r>
              <a:rPr lang="cs-CZ" dirty="0" smtClean="0">
                <a:effectLst/>
              </a:rPr>
              <a:t>Má velice nízkou spotřebu.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75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 a </a:t>
            </a:r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1939 John </a:t>
            </a:r>
            <a:r>
              <a:rPr lang="cs-CZ" dirty="0" err="1"/>
              <a:t>Atansoff</a:t>
            </a:r>
            <a:r>
              <a:rPr lang="cs-CZ" dirty="0"/>
              <a:t> – 15 operací/s, elektronkový a binární.</a:t>
            </a:r>
          </a:p>
          <a:p>
            <a:r>
              <a:rPr lang="cs-CZ" dirty="0" smtClean="0"/>
              <a:t>1938, 1939, 1941 </a:t>
            </a:r>
            <a:r>
              <a:rPr lang="cs-CZ" dirty="0"/>
              <a:t>Konrad </a:t>
            </a:r>
            <a:r>
              <a:rPr lang="cs-CZ" dirty="0" err="1"/>
              <a:t>Zuse</a:t>
            </a:r>
            <a:r>
              <a:rPr lang="cs-CZ" dirty="0"/>
              <a:t> Z1-Z3</a:t>
            </a:r>
          </a:p>
          <a:p>
            <a:r>
              <a:rPr lang="cs-CZ" dirty="0"/>
              <a:t>1943-7 ENIAC</a:t>
            </a:r>
          </a:p>
          <a:p>
            <a:endParaRPr lang="cs-CZ" dirty="0"/>
          </a:p>
          <a:p>
            <a:r>
              <a:rPr lang="cs-CZ" dirty="0"/>
              <a:t>1965 paketová síť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878538"/>
            <a:ext cx="7358643" cy="23553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1" y="4457557"/>
            <a:ext cx="7699171" cy="2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IPv6: motivace, funkce, budoucnost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ISO/OSI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alessioxx.altervista.org/blog/Osi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08655"/>
            <a:ext cx="64389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</a:t>
            </a:r>
            <a:r>
              <a:rPr lang="cs-CZ" dirty="0" err="1" smtClean="0"/>
              <a:t>protocol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protokol síťové vrstvy</a:t>
            </a:r>
          </a:p>
          <a:p>
            <a:r>
              <a:rPr lang="cs-CZ" dirty="0" smtClean="0"/>
              <a:t>Poskytuje adresu uzlům v síti</a:t>
            </a:r>
          </a:p>
          <a:p>
            <a:r>
              <a:rPr lang="cs-CZ" dirty="0" smtClean="0"/>
              <a:t>Umožňuje adresaci a směrování v síti</a:t>
            </a:r>
          </a:p>
          <a:p>
            <a:r>
              <a:rPr lang="cs-CZ" dirty="0" smtClean="0"/>
              <a:t>Negarantuje doručení</a:t>
            </a:r>
          </a:p>
        </p:txBody>
      </p:sp>
    </p:spTree>
    <p:extLst>
      <p:ext uri="{BB962C8B-B14F-4D97-AF65-F5344CB8AC3E}">
        <p14:creationId xmlns:p14="http://schemas.microsoft.com/office/powerpoint/2010/main" val="1839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Dominantní na trhu</a:t>
            </a:r>
          </a:p>
          <a:p>
            <a:r>
              <a:rPr lang="cs-CZ" dirty="0" smtClean="0"/>
              <a:t>Malý adresní rozsah</a:t>
            </a:r>
          </a:p>
          <a:p>
            <a:r>
              <a:rPr lang="cs-CZ" dirty="0" smtClean="0"/>
              <a:t>Chybí pokročilá funkcionalita:</a:t>
            </a:r>
          </a:p>
          <a:p>
            <a:pPr lvl="1"/>
            <a:r>
              <a:rPr lang="cs-CZ" dirty="0" smtClean="0"/>
              <a:t>Slabá podpora pro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aplikace</a:t>
            </a:r>
          </a:p>
          <a:p>
            <a:pPr lvl="1"/>
            <a:r>
              <a:rPr lang="cs-CZ" dirty="0" smtClean="0"/>
              <a:t>Chybí podpora pro bezpečný přenos dat</a:t>
            </a:r>
          </a:p>
          <a:p>
            <a:pPr lvl="1"/>
            <a:r>
              <a:rPr lang="cs-CZ" dirty="0" smtClean="0"/>
              <a:t>Chybí podpora pro </a:t>
            </a:r>
            <a:r>
              <a:rPr lang="cs-CZ" dirty="0" err="1" smtClean="0"/>
              <a:t>autokonfiguraci</a:t>
            </a:r>
            <a:endParaRPr lang="cs-CZ" dirty="0" smtClean="0"/>
          </a:p>
          <a:p>
            <a:pPr lvl="1"/>
            <a:r>
              <a:rPr lang="cs-CZ" dirty="0" smtClean="0"/>
              <a:t>Chybí podpora pro mobilitu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Řada funkcí je implementována postupně do IPv4</a:t>
            </a:r>
          </a:p>
        </p:txBody>
      </p:sp>
    </p:spTree>
    <p:extLst>
      <p:ext uri="{BB962C8B-B14F-4D97-AF65-F5344CB8AC3E}">
        <p14:creationId xmlns:p14="http://schemas.microsoft.com/office/powerpoint/2010/main" val="3936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vlastnosti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128 bitová adresa – teoreticky 2</a:t>
            </a:r>
            <a:r>
              <a:rPr lang="cs-CZ" baseline="30000" dirty="0" smtClean="0"/>
              <a:t>128  </a:t>
            </a:r>
            <a:r>
              <a:rPr lang="cs-CZ" dirty="0" smtClean="0"/>
              <a:t>unikátních adres(3,4  10</a:t>
            </a:r>
            <a:r>
              <a:rPr lang="cs-CZ" baseline="30000" dirty="0" smtClean="0"/>
              <a:t>38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Jednodušší hlavička s možností rozšíření</a:t>
            </a:r>
          </a:p>
          <a:p>
            <a:r>
              <a:rPr lang="cs-CZ" dirty="0" smtClean="0"/>
              <a:t>Podpora RT protokolů a přenosu dat.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QoS</a:t>
            </a:r>
            <a:endParaRPr lang="cs-CZ" dirty="0" smtClean="0"/>
          </a:p>
          <a:p>
            <a:r>
              <a:rPr lang="cs-CZ" dirty="0" smtClean="0"/>
              <a:t>Podpora bezpečnosti</a:t>
            </a:r>
          </a:p>
          <a:p>
            <a:r>
              <a:rPr lang="cs-CZ" dirty="0" smtClean="0"/>
              <a:t>Podpora mobility</a:t>
            </a:r>
          </a:p>
          <a:p>
            <a:r>
              <a:rPr lang="cs-CZ" dirty="0" err="1" smtClean="0"/>
              <a:t>Autokonfigurace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597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hlavička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5126"/>
            <a:ext cx="8229600" cy="4156113"/>
          </a:xfrm>
        </p:spPr>
      </p:pic>
    </p:spTree>
    <p:extLst>
      <p:ext uri="{BB962C8B-B14F-4D97-AF65-F5344CB8AC3E}">
        <p14:creationId xmlns:p14="http://schemas.microsoft.com/office/powerpoint/2010/main" val="40463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hlavičky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2" y="1964418"/>
            <a:ext cx="8229600" cy="4003588"/>
          </a:xfrm>
        </p:spPr>
      </p:pic>
    </p:spTree>
    <p:extLst>
      <p:ext uri="{BB962C8B-B14F-4D97-AF65-F5344CB8AC3E}">
        <p14:creationId xmlns:p14="http://schemas.microsoft.com/office/powerpoint/2010/main" val="12963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možné zkracování, užívá se hexadecimální číselné soustavy (0..F)</a:t>
            </a:r>
          </a:p>
          <a:p>
            <a:r>
              <a:rPr lang="cs-CZ" dirty="0" smtClean="0"/>
              <a:t>Není možné si jich pamatovat dostatek (DNS servery).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5" y="1216914"/>
            <a:ext cx="6858958" cy="22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adres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Unicast</a:t>
            </a:r>
            <a:r>
              <a:rPr lang="cs-CZ" dirty="0" smtClean="0"/>
              <a:t> : stejná jako u IPv4, adresuje jedno rozhraní</a:t>
            </a:r>
          </a:p>
          <a:p>
            <a:r>
              <a:rPr lang="cs-CZ" dirty="0" err="1" smtClean="0"/>
              <a:t>Multicast</a:t>
            </a:r>
            <a:r>
              <a:rPr lang="cs-CZ" dirty="0" smtClean="0"/>
              <a:t> : podobná jako u IPv4, adresuje všechny v adresním prostoru </a:t>
            </a:r>
          </a:p>
          <a:p>
            <a:r>
              <a:rPr lang="cs-CZ" dirty="0" err="1" smtClean="0"/>
              <a:t>Anycast</a:t>
            </a:r>
            <a:r>
              <a:rPr lang="cs-CZ" dirty="0" smtClean="0"/>
              <a:t>: adresuje rozhraní a požadavek zpracuje vybraný server dle vlastního uvážení daného systému.</a:t>
            </a:r>
          </a:p>
          <a:p>
            <a:endParaRPr lang="cs-CZ" dirty="0"/>
          </a:p>
          <a:p>
            <a:r>
              <a:rPr lang="cs-CZ" dirty="0" smtClean="0"/>
              <a:t>IPv6 díky </a:t>
            </a:r>
            <a:r>
              <a:rPr lang="cs-CZ" dirty="0" err="1" smtClean="0"/>
              <a:t>anycastovým</a:t>
            </a:r>
            <a:r>
              <a:rPr lang="cs-CZ" dirty="0" smtClean="0"/>
              <a:t> adresám může dobře podporovat serverové farmy či distribuované výpočty.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1990 Po dvou letech úvah a testů se objevuje první finální specifikace GSM, standardu, na kterém dnes pracuje většina mobilních telefonů.</a:t>
            </a:r>
          </a:p>
          <a:p>
            <a:pPr lvl="0"/>
            <a:r>
              <a:rPr lang="cs-CZ" dirty="0"/>
              <a:t>1991 První užití WWW a hypertextu, za kterým stojí projekty v </a:t>
            </a:r>
            <a:r>
              <a:rPr lang="cs-CZ" dirty="0" err="1"/>
              <a:t>CERNu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2010 Finsko se stalo první zemí, kde mají lidé podle zákona nárok na internet.</a:t>
            </a:r>
          </a:p>
          <a:p>
            <a:pPr lvl="0"/>
            <a:r>
              <a:rPr lang="cs-CZ" dirty="0"/>
              <a:t>2010 Více než 2 miliardy uživatelů internetu jej postupně definují jako univerzální komunikační kanál napříč celým světem.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739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se sítí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28362"/>
            <a:ext cx="9905998" cy="3124201"/>
          </a:xfrm>
        </p:spPr>
        <p:txBody>
          <a:bodyPr/>
          <a:lstStyle/>
          <a:p>
            <a:r>
              <a:rPr lang="cs-CZ" dirty="0" smtClean="0"/>
              <a:t>Podpora stavového a </a:t>
            </a:r>
            <a:r>
              <a:rPr lang="cs-CZ" dirty="0" err="1" smtClean="0"/>
              <a:t>bezstavového</a:t>
            </a:r>
            <a:r>
              <a:rPr lang="cs-CZ" dirty="0" smtClean="0"/>
              <a:t> připojování se k sítí (objevování sousedů, ohlašování směrovačů).</a:t>
            </a:r>
          </a:p>
          <a:p>
            <a:r>
              <a:rPr lang="cs-CZ" dirty="0" smtClean="0"/>
              <a:t>IPv6 nepodporuje fragmentaci – MTU si musí hlídat a určovat sama.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8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mobility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4577900" cy="3124201"/>
          </a:xfrm>
        </p:spPr>
        <p:txBody>
          <a:bodyPr/>
          <a:lstStyle/>
          <a:p>
            <a:r>
              <a:rPr lang="cs-CZ" dirty="0" smtClean="0"/>
              <a:t>Základní myšlenka: každý má svůj domov (totiž směrovač, kterému říká, kde zrovna je a udržuje s ním kontakt).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0" y="129396"/>
            <a:ext cx="606147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mobility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57" y="2249488"/>
            <a:ext cx="4352712" cy="3541712"/>
          </a:xfrm>
        </p:spPr>
      </p:pic>
    </p:spTree>
    <p:extLst>
      <p:ext uri="{BB962C8B-B14F-4D97-AF65-F5344CB8AC3E}">
        <p14:creationId xmlns:p14="http://schemas.microsoft.com/office/powerpoint/2010/main" val="19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 bezpečnost musíme zajisti CIA </a:t>
            </a:r>
          </a:p>
          <a:p>
            <a:pPr lvl="1"/>
            <a:r>
              <a:rPr lang="cs-CZ" dirty="0" err="1" smtClean="0"/>
              <a:t>Confidentiality</a:t>
            </a:r>
            <a:r>
              <a:rPr lang="cs-CZ" dirty="0" smtClean="0"/>
              <a:t> – data nesmí přečíst nikdo nepovolaný.</a:t>
            </a:r>
          </a:p>
          <a:p>
            <a:pPr lvl="1"/>
            <a:r>
              <a:rPr lang="cs-CZ" dirty="0" smtClean="0"/>
              <a:t>Integrity – data nesmí být po cestě změněna či podvržena.</a:t>
            </a:r>
          </a:p>
          <a:p>
            <a:pPr lvl="1"/>
            <a:r>
              <a:rPr lang="cs-CZ" dirty="0" err="1" smtClean="0"/>
              <a:t>Availability</a:t>
            </a:r>
            <a:r>
              <a:rPr lang="cs-CZ" dirty="0"/>
              <a:t> </a:t>
            </a:r>
            <a:r>
              <a:rPr lang="cs-CZ" dirty="0" smtClean="0"/>
              <a:t>– data smí číst jen autorizovaná osoba.</a:t>
            </a:r>
          </a:p>
          <a:p>
            <a:r>
              <a:rPr lang="cs-CZ" dirty="0" smtClean="0"/>
              <a:t>Či </a:t>
            </a:r>
            <a:r>
              <a:rPr lang="cs-CZ" dirty="0"/>
              <a:t>AAA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Autentizace</a:t>
            </a:r>
          </a:p>
          <a:p>
            <a:pPr lvl="1"/>
            <a:r>
              <a:rPr lang="cs-CZ" dirty="0" smtClean="0"/>
              <a:t>Autorizace</a:t>
            </a:r>
          </a:p>
          <a:p>
            <a:pPr lvl="1"/>
            <a:r>
              <a:rPr lang="cs-CZ" dirty="0" err="1" smtClean="0"/>
              <a:t>Accounting</a:t>
            </a:r>
            <a:endParaRPr lang="cs-CZ" dirty="0" smtClean="0"/>
          </a:p>
          <a:p>
            <a:r>
              <a:rPr lang="cs-CZ" dirty="0" smtClean="0"/>
              <a:t>V IPv4 řešeno pomocí nepovinného </a:t>
            </a:r>
            <a:r>
              <a:rPr lang="cs-CZ" dirty="0" err="1" smtClean="0"/>
              <a:t>IPSec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u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AH (</a:t>
            </a:r>
            <a:r>
              <a:rPr lang="cs-CZ" dirty="0" err="1" smtClean="0"/>
              <a:t>Authentication</a:t>
            </a:r>
            <a:r>
              <a:rPr lang="cs-CZ" dirty="0" smtClean="0"/>
              <a:t> </a:t>
            </a:r>
            <a:r>
              <a:rPr lang="cs-CZ" dirty="0" err="1" smtClean="0"/>
              <a:t>Header</a:t>
            </a:r>
            <a:r>
              <a:rPr lang="cs-CZ" dirty="0" smtClean="0"/>
              <a:t>) – jen hlavička pro potvrzení autenticity vysílajícího</a:t>
            </a:r>
          </a:p>
          <a:p>
            <a:r>
              <a:rPr lang="cs-CZ" dirty="0"/>
              <a:t>ESP (</a:t>
            </a:r>
            <a:r>
              <a:rPr lang="cs-CZ" dirty="0" err="1"/>
              <a:t>Encapsulating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Payload</a:t>
            </a:r>
            <a:r>
              <a:rPr lang="cs-CZ" dirty="0" smtClean="0"/>
              <a:t>) – zabalení datagramu do šifrované podoby. Je volitelná.</a:t>
            </a:r>
          </a:p>
          <a:p>
            <a:r>
              <a:rPr lang="cs-CZ" dirty="0" smtClean="0"/>
              <a:t>Definuje kryptografické metody, bezpečnostní politiku i správu klíčů.</a:t>
            </a:r>
          </a:p>
          <a:p>
            <a:r>
              <a:rPr lang="cs-CZ" dirty="0" smtClean="0"/>
              <a:t>Dva modely přenosu dat – transportní či tunelující.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5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Přenos dat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43" y="609599"/>
            <a:ext cx="8001478" cy="5571751"/>
          </a:xfrm>
        </p:spPr>
      </p:pic>
    </p:spTree>
    <p:extLst>
      <p:ext uri="{BB962C8B-B14F-4D97-AF65-F5344CB8AC3E}">
        <p14:creationId xmlns:p14="http://schemas.microsoft.com/office/powerpoint/2010/main" val="9331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</a:t>
            </a:r>
            <a:r>
              <a:rPr lang="cs-CZ" dirty="0" smtClean="0"/>
              <a:t>dat AH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155436"/>
            <a:ext cx="6272011" cy="6580175"/>
          </a:xfrm>
        </p:spPr>
      </p:pic>
    </p:spTree>
    <p:extLst>
      <p:ext uri="{BB962C8B-B14F-4D97-AF65-F5344CB8AC3E}">
        <p14:creationId xmlns:p14="http://schemas.microsoft.com/office/powerpoint/2010/main" val="16722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dat ESP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17" y="56776"/>
            <a:ext cx="5938110" cy="67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IPv6 a </a:t>
            </a:r>
            <a:r>
              <a:rPr lang="cs-CZ" dirty="0" err="1" smtClean="0"/>
              <a:t>QoS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IPv4 je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služba – kdo dřív přijde, ten dřív mele. Data mají ale obecně nějakou prioritu.</a:t>
            </a:r>
          </a:p>
          <a:p>
            <a:r>
              <a:rPr lang="cs-CZ" dirty="0" smtClean="0"/>
              <a:t>Pro zajištění kvality služeb jsou dvě cesty:</a:t>
            </a:r>
          </a:p>
          <a:p>
            <a:pPr lvl="1"/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: „koupíme si vlastní linku“</a:t>
            </a:r>
          </a:p>
          <a:p>
            <a:pPr lvl="1"/>
            <a:r>
              <a:rPr lang="cs-CZ" dirty="0" err="1" smtClean="0"/>
              <a:t>Differentiated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: důležité pakety označíme nálepkou a odbavíme je přednostně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4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26" y="2249488"/>
            <a:ext cx="5067773" cy="3541712"/>
          </a:xfrm>
        </p:spPr>
      </p:pic>
    </p:spTree>
    <p:extLst>
      <p:ext uri="{BB962C8B-B14F-4D97-AF65-F5344CB8AC3E}">
        <p14:creationId xmlns:p14="http://schemas.microsoft.com/office/powerpoint/2010/main" val="17752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Každou sekundu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7,366</a:t>
            </a:r>
            <a:r>
              <a:rPr lang="en-US" dirty="0">
                <a:effectLst/>
                <a:hlinkClick r:id="rId2"/>
              </a:rPr>
              <a:t>Tweets sent </a:t>
            </a:r>
            <a:r>
              <a:rPr lang="en-US" dirty="0">
                <a:effectLst/>
              </a:rPr>
              <a:t>in 1 </a:t>
            </a:r>
            <a:r>
              <a:rPr lang="en-US" dirty="0" smtClean="0">
                <a:effectLst/>
              </a:rPr>
              <a:t>second</a:t>
            </a:r>
            <a:endParaRPr lang="cs-CZ" dirty="0" smtClean="0">
              <a:effectLst/>
            </a:endParaRPr>
          </a:p>
          <a:p>
            <a:r>
              <a:rPr lang="en-US" b="1" dirty="0" smtClean="0">
                <a:effectLst/>
              </a:rPr>
              <a:t>1,165</a:t>
            </a:r>
            <a:r>
              <a:rPr lang="cs-CZ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Tumblr </a:t>
            </a:r>
            <a:r>
              <a:rPr lang="en-US" dirty="0">
                <a:effectLst/>
              </a:rPr>
              <a:t>posts in 1 </a:t>
            </a:r>
            <a:r>
              <a:rPr lang="en-US" dirty="0" smtClean="0">
                <a:effectLst/>
              </a:rPr>
              <a:t>second</a:t>
            </a:r>
            <a:endParaRPr lang="cs-CZ" dirty="0" smtClean="0">
              <a:effectLst/>
            </a:endParaRPr>
          </a:p>
          <a:p>
            <a:r>
              <a:rPr lang="en-US" b="1" dirty="0" smtClean="0">
                <a:effectLst/>
              </a:rPr>
              <a:t>56,588</a:t>
            </a:r>
            <a:r>
              <a:rPr lang="cs-CZ" b="1" dirty="0" smtClean="0">
                <a:effectLst/>
              </a:rPr>
              <a:t> </a:t>
            </a:r>
            <a:r>
              <a:rPr lang="en-US" dirty="0" smtClean="0">
                <a:effectLst/>
                <a:hlinkClick r:id="rId3"/>
              </a:rPr>
              <a:t>Google </a:t>
            </a:r>
            <a:r>
              <a:rPr lang="en-US" dirty="0">
                <a:effectLst/>
                <a:hlinkClick r:id="rId3"/>
              </a:rPr>
              <a:t>searches </a:t>
            </a:r>
            <a:r>
              <a:rPr lang="en-US" dirty="0">
                <a:effectLst/>
              </a:rPr>
              <a:t>in 1 </a:t>
            </a:r>
            <a:r>
              <a:rPr lang="en-US" dirty="0" smtClean="0">
                <a:effectLst/>
              </a:rPr>
              <a:t>second</a:t>
            </a:r>
            <a:endParaRPr lang="cs-CZ" dirty="0" smtClean="0">
              <a:effectLst/>
            </a:endParaRPr>
          </a:p>
          <a:p>
            <a:r>
              <a:rPr lang="en-US" b="1" dirty="0" smtClean="0">
                <a:effectLst/>
              </a:rPr>
              <a:t>132,632</a:t>
            </a:r>
            <a:r>
              <a:rPr lang="cs-CZ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YouTube </a:t>
            </a:r>
            <a:r>
              <a:rPr lang="en-US" dirty="0">
                <a:effectLst/>
              </a:rPr>
              <a:t>videos viewed in 1 second</a:t>
            </a:r>
          </a:p>
          <a:p>
            <a:r>
              <a:rPr lang="en-US" b="1" dirty="0" smtClean="0">
                <a:effectLst/>
              </a:rPr>
              <a:t>2,529,028</a:t>
            </a:r>
            <a:r>
              <a:rPr lang="cs-CZ" dirty="0" smtClean="0">
                <a:effectLst/>
              </a:rPr>
              <a:t> </a:t>
            </a:r>
            <a:r>
              <a:rPr lang="en-US" dirty="0" smtClean="0">
                <a:effectLst/>
              </a:rPr>
              <a:t>Emails </a:t>
            </a:r>
            <a:r>
              <a:rPr lang="en-US" dirty="0">
                <a:effectLst/>
              </a:rPr>
              <a:t>sent in 1 second</a:t>
            </a:r>
            <a:br>
              <a:rPr lang="en-US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670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Dierentiated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0" y="2249488"/>
            <a:ext cx="5121325" cy="3541712"/>
          </a:xfrm>
        </p:spPr>
      </p:pic>
    </p:spTree>
    <p:extLst>
      <p:ext uri="{BB962C8B-B14F-4D97-AF65-F5344CB8AC3E}">
        <p14:creationId xmlns:p14="http://schemas.microsoft.com/office/powerpoint/2010/main" val="825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MPLS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40" y="1600201"/>
            <a:ext cx="6938921" cy="4525963"/>
          </a:xfrm>
        </p:spPr>
      </p:pic>
    </p:spTree>
    <p:extLst>
      <p:ext uri="{BB962C8B-B14F-4D97-AF65-F5344CB8AC3E}">
        <p14:creationId xmlns:p14="http://schemas.microsoft.com/office/powerpoint/2010/main" val="12657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IPv6 a </a:t>
            </a:r>
            <a:r>
              <a:rPr lang="cs-CZ" dirty="0" err="1" smtClean="0"/>
              <a:t>QoS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hlavičce je </a:t>
            </a:r>
            <a:r>
              <a:rPr lang="cs-CZ" dirty="0" err="1" smtClean="0"/>
              <a:t>Treffic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což je jeden byte =&gt; 64 možných úrovní priority.</a:t>
            </a:r>
          </a:p>
          <a:p>
            <a:r>
              <a:rPr lang="cs-CZ" dirty="0" smtClean="0"/>
              <a:t>Můžeme postavit síť, která bude </a:t>
            </a:r>
            <a:r>
              <a:rPr lang="cs-CZ" dirty="0" err="1" smtClean="0"/>
              <a:t>vysokoprioritní</a:t>
            </a:r>
            <a:r>
              <a:rPr lang="cs-CZ" dirty="0" smtClean="0"/>
              <a:t> data (RT) odbavovat přednostně před maily atp., ale musíme to dělat rozumným způsobem.</a:t>
            </a:r>
          </a:p>
          <a:p>
            <a:r>
              <a:rPr lang="cs-CZ" dirty="0" smtClean="0"/>
              <a:t>MPLS sítě umožňují pevné definování stálé cesty a tím pádem garantují </a:t>
            </a:r>
            <a:r>
              <a:rPr lang="cs-CZ" dirty="0" err="1" smtClean="0"/>
              <a:t>QoS</a:t>
            </a:r>
            <a:r>
              <a:rPr lang="cs-CZ" dirty="0" smtClean="0"/>
              <a:t> a lépe směrují, ale nejsou vždy vhodné pro dynamický provoz.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na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Dvojitý zásobník – uzly podporují oba protokoly</a:t>
            </a:r>
          </a:p>
          <a:p>
            <a:r>
              <a:rPr lang="cs-CZ" dirty="0" smtClean="0"/>
              <a:t>Tunelování – tunel spojuje dva stejně komunikující „internety“ zabalením do jiného protokolu.</a:t>
            </a:r>
          </a:p>
          <a:p>
            <a:r>
              <a:rPr lang="cs-CZ" dirty="0" err="1" smtClean="0"/>
              <a:t>Translátor</a:t>
            </a:r>
            <a:r>
              <a:rPr lang="cs-CZ" dirty="0" smtClean="0"/>
              <a:t> – mechanické </a:t>
            </a:r>
            <a:r>
              <a:rPr lang="cs-CZ" dirty="0" err="1" smtClean="0"/>
              <a:t>namapování</a:t>
            </a:r>
            <a:r>
              <a:rPr lang="cs-CZ" dirty="0" smtClean="0"/>
              <a:t> jedné adresy na druhou.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www.google.com/intl/en/ipv6/statistics.html#tab=per-country-ipv6-adoption&amp;tab=per-country-ipv6-adoption</a:t>
            </a:r>
            <a:endParaRPr lang="cs-CZ" dirty="0" smtClean="0"/>
          </a:p>
          <a:p>
            <a:r>
              <a:rPr lang="cs-CZ">
                <a:hlinkClick r:id="rId3"/>
              </a:rPr>
              <a:t>http://</a:t>
            </a:r>
            <a:r>
              <a:rPr lang="cs-CZ" smtClean="0">
                <a:hlinkClick r:id="rId3"/>
              </a:rPr>
              <a:t>6lab.cisco.com/stats/cible.php?country=CZ&amp;option=all</a:t>
            </a:r>
            <a:r>
              <a:rPr lang="cs-CZ" smtClean="0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Docházejí IPv4 adresy (i přes CIDR či NAT)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148681"/>
            <a:ext cx="6057900" cy="3429000"/>
          </a:xfrm>
        </p:spPr>
      </p:pic>
    </p:spTree>
    <p:extLst>
      <p:ext uri="{BB962C8B-B14F-4D97-AF65-F5344CB8AC3E}">
        <p14:creationId xmlns:p14="http://schemas.microsoft.com/office/powerpoint/2010/main" val="4937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Předpověď P. Satrapa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30" y="1983358"/>
            <a:ext cx="6768752" cy="44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Budoucnost?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Aplikace, mobilní sítě, bezpečnost, RT systémy,…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Patřičné RFC dokumenty</a:t>
            </a:r>
            <a:endParaRPr lang="cs-CZ" dirty="0"/>
          </a:p>
          <a:p>
            <a:r>
              <a:rPr lang="cs-CZ" dirty="0"/>
              <a:t>Satrapa P.: </a:t>
            </a:r>
            <a:r>
              <a:rPr lang="cs-CZ" dirty="0" smtClean="0"/>
              <a:t>IPv6 (třetí vydání). CZ.NIC,  2008. Dostupné na: http</a:t>
            </a:r>
            <a:r>
              <a:rPr lang="cs-CZ" dirty="0"/>
              <a:t>://</a:t>
            </a:r>
            <a:r>
              <a:rPr lang="cs-CZ" dirty="0" smtClean="0"/>
              <a:t>knihy.nic.cz/files/nic/edice/pavel_satrapa_ipv6_2008.pdf</a:t>
            </a:r>
            <a:endParaRPr lang="cs-CZ" dirty="0"/>
          </a:p>
          <a:p>
            <a:r>
              <a:rPr lang="cs-CZ" dirty="0" err="1"/>
              <a:t>Hagen</a:t>
            </a:r>
            <a:r>
              <a:rPr lang="cs-CZ" dirty="0"/>
              <a:t> S.: IPv6 Essentials. </a:t>
            </a:r>
            <a:r>
              <a:rPr lang="cs-CZ" dirty="0" err="1"/>
              <a:t>O'Reilly</a:t>
            </a:r>
            <a:r>
              <a:rPr lang="cs-CZ" dirty="0"/>
              <a:t> Media, Inc., 2006.</a:t>
            </a:r>
          </a:p>
          <a:p>
            <a:r>
              <a:rPr lang="en-US" dirty="0"/>
              <a:t>Blanchet M.: Migrating to IPv6. John Wiley &amp; Sons, Ltd., 2005.</a:t>
            </a:r>
          </a:p>
          <a:p>
            <a:r>
              <a:rPr lang="cs-CZ" dirty="0" smtClean="0"/>
              <a:t>http</a:t>
            </a:r>
            <a:r>
              <a:rPr lang="cs-CZ" dirty="0"/>
              <a:t>://www.ipv6.cz</a:t>
            </a:r>
          </a:p>
        </p:txBody>
      </p:sp>
    </p:spTree>
    <p:extLst>
      <p:ext uri="{BB962C8B-B14F-4D97-AF65-F5344CB8AC3E}">
        <p14:creationId xmlns:p14="http://schemas.microsoft.com/office/powerpoint/2010/main" val="39133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Statičnost</a:t>
            </a:r>
          </a:p>
          <a:p>
            <a:r>
              <a:rPr lang="cs-CZ" dirty="0" smtClean="0"/>
              <a:t>Propustnost</a:t>
            </a:r>
          </a:p>
          <a:p>
            <a:r>
              <a:rPr lang="cs-CZ" dirty="0" smtClean="0"/>
              <a:t>Rozptyl</a:t>
            </a:r>
          </a:p>
          <a:p>
            <a:r>
              <a:rPr lang="cs-CZ" dirty="0" smtClean="0"/>
              <a:t>Chybovost</a:t>
            </a:r>
          </a:p>
          <a:p>
            <a:r>
              <a:rPr lang="cs-CZ" dirty="0" smtClean="0"/>
              <a:t>Zpoždění</a:t>
            </a:r>
          </a:p>
          <a:p>
            <a:r>
              <a:rPr lang="cs-CZ" dirty="0" smtClean="0"/>
              <a:t>Cena</a:t>
            </a:r>
          </a:p>
          <a:p>
            <a:r>
              <a:rPr lang="cs-CZ" dirty="0" smtClean="0"/>
              <a:t>Route</a:t>
            </a:r>
          </a:p>
          <a:p>
            <a:r>
              <a:rPr lang="cs-CZ" dirty="0" smtClean="0"/>
              <a:t>Vytíženost linky</a:t>
            </a:r>
          </a:p>
          <a:p>
            <a:r>
              <a:rPr lang="cs-CZ" dirty="0" err="1" smtClean="0"/>
              <a:t>QoS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8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sítí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velikosti: Pan, Lan, Man, </a:t>
            </a:r>
            <a:r>
              <a:rPr lang="cs-CZ" dirty="0" err="1" smtClean="0"/>
              <a:t>Wan</a:t>
            </a:r>
            <a:endParaRPr lang="cs-CZ" dirty="0" smtClean="0"/>
          </a:p>
          <a:p>
            <a:r>
              <a:rPr lang="cs-CZ" dirty="0" smtClean="0"/>
              <a:t>Podle dynamiky: statické a dynamické</a:t>
            </a:r>
          </a:p>
          <a:p>
            <a:r>
              <a:rPr lang="cs-CZ" dirty="0" smtClean="0"/>
              <a:t>Podle média: voděné a vlněné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opologie sítě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66998"/>
            <a:ext cx="9905998" cy="388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>
                <a:effectLst/>
              </a:rPr>
              <a:t>Klient</a:t>
            </a:r>
          </a:p>
          <a:p>
            <a:r>
              <a:rPr lang="cs-CZ" b="1" dirty="0" smtClean="0">
                <a:effectLst/>
              </a:rPr>
              <a:t>Server</a:t>
            </a:r>
          </a:p>
          <a:p>
            <a:r>
              <a:rPr lang="cs-CZ" b="1" dirty="0" smtClean="0">
                <a:effectLst/>
              </a:rPr>
              <a:t>Směrovač</a:t>
            </a:r>
          </a:p>
          <a:p>
            <a:r>
              <a:rPr lang="cs-CZ" b="1" dirty="0" smtClean="0">
                <a:effectLst/>
              </a:rPr>
              <a:t>Paket</a:t>
            </a:r>
          </a:p>
          <a:p>
            <a:r>
              <a:rPr lang="cs-CZ" b="1" dirty="0" smtClean="0">
                <a:effectLst/>
              </a:rPr>
              <a:t>Síťová karta</a:t>
            </a:r>
            <a:endParaRPr lang="cs-CZ" dirty="0" smtClean="0"/>
          </a:p>
          <a:p>
            <a:r>
              <a:rPr lang="cs-CZ" b="1" dirty="0" smtClean="0">
                <a:effectLst/>
              </a:rPr>
              <a:t>Port</a:t>
            </a:r>
          </a:p>
          <a:p>
            <a:r>
              <a:rPr lang="cs-CZ" b="1" dirty="0" smtClean="0">
                <a:effectLst/>
              </a:rPr>
              <a:t>Médium</a:t>
            </a:r>
          </a:p>
          <a:p>
            <a:r>
              <a:rPr lang="cs-CZ" b="1" dirty="0" smtClean="0">
                <a:effectLst/>
              </a:rPr>
              <a:t>Protokol</a:t>
            </a:r>
          </a:p>
          <a:p>
            <a:r>
              <a:rPr lang="cs-CZ" b="1" dirty="0" err="1" smtClean="0">
                <a:effectLst/>
              </a:rPr>
              <a:t>Switch</a:t>
            </a:r>
            <a:endParaRPr lang="cs-CZ" b="1" dirty="0" smtClean="0">
              <a:effectLst/>
            </a:endParaRPr>
          </a:p>
          <a:p>
            <a:r>
              <a:rPr lang="cs-CZ" b="1" dirty="0" err="1" smtClean="0">
                <a:effectLst/>
              </a:rPr>
              <a:t>Bridge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Opakovač</a:t>
            </a:r>
          </a:p>
        </p:txBody>
      </p:sp>
    </p:spTree>
    <p:extLst>
      <p:ext uri="{BB962C8B-B14F-4D97-AF65-F5344CB8AC3E}">
        <p14:creationId xmlns:p14="http://schemas.microsoft.com/office/powerpoint/2010/main" val="24184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ISO-OSI model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c353963f5c176eb873c31e26ca72b38e8df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200</TotalTime>
  <Words>1036</Words>
  <Application>Microsoft Office PowerPoint</Application>
  <PresentationFormat>Širokoúhlá obrazovka</PresentationFormat>
  <Paragraphs>175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Trebuchet MS</vt:lpstr>
      <vt:lpstr>Tw Cen MT</vt:lpstr>
      <vt:lpstr>Obvod</vt:lpstr>
      <vt:lpstr>Počítačové sítě I.</vt:lpstr>
      <vt:lpstr>První počítače a sítě</vt:lpstr>
      <vt:lpstr>Prezentace aplikace PowerPoint</vt:lpstr>
      <vt:lpstr>Každou sekundu</vt:lpstr>
      <vt:lpstr>Parametry sítě</vt:lpstr>
      <vt:lpstr>Dělení sítí</vt:lpstr>
      <vt:lpstr>Topologie</vt:lpstr>
      <vt:lpstr>Základní pojmy</vt:lpstr>
      <vt:lpstr>ISO-OSI model</vt:lpstr>
      <vt:lpstr>ISO-OSI model</vt:lpstr>
      <vt:lpstr>Aplikační a prezentační vrstva I.</vt:lpstr>
      <vt:lpstr>Aplikační a prezentační vrstva II.</vt:lpstr>
      <vt:lpstr>Transportní vrstva</vt:lpstr>
      <vt:lpstr>TCP</vt:lpstr>
      <vt:lpstr>UDP</vt:lpstr>
      <vt:lpstr>IP</vt:lpstr>
      <vt:lpstr>Linková vrstva</vt:lpstr>
      <vt:lpstr>Linková vrstva II.</vt:lpstr>
      <vt:lpstr>Linková vrstva III.</vt:lpstr>
      <vt:lpstr>Bluetooth</vt:lpstr>
      <vt:lpstr>IPv6: motivace, funkce, budoucnost</vt:lpstr>
      <vt:lpstr>ISO/OSI</vt:lpstr>
      <vt:lpstr>Internet protocol</vt:lpstr>
      <vt:lpstr>IPv4</vt:lpstr>
      <vt:lpstr>Základní vlastnosti IPv6</vt:lpstr>
      <vt:lpstr>Základní hlavička</vt:lpstr>
      <vt:lpstr>Rozšiřující hlavičky</vt:lpstr>
      <vt:lpstr>Zápis adresy</vt:lpstr>
      <vt:lpstr>Typy adres</vt:lpstr>
      <vt:lpstr>Práce se sítí</vt:lpstr>
      <vt:lpstr>Podpora mobility</vt:lpstr>
      <vt:lpstr>Podpora mobility</vt:lpstr>
      <vt:lpstr>Bezpečnost obecně</vt:lpstr>
      <vt:lpstr>Bezpečnost u IPv6</vt:lpstr>
      <vt:lpstr>Přenos dat</vt:lpstr>
      <vt:lpstr>Přenos dat AH</vt:lpstr>
      <vt:lpstr>Přenos dat ESP</vt:lpstr>
      <vt:lpstr>IPv6 a QoS</vt:lpstr>
      <vt:lpstr>Integrated Services</vt:lpstr>
      <vt:lpstr>Dierentiated Services</vt:lpstr>
      <vt:lpstr>MPLS</vt:lpstr>
      <vt:lpstr>IPv6 a QoS</vt:lpstr>
      <vt:lpstr>Přechod na IPv6</vt:lpstr>
      <vt:lpstr>Prezentace aplikace PowerPoint</vt:lpstr>
      <vt:lpstr>Docházejí IPv4 adresy (i přes CIDR či NAT)</vt:lpstr>
      <vt:lpstr>Předpověď P. Satrapa</vt:lpstr>
      <vt:lpstr>Budoucnost?</vt:lpstr>
      <vt:lpstr>Literatura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 I.</dc:title>
  <dc:creator>Michal Černý</dc:creator>
  <cp:lastModifiedBy>Michal Cerny</cp:lastModifiedBy>
  <cp:revision>14</cp:revision>
  <dcterms:created xsi:type="dcterms:W3CDTF">2014-09-17T13:20:38Z</dcterms:created>
  <dcterms:modified xsi:type="dcterms:W3CDTF">2016-10-06T22:29:53Z</dcterms:modified>
</cp:coreProperties>
</file>