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46"/>
  </p:notesMasterIdLst>
  <p:handoutMasterIdLst>
    <p:handoutMasterId r:id="rId47"/>
  </p:handoutMasterIdLst>
  <p:sldIdLst>
    <p:sldId id="260" r:id="rId5"/>
    <p:sldId id="300" r:id="rId6"/>
    <p:sldId id="301" r:id="rId7"/>
    <p:sldId id="342" r:id="rId8"/>
    <p:sldId id="334" r:id="rId9"/>
    <p:sldId id="290" r:id="rId10"/>
    <p:sldId id="346" r:id="rId11"/>
    <p:sldId id="343" r:id="rId12"/>
    <p:sldId id="302" r:id="rId13"/>
    <p:sldId id="298" r:id="rId14"/>
    <p:sldId id="303" r:id="rId15"/>
    <p:sldId id="333" r:id="rId16"/>
    <p:sldId id="344" r:id="rId17"/>
    <p:sldId id="294" r:id="rId18"/>
    <p:sldId id="341" r:id="rId19"/>
    <p:sldId id="335" r:id="rId20"/>
    <p:sldId id="324" r:id="rId21"/>
    <p:sldId id="319" r:id="rId22"/>
    <p:sldId id="320" r:id="rId23"/>
    <p:sldId id="321" r:id="rId24"/>
    <p:sldId id="322" r:id="rId25"/>
    <p:sldId id="347" r:id="rId26"/>
    <p:sldId id="336" r:id="rId27"/>
    <p:sldId id="348" r:id="rId28"/>
    <p:sldId id="337" r:id="rId29"/>
    <p:sldId id="340" r:id="rId30"/>
    <p:sldId id="313" r:id="rId31"/>
    <p:sldId id="349" r:id="rId32"/>
    <p:sldId id="338" r:id="rId33"/>
    <p:sldId id="312" r:id="rId34"/>
    <p:sldId id="314" r:id="rId35"/>
    <p:sldId id="311" r:id="rId36"/>
    <p:sldId id="315" r:id="rId37"/>
    <p:sldId id="332" r:id="rId38"/>
    <p:sldId id="317" r:id="rId39"/>
    <p:sldId id="339" r:id="rId40"/>
    <p:sldId id="327" r:id="rId41"/>
    <p:sldId id="328" r:id="rId42"/>
    <p:sldId id="330" r:id="rId43"/>
    <p:sldId id="331" r:id="rId44"/>
    <p:sldId id="270" r:id="rId4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87D"/>
    <a:srgbClr val="E4E4E4"/>
    <a:srgbClr val="F5F5F5"/>
    <a:srgbClr val="F8F8F8"/>
    <a:srgbClr val="EAEAEA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78485" autoAdjust="0"/>
  </p:normalViewPr>
  <p:slideViewPr>
    <p:cSldViewPr snapToGrid="0">
      <p:cViewPr varScale="1">
        <p:scale>
          <a:sx n="57" d="100"/>
          <a:sy n="57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/>
            <a:t>Úroveň /</a:t>
          </a:r>
        </a:p>
        <a:p>
          <a:r>
            <a:rPr lang="cs-CZ" dirty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/>
            <a:t>Výběr nových výzkumníků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/>
            <a:t>Nejlepší výzkumník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/>
            <a:t>Zhodnocení </a:t>
          </a:r>
          <a:r>
            <a:rPr lang="cs-CZ"/>
            <a:t>podle IF </a:t>
          </a:r>
          <a:r>
            <a:rPr lang="cs-CZ" dirty="0"/>
            <a:t>časopisů, kde publikovali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9362F571-67C7-4C96-9BEB-FE43B3F5E01A}" type="presOf" srcId="{08E1B25A-0829-42A5-94A7-365C5AA9390D}" destId="{CDC72931-1A29-438A-AAB9-3B7567E49D5F}" srcOrd="0" destOrd="0" presId="urn:microsoft.com/office/officeart/2005/8/layout/lProcess1"/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65596B98-59F6-4792-8643-5EF4CE5851CB}" type="presOf" srcId="{3EF9DB85-A1B5-4084-B88A-1F3BD17161CC}" destId="{62D7B0C2-308F-4899-B796-840022145676}" srcOrd="0" destOrd="0" presId="urn:microsoft.com/office/officeart/2005/8/layout/lProcess1"/>
    <dgm:cxn modelId="{A6DE7E36-3B6D-4F7B-81A6-373E53FB25B2}" type="presOf" srcId="{4C7407A5-5A3B-42FD-B633-58A9BF6B501F}" destId="{44B0A721-5B66-45F6-9C9E-AC98E0AA35FA}" srcOrd="0" destOrd="0" presId="urn:microsoft.com/office/officeart/2005/8/layout/lProcess1"/>
    <dgm:cxn modelId="{19C4CEE1-0568-41AE-8848-603E31B01FF7}" type="presOf" srcId="{6197B28F-9DF3-4700-A1B6-739C30B48C0B}" destId="{FA20B041-B2DB-4D83-ABE9-168A6D424FF1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2699BC26-6326-4F18-89B4-402A0531C9B4}" type="presOf" srcId="{601E8452-CA27-4D52-8EC3-A7AB0A327756}" destId="{DA6B7F51-68FC-4E54-B2A6-E57725E1A304}" srcOrd="0" destOrd="0" presId="urn:microsoft.com/office/officeart/2005/8/layout/lProcess1"/>
    <dgm:cxn modelId="{DE3ABB55-1BC6-43DA-A3D7-6AE568FAC72A}" type="presOf" srcId="{39A790EF-F74A-4C0E-9796-F45BCB5CAEB7}" destId="{73B96F93-D579-4CCD-8E38-B55BBA7B1875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E1D252F0-6239-4C28-A58C-A841B4848547}" type="presOf" srcId="{04778B18-AA25-40E9-9732-8499408A927F}" destId="{375B2440-683C-4F8D-82CF-ED8E5B3CEF95}" srcOrd="0" destOrd="0" presId="urn:microsoft.com/office/officeart/2005/8/layout/lProcess1"/>
    <dgm:cxn modelId="{A22DE7B5-1BD2-43CB-9E21-E31121009C81}" type="presOf" srcId="{917B2BC0-B846-4CB7-A986-AEED75FFB403}" destId="{0D814C36-9781-4542-BA9E-41B2FBA83CEB}" srcOrd="0" destOrd="0" presId="urn:microsoft.com/office/officeart/2005/8/layout/lProcess1"/>
    <dgm:cxn modelId="{F2FACCD0-02A1-48E2-8D85-1DFCD6D73DF6}" type="presOf" srcId="{AD67FC1B-FA0F-474D-90BF-091068B312DD}" destId="{0EB7A778-C7F5-4362-9E6F-440D48854726}" srcOrd="0" destOrd="0" presId="urn:microsoft.com/office/officeart/2005/8/layout/lProcess1"/>
    <dgm:cxn modelId="{CE53AF0E-F8E6-4D14-BC9C-4C1FE14B30D5}" type="presOf" srcId="{A6C1EE02-F0D5-43F9-9F0E-2C3544114344}" destId="{4D7F0E8D-BC1B-4DF2-A782-6C272D08B463}" srcOrd="0" destOrd="0" presId="urn:microsoft.com/office/officeart/2005/8/layout/lProcess1"/>
    <dgm:cxn modelId="{1BD6AEA5-6A9E-453B-9062-5F332DF26DA8}" type="presOf" srcId="{150E5C2E-78CF-4295-BAE9-6FA3DD00736B}" destId="{8B22BEAE-E50C-4958-BF72-D84EC20EBCED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2A95FAEF-F349-4A0D-880C-6CBAD4727C08}" type="presParOf" srcId="{44B0A721-5B66-45F6-9C9E-AC98E0AA35FA}" destId="{93FA5EB8-D31A-472C-AD37-676C2EEB42AF}" srcOrd="0" destOrd="0" presId="urn:microsoft.com/office/officeart/2005/8/layout/lProcess1"/>
    <dgm:cxn modelId="{E90F509E-0662-4D3C-9103-8AF68B70B8BD}" type="presParOf" srcId="{93FA5EB8-D31A-472C-AD37-676C2EEB42AF}" destId="{CDC72931-1A29-438A-AAB9-3B7567E49D5F}" srcOrd="0" destOrd="0" presId="urn:microsoft.com/office/officeart/2005/8/layout/lProcess1"/>
    <dgm:cxn modelId="{28EAC159-D120-466A-B8AA-3D3D03353D1D}" type="presParOf" srcId="{93FA5EB8-D31A-472C-AD37-676C2EEB42AF}" destId="{8B22BEAE-E50C-4958-BF72-D84EC20EBCED}" srcOrd="1" destOrd="0" presId="urn:microsoft.com/office/officeart/2005/8/layout/lProcess1"/>
    <dgm:cxn modelId="{D8241B7D-A0E6-478F-8956-B90C1A9D875C}" type="presParOf" srcId="{93FA5EB8-D31A-472C-AD37-676C2EEB42AF}" destId="{375B2440-683C-4F8D-82CF-ED8E5B3CEF95}" srcOrd="2" destOrd="0" presId="urn:microsoft.com/office/officeart/2005/8/layout/lProcess1"/>
    <dgm:cxn modelId="{24315571-A8C2-4A08-AB8F-6CE9F3335F98}" type="presParOf" srcId="{93FA5EB8-D31A-472C-AD37-676C2EEB42AF}" destId="{DA6B7F51-68FC-4E54-B2A6-E57725E1A304}" srcOrd="3" destOrd="0" presId="urn:microsoft.com/office/officeart/2005/8/layout/lProcess1"/>
    <dgm:cxn modelId="{229A3AAE-11B7-440F-8B6B-08C894494394}" type="presParOf" srcId="{93FA5EB8-D31A-472C-AD37-676C2EEB42AF}" destId="{0D814C36-9781-4542-BA9E-41B2FBA83CEB}" srcOrd="4" destOrd="0" presId="urn:microsoft.com/office/officeart/2005/8/layout/lProcess1"/>
    <dgm:cxn modelId="{96C3141C-5AD1-4F8C-805F-FF541A301C15}" type="presParOf" srcId="{44B0A721-5B66-45F6-9C9E-AC98E0AA35FA}" destId="{3BA6B86D-2877-4422-AFF5-041BAA7FB3AC}" srcOrd="1" destOrd="0" presId="urn:microsoft.com/office/officeart/2005/8/layout/lProcess1"/>
    <dgm:cxn modelId="{60C96857-68EE-4E35-90F9-33CC371945C0}" type="presParOf" srcId="{44B0A721-5B66-45F6-9C9E-AC98E0AA35FA}" destId="{C3AED0A8-EDF9-49D0-B13D-7F67F20C7F16}" srcOrd="2" destOrd="0" presId="urn:microsoft.com/office/officeart/2005/8/layout/lProcess1"/>
    <dgm:cxn modelId="{7A02AEC7-F9A0-4237-81A6-CBDE3326CAC3}" type="presParOf" srcId="{C3AED0A8-EDF9-49D0-B13D-7F67F20C7F16}" destId="{FA20B041-B2DB-4D83-ABE9-168A6D424FF1}" srcOrd="0" destOrd="0" presId="urn:microsoft.com/office/officeart/2005/8/layout/lProcess1"/>
    <dgm:cxn modelId="{2DA94236-70DE-4254-AAAB-95B36047A680}" type="presParOf" srcId="{C3AED0A8-EDF9-49D0-B13D-7F67F20C7F16}" destId="{73B96F93-D579-4CCD-8E38-B55BBA7B1875}" srcOrd="1" destOrd="0" presId="urn:microsoft.com/office/officeart/2005/8/layout/lProcess1"/>
    <dgm:cxn modelId="{D5434C8D-E442-4C89-9E85-A67A66BBA2C0}" type="presParOf" srcId="{C3AED0A8-EDF9-49D0-B13D-7F67F20C7F16}" destId="{4D7F0E8D-BC1B-4DF2-A782-6C272D08B463}" srcOrd="2" destOrd="0" presId="urn:microsoft.com/office/officeart/2005/8/layout/lProcess1"/>
    <dgm:cxn modelId="{1ED5E065-1321-42BC-97BB-3FBB2376CA71}" type="presParOf" srcId="{C3AED0A8-EDF9-49D0-B13D-7F67F20C7F16}" destId="{62D7B0C2-308F-4899-B796-840022145676}" srcOrd="3" destOrd="0" presId="urn:microsoft.com/office/officeart/2005/8/layout/lProcess1"/>
    <dgm:cxn modelId="{92DFA13B-3B8D-451C-8B3B-CB4CD1B556DA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/>
            <a:t>Úroveň /</a:t>
          </a:r>
        </a:p>
        <a:p>
          <a:r>
            <a:rPr lang="cs-CZ" dirty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/>
            <a:t>Nedostatečné zapojení do mezinárodního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/>
            <a:t>Publikování v mezinárodně uznávaných časopisech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/>
            <a:t>Počet článků publikovaných v prvním kvartilu dané vědní oblasti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3C896D7-0B82-4638-8811-99E879E18A9F}" type="presOf" srcId="{150E5C2E-78CF-4295-BAE9-6FA3DD00736B}" destId="{8B22BEAE-E50C-4958-BF72-D84EC20EBCED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1281E7E8-CCE0-496F-B1FB-AF21AB6B3524}" type="presOf" srcId="{3EF9DB85-A1B5-4084-B88A-1F3BD17161CC}" destId="{62D7B0C2-308F-4899-B796-840022145676}" srcOrd="0" destOrd="0" presId="urn:microsoft.com/office/officeart/2005/8/layout/lProcess1"/>
    <dgm:cxn modelId="{64449644-A467-47E2-842A-45D93260133A}" type="presOf" srcId="{04778B18-AA25-40E9-9732-8499408A927F}" destId="{375B2440-683C-4F8D-82CF-ED8E5B3CEF95}" srcOrd="0" destOrd="0" presId="urn:microsoft.com/office/officeart/2005/8/layout/lProcess1"/>
    <dgm:cxn modelId="{BE58861F-C770-4DA8-AC9B-8848246705BC}" type="presOf" srcId="{4C7407A5-5A3B-42FD-B633-58A9BF6B501F}" destId="{44B0A721-5B66-45F6-9C9E-AC98E0AA35FA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FA508679-1363-4449-9A06-35DDDC8136C7}" type="presOf" srcId="{AD67FC1B-FA0F-474D-90BF-091068B312DD}" destId="{0EB7A778-C7F5-4362-9E6F-440D48854726}" srcOrd="0" destOrd="0" presId="urn:microsoft.com/office/officeart/2005/8/layout/lProcess1"/>
    <dgm:cxn modelId="{532D0C39-326A-4F3D-A192-E20CC512A6D3}" type="presOf" srcId="{08E1B25A-0829-42A5-94A7-365C5AA9390D}" destId="{CDC72931-1A29-438A-AAB9-3B7567E49D5F}" srcOrd="0" destOrd="0" presId="urn:microsoft.com/office/officeart/2005/8/layout/lProcess1"/>
    <dgm:cxn modelId="{B05DE287-0FC3-487D-AAF0-D5D96C2B0E68}" type="presOf" srcId="{A6C1EE02-F0D5-43F9-9F0E-2C3544114344}" destId="{4D7F0E8D-BC1B-4DF2-A782-6C272D08B463}" srcOrd="0" destOrd="0" presId="urn:microsoft.com/office/officeart/2005/8/layout/lProcess1"/>
    <dgm:cxn modelId="{8B646F0C-8477-452D-8B7E-0B17B99DEECC}" type="presOf" srcId="{917B2BC0-B846-4CB7-A986-AEED75FFB403}" destId="{0D814C36-9781-4542-BA9E-41B2FBA83CEB}" srcOrd="0" destOrd="0" presId="urn:microsoft.com/office/officeart/2005/8/layout/lProcess1"/>
    <dgm:cxn modelId="{D040A14D-5C97-4AF7-8DD5-E064F0A82A56}" type="presOf" srcId="{6197B28F-9DF3-4700-A1B6-739C30B48C0B}" destId="{FA20B041-B2DB-4D83-ABE9-168A6D424FF1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29368ED4-6A53-4D00-8FEB-62992D0B6CAD}" type="presOf" srcId="{39A790EF-F74A-4C0E-9796-F45BCB5CAEB7}" destId="{73B96F93-D579-4CCD-8E38-B55BBA7B1875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7B4BE2-F32C-418B-9E01-45A81AB67989}" type="presOf" srcId="{601E8452-CA27-4D52-8EC3-A7AB0A327756}" destId="{DA6B7F51-68FC-4E54-B2A6-E57725E1A304}" srcOrd="0" destOrd="0" presId="urn:microsoft.com/office/officeart/2005/8/layout/lProcess1"/>
    <dgm:cxn modelId="{E94C5D95-2A3A-4956-B4F8-05B1FA082E84}" type="presParOf" srcId="{44B0A721-5B66-45F6-9C9E-AC98E0AA35FA}" destId="{93FA5EB8-D31A-472C-AD37-676C2EEB42AF}" srcOrd="0" destOrd="0" presId="urn:microsoft.com/office/officeart/2005/8/layout/lProcess1"/>
    <dgm:cxn modelId="{5BA3CD64-CD50-46B6-BE7C-0433BE756BC6}" type="presParOf" srcId="{93FA5EB8-D31A-472C-AD37-676C2EEB42AF}" destId="{CDC72931-1A29-438A-AAB9-3B7567E49D5F}" srcOrd="0" destOrd="0" presId="urn:microsoft.com/office/officeart/2005/8/layout/lProcess1"/>
    <dgm:cxn modelId="{0FB2F90D-26C4-4C75-9C64-332107BD09C6}" type="presParOf" srcId="{93FA5EB8-D31A-472C-AD37-676C2EEB42AF}" destId="{8B22BEAE-E50C-4958-BF72-D84EC20EBCED}" srcOrd="1" destOrd="0" presId="urn:microsoft.com/office/officeart/2005/8/layout/lProcess1"/>
    <dgm:cxn modelId="{3CB9881E-863D-46E7-A592-F83E519A9083}" type="presParOf" srcId="{93FA5EB8-D31A-472C-AD37-676C2EEB42AF}" destId="{375B2440-683C-4F8D-82CF-ED8E5B3CEF95}" srcOrd="2" destOrd="0" presId="urn:microsoft.com/office/officeart/2005/8/layout/lProcess1"/>
    <dgm:cxn modelId="{6A559D9E-2F60-4778-9DA0-AA0A016A21B6}" type="presParOf" srcId="{93FA5EB8-D31A-472C-AD37-676C2EEB42AF}" destId="{DA6B7F51-68FC-4E54-B2A6-E57725E1A304}" srcOrd="3" destOrd="0" presId="urn:microsoft.com/office/officeart/2005/8/layout/lProcess1"/>
    <dgm:cxn modelId="{41303E7F-0E4F-46B6-B4D3-1E6B0505ADE6}" type="presParOf" srcId="{93FA5EB8-D31A-472C-AD37-676C2EEB42AF}" destId="{0D814C36-9781-4542-BA9E-41B2FBA83CEB}" srcOrd="4" destOrd="0" presId="urn:microsoft.com/office/officeart/2005/8/layout/lProcess1"/>
    <dgm:cxn modelId="{4FCA8B5B-098E-49AE-B987-666E9C94FABE}" type="presParOf" srcId="{44B0A721-5B66-45F6-9C9E-AC98E0AA35FA}" destId="{3BA6B86D-2877-4422-AFF5-041BAA7FB3AC}" srcOrd="1" destOrd="0" presId="urn:microsoft.com/office/officeart/2005/8/layout/lProcess1"/>
    <dgm:cxn modelId="{EAC11107-A547-409D-BFDD-AA661C55E1BF}" type="presParOf" srcId="{44B0A721-5B66-45F6-9C9E-AC98E0AA35FA}" destId="{C3AED0A8-EDF9-49D0-B13D-7F67F20C7F16}" srcOrd="2" destOrd="0" presId="urn:microsoft.com/office/officeart/2005/8/layout/lProcess1"/>
    <dgm:cxn modelId="{DE48E152-246D-4CBF-8B9C-74B887505F5D}" type="presParOf" srcId="{C3AED0A8-EDF9-49D0-B13D-7F67F20C7F16}" destId="{FA20B041-B2DB-4D83-ABE9-168A6D424FF1}" srcOrd="0" destOrd="0" presId="urn:microsoft.com/office/officeart/2005/8/layout/lProcess1"/>
    <dgm:cxn modelId="{5F889004-51AB-4E98-B19C-AE505DC21D8D}" type="presParOf" srcId="{C3AED0A8-EDF9-49D0-B13D-7F67F20C7F16}" destId="{73B96F93-D579-4CCD-8E38-B55BBA7B1875}" srcOrd="1" destOrd="0" presId="urn:microsoft.com/office/officeart/2005/8/layout/lProcess1"/>
    <dgm:cxn modelId="{733E3AEF-B6A6-4968-A4E7-E876212A89EF}" type="presParOf" srcId="{C3AED0A8-EDF9-49D0-B13D-7F67F20C7F16}" destId="{4D7F0E8D-BC1B-4DF2-A782-6C272D08B463}" srcOrd="2" destOrd="0" presId="urn:microsoft.com/office/officeart/2005/8/layout/lProcess1"/>
    <dgm:cxn modelId="{7042C746-E018-4A8B-9FC5-95E0CE9D6659}" type="presParOf" srcId="{C3AED0A8-EDF9-49D0-B13D-7F67F20C7F16}" destId="{62D7B0C2-308F-4899-B796-840022145676}" srcOrd="3" destOrd="0" presId="urn:microsoft.com/office/officeart/2005/8/layout/lProcess1"/>
    <dgm:cxn modelId="{F85BA233-6445-41ED-A848-35067DE577EB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/>
            <a:t>Úroveň /</a:t>
          </a:r>
        </a:p>
        <a:p>
          <a:r>
            <a:rPr lang="cs-CZ" dirty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/>
            <a:t>Neaktivní výzkumníci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/>
            <a:t>Rozhodování o důležitých věcech, např. o přijímání nových výzkumníků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/>
            <a:t>Jmenování do přijímacích komisí jen těch, jež mají za poslecních x let &gt; y publikací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FE71BC3-2382-427C-81D8-744B8B1794FC}" type="presOf" srcId="{917B2BC0-B846-4CB7-A986-AEED75FFB403}" destId="{0D814C36-9781-4542-BA9E-41B2FBA83CEB}" srcOrd="0" destOrd="0" presId="urn:microsoft.com/office/officeart/2005/8/layout/lProcess1"/>
    <dgm:cxn modelId="{CC9DB09A-6E4E-416C-9460-C5160A0D9940}" type="presOf" srcId="{AD67FC1B-FA0F-474D-90BF-091068B312DD}" destId="{0EB7A778-C7F5-4362-9E6F-440D48854726}" srcOrd="0" destOrd="0" presId="urn:microsoft.com/office/officeart/2005/8/layout/lProcess1"/>
    <dgm:cxn modelId="{33284455-4407-47F9-8327-EC85617C17B4}" type="presOf" srcId="{04778B18-AA25-40E9-9732-8499408A927F}" destId="{375B2440-683C-4F8D-82CF-ED8E5B3CEF95}" srcOrd="0" destOrd="0" presId="urn:microsoft.com/office/officeart/2005/8/layout/lProcess1"/>
    <dgm:cxn modelId="{5D7FF5FF-72D6-4786-B514-321841865A5E}" type="presOf" srcId="{4C7407A5-5A3B-42FD-B633-58A9BF6B501F}" destId="{44B0A721-5B66-45F6-9C9E-AC98E0AA35FA}" srcOrd="0" destOrd="0" presId="urn:microsoft.com/office/officeart/2005/8/layout/lProcess1"/>
    <dgm:cxn modelId="{743231BC-446F-416B-AC63-B5F75A2D850A}" type="presOf" srcId="{3EF9DB85-A1B5-4084-B88A-1F3BD17161CC}" destId="{62D7B0C2-308F-4899-B796-840022145676}" srcOrd="0" destOrd="0" presId="urn:microsoft.com/office/officeart/2005/8/layout/lProcess1"/>
    <dgm:cxn modelId="{50CAFE30-1832-449C-A165-9B375F7AF03E}" type="presOf" srcId="{601E8452-CA27-4D52-8EC3-A7AB0A327756}" destId="{DA6B7F51-68FC-4E54-B2A6-E57725E1A304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E0935208-B308-4F83-8A50-C4A7496F737C}" type="presOf" srcId="{150E5C2E-78CF-4295-BAE9-6FA3DD00736B}" destId="{8B22BEAE-E50C-4958-BF72-D84EC20EBCED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73F4E09C-7D87-4276-AB6F-36160C90E0CD}" type="presOf" srcId="{08E1B25A-0829-42A5-94A7-365C5AA9390D}" destId="{CDC72931-1A29-438A-AAB9-3B7567E49D5F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09BC3694-4211-48AF-B283-34DDC8C46079}" type="presOf" srcId="{A6C1EE02-F0D5-43F9-9F0E-2C3544114344}" destId="{4D7F0E8D-BC1B-4DF2-A782-6C272D08B463}" srcOrd="0" destOrd="0" presId="urn:microsoft.com/office/officeart/2005/8/layout/lProcess1"/>
    <dgm:cxn modelId="{F6E4D35B-EC5D-4945-8438-C22FA94D7B9F}" type="presOf" srcId="{39A790EF-F74A-4C0E-9796-F45BCB5CAEB7}" destId="{73B96F93-D579-4CCD-8E38-B55BBA7B1875}" srcOrd="0" destOrd="0" presId="urn:microsoft.com/office/officeart/2005/8/layout/lProcess1"/>
    <dgm:cxn modelId="{438F85B2-9BF5-48D2-BAD3-05D649BCB9D0}" type="presOf" srcId="{6197B28F-9DF3-4700-A1B6-739C30B48C0B}" destId="{FA20B041-B2DB-4D83-ABE9-168A6D424FF1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2AA792-B7AA-423D-929D-6641A834E022}" type="presParOf" srcId="{44B0A721-5B66-45F6-9C9E-AC98E0AA35FA}" destId="{93FA5EB8-D31A-472C-AD37-676C2EEB42AF}" srcOrd="0" destOrd="0" presId="urn:microsoft.com/office/officeart/2005/8/layout/lProcess1"/>
    <dgm:cxn modelId="{8CD8C3C7-980B-4B9E-A958-BDBD3470452D}" type="presParOf" srcId="{93FA5EB8-D31A-472C-AD37-676C2EEB42AF}" destId="{CDC72931-1A29-438A-AAB9-3B7567E49D5F}" srcOrd="0" destOrd="0" presId="urn:microsoft.com/office/officeart/2005/8/layout/lProcess1"/>
    <dgm:cxn modelId="{5BEB5E0D-631D-4135-A33D-E59D8A49083A}" type="presParOf" srcId="{93FA5EB8-D31A-472C-AD37-676C2EEB42AF}" destId="{8B22BEAE-E50C-4958-BF72-D84EC20EBCED}" srcOrd="1" destOrd="0" presId="urn:microsoft.com/office/officeart/2005/8/layout/lProcess1"/>
    <dgm:cxn modelId="{BD19A673-6B8E-4564-A7C7-EB11CCCD2071}" type="presParOf" srcId="{93FA5EB8-D31A-472C-AD37-676C2EEB42AF}" destId="{375B2440-683C-4F8D-82CF-ED8E5B3CEF95}" srcOrd="2" destOrd="0" presId="urn:microsoft.com/office/officeart/2005/8/layout/lProcess1"/>
    <dgm:cxn modelId="{E0599C3B-7BCF-407E-BB6E-5523DAFA776D}" type="presParOf" srcId="{93FA5EB8-D31A-472C-AD37-676C2EEB42AF}" destId="{DA6B7F51-68FC-4E54-B2A6-E57725E1A304}" srcOrd="3" destOrd="0" presId="urn:microsoft.com/office/officeart/2005/8/layout/lProcess1"/>
    <dgm:cxn modelId="{AB519879-7679-4707-9691-B69D5A3BB78F}" type="presParOf" srcId="{93FA5EB8-D31A-472C-AD37-676C2EEB42AF}" destId="{0D814C36-9781-4542-BA9E-41B2FBA83CEB}" srcOrd="4" destOrd="0" presId="urn:microsoft.com/office/officeart/2005/8/layout/lProcess1"/>
    <dgm:cxn modelId="{9B918695-396C-4C71-9352-82A3F215B0A6}" type="presParOf" srcId="{44B0A721-5B66-45F6-9C9E-AC98E0AA35FA}" destId="{3BA6B86D-2877-4422-AFF5-041BAA7FB3AC}" srcOrd="1" destOrd="0" presId="urn:microsoft.com/office/officeart/2005/8/layout/lProcess1"/>
    <dgm:cxn modelId="{0B17B831-6B6B-4A13-9202-49AD063A3CA2}" type="presParOf" srcId="{44B0A721-5B66-45F6-9C9E-AC98E0AA35FA}" destId="{C3AED0A8-EDF9-49D0-B13D-7F67F20C7F16}" srcOrd="2" destOrd="0" presId="urn:microsoft.com/office/officeart/2005/8/layout/lProcess1"/>
    <dgm:cxn modelId="{DE40BE60-3659-4BC2-B62D-6CF6CBB4682E}" type="presParOf" srcId="{C3AED0A8-EDF9-49D0-B13D-7F67F20C7F16}" destId="{FA20B041-B2DB-4D83-ABE9-168A6D424FF1}" srcOrd="0" destOrd="0" presId="urn:microsoft.com/office/officeart/2005/8/layout/lProcess1"/>
    <dgm:cxn modelId="{F0280F37-981D-41C5-B02D-D430571DD3F2}" type="presParOf" srcId="{C3AED0A8-EDF9-49D0-B13D-7F67F20C7F16}" destId="{73B96F93-D579-4CCD-8E38-B55BBA7B1875}" srcOrd="1" destOrd="0" presId="urn:microsoft.com/office/officeart/2005/8/layout/lProcess1"/>
    <dgm:cxn modelId="{665B20C1-ADB1-46B1-A226-267AECE3039E}" type="presParOf" srcId="{C3AED0A8-EDF9-49D0-B13D-7F67F20C7F16}" destId="{4D7F0E8D-BC1B-4DF2-A782-6C272D08B463}" srcOrd="2" destOrd="0" presId="urn:microsoft.com/office/officeart/2005/8/layout/lProcess1"/>
    <dgm:cxn modelId="{B3ABD9B9-5C49-4493-9ED1-5ED2BEEB86F2}" type="presParOf" srcId="{C3AED0A8-EDF9-49D0-B13D-7F67F20C7F16}" destId="{62D7B0C2-308F-4899-B796-840022145676}" srcOrd="3" destOrd="0" presId="urn:microsoft.com/office/officeart/2005/8/layout/lProcess1"/>
    <dgm:cxn modelId="{202F2D31-170C-46B4-9342-FCDC1498BF56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/>
            <a:t>Úroveň /</a:t>
          </a:r>
        </a:p>
        <a:p>
          <a:r>
            <a:rPr lang="cs-CZ" dirty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/>
            <a:t>Stimulace rozvoje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/>
            <a:t>Financování podle výzkumných výsledků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/>
            <a:t>Počet publikovaných článků, jejich normalizovaný impakt vzhledem k instituci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39525D3B-B749-4114-96D9-DE0C30C86CA0}" type="presOf" srcId="{150E5C2E-78CF-4295-BAE9-6FA3DD00736B}" destId="{8B22BEAE-E50C-4958-BF72-D84EC20EBCED}" srcOrd="0" destOrd="0" presId="urn:microsoft.com/office/officeart/2005/8/layout/lProcess1"/>
    <dgm:cxn modelId="{0F586C4C-74CC-43EB-A3CD-EA0C0138E6FC}" type="presOf" srcId="{601E8452-CA27-4D52-8EC3-A7AB0A327756}" destId="{DA6B7F51-68FC-4E54-B2A6-E57725E1A304}" srcOrd="0" destOrd="0" presId="urn:microsoft.com/office/officeart/2005/8/layout/lProcess1"/>
    <dgm:cxn modelId="{F3948E89-ADCA-431C-B611-AEB77CD7B6D0}" type="presOf" srcId="{39A790EF-F74A-4C0E-9796-F45BCB5CAEB7}" destId="{73B96F93-D579-4CCD-8E38-B55BBA7B1875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06389FCD-4CE6-4E19-82A1-AD27FDC1264C}" type="presOf" srcId="{04778B18-AA25-40E9-9732-8499408A927F}" destId="{375B2440-683C-4F8D-82CF-ED8E5B3CEF95}" srcOrd="0" destOrd="0" presId="urn:microsoft.com/office/officeart/2005/8/layout/lProcess1"/>
    <dgm:cxn modelId="{3659759F-155D-4DBE-AC30-ABE07CA1E2A4}" type="presOf" srcId="{6197B28F-9DF3-4700-A1B6-739C30B48C0B}" destId="{FA20B041-B2DB-4D83-ABE9-168A6D424FF1}" srcOrd="0" destOrd="0" presId="urn:microsoft.com/office/officeart/2005/8/layout/lProcess1"/>
    <dgm:cxn modelId="{7AA29D94-3BEC-4987-AFEE-B2E7A53982C8}" type="presOf" srcId="{08E1B25A-0829-42A5-94A7-365C5AA9390D}" destId="{CDC72931-1A29-438A-AAB9-3B7567E49D5F}" srcOrd="0" destOrd="0" presId="urn:microsoft.com/office/officeart/2005/8/layout/lProcess1"/>
    <dgm:cxn modelId="{F2B788FC-C7DB-49A5-841B-0AEB26270495}" type="presOf" srcId="{3EF9DB85-A1B5-4084-B88A-1F3BD17161CC}" destId="{62D7B0C2-308F-4899-B796-840022145676}" srcOrd="0" destOrd="0" presId="urn:microsoft.com/office/officeart/2005/8/layout/lProcess1"/>
    <dgm:cxn modelId="{9A819D17-9013-4D46-A741-25A63013984C}" type="presOf" srcId="{AD67FC1B-FA0F-474D-90BF-091068B312DD}" destId="{0EB7A778-C7F5-4362-9E6F-440D48854726}" srcOrd="0" destOrd="0" presId="urn:microsoft.com/office/officeart/2005/8/layout/lProcess1"/>
    <dgm:cxn modelId="{612B71FD-1383-474E-B653-FAF990125AA4}" type="presOf" srcId="{917B2BC0-B846-4CB7-A986-AEED75FFB403}" destId="{0D814C36-9781-4542-BA9E-41B2FBA83CEB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FF35675-D1ED-456C-8EA0-C0DC567F73A7}" type="presOf" srcId="{A6C1EE02-F0D5-43F9-9F0E-2C3544114344}" destId="{4D7F0E8D-BC1B-4DF2-A782-6C272D08B463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AF8C8095-6A60-4AB7-AEBB-B74C08F6155D}" type="presOf" srcId="{4C7407A5-5A3B-42FD-B633-58A9BF6B501F}" destId="{44B0A721-5B66-45F6-9C9E-AC98E0AA35FA}" srcOrd="0" destOrd="0" presId="urn:microsoft.com/office/officeart/2005/8/layout/lProcess1"/>
    <dgm:cxn modelId="{1A032747-9948-40B1-98F8-DCE1A7085E16}" type="presParOf" srcId="{44B0A721-5B66-45F6-9C9E-AC98E0AA35FA}" destId="{93FA5EB8-D31A-472C-AD37-676C2EEB42AF}" srcOrd="0" destOrd="0" presId="urn:microsoft.com/office/officeart/2005/8/layout/lProcess1"/>
    <dgm:cxn modelId="{8996937E-3042-4BE7-81AA-C2B72B217288}" type="presParOf" srcId="{93FA5EB8-D31A-472C-AD37-676C2EEB42AF}" destId="{CDC72931-1A29-438A-AAB9-3B7567E49D5F}" srcOrd="0" destOrd="0" presId="urn:microsoft.com/office/officeart/2005/8/layout/lProcess1"/>
    <dgm:cxn modelId="{FFBCF212-84B1-4B7A-BD3B-86FC9ADA7F41}" type="presParOf" srcId="{93FA5EB8-D31A-472C-AD37-676C2EEB42AF}" destId="{8B22BEAE-E50C-4958-BF72-D84EC20EBCED}" srcOrd="1" destOrd="0" presId="urn:microsoft.com/office/officeart/2005/8/layout/lProcess1"/>
    <dgm:cxn modelId="{5F97D367-20C0-4BC8-98B8-461EBE9E628B}" type="presParOf" srcId="{93FA5EB8-D31A-472C-AD37-676C2EEB42AF}" destId="{375B2440-683C-4F8D-82CF-ED8E5B3CEF95}" srcOrd="2" destOrd="0" presId="urn:microsoft.com/office/officeart/2005/8/layout/lProcess1"/>
    <dgm:cxn modelId="{77A8ACD4-02ED-400C-8B52-5FF32013F31C}" type="presParOf" srcId="{93FA5EB8-D31A-472C-AD37-676C2EEB42AF}" destId="{DA6B7F51-68FC-4E54-B2A6-E57725E1A304}" srcOrd="3" destOrd="0" presId="urn:microsoft.com/office/officeart/2005/8/layout/lProcess1"/>
    <dgm:cxn modelId="{EB0BA5CA-DD90-4EF6-9315-CB26132FF16A}" type="presParOf" srcId="{93FA5EB8-D31A-472C-AD37-676C2EEB42AF}" destId="{0D814C36-9781-4542-BA9E-41B2FBA83CEB}" srcOrd="4" destOrd="0" presId="urn:microsoft.com/office/officeart/2005/8/layout/lProcess1"/>
    <dgm:cxn modelId="{20888A68-5C55-4B81-9E38-6EAA32261D41}" type="presParOf" srcId="{44B0A721-5B66-45F6-9C9E-AC98E0AA35FA}" destId="{3BA6B86D-2877-4422-AFF5-041BAA7FB3AC}" srcOrd="1" destOrd="0" presId="urn:microsoft.com/office/officeart/2005/8/layout/lProcess1"/>
    <dgm:cxn modelId="{52A13546-03A4-4CEB-A8D5-2FCF2A6FCB1B}" type="presParOf" srcId="{44B0A721-5B66-45F6-9C9E-AC98E0AA35FA}" destId="{C3AED0A8-EDF9-49D0-B13D-7F67F20C7F16}" srcOrd="2" destOrd="0" presId="urn:microsoft.com/office/officeart/2005/8/layout/lProcess1"/>
    <dgm:cxn modelId="{C33865EA-61F3-4398-82FC-6599A6326D53}" type="presParOf" srcId="{C3AED0A8-EDF9-49D0-B13D-7F67F20C7F16}" destId="{FA20B041-B2DB-4D83-ABE9-168A6D424FF1}" srcOrd="0" destOrd="0" presId="urn:microsoft.com/office/officeart/2005/8/layout/lProcess1"/>
    <dgm:cxn modelId="{2CE16957-ED75-48B9-9CCD-FD3566B86C43}" type="presParOf" srcId="{C3AED0A8-EDF9-49D0-B13D-7F67F20C7F16}" destId="{73B96F93-D579-4CCD-8E38-B55BBA7B1875}" srcOrd="1" destOrd="0" presId="urn:microsoft.com/office/officeart/2005/8/layout/lProcess1"/>
    <dgm:cxn modelId="{E723B8BA-41B5-489E-BB6A-C11832C8B207}" type="presParOf" srcId="{C3AED0A8-EDF9-49D0-B13D-7F67F20C7F16}" destId="{4D7F0E8D-BC1B-4DF2-A782-6C272D08B463}" srcOrd="2" destOrd="0" presId="urn:microsoft.com/office/officeart/2005/8/layout/lProcess1"/>
    <dgm:cxn modelId="{717F92B7-CAF0-4F34-8CF9-1E6445B1A503}" type="presParOf" srcId="{C3AED0A8-EDF9-49D0-B13D-7F67F20C7F16}" destId="{62D7B0C2-308F-4899-B796-840022145676}" srcOrd="3" destOrd="0" presId="urn:microsoft.com/office/officeart/2005/8/layout/lProcess1"/>
    <dgm:cxn modelId="{98B24552-D977-4EBE-A83C-92C482D8B0A3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Úroveň /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Bibliometrické provedení:</a:t>
          </a:r>
          <a:endParaRPr lang="en-US" sz="26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Výběr nových výzkumníků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Nejlepší výzkumník</a:t>
          </a:r>
          <a:endParaRPr lang="en-US" sz="26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Zhodnocení </a:t>
          </a:r>
          <a:r>
            <a:rPr lang="cs-CZ" sz="2600" kern="1200"/>
            <a:t>podle IF </a:t>
          </a:r>
          <a:r>
            <a:rPr lang="cs-CZ" sz="2600" kern="1200" dirty="0"/>
            <a:t>časopisů, kde publikovali</a:t>
          </a:r>
          <a:endParaRPr lang="en-US" sz="2600" kern="1200" dirty="0"/>
        </a:p>
      </dsp:txBody>
      <dsp:txXfrm>
        <a:off x="4414375" y="3109472"/>
        <a:ext cx="3787287" cy="904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Úroveň /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problematika :</a:t>
          </a:r>
          <a:endParaRPr lang="en-US" sz="25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Nedostatečné zapojení do mezinárodního výzkumu</a:t>
          </a:r>
          <a:endParaRPr lang="en-US" sz="25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Publikování v mezinárodně uznávaných časopisech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Počet článků publikovaných v prvním kvartilu dané vědní oblasti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Úroveň /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Neaktivní výzkumníci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Rozhodování o důležitých věcech, např. o přijímání nových výzkumníků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Jmenování do přijímacích komisí jen těch, jež mají za poslecních x let &gt; y publikací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Úroveň /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Stimulace rozvoje výzkumu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Financování podle výzkumných výsledků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Počet publikovaných článků, jejich normalizovaný impakt vzhledem k instituci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37DE14-D363-499B-837F-A2DDF9829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90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4A6A0D-52E2-4559-92BF-8519EA54B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90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60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eaLnBrk="1" hangingPunct="1"/>
            <a:fld id="{0888A328-5A96-4C07-815A-EA9C6B5D3850}" type="slidenum">
              <a:rPr lang="cs-CZ" sz="1200">
                <a:latin typeface="Arial" charset="0"/>
              </a:rPr>
              <a:pPr algn="r" eaLnBrk="1" hangingPunct="1"/>
              <a:t>41</a:t>
            </a:fld>
            <a:endParaRPr lang="cs-CZ" sz="120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4692-0051-4CEA-ACA3-F3FC2D122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8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5068-5FD1-4894-A3D4-642AFB9D7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2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6791-E127-44BD-9C5B-FCA661369F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8D11-2198-4F8E-9EDF-BC76E0E47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8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F76-74F6-44AC-98D4-6BD125CA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16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4564-EE0D-4E9D-B2AD-9D7E201A8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7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11A0F-AF4F-49DA-B5AF-668FE316C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04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425C-469F-4936-95B0-F26B1E747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7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6B8B-2D0B-4847-AA37-E0E9B79BC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4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D275-1ACB-4FB0-8D57-AED01EB2E1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76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953F6-384A-45C5-AC2B-E7EC1F7C9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986" y="1002082"/>
            <a:ext cx="8229600" cy="603446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40909"/>
            <a:ext cx="8234363" cy="45291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343CD-7CD1-4BDA-90D3-43B397E9A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68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CDB6-C63D-483F-9F46-6B08274A3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76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BF9BD-C74F-40BD-BD02-5CE33844F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01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BDD4-FAF1-48A1-B2A2-17A51714B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72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3B6C-CA9E-41F3-9D4D-60A6F715D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89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1A81-B69D-4703-B7DF-8E23620F4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69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263D-A36E-4103-BC86-AB3BE2CC0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77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E989-3A64-4978-BC69-E62EB221F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85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C1B3-C232-41DC-9929-FA73697A3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3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3D21-AB72-4489-8B78-AAC0817FD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40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D612-B72C-44F6-B7A5-B4FC0A971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E81AD-8B86-4AA6-9B36-020B477C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7079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DC76-DA7C-4F2E-99B6-34F1B280C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76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AB3-FC11-46E8-9ABD-32EF68DC2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5C06-55C6-4D85-9523-41E633F41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882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8F0B-4A6A-4F5E-8356-75799470A5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43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D3F25-72A8-42B8-8970-6BE13AC40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345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4AC2-7CF8-4D3D-BBB9-BFF337F2A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597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F0E5C-E43A-44F8-8C3E-7DBDB8D50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0096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A4233-D682-4A27-8E57-8407CC3E7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64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B146-E4E8-4B9C-B5AA-3BD91D117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725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3E39-1B68-457D-B51B-C0A8C4587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06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5913D-7A11-416F-BFC2-81B6BF444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316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FD587-B033-4347-9F7B-50B8C78A1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416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77994-54AA-4A93-8B87-8E3820E68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65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A211-CEFA-45C3-A069-0C32B99C8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553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06A01-B5B5-436B-AC3E-689ED8232A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508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9076-65A9-4DB6-AD30-AFD524448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30B4-CF4E-4CAC-B3B6-2C3CBB26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6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C2A18-95E3-4946-B038-82768F781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4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4BD6-B6FE-42B8-8FD6-065A4FA59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09FEA-1C2B-4084-B360-270571E6E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39C54-A988-4D0C-ADE2-DB131FF1C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897AC-2672-4B68-8F56-AE2A1A46E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EDF9A-F2A3-4617-98C7-60EDFE6BA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94FB13-D321-4A79-9D82-AFE6B7EA0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8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BA5CE0-8F01-482E-B4BB-77523E9EB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bibliometrie_muni_2016_scopus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7124D-5987-46E7-A20C-B948FC1BFC49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Bibliometrie</a:t>
            </a:r>
            <a:r>
              <a:rPr lang="en-US" dirty="0"/>
              <a:t> v </a:t>
            </a:r>
            <a:r>
              <a:rPr lang="en-US" dirty="0" err="1"/>
              <a:t>praxi</a:t>
            </a:r>
            <a:br>
              <a:rPr lang="cs-CZ" dirty="0"/>
            </a:br>
            <a:br>
              <a:rPr lang="cs-CZ" dirty="0"/>
            </a:br>
            <a:r>
              <a:rPr lang="cs-CZ" sz="2000" dirty="0"/>
              <a:t>Lucie Boudová</a:t>
            </a: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3" y="1068822"/>
            <a:ext cx="8238798" cy="5272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48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Sledování, hodnocení a propagace vědy a jejích výsledků</a:t>
            </a:r>
          </a:p>
          <a:p>
            <a:r>
              <a:rPr lang="cs-CZ" dirty="0"/>
              <a:t>Vědec</a:t>
            </a:r>
          </a:p>
          <a:p>
            <a:pPr lvl="1"/>
            <a:r>
              <a:rPr lang="cs-CZ" dirty="0"/>
              <a:t>Výběr,</a:t>
            </a:r>
            <a:r>
              <a:rPr lang="en-US" dirty="0"/>
              <a:t> co </a:t>
            </a:r>
            <a:r>
              <a:rPr lang="cs-CZ" dirty="0"/>
              <a:t>číst a kde publikovat</a:t>
            </a:r>
          </a:p>
          <a:p>
            <a:pPr lvl="1"/>
            <a:r>
              <a:rPr lang="cs-CZ" dirty="0"/>
              <a:t>Report o činnosti - docentura/profesura, granty, CV</a:t>
            </a:r>
            <a:endParaRPr lang="en-GB" dirty="0"/>
          </a:p>
          <a:p>
            <a:pPr lvl="1"/>
            <a:r>
              <a:rPr lang="en-GB" dirty="0" err="1"/>
              <a:t>Vlastn</a:t>
            </a:r>
            <a:r>
              <a:rPr lang="cs-CZ" dirty="0"/>
              <a:t>í propagace</a:t>
            </a:r>
          </a:p>
          <a:p>
            <a:pPr lvl="1"/>
            <a:r>
              <a:rPr lang="cs-CZ" dirty="0"/>
              <a:t>Zhodnocení dopadu</a:t>
            </a:r>
          </a:p>
          <a:p>
            <a:r>
              <a:rPr lang="cs-CZ" dirty="0"/>
              <a:t>Vydavatelé</a:t>
            </a:r>
          </a:p>
          <a:p>
            <a:pPr lvl="1"/>
            <a:r>
              <a:rPr lang="cs-CZ" dirty="0"/>
              <a:t>Nastavení strategií a jejich zhodnocení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369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Sledování, hodnocení a propagace vědy a jejích výsledků</a:t>
            </a:r>
          </a:p>
          <a:p>
            <a:r>
              <a:rPr lang="cs-CZ" dirty="0"/>
              <a:t>Instituce / součást instituce</a:t>
            </a:r>
          </a:p>
          <a:p>
            <a:pPr lvl="1"/>
            <a:r>
              <a:rPr lang="cs-CZ" dirty="0"/>
              <a:t>Strategická analytika (slabé a silné stránky, hodnocení výzkumu, rozvoj spolupráce,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instituc</a:t>
            </a:r>
            <a:r>
              <a:rPr lang="cs-CZ" dirty="0"/>
              <a:t>í)</a:t>
            </a:r>
          </a:p>
          <a:p>
            <a:pPr lvl="1"/>
            <a:r>
              <a:rPr lang="cs-CZ" dirty="0"/>
              <a:t>Odměňování</a:t>
            </a:r>
          </a:p>
          <a:p>
            <a:pPr lvl="1"/>
            <a:r>
              <a:rPr lang="cs-CZ" dirty="0"/>
              <a:t>Povýšení, řízení ke jmenování</a:t>
            </a:r>
          </a:p>
          <a:p>
            <a:pPr lvl="1"/>
            <a:r>
              <a:rPr lang="cs-CZ" dirty="0"/>
              <a:t>Prezentační analytika (výroční zpráva)</a:t>
            </a:r>
          </a:p>
          <a:p>
            <a:pPr lvl="1"/>
            <a:r>
              <a:rPr lang="cs-CZ" dirty="0"/>
              <a:t>Knihovna – profilace fondu</a:t>
            </a:r>
          </a:p>
          <a:p>
            <a:r>
              <a:rPr lang="cs-CZ" dirty="0"/>
              <a:t>Stát</a:t>
            </a:r>
          </a:p>
          <a:p>
            <a:pPr lvl="1"/>
            <a:r>
              <a:rPr lang="cs-CZ" dirty="0"/>
              <a:t>Analytika - podklady pro informované rozhodování – tvorba politik, mechanismů, rozdělování financí, zhodnocení těchto nástrojů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17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 pro </a:t>
            </a:r>
            <a:r>
              <a:rPr lang="cs-CZ" dirty="0" err="1"/>
              <a:t>bibliometrii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973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 pro 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citační databáze (citační rejstříky)</a:t>
            </a:r>
          </a:p>
          <a:p>
            <a:pPr lvl="1"/>
            <a:r>
              <a:rPr lang="cs-CZ" dirty="0"/>
              <a:t>Web of Science a časopisecké rejstříky Journal Citation Reports (</a:t>
            </a:r>
            <a:r>
              <a:rPr lang="cs-CZ" strike="sngStrike" dirty="0"/>
              <a:t>Thomson Reuters </a:t>
            </a:r>
            <a:r>
              <a:rPr lang="cs-CZ" dirty="0" err="1"/>
              <a:t>Clarivate</a:t>
            </a:r>
            <a:r>
              <a:rPr lang="cs-CZ" dirty="0"/>
              <a:t> Analytics)</a:t>
            </a:r>
          </a:p>
          <a:p>
            <a:pPr lvl="1"/>
            <a:r>
              <a:rPr lang="cs-CZ" dirty="0"/>
              <a:t>Scopus (Elsevier)</a:t>
            </a:r>
          </a:p>
          <a:p>
            <a:r>
              <a:rPr lang="cs-CZ" dirty="0"/>
              <a:t>Další zdroje</a:t>
            </a:r>
          </a:p>
          <a:p>
            <a:pPr lvl="1"/>
            <a:r>
              <a:rPr lang="cs-CZ" dirty="0"/>
              <a:t>Google Scholar</a:t>
            </a:r>
          </a:p>
          <a:p>
            <a:pPr lvl="1"/>
            <a:r>
              <a:rPr lang="cs-CZ" dirty="0"/>
              <a:t>Citeseer</a:t>
            </a:r>
          </a:p>
          <a:p>
            <a:pPr lvl="1"/>
            <a:r>
              <a:rPr lang="cs-CZ" dirty="0"/>
              <a:t>Chorvatský citační rejstřík</a:t>
            </a:r>
          </a:p>
          <a:p>
            <a:pPr lvl="1"/>
            <a:r>
              <a:rPr lang="cs-CZ" dirty="0"/>
              <a:t>Indický citační rejstřík</a:t>
            </a:r>
          </a:p>
          <a:p>
            <a:pPr lvl="1"/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Bibliometrické</a:t>
            </a:r>
            <a:r>
              <a:rPr lang="cs-CZ" dirty="0"/>
              <a:t> indikátory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574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Bibliometrické</a:t>
            </a:r>
            <a:r>
              <a:rPr lang="cs-CZ" dirty="0"/>
              <a:t> indikátory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publikací a citací</a:t>
            </a:r>
          </a:p>
          <a:p>
            <a:r>
              <a:rPr lang="cs-CZ" dirty="0"/>
              <a:t>Citovanost </a:t>
            </a:r>
          </a:p>
          <a:p>
            <a:endParaRPr lang="cs-CZ" sz="1600" dirty="0"/>
          </a:p>
          <a:p>
            <a:r>
              <a:rPr lang="cs-CZ" dirty="0"/>
              <a:t>Impakt faktor</a:t>
            </a:r>
          </a:p>
          <a:p>
            <a:r>
              <a:rPr lang="cs-CZ" dirty="0"/>
              <a:t>H-Index</a:t>
            </a:r>
          </a:p>
          <a:p>
            <a:r>
              <a:rPr lang="cs-CZ" dirty="0"/>
              <a:t>SNIP </a:t>
            </a:r>
            <a:r>
              <a:rPr lang="en-US" dirty="0"/>
              <a:t>(Source normalized impact per paper)</a:t>
            </a:r>
            <a:endParaRPr lang="cs-CZ" dirty="0"/>
          </a:p>
          <a:p>
            <a:r>
              <a:rPr lang="cs-CZ" dirty="0"/>
              <a:t>SJR</a:t>
            </a:r>
            <a:r>
              <a:rPr lang="en-US" dirty="0"/>
              <a:t> (</a:t>
            </a:r>
            <a:r>
              <a:rPr lang="en-US" dirty="0" err="1"/>
              <a:t>SciMago</a:t>
            </a:r>
            <a:r>
              <a:rPr lang="en-US" dirty="0"/>
              <a:t> Journal Rank)</a:t>
            </a:r>
            <a:endParaRPr lang="cs-CZ" dirty="0"/>
          </a:p>
          <a:p>
            <a:endParaRPr lang="cs-CZ" sz="1600" dirty="0"/>
          </a:p>
          <a:p>
            <a:r>
              <a:rPr lang="cs-CZ" dirty="0"/>
              <a:t>Percentil / </a:t>
            </a:r>
            <a:r>
              <a:rPr lang="cs-CZ" dirty="0" err="1"/>
              <a:t>kvartil</a:t>
            </a:r>
            <a:endParaRPr lang="cs-CZ" dirty="0"/>
          </a:p>
          <a:p>
            <a:endParaRPr lang="cs-CZ" sz="1800" dirty="0"/>
          </a:p>
          <a:p>
            <a:r>
              <a:rPr lang="cs-CZ" dirty="0"/>
              <a:t>FWCI </a:t>
            </a:r>
            <a:r>
              <a:rPr lang="en-GB" dirty="0"/>
              <a:t>(Field-Weighted Citation Impact)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7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vhodné k jednomu účelu mohou být naprosto nevhodné v jiném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Výběr indikátorů závisí 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Jaké jednotky hodnotíme</a:t>
            </a:r>
          </a:p>
          <a:p>
            <a:r>
              <a:rPr lang="cs-CZ" dirty="0"/>
              <a:t>Jaké aspekty hodnotíme</a:t>
            </a:r>
          </a:p>
          <a:p>
            <a:r>
              <a:rPr lang="cs-CZ" dirty="0"/>
              <a:t>Proč se dané hodnocení dělá</a:t>
            </a:r>
          </a:p>
          <a:p>
            <a:r>
              <a:rPr lang="cs-CZ" dirty="0"/>
              <a:t>Hypotézách a předpokladech o stavu hodnoceného systému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4769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a jeho použití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nevýhod </a:t>
            </a:r>
            <a:r>
              <a:rPr lang="cs-CZ" dirty="0">
                <a:sym typeface="Wingdings" panose="05000000000000000000" pitchFamily="2" charset="2"/>
              </a:rPr>
              <a:t> motor rozvoje dalších indikátorů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Citace všech dokumentů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Počet citovatelných dokumentů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1596803" y="2920621"/>
            <a:ext cx="3657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286397"/>
              </p:ext>
            </p:extLst>
          </p:nvPr>
        </p:nvGraphicFramePr>
        <p:xfrm>
          <a:off x="1524000" y="3789603"/>
          <a:ext cx="6096000" cy="2001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Citovatelné jednotky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Necitovatelné jednotky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Letters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Editorial Papers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Discussion Papers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Hexagon 7"/>
          <p:cNvSpPr/>
          <p:nvPr/>
        </p:nvSpPr>
        <p:spPr bwMode="auto">
          <a:xfrm>
            <a:off x="2679544" y="4246727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5923151" y="4246727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2938" y="640601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8564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exagon 30"/>
          <p:cNvSpPr/>
          <p:nvPr/>
        </p:nvSpPr>
        <p:spPr bwMode="auto">
          <a:xfrm>
            <a:off x="4947372" y="2983172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Hexagon 29"/>
          <p:cNvSpPr/>
          <p:nvPr/>
        </p:nvSpPr>
        <p:spPr bwMode="auto">
          <a:xfrm>
            <a:off x="5931351" y="2962700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Hexagon 23"/>
          <p:cNvSpPr/>
          <p:nvPr/>
        </p:nvSpPr>
        <p:spPr bwMode="auto">
          <a:xfrm>
            <a:off x="6920546" y="2962700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a jeho použití – volné citace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Citace</a:t>
            </a:r>
            <a:r>
              <a:rPr lang="en-US" dirty="0"/>
              <a:t>			+ 	 +	   +	   +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Dokumenty		</a:t>
            </a:r>
            <a:r>
              <a:rPr lang="en-US" dirty="0"/>
              <a:t>+ 	 +	   +	  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Voln</a:t>
            </a:r>
            <a:r>
              <a:rPr lang="cs-CZ" dirty="0"/>
              <a:t>é citace č. 2:</a:t>
            </a:r>
          </a:p>
          <a:p>
            <a:pPr marL="0" indent="0">
              <a:buNone/>
            </a:pPr>
            <a:r>
              <a:rPr lang="cs-CZ" dirty="0"/>
              <a:t>- Šéfredaktor časopisu cituje v editorialu články z časopisu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05218" y="2661313"/>
            <a:ext cx="6605516" cy="136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886004" y="2895598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4858604" y="2922894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5886884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V="1">
            <a:off x="5859484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6853960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6826560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 bwMode="auto">
          <a:xfrm>
            <a:off x="2868330" y="2017357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03267" y="1705970"/>
            <a:ext cx="269891" cy="7779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17136" y="2353855"/>
            <a:ext cx="269891" cy="1666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997539" y="2017358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64615" y="2150670"/>
            <a:ext cx="269891" cy="3332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  <p:sp>
        <p:nvSpPr>
          <p:cNvPr id="32" name="Hexagon 31"/>
          <p:cNvSpPr/>
          <p:nvPr/>
        </p:nvSpPr>
        <p:spPr bwMode="auto">
          <a:xfrm>
            <a:off x="2808402" y="2977484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Hexagon 32"/>
          <p:cNvSpPr/>
          <p:nvPr/>
        </p:nvSpPr>
        <p:spPr bwMode="auto">
          <a:xfrm>
            <a:off x="3833503" y="2977484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bibliometrie – shrnutí</a:t>
            </a:r>
          </a:p>
          <a:p>
            <a:r>
              <a:rPr lang="cs-CZ" dirty="0"/>
              <a:t>Uplatnění bibliometrie</a:t>
            </a:r>
          </a:p>
          <a:p>
            <a:r>
              <a:rPr lang="cs-CZ" dirty="0"/>
              <a:t>Zdroje dat pro </a:t>
            </a:r>
            <a:r>
              <a:rPr lang="cs-CZ" dirty="0" err="1"/>
              <a:t>bibliometrii</a:t>
            </a:r>
            <a:endParaRPr lang="cs-CZ" dirty="0"/>
          </a:p>
          <a:p>
            <a:r>
              <a:rPr lang="cs-CZ" dirty="0" err="1"/>
              <a:t>Bibliometrické</a:t>
            </a:r>
            <a:r>
              <a:rPr lang="cs-CZ" dirty="0"/>
              <a:t> indikátory</a:t>
            </a:r>
          </a:p>
          <a:p>
            <a:r>
              <a:rPr lang="cs-CZ" dirty="0"/>
              <a:t>Databáze Scopus</a:t>
            </a:r>
          </a:p>
          <a:p>
            <a:r>
              <a:rPr lang="cs-CZ" dirty="0"/>
              <a:t>Další nástroje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B11A81-B69D-4703-B7DF-8E23620F48A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078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- Gerontology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" t="737" r="2930" b="2191"/>
          <a:stretch/>
        </p:blipFill>
        <p:spPr bwMode="auto">
          <a:xfrm>
            <a:off x="624173" y="1698580"/>
            <a:ext cx="7720013" cy="5063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70729" y="1110685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8493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- Gerontology journal -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25" y="1665854"/>
            <a:ext cx="7283924" cy="474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7991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– častá dezinterpretace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Přisuzování výkonosti časopisu jednotlivci nebo publikaci</a:t>
            </a:r>
          </a:p>
          <a:p>
            <a:r>
              <a:rPr lang="cs-CZ" dirty="0"/>
              <a:t>Platí i pro ostatní časopisecké indikátory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36795"/>
              </p:ext>
            </p:extLst>
          </p:nvPr>
        </p:nvGraphicFramePr>
        <p:xfrm>
          <a:off x="720719" y="3234519"/>
          <a:ext cx="8234368" cy="2100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7184">
                  <a:extLst>
                    <a:ext uri="{9D8B030D-6E8A-4147-A177-3AD203B41FA5}">
                      <a16:colId xmlns:a16="http://schemas.microsoft.com/office/drawing/2014/main" val="3844100685"/>
                    </a:ext>
                  </a:extLst>
                </a:gridCol>
                <a:gridCol w="4117184">
                  <a:extLst>
                    <a:ext uri="{9D8B030D-6E8A-4147-A177-3AD203B41FA5}">
                      <a16:colId xmlns:a16="http://schemas.microsoft.com/office/drawing/2014/main" val="3941730934"/>
                    </a:ext>
                  </a:extLst>
                </a:gridCol>
              </a:tblGrid>
              <a:tr h="535764">
                <a:tc>
                  <a:txBody>
                    <a:bodyPr/>
                    <a:lstStyle/>
                    <a:p>
                      <a:r>
                        <a:rPr lang="cs-CZ" dirty="0"/>
                        <a:t>Neplatný</a:t>
                      </a:r>
                      <a:r>
                        <a:rPr lang="cs-CZ" baseline="0" dirty="0"/>
                        <a:t> výrok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Správný výrok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40377"/>
                  </a:ext>
                </a:extLst>
              </a:tr>
              <a:tr h="924743">
                <a:tc>
                  <a:txBody>
                    <a:bodyPr/>
                    <a:lstStyle/>
                    <a:p>
                      <a:r>
                        <a:rPr lang="cs-CZ" dirty="0"/>
                        <a:t>Impakt faktor této publikace je 2.45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Tato</a:t>
                      </a:r>
                      <a:r>
                        <a:rPr lang="cs-CZ" baseline="0" dirty="0"/>
                        <a:t> publikace byla publikována v časopise s impakt faktorem 2.45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574955"/>
                  </a:ext>
                </a:extLst>
              </a:tr>
              <a:tr h="600305">
                <a:tc>
                  <a:txBody>
                    <a:bodyPr/>
                    <a:lstStyle/>
                    <a:p>
                      <a:r>
                        <a:rPr lang="cs-CZ" dirty="0"/>
                        <a:t>Impakt faktor</a:t>
                      </a:r>
                      <a:r>
                        <a:rPr lang="cs-CZ" baseline="0" dirty="0"/>
                        <a:t> tohoto vědce je 2.45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Tento vědec publikoval</a:t>
                      </a:r>
                      <a:r>
                        <a:rPr lang="cs-CZ" baseline="0" dirty="0"/>
                        <a:t> v časopise s impakt faktorem 2.45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50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671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Novinka</a:t>
            </a:r>
            <a:r>
              <a:rPr lang="en-GB" dirty="0"/>
              <a:t> – </a:t>
            </a:r>
            <a:r>
              <a:rPr lang="en-GB" dirty="0" err="1"/>
              <a:t>CiteScore</a:t>
            </a:r>
            <a:r>
              <a:rPr lang="en-GB" dirty="0"/>
              <a:t> (Scopus) – od 8. </a:t>
            </a:r>
            <a:r>
              <a:rPr lang="en-GB" dirty="0" err="1"/>
              <a:t>prosince</a:t>
            </a:r>
            <a:r>
              <a:rPr lang="en-GB" dirty="0"/>
              <a:t>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60233" t="23581" r="8395" b="57275"/>
          <a:stretch/>
        </p:blipFill>
        <p:spPr>
          <a:xfrm>
            <a:off x="2949780" y="2019388"/>
            <a:ext cx="5654668" cy="1807274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18" name="Group 17"/>
          <p:cNvGrpSpPr/>
          <p:nvPr/>
        </p:nvGrpSpPr>
        <p:grpSpPr>
          <a:xfrm>
            <a:off x="4544997" y="2358678"/>
            <a:ext cx="2718141" cy="2090144"/>
            <a:chOff x="1359238" y="2977316"/>
            <a:chExt cx="2897080" cy="1950272"/>
          </a:xfrm>
        </p:grpSpPr>
        <p:sp>
          <p:nvSpPr>
            <p:cNvPr id="19" name="Left Brace 18"/>
            <p:cNvSpPr/>
            <p:nvPr/>
          </p:nvSpPr>
          <p:spPr>
            <a:xfrm rot="16200000">
              <a:off x="2255006" y="3261835"/>
              <a:ext cx="306206" cy="2097741"/>
            </a:xfrm>
            <a:prstGeom prst="leftBrace">
              <a:avLst>
                <a:gd name="adj1" fmla="val 51404"/>
                <a:gd name="adj2" fmla="val 49146"/>
              </a:avLst>
            </a:prstGeom>
            <a:noFill/>
            <a:ln w="25400" cap="flat" cmpd="sng" algn="ctr">
              <a:solidFill>
                <a:srgbClr val="53565A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00654" y="4527479"/>
              <a:ext cx="360431" cy="400109"/>
            </a:xfrm>
            <a:prstGeom prst="rect">
              <a:avLst/>
            </a:prstGeom>
            <a:solidFill>
              <a:srgbClr val="53565A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rPr>
                <a:t>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30481" y="2977316"/>
              <a:ext cx="325837" cy="400109"/>
            </a:xfrm>
            <a:prstGeom prst="rect">
              <a:avLst/>
            </a:prstGeom>
            <a:solidFill>
              <a:srgbClr val="FF820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rPr>
                <a:t>A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79512" y="2795738"/>
            <a:ext cx="3230240" cy="1023850"/>
            <a:chOff x="740256" y="5169960"/>
            <a:chExt cx="3442890" cy="955334"/>
          </a:xfrm>
        </p:grpSpPr>
        <p:sp>
          <p:nvSpPr>
            <p:cNvPr id="23" name="TextBox 22"/>
            <p:cNvSpPr txBox="1"/>
            <p:nvPr/>
          </p:nvSpPr>
          <p:spPr>
            <a:xfrm>
              <a:off x="740256" y="5489823"/>
              <a:ext cx="2722083" cy="344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/>
                  <a:cs typeface="+mn-cs"/>
                </a:rPr>
                <a:t>CiteScore 2015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759959" y="5725185"/>
              <a:ext cx="360431" cy="400109"/>
            </a:xfrm>
            <a:prstGeom prst="rect">
              <a:avLst/>
            </a:prstGeom>
            <a:solidFill>
              <a:srgbClr val="53565A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rPr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77257" y="5169960"/>
              <a:ext cx="325837" cy="400109"/>
            </a:xfrm>
            <a:prstGeom prst="rect">
              <a:avLst/>
            </a:prstGeom>
            <a:solidFill>
              <a:srgbClr val="FF820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rPr>
                <a:t>A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H="1">
              <a:off x="3707607" y="5625335"/>
              <a:ext cx="475539" cy="0"/>
            </a:xfrm>
            <a:prstGeom prst="line">
              <a:avLst/>
            </a:prstGeom>
            <a:noFill/>
            <a:ln w="25400" cap="flat" cmpd="sng" algn="ctr">
              <a:solidFill>
                <a:srgbClr val="53565A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7" name="TextBox 26"/>
            <p:cNvSpPr txBox="1"/>
            <p:nvPr/>
          </p:nvSpPr>
          <p:spPr>
            <a:xfrm>
              <a:off x="3248088" y="5496036"/>
              <a:ext cx="38087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/>
                  <a:cs typeface="+mn-cs"/>
                </a:rPr>
                <a:t>=</a:t>
              </a: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050037"/>
              </p:ext>
            </p:extLst>
          </p:nvPr>
        </p:nvGraphicFramePr>
        <p:xfrm>
          <a:off x="1979712" y="4652334"/>
          <a:ext cx="5130570" cy="2125980"/>
        </p:xfrm>
        <a:graphic>
          <a:graphicData uri="http://schemas.openxmlformats.org/drawingml/2006/table">
            <a:tbl>
              <a:tblPr firstRow="1" bandRow="1"/>
              <a:tblGrid>
                <a:gridCol w="2565285">
                  <a:extLst>
                    <a:ext uri="{9D8B030D-6E8A-4147-A177-3AD203B41FA5}">
                      <a16:colId xmlns:a16="http://schemas.microsoft.com/office/drawing/2014/main" val="3436966252"/>
                    </a:ext>
                  </a:extLst>
                </a:gridCol>
                <a:gridCol w="2565285">
                  <a:extLst>
                    <a:ext uri="{9D8B030D-6E8A-4147-A177-3AD203B41FA5}">
                      <a16:colId xmlns:a16="http://schemas.microsoft.com/office/drawing/2014/main" val="2960085779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CiteScore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Impact Factor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963538"/>
                  </a:ext>
                </a:extLst>
              </a:tr>
              <a:tr h="480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A</a:t>
                      </a:r>
                      <a:r>
                        <a:rPr lang="cs-CZ" sz="1400" baseline="0" dirty="0"/>
                        <a:t> =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po</a:t>
                      </a:r>
                      <a:r>
                        <a:rPr lang="cs-CZ" sz="1400" dirty="0"/>
                        <a:t>čet</a:t>
                      </a:r>
                      <a:r>
                        <a:rPr lang="cs-CZ" sz="1400" baseline="0" dirty="0"/>
                        <a:t> citací získaných v roce 2015 publikacemi vydanými v třech předchozích letech</a:t>
                      </a:r>
                      <a:endParaRPr lang="en-GB" sz="1400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A = </a:t>
                      </a:r>
                      <a:r>
                        <a:rPr lang="en-GB" sz="1400" dirty="0" err="1"/>
                        <a:t>po</a:t>
                      </a:r>
                      <a:r>
                        <a:rPr lang="cs-CZ" sz="1400" dirty="0"/>
                        <a:t>čet</a:t>
                      </a:r>
                      <a:r>
                        <a:rPr lang="cs-CZ" sz="1400" baseline="0" dirty="0"/>
                        <a:t> citací získaných v roce 2015 publikacemi vydanými ve 2 nebo 5 předchozích letech</a:t>
                      </a:r>
                      <a:endParaRPr lang="en-GB" sz="1400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6645"/>
                  </a:ext>
                </a:extLst>
              </a:tr>
              <a:tr h="480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B = </a:t>
                      </a:r>
                      <a:r>
                        <a:rPr lang="cs-CZ" sz="1400" dirty="0"/>
                        <a:t>všechny dokumenty indexované</a:t>
                      </a:r>
                      <a:r>
                        <a:rPr lang="cs-CZ" sz="1400" baseline="0" dirty="0"/>
                        <a:t> ve Scopus, které vyšly ve třech předchozích letech</a:t>
                      </a:r>
                      <a:endParaRPr lang="en-GB" sz="1400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400" dirty="0"/>
                        <a:t>B = </a:t>
                      </a:r>
                      <a:r>
                        <a:rPr lang="cs-CZ" sz="1400" dirty="0"/>
                        <a:t>pouze tzv. citovatelné dokumenty </a:t>
                      </a:r>
                      <a:r>
                        <a:rPr lang="en-GB" sz="1400" baseline="0" dirty="0"/>
                        <a:t>(</a:t>
                      </a:r>
                      <a:r>
                        <a:rPr lang="cs-CZ" sz="1400" baseline="0" dirty="0"/>
                        <a:t>články a </a:t>
                      </a:r>
                      <a:r>
                        <a:rPr lang="cs-CZ" sz="1400" baseline="0" dirty="0" err="1"/>
                        <a:t>review</a:t>
                      </a:r>
                      <a:r>
                        <a:rPr lang="en-GB" sz="1400" baseline="0" dirty="0"/>
                        <a:t>)</a:t>
                      </a:r>
                      <a:endParaRPr lang="en-GB" sz="1400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398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43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220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</a:t>
            </a:r>
            <a:r>
              <a:rPr lang="cs-CZ" dirty="0" err="1"/>
              <a:t>bibliometrických</a:t>
            </a:r>
            <a:r>
              <a:rPr lang="cs-CZ" dirty="0"/>
              <a:t> indikátorů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indikátor má sám o sobě omezenou vypovídající hodnotu, je třeba znát kontext, omezení a správnou interpretaci</a:t>
            </a:r>
          </a:p>
          <a:p>
            <a:r>
              <a:rPr lang="cs-CZ" dirty="0"/>
              <a:t>Je důležité využívat více indikátorů, aby byla kompenzována omezení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80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rámec - jiné indikátory v hodnocení výzkumu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Recenzní řízení</a:t>
            </a:r>
          </a:p>
          <a:p>
            <a:r>
              <a:rPr lang="cs-CZ" dirty="0"/>
              <a:t>Patenty</a:t>
            </a:r>
          </a:p>
          <a:p>
            <a:r>
              <a:rPr lang="cs-CZ" dirty="0"/>
              <a:t>Spin-</a:t>
            </a:r>
            <a:r>
              <a:rPr lang="cs-CZ" dirty="0" err="1"/>
              <a:t>offy</a:t>
            </a:r>
            <a:endParaRPr lang="cs-CZ" dirty="0"/>
          </a:p>
          <a:p>
            <a:r>
              <a:rPr lang="cs-CZ" dirty="0"/>
              <a:t>Pozvánky na konference (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note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)</a:t>
            </a:r>
          </a:p>
          <a:p>
            <a:r>
              <a:rPr lang="cs-CZ" dirty="0"/>
              <a:t>Příjmy z výzkumu</a:t>
            </a:r>
          </a:p>
          <a:p>
            <a:r>
              <a:rPr lang="cs-CZ" dirty="0"/>
              <a:t>Počet ukončených PhD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782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634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58 milionů záznamů, 22 000 časopisů</a:t>
            </a:r>
            <a:r>
              <a:rPr lang="en-GB" dirty="0"/>
              <a:t>, od 5000 </a:t>
            </a:r>
            <a:r>
              <a:rPr lang="en-GB" dirty="0" err="1"/>
              <a:t>vydavatel</a:t>
            </a:r>
            <a:r>
              <a:rPr lang="cs-CZ" dirty="0"/>
              <a:t>ů</a:t>
            </a:r>
          </a:p>
          <a:p>
            <a:r>
              <a:rPr lang="cs-CZ" dirty="0"/>
              <a:t>Producent Elsevier</a:t>
            </a:r>
          </a:p>
          <a:p>
            <a:r>
              <a:rPr lang="cs-CZ" dirty="0"/>
              <a:t>Spuštěn v r. 2004</a:t>
            </a:r>
          </a:p>
          <a:p>
            <a:r>
              <a:rPr lang="cs-CZ" dirty="0"/>
              <a:t>Obsahuje všechny obory, hlavní rozdělení má 27 kategorií</a:t>
            </a:r>
          </a:p>
          <a:p>
            <a:r>
              <a:rPr lang="cs-CZ" dirty="0"/>
              <a:t>Author ID, </a:t>
            </a:r>
            <a:r>
              <a:rPr lang="cs-CZ" dirty="0" err="1"/>
              <a:t>Affiliation</a:t>
            </a:r>
            <a:r>
              <a:rPr lang="cs-CZ" dirty="0"/>
              <a:t> ID</a:t>
            </a:r>
          </a:p>
          <a:p>
            <a:endParaRPr lang="cs-CZ" dirty="0"/>
          </a:p>
          <a:p>
            <a:r>
              <a:rPr lang="cs-CZ" dirty="0"/>
              <a:t>V poslední době nahrazuje Web </a:t>
            </a:r>
            <a:r>
              <a:rPr lang="cs-CZ" dirty="0" err="1"/>
              <a:t>of</a:t>
            </a:r>
            <a:r>
              <a:rPr lang="cs-CZ" dirty="0"/>
              <a:t> Science jako zlatý standard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954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obsahu do databáze Scopus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Knihy, časopisy, konferenční sborníky</a:t>
            </a:r>
          </a:p>
          <a:p>
            <a:r>
              <a:rPr lang="cs-CZ" dirty="0"/>
              <a:t>Základní kritéria pro přijetí časopisu</a:t>
            </a:r>
          </a:p>
          <a:p>
            <a:pPr lvl="1"/>
            <a:r>
              <a:rPr lang="cs-CZ" dirty="0"/>
              <a:t>Recenzovaný</a:t>
            </a:r>
          </a:p>
          <a:p>
            <a:pPr lvl="1"/>
            <a:r>
              <a:rPr lang="cs-CZ" dirty="0"/>
              <a:t>Pravidelné vydávání</a:t>
            </a:r>
          </a:p>
          <a:p>
            <a:pPr lvl="1"/>
            <a:r>
              <a:rPr lang="cs-CZ" dirty="0"/>
              <a:t>Anglické názvy a abstrakty</a:t>
            </a:r>
          </a:p>
          <a:p>
            <a:pPr lvl="1"/>
            <a:r>
              <a:rPr lang="cs-CZ" dirty="0"/>
              <a:t>Reference v latince</a:t>
            </a:r>
          </a:p>
          <a:p>
            <a:pPr lvl="1"/>
            <a:r>
              <a:rPr lang="cs-CZ" dirty="0"/>
              <a:t>Prohlášení o dodržování vydavatelské etiky</a:t>
            </a:r>
          </a:p>
          <a:p>
            <a:r>
              <a:rPr lang="cs-CZ" dirty="0"/>
              <a:t>Kvalitativní výběr – nezávislá </a:t>
            </a:r>
            <a:r>
              <a:rPr lang="en-GB" dirty="0"/>
              <a:t>“Content Selection Advisory Board”, </a:t>
            </a:r>
            <a:r>
              <a:rPr lang="en-GB" dirty="0" err="1"/>
              <a:t>slo</a:t>
            </a:r>
            <a:r>
              <a:rPr lang="cs-CZ" dirty="0" err="1"/>
              <a:t>žená</a:t>
            </a:r>
            <a:r>
              <a:rPr lang="cs-CZ" dirty="0"/>
              <a:t> z odborníků v jednotlivých oblastech, knihovníků, experti mají často zkušenosti s prací v časopisu</a:t>
            </a:r>
          </a:p>
          <a:p>
            <a:r>
              <a:rPr lang="cs-CZ" dirty="0"/>
              <a:t>Časopis může být </a:t>
            </a:r>
            <a:r>
              <a:rPr lang="cs-CZ"/>
              <a:t>z databáze vyloučen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676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 o Scopus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 action="ppaction://hlinkpres?slideindex=1&amp;slidetitle="/>
              </a:rPr>
              <a:t>bibliometrie_muni_2016_scopus.pptx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6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Bibliometrie</a:t>
            </a:r>
            <a:r>
              <a:rPr lang="en-US" dirty="0"/>
              <a:t> – </a:t>
            </a:r>
            <a:r>
              <a:rPr lang="en-US" dirty="0" err="1"/>
              <a:t>opakov</a:t>
            </a:r>
            <a:r>
              <a:rPr lang="cs-CZ" dirty="0"/>
              <a:t>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bibliometrie?</a:t>
            </a:r>
          </a:p>
          <a:p>
            <a:endParaRPr lang="cs-CZ" dirty="0"/>
          </a:p>
          <a:p>
            <a:r>
              <a:rPr lang="cs-CZ" dirty="0"/>
              <a:t>Jaké je její uplatnění?</a:t>
            </a:r>
          </a:p>
          <a:p>
            <a:endParaRPr lang="cs-CZ" dirty="0"/>
          </a:p>
          <a:p>
            <a:r>
              <a:rPr lang="cs-CZ" dirty="0"/>
              <a:t>Kde (v jakých databázích, nástrojích) můžeme bibliometrické analýzy provádět?</a:t>
            </a:r>
          </a:p>
          <a:p>
            <a:endParaRPr lang="cs-CZ" dirty="0"/>
          </a:p>
          <a:p>
            <a:r>
              <a:rPr lang="cs-CZ" dirty="0"/>
              <a:t>Jaké používá bibliometrie indikátory?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772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Web of Science a 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Pokrytí časopisů (množství, geografické a jazykové pokrytí)</a:t>
            </a:r>
          </a:p>
          <a:p>
            <a:r>
              <a:rPr lang="cs-CZ" dirty="0"/>
              <a:t>Model - separátní moduly vs. komplexní databáze</a:t>
            </a:r>
          </a:p>
          <a:p>
            <a:r>
              <a:rPr lang="cs-CZ" dirty="0"/>
              <a:t>Oborové třídění</a:t>
            </a:r>
          </a:p>
          <a:p>
            <a:r>
              <a:rPr lang="cs-CZ" dirty="0"/>
              <a:t>Uživatelské rozhraní</a:t>
            </a:r>
          </a:p>
          <a:p>
            <a:r>
              <a:rPr lang="cs-CZ" dirty="0"/>
              <a:t>Indikátory</a:t>
            </a:r>
          </a:p>
          <a:p>
            <a:r>
              <a:rPr lang="cs-CZ" dirty="0"/>
              <a:t>Volná dostupnost dat</a:t>
            </a:r>
          </a:p>
          <a:p>
            <a:r>
              <a:rPr lang="cs-CZ" dirty="0"/>
              <a:t>Aktualizace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998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přehled</a:t>
            </a:r>
          </a:p>
          <a:p>
            <a:pPr lvl="1"/>
            <a:r>
              <a:rPr lang="cs-CZ" dirty="0"/>
              <a:t>Vyhledávání</a:t>
            </a:r>
          </a:p>
          <a:p>
            <a:pPr lvl="2"/>
            <a:r>
              <a:rPr lang="cs-CZ" dirty="0"/>
              <a:t>Rejstříky autorů, institucí (propojení na ORCID)</a:t>
            </a:r>
          </a:p>
          <a:p>
            <a:pPr lvl="1"/>
            <a:r>
              <a:rPr lang="cs-CZ" dirty="0"/>
              <a:t>Práce se záznamem</a:t>
            </a:r>
          </a:p>
          <a:p>
            <a:pPr lvl="2"/>
            <a:r>
              <a:rPr lang="cs-CZ" dirty="0"/>
              <a:t>Nové indikátory</a:t>
            </a:r>
          </a:p>
          <a:p>
            <a:pPr lvl="1"/>
            <a:r>
              <a:rPr lang="cs-CZ" dirty="0"/>
              <a:t>Analýza výsledků</a:t>
            </a:r>
          </a:p>
          <a:p>
            <a:pPr lvl="1"/>
            <a:r>
              <a:rPr lang="cs-CZ" dirty="0"/>
              <a:t>Alerty</a:t>
            </a:r>
          </a:p>
          <a:p>
            <a:pPr lvl="1"/>
            <a:r>
              <a:rPr lang="cs-CZ" dirty="0"/>
              <a:t>Scopus Title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6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</a:t>
            </a:r>
            <a:br>
              <a:rPr lang="cs-CZ" dirty="0"/>
            </a:br>
            <a:r>
              <a:rPr lang="cs-CZ" dirty="0"/>
              <a:t> – vědec (knihovník, administrativní pracovník)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jakém časopise publikovat?</a:t>
            </a:r>
          </a:p>
          <a:p>
            <a:r>
              <a:rPr lang="cs-CZ" dirty="0"/>
              <a:t>Grant, CV, docentura </a:t>
            </a:r>
          </a:p>
          <a:p>
            <a:pPr lvl="1"/>
            <a:r>
              <a:rPr lang="cs-CZ" dirty="0"/>
              <a:t>Jak vyhledám své záznamy?</a:t>
            </a:r>
          </a:p>
          <a:p>
            <a:pPr lvl="1"/>
            <a:r>
              <a:rPr lang="cs-CZ" dirty="0"/>
              <a:t>Jak zjistím jejich citovanost?</a:t>
            </a:r>
          </a:p>
          <a:p>
            <a:pPr lvl="1"/>
            <a:r>
              <a:rPr lang="cs-CZ" dirty="0"/>
              <a:t>Jaký mám H-Index?</a:t>
            </a:r>
          </a:p>
          <a:p>
            <a:pPr lvl="1"/>
            <a:r>
              <a:rPr lang="cs-CZ" dirty="0"/>
              <a:t>Jak si data ze Scopus přeberu?</a:t>
            </a:r>
          </a:p>
          <a:p>
            <a:r>
              <a:rPr lang="cs-CZ" dirty="0"/>
              <a:t>Přehled o tématu</a:t>
            </a:r>
          </a:p>
          <a:p>
            <a:r>
              <a:rPr lang="cs-CZ" dirty="0"/>
              <a:t>Zůstat v obraze – alerty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33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 – ukázka oborových rozdílů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Najděte ve výstupech Masarykovy univerzity</a:t>
            </a:r>
          </a:p>
          <a:p>
            <a:pPr lvl="1"/>
            <a:r>
              <a:rPr lang="cs-CZ" dirty="0"/>
              <a:t>nejvíc publikujícího vědce</a:t>
            </a:r>
          </a:p>
          <a:p>
            <a:pPr lvl="1"/>
            <a:r>
              <a:rPr lang="cs-CZ" dirty="0"/>
              <a:t>nejcitovanější publikaci</a:t>
            </a:r>
          </a:p>
          <a:p>
            <a:pPr lvl="1"/>
            <a:endParaRPr lang="cs-CZ" dirty="0"/>
          </a:p>
          <a:p>
            <a:r>
              <a:rPr lang="cs-CZ" dirty="0"/>
              <a:t>Určete obor</a:t>
            </a:r>
          </a:p>
          <a:p>
            <a:endParaRPr lang="cs-CZ" dirty="0"/>
          </a:p>
          <a:p>
            <a:r>
              <a:rPr lang="cs-CZ" dirty="0"/>
              <a:t>Zkuste vyhledat totéž např. u oboru zemědělství, nebo sociální vědy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0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směry hodnocení v rámci bibliometrie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Čtenářské / Uživatelské statistiky</a:t>
            </a:r>
          </a:p>
          <a:p>
            <a:r>
              <a:rPr lang="cs-CZ" dirty="0"/>
              <a:t>Big data</a:t>
            </a:r>
          </a:p>
          <a:p>
            <a:r>
              <a:rPr lang="cs-CZ" dirty="0" err="1"/>
              <a:t>Altmetrics</a:t>
            </a:r>
            <a:endParaRPr lang="cs-CZ" dirty="0"/>
          </a:p>
          <a:p>
            <a:pPr lvl="1"/>
            <a:r>
              <a:rPr lang="cs-CZ" dirty="0"/>
              <a:t>Média a sociální média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38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a portály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Google Scholar</a:t>
            </a:r>
          </a:p>
          <a:p>
            <a:r>
              <a:rPr lang="cs-CZ" dirty="0"/>
              <a:t>Microsoft Academic Search</a:t>
            </a:r>
          </a:p>
          <a:p>
            <a:r>
              <a:rPr lang="cs-CZ" dirty="0"/>
              <a:t>SciMago Journal Rank</a:t>
            </a:r>
          </a:p>
          <a:p>
            <a:r>
              <a:rPr lang="cs-CZ" dirty="0"/>
              <a:t>Eigenfactor</a:t>
            </a:r>
          </a:p>
          <a:p>
            <a:r>
              <a:rPr lang="cs-CZ" dirty="0"/>
              <a:t>Altmetrics</a:t>
            </a:r>
          </a:p>
          <a:p>
            <a:endParaRPr lang="cs-CZ" dirty="0"/>
          </a:p>
          <a:p>
            <a:r>
              <a:rPr lang="cs-CZ" dirty="0"/>
              <a:t>Komerční</a:t>
            </a:r>
          </a:p>
          <a:p>
            <a:pPr lvl="1"/>
            <a:r>
              <a:rPr lang="cs-CZ" dirty="0"/>
              <a:t>Incites od Thomson Reuters</a:t>
            </a:r>
          </a:p>
          <a:p>
            <a:pPr lvl="1"/>
            <a:r>
              <a:rPr lang="cs-CZ" dirty="0"/>
              <a:t>SciVal od Elsevier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58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k zamyšlení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1309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hodnocení – č. 1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57458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6727" y="1009934"/>
            <a:ext cx="443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nesprávné použití </a:t>
            </a:r>
            <a:r>
              <a:rPr lang="cs-CZ" sz="1100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049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hodnocení – č. 2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585534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obhajitelné použití </a:t>
            </a:r>
            <a:r>
              <a:rPr lang="cs-CZ" sz="1100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299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hodnocení – č. 3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86422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obhajitelné použití </a:t>
            </a:r>
            <a:r>
              <a:rPr lang="cs-CZ" sz="1100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bibliometrie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703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hodnocení – č. 4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633770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obhajitelné použití </a:t>
            </a:r>
            <a:r>
              <a:rPr lang="cs-CZ" sz="1100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/>
        </p:spPr>
        <p:txBody>
          <a:bodyPr lIns="0" rIns="0" anchor="b"/>
          <a:lstStyle/>
          <a:p>
            <a:pPr algn="r">
              <a:defRPr/>
            </a:pPr>
            <a:fld id="{D6EBBD7F-BF15-4322-AC90-D874C712F2A4}" type="slidenum">
              <a:rPr lang="cs-CZ" sz="1200">
                <a:solidFill>
                  <a:srgbClr val="969696"/>
                </a:solidFill>
                <a:latin typeface="+mn-lt"/>
                <a:cs typeface="+mn-cs"/>
              </a:rPr>
              <a:pPr algn="r">
                <a:defRPr/>
              </a:pPr>
              <a:t>41</a:t>
            </a:fld>
            <a:endParaRPr lang="cs-CZ" sz="1200">
              <a:solidFill>
                <a:srgbClr val="969696"/>
              </a:solidFill>
              <a:latin typeface="+mn-lt"/>
              <a:cs typeface="+mn-c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b"/>
          <a:lstStyle/>
          <a:p>
            <a:pPr eaLnBrk="1" hangingPunct="1">
              <a:buFont typeface="Wingdings" pitchFamily="2" charset="2"/>
              <a:buNone/>
            </a:pPr>
            <a:r>
              <a:rPr lang="cs-CZ" sz="3200" b="1">
                <a:solidFill>
                  <a:srgbClr val="00287D"/>
                </a:solidFill>
              </a:rPr>
              <a:t>Děkuji za pozornost.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In science, </a:t>
            </a:r>
            <a:r>
              <a:rPr lang="cs-CZ" i="1" dirty="0" err="1"/>
              <a:t>quantity</a:t>
            </a:r>
            <a:r>
              <a:rPr lang="cs-CZ" i="1" dirty="0"/>
              <a:t> and </a:t>
            </a:r>
            <a:r>
              <a:rPr lang="cs-CZ" i="1" dirty="0" err="1"/>
              <a:t>quality</a:t>
            </a:r>
            <a:r>
              <a:rPr lang="cs-CZ" i="1" dirty="0"/>
              <a:t> are </a:t>
            </a:r>
            <a:r>
              <a:rPr lang="cs-CZ" i="1" dirty="0" err="1"/>
              <a:t>correlated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Měření vědy- užití matematických a statistických metod k měření vědecké komunikace</a:t>
            </a:r>
          </a:p>
          <a:p>
            <a:endParaRPr lang="cs-CZ" dirty="0"/>
          </a:p>
          <a:p>
            <a:r>
              <a:rPr lang="cs-CZ" dirty="0"/>
              <a:t>Usuzování na kvalitu výzkumu z naměřených indikátorů vědecké komunikace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05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rámec - </a:t>
            </a:r>
            <a:r>
              <a:rPr lang="cs-CZ" dirty="0" err="1"/>
              <a:t>bibliometrie</a:t>
            </a:r>
            <a:r>
              <a:rPr lang="cs-CZ" dirty="0"/>
              <a:t> v kontextu hodnocení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1886573"/>
            <a:ext cx="8234363" cy="4529181"/>
          </a:xfrm>
        </p:spPr>
        <p:txBody>
          <a:bodyPr/>
          <a:lstStyle/>
          <a:p>
            <a:r>
              <a:rPr lang="cs-CZ" dirty="0"/>
              <a:t>Dvě tradice</a:t>
            </a:r>
          </a:p>
          <a:p>
            <a:pPr lvl="1"/>
            <a:r>
              <a:rPr lang="cs-CZ" dirty="0"/>
              <a:t>Recenzní řízení (peer review)</a:t>
            </a:r>
          </a:p>
          <a:p>
            <a:pPr lvl="1"/>
            <a:r>
              <a:rPr lang="cs-CZ" dirty="0"/>
              <a:t>Měření</a:t>
            </a:r>
          </a:p>
          <a:p>
            <a:r>
              <a:rPr lang="cs-CZ" dirty="0"/>
              <a:t>Hodnocení výzkumu - nástroj řízení výzkumu</a:t>
            </a:r>
          </a:p>
          <a:p>
            <a:r>
              <a:rPr lang="cs-CZ" dirty="0"/>
              <a:t>Časování - Ex ante / ex post</a:t>
            </a:r>
          </a:p>
          <a:p>
            <a:r>
              <a:rPr lang="cs-CZ" dirty="0"/>
              <a:t>Metody</a:t>
            </a:r>
          </a:p>
          <a:p>
            <a:pPr lvl="1"/>
            <a:r>
              <a:rPr lang="cs-CZ" dirty="0"/>
              <a:t>Recenzní řízení (peer review)</a:t>
            </a:r>
          </a:p>
          <a:p>
            <a:pPr lvl="1"/>
            <a:r>
              <a:rPr lang="cs-CZ" dirty="0"/>
              <a:t>Bibliometrie, scientometrie</a:t>
            </a:r>
          </a:p>
          <a:p>
            <a:pPr lvl="1"/>
            <a:r>
              <a:rPr lang="cs-CZ" dirty="0"/>
              <a:t>Ekonometrické metody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Left Arrow 5"/>
          <p:cNvSpPr/>
          <p:nvPr/>
        </p:nvSpPr>
        <p:spPr bwMode="auto">
          <a:xfrm>
            <a:off x="5536503" y="4558352"/>
            <a:ext cx="3006995" cy="1181095"/>
          </a:xfrm>
          <a:prstGeom prst="lef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  i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nformační věda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Oborové rozdíly v </a:t>
            </a:r>
            <a:r>
              <a:rPr lang="cs-CZ" dirty="0" err="1"/>
              <a:t>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Největším problémem bibliometrie jsou oborové rozdíly. Obory se vzájemně odlišují</a:t>
            </a:r>
          </a:p>
          <a:p>
            <a:pPr lvl="1"/>
            <a:r>
              <a:rPr lang="cs-CZ" dirty="0"/>
              <a:t>Výstupy</a:t>
            </a:r>
          </a:p>
          <a:p>
            <a:pPr lvl="1"/>
            <a:r>
              <a:rPr lang="cs-CZ" dirty="0"/>
              <a:t>Počty výstupů v dané časové periodě</a:t>
            </a:r>
          </a:p>
          <a:p>
            <a:pPr lvl="1"/>
            <a:r>
              <a:rPr lang="cs-CZ" dirty="0"/>
              <a:t>Počty uváděných referencí</a:t>
            </a:r>
          </a:p>
          <a:p>
            <a:pPr lvl="1"/>
            <a:r>
              <a:rPr lang="cs-CZ" dirty="0"/>
              <a:t>Způsobem spolupráce</a:t>
            </a:r>
          </a:p>
          <a:p>
            <a:pPr lvl="1"/>
            <a:r>
              <a:rPr lang="cs-CZ" dirty="0"/>
              <a:t>Zvyklostmi v uvádění autorů</a:t>
            </a:r>
          </a:p>
          <a:p>
            <a:r>
              <a:rPr lang="cs-CZ" dirty="0"/>
              <a:t>Důsledek</a:t>
            </a:r>
          </a:p>
          <a:p>
            <a:pPr lvl="1"/>
            <a:r>
              <a:rPr lang="cs-CZ" dirty="0"/>
              <a:t>Podle typu oborů vědci vykazují zcela odlišné počty citací</a:t>
            </a:r>
          </a:p>
          <a:p>
            <a:r>
              <a:rPr lang="cs-CZ" dirty="0"/>
              <a:t>Řešení – normalizace, normalizované metriky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9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</a:t>
            </a:r>
            <a:r>
              <a:rPr lang="cs-CZ" dirty="0" err="1"/>
              <a:t>bibliometrie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47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akademické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vědy o vědě – zkoumá a popisuje, jak věda, resp. vědecká komunikace funguje</a:t>
            </a:r>
          </a:p>
          <a:p>
            <a:endParaRPr lang="cs-CZ" dirty="0"/>
          </a:p>
          <a:p>
            <a:r>
              <a:rPr lang="cs-CZ" dirty="0"/>
              <a:t>mapování vědy</a:t>
            </a:r>
          </a:p>
          <a:p>
            <a:r>
              <a:rPr lang="cs-CZ" dirty="0"/>
              <a:t>definice zákonů a indikátorů</a:t>
            </a:r>
          </a:p>
          <a:p>
            <a:pPr lvl="1"/>
            <a:r>
              <a:rPr lang="cs-CZ" dirty="0"/>
              <a:t>paretovo rozložení (Lotka, Bradford, Zipf, aj.)</a:t>
            </a:r>
          </a:p>
          <a:p>
            <a:r>
              <a:rPr lang="cs-CZ" dirty="0"/>
              <a:t>přenos znalostí a jejich odraz v psané komunikaci</a:t>
            </a:r>
          </a:p>
          <a:p>
            <a:r>
              <a:rPr lang="cs-CZ" dirty="0"/>
              <a:t>historický vývoj vědy</a:t>
            </a:r>
          </a:p>
          <a:p>
            <a:r>
              <a:rPr lang="cs-CZ" dirty="0"/>
              <a:t>podmínky pro rozvoj vědy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99385"/>
      </p:ext>
    </p:extLst>
  </p:cSld>
  <p:clrMapOvr>
    <a:masterClrMapping/>
  </p:clrMapOvr>
</p:sld>
</file>

<file path=ppt/theme/theme1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5744</TotalTime>
  <Words>1242</Words>
  <Application>Microsoft Office PowerPoint</Application>
  <PresentationFormat>On-screen Show (4:3)</PresentationFormat>
  <Paragraphs>329</Paragraphs>
  <Slides>41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Tahoma</vt:lpstr>
      <vt:lpstr>Trebuchet MS</vt:lpstr>
      <vt:lpstr>Wingdings</vt:lpstr>
      <vt:lpstr>1_Směsi</vt:lpstr>
      <vt:lpstr>2_Směsi</vt:lpstr>
      <vt:lpstr>1_MU_PPTprezentace_sablona_CZ</vt:lpstr>
      <vt:lpstr>3_Směsi</vt:lpstr>
      <vt:lpstr>Bibliometrie v praxi  Lucie Boudová</vt:lpstr>
      <vt:lpstr>Agenda</vt:lpstr>
      <vt:lpstr>Bibliometrie – opakování</vt:lpstr>
      <vt:lpstr>Co je bibliometrie</vt:lpstr>
      <vt:lpstr>Bibliometrie</vt:lpstr>
      <vt:lpstr>Širší rámec - bibliometrie v kontextu hodnocení výzkumu</vt:lpstr>
      <vt:lpstr>Oborové rozdíly v bibliometrii</vt:lpstr>
      <vt:lpstr>Uplatnění bibliometrie</vt:lpstr>
      <vt:lpstr>Uplatnění bibliometrie - akademické</vt:lpstr>
      <vt:lpstr>PowerPoint Presentation</vt:lpstr>
      <vt:lpstr>Uplatnění bibliometrie - praktické</vt:lpstr>
      <vt:lpstr>Uplatnění bibliometrie - praktické</vt:lpstr>
      <vt:lpstr>Zdroje dat pro bibliometrii</vt:lpstr>
      <vt:lpstr>Zdroje dat pro bibliometrii</vt:lpstr>
      <vt:lpstr>Bibliometrické indikátory</vt:lpstr>
      <vt:lpstr>Bibliometrické indikátory</vt:lpstr>
      <vt:lpstr>Indikátory vhodné k jednomu účelu mohou být naprosto nevhodné v jiném kontextu</vt:lpstr>
      <vt:lpstr>Impakt faktor a jeho použití</vt:lpstr>
      <vt:lpstr>Impakt faktor a jeho použití – volné citace</vt:lpstr>
      <vt:lpstr>Impakt faktor - Gerontology journal</vt:lpstr>
      <vt:lpstr>Impakt faktor - Gerontology journal - dekompozice</vt:lpstr>
      <vt:lpstr>Impakt faktor – častá dezinterpretace</vt:lpstr>
      <vt:lpstr>Novinka – CiteScore (Scopus) – od 8. prosince 2016</vt:lpstr>
      <vt:lpstr>Použití bibliometrických indikátorů</vt:lpstr>
      <vt:lpstr>Širší rámec - jiné indikátory v hodnocení výzkumu</vt:lpstr>
      <vt:lpstr>Scopus</vt:lpstr>
      <vt:lpstr>Scopus</vt:lpstr>
      <vt:lpstr>Výběr obsahu do databáze Scopus</vt:lpstr>
      <vt:lpstr>Více o Scopus</vt:lpstr>
      <vt:lpstr>Srovnání Web of Science a Scopus</vt:lpstr>
      <vt:lpstr>Scopus prakticky</vt:lpstr>
      <vt:lpstr>Scopus prakticky  – vědec (knihovník, administrativní pracovník)</vt:lpstr>
      <vt:lpstr>Scopus prakticky – ukázka oborových rozdílů</vt:lpstr>
      <vt:lpstr>Nové směry hodnocení v rámci bibliometrie</vt:lpstr>
      <vt:lpstr>Další nástroje a portály</vt:lpstr>
      <vt:lpstr>Cvičení k zamyšlení</vt:lpstr>
      <vt:lpstr>Příklady hodnocení – č. 1 </vt:lpstr>
      <vt:lpstr>Příklady hodnocení – č. 2 </vt:lpstr>
      <vt:lpstr>Příklady hodnocení – č. 3 </vt:lpstr>
      <vt:lpstr>Příklady hodnocení – č. 4 </vt:lpstr>
      <vt:lpstr>PowerPoint Presentation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Publicita pro projekt SITMU</dc:title>
  <dc:creator>Lucie Klimentová</dc:creator>
  <cp:lastModifiedBy>Boudova, Lucie (ELS)</cp:lastModifiedBy>
  <cp:revision>111</cp:revision>
  <cp:lastPrinted>1601-01-01T00:00:00Z</cp:lastPrinted>
  <dcterms:created xsi:type="dcterms:W3CDTF">2012-05-28T07:53:09Z</dcterms:created>
  <dcterms:modified xsi:type="dcterms:W3CDTF">2016-12-05T06:32:39Z</dcterms:modified>
</cp:coreProperties>
</file>