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64" r:id="rId3"/>
    <p:sldId id="363" r:id="rId4"/>
    <p:sldId id="361" r:id="rId5"/>
    <p:sldId id="362" r:id="rId6"/>
    <p:sldId id="325" r:id="rId7"/>
    <p:sldId id="357" r:id="rId8"/>
    <p:sldId id="360" r:id="rId9"/>
    <p:sldId id="341" r:id="rId10"/>
    <p:sldId id="379" r:id="rId11"/>
    <p:sldId id="380" r:id="rId12"/>
    <p:sldId id="378" r:id="rId13"/>
    <p:sldId id="366" r:id="rId14"/>
    <p:sldId id="367" r:id="rId15"/>
    <p:sldId id="368" r:id="rId16"/>
    <p:sldId id="340" r:id="rId17"/>
    <p:sldId id="365" r:id="rId18"/>
    <p:sldId id="346" r:id="rId19"/>
    <p:sldId id="344" r:id="rId20"/>
    <p:sldId id="392" r:id="rId21"/>
    <p:sldId id="395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97" r:id="rId30"/>
    <p:sldId id="398" r:id="rId31"/>
    <p:sldId id="399" r:id="rId32"/>
    <p:sldId id="400" r:id="rId33"/>
    <p:sldId id="401" r:id="rId34"/>
    <p:sldId id="402" r:id="rId35"/>
    <p:sldId id="404" r:id="rId36"/>
    <p:sldId id="405" r:id="rId37"/>
    <p:sldId id="406" r:id="rId38"/>
    <p:sldId id="426" r:id="rId39"/>
    <p:sldId id="427" r:id="rId40"/>
    <p:sldId id="428" r:id="rId41"/>
    <p:sldId id="430" r:id="rId42"/>
    <p:sldId id="409" r:id="rId43"/>
    <p:sldId id="386" r:id="rId44"/>
    <p:sldId id="407" r:id="rId45"/>
    <p:sldId id="408" r:id="rId46"/>
    <p:sldId id="403" r:id="rId47"/>
    <p:sldId id="387" r:id="rId48"/>
    <p:sldId id="410" r:id="rId49"/>
    <p:sldId id="413" r:id="rId50"/>
    <p:sldId id="388" r:id="rId51"/>
    <p:sldId id="414" r:id="rId52"/>
    <p:sldId id="415" r:id="rId53"/>
    <p:sldId id="416" r:id="rId54"/>
    <p:sldId id="417" r:id="rId55"/>
    <p:sldId id="418" r:id="rId56"/>
    <p:sldId id="422" r:id="rId57"/>
    <p:sldId id="423" r:id="rId58"/>
    <p:sldId id="424" r:id="rId59"/>
    <p:sldId id="419" r:id="rId60"/>
    <p:sldId id="420" r:id="rId61"/>
    <p:sldId id="421" r:id="rId62"/>
    <p:sldId id="425" r:id="rId63"/>
    <p:sldId id="411" r:id="rId64"/>
    <p:sldId id="393" r:id="rId65"/>
    <p:sldId id="394" r:id="rId66"/>
    <p:sldId id="429" r:id="rId67"/>
    <p:sldId id="412" r:id="rId68"/>
    <p:sldId id="377" r:id="rId69"/>
    <p:sldId id="396" r:id="rId70"/>
    <p:sldId id="358" r:id="rId71"/>
    <p:sldId id="359" r:id="rId72"/>
    <p:sldId id="347" r:id="rId73"/>
    <p:sldId id="258" r:id="rId74"/>
  </p:sldIdLst>
  <p:sldSz cx="9144000" cy="6858000" type="screen4x3"/>
  <p:notesSz cx="6858000" cy="9144000"/>
  <p:custDataLst>
    <p:tags r:id="rId7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32" d="100"/>
          <a:sy n="132" d="100"/>
        </p:scale>
        <p:origin x="112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0BC9F2-B6A6-48ED-8E7F-6093D090F1A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148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B41D9-2FC8-4C8C-B413-0F435ADFC0EC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186E2E-4AD5-44B9-B5E3-0867A49D9366}" type="slidenum">
              <a:rPr lang="ru-RU" altLang="cs-CZ"/>
              <a:pPr algn="r" eaLnBrk="1" hangingPunct="1">
                <a:spcBef>
                  <a:spcPct val="0"/>
                </a:spcBef>
              </a:pPr>
              <a:t>46</a:t>
            </a:fld>
            <a:endParaRPr lang="ru-RU" alt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0271F7-FD93-4872-94F6-7E6868F9DF4B}" type="slidenum">
              <a:rPr lang="ru-RU" altLang="cs-CZ"/>
              <a:pPr algn="r" eaLnBrk="1" hangingPunct="1">
                <a:spcBef>
                  <a:spcPct val="0"/>
                </a:spcBef>
              </a:pPr>
              <a:t>49</a:t>
            </a:fld>
            <a:endParaRPr lang="ru-RU" alt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32FCA-672A-4B18-B05F-EB4EC5F09ECE}" type="slidenum">
              <a:rPr lang="ru-RU" altLang="cs-CZ"/>
              <a:pPr algn="r" eaLnBrk="1" hangingPunct="1">
                <a:spcBef>
                  <a:spcPct val="0"/>
                </a:spcBef>
              </a:pPr>
              <a:t>54</a:t>
            </a:fld>
            <a:endParaRPr lang="ru-RU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31D25-CC24-4F3C-92E1-339E020F2B7B}" type="slidenum">
              <a:rPr lang="ru-RU" altLang="cs-CZ"/>
              <a:pPr algn="r" eaLnBrk="1" hangingPunct="1">
                <a:spcBef>
                  <a:spcPct val="0"/>
                </a:spcBef>
              </a:pPr>
              <a:t>63</a:t>
            </a:fld>
            <a:endParaRPr lang="ru-RU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8941C-EB4B-4E05-8F43-3EE6A21BCD51}" type="slidenum">
              <a:rPr lang="ru-RU" altLang="cs-CZ"/>
              <a:pPr algn="r" eaLnBrk="1" hangingPunct="1">
                <a:spcBef>
                  <a:spcPct val="0"/>
                </a:spcBef>
              </a:pPr>
              <a:t>68</a:t>
            </a:fld>
            <a:endParaRPr lang="ru-RU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DDE9F-AAF1-434B-A4A5-6EC59863BEC2}" type="slidenum">
              <a:rPr lang="ru-RU" altLang="cs-CZ"/>
              <a:pPr>
                <a:spcBef>
                  <a:spcPct val="0"/>
                </a:spcBef>
              </a:pPr>
              <a:t>73</a:t>
            </a:fld>
            <a:endParaRPr lang="ru-RU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FED4DD-8FB9-4C78-ACE6-E199279C4F85}" type="slidenum">
              <a:rPr lang="ru-RU" altLang="cs-CZ"/>
              <a:pPr algn="r" eaLnBrk="1" hangingPunct="1">
                <a:spcBef>
                  <a:spcPct val="0"/>
                </a:spcBef>
              </a:pPr>
              <a:t>4</a:t>
            </a:fld>
            <a:endParaRPr lang="ru-RU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8FE9C8-0742-4728-BA30-F2C102D95A8B}" type="slidenum">
              <a:rPr lang="ru-RU" altLang="cs-CZ"/>
              <a:pPr algn="r" eaLnBrk="1" hangingPunct="1">
                <a:spcBef>
                  <a:spcPct val="0"/>
                </a:spcBef>
              </a:pPr>
              <a:t>8</a:t>
            </a:fld>
            <a:endParaRPr lang="ru-RU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23436D-DC57-4BDD-B812-0BB9A5AE5A08}" type="slidenum">
              <a:rPr lang="ru-RU" altLang="cs-CZ"/>
              <a:pPr algn="r" eaLnBrk="1" hangingPunct="1">
                <a:spcBef>
                  <a:spcPct val="0"/>
                </a:spcBef>
              </a:pPr>
              <a:t>12</a:t>
            </a:fld>
            <a:endParaRPr lang="ru-RU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FA689B-65AC-4DA4-AE97-42FA66E8065B}" type="slidenum">
              <a:rPr lang="ru-RU" altLang="cs-CZ"/>
              <a:pPr algn="r" eaLnBrk="1" hangingPunct="1">
                <a:spcBef>
                  <a:spcPct val="0"/>
                </a:spcBef>
              </a:pPr>
              <a:t>23</a:t>
            </a:fld>
            <a:endParaRPr lang="ru-RU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3FA8E-4795-4C33-91DF-A762B8D49D90}" type="slidenum">
              <a:rPr lang="ru-RU" altLang="cs-CZ"/>
              <a:pPr algn="r" eaLnBrk="1" hangingPunct="1">
                <a:spcBef>
                  <a:spcPct val="0"/>
                </a:spcBef>
              </a:pPr>
              <a:t>28</a:t>
            </a:fld>
            <a:endParaRPr lang="ru-RU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B564DA-8D1C-4EF6-84FE-87D7DAAD8DF0}" type="slidenum">
              <a:rPr lang="ru-RU" altLang="cs-CZ"/>
              <a:pPr algn="r" eaLnBrk="1" hangingPunct="1">
                <a:spcBef>
                  <a:spcPct val="0"/>
                </a:spcBef>
              </a:pPr>
              <a:t>34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9A777-8D92-424C-9D42-F71744F9ECDF}" type="slidenum">
              <a:rPr lang="ru-RU" altLang="cs-CZ"/>
              <a:pPr algn="r" eaLnBrk="1" hangingPunct="1">
                <a:spcBef>
                  <a:spcPct val="0"/>
                </a:spcBef>
              </a:pPr>
              <a:t>38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D9A0E-1BBE-4D8D-B65D-C0453A40EAD6}" type="slidenum">
              <a:rPr lang="ru-RU" altLang="cs-CZ"/>
              <a:pPr algn="r" eaLnBrk="1" hangingPunct="1">
                <a:spcBef>
                  <a:spcPct val="0"/>
                </a:spcBef>
              </a:pPr>
              <a:t>42</a:t>
            </a:fld>
            <a:endParaRPr lang="ru-RU" alt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62501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4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7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4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66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27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102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7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90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0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1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93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49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isiproduct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ist.fr/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ringerlin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ylorandfranci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journals.org/oxfordopen/open_access_titles.html" TargetMode="External"/><Relationship Id="rId2" Type="http://schemas.openxmlformats.org/officeDocument/2006/relationships/hyperlink" Target="http://www.oxfordjourna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journals.cambridge.org/action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pub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3.interscience.wiley.com/browse/?type=JOURN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lackwell-compass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gentaconnect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meraldinsight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ww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ntent.karger.com/ProdukteDB/produkte.asp?Aktion=showkundenabos&amp;ProduktNr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.com/index.php?option=com_content&amp;view=article&amp;id=251&amp;Itemid=180" TargetMode="External"/><Relationship Id="rId2" Type="http://schemas.openxmlformats.org/officeDocument/2006/relationships/hyperlink" Target="thiem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ebooks.thieme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apa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on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gricola.nal.usd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gris.fao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DataBase/93.jsp" TargetMode="External"/><Relationship Id="rId2" Type="http://schemas.openxmlformats.org/officeDocument/2006/relationships/hyperlink" Target="http://cris.nifa.usd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nternetwork.org/en/" TargetMode="External"/><Relationship Id="rId4" Type="http://schemas.openxmlformats.org/officeDocument/2006/relationships/hyperlink" Target="http://www.ovid.com/site/catalog/DataBase/31.j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bibline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s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ubs.acs.org/action/showPublications?display=journals&amp;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ubchem.ncbi.nlm.nih.gov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org/mathscine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ntralblatt-math.org/zmath/en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heiet.org/resources/inspec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ieeexplore.ieee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ea.org/ini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.com/factsheets/socioabs-set-c.php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econlit/index.ph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oecd-ilibrary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film.chadwyck.co.uk/fio/ho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earch.ebscohost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10135-forrest-gump/" TargetMode="External"/><Relationship Id="rId2" Type="http://schemas.openxmlformats.org/officeDocument/2006/relationships/hyperlink" Target="http://www.imdb.com/title/tt0109830/fullcredits#ca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b.cz/filmy-obsazeni/7707-forrest-gump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lion.chadwyck.co.uk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artonline.com/" TargetMode="External"/><Relationship Id="rId2" Type="http://schemas.openxmlformats.org/officeDocument/2006/relationships/hyperlink" Target="http://www.mla.org/bibliograp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info.org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cohost.com/thisTopic.php?marketID=1&amp;topicID=584" TargetMode="External"/><Relationship Id="rId2" Type="http://schemas.openxmlformats.org/officeDocument/2006/relationships/hyperlink" Target="http://www.csa.com/htbin/dbrng.cgi?username=masa&amp;access=masa12&amp;cat=lisa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literature-information-science-full-text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information-science-source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public/information-science-technology-abstracts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2.ebsco.com/cs-cz/ProductsServices/ebooks/Pages/index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roquest.umi.com/logi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nfotrac.galegroup.com/itweb/masaryk?db=GVR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ite.ebrary.com/lib/masary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proquest.safaribooksonline.com/?uicode=Masaryk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Brno, </a:t>
            </a:r>
            <a:r>
              <a:rPr lang="cs-CZ" altLang="cs-CZ" sz="1800" b="1" dirty="0" smtClean="0">
                <a:latin typeface="Tahoma" panose="020B0604030504040204" pitchFamily="34" charset="0"/>
              </a:rPr>
              <a:t>7. </a:t>
            </a:r>
            <a:r>
              <a:rPr lang="cs-CZ" altLang="cs-CZ" sz="1800" b="1" dirty="0">
                <a:latin typeface="Tahoma" panose="020B0604030504040204" pitchFamily="34" charset="0"/>
              </a:rPr>
              <a:t>října </a:t>
            </a:r>
            <a:r>
              <a:rPr lang="cs-CZ" altLang="cs-CZ" sz="1800" b="1" dirty="0" smtClean="0">
                <a:latin typeface="Tahoma" panose="020B0604030504040204" pitchFamily="34" charset="0"/>
              </a:rPr>
              <a:t>2016</a:t>
            </a:r>
            <a:endParaRPr lang="cs-CZ" altLang="cs-CZ" sz="1800" dirty="0">
              <a:latin typeface="Tahoma" panose="020B0604030504040204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Významné 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databáze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Current Contents Connect</a:t>
            </a:r>
            <a:endParaRPr lang="cs-CZ" alt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bibliografická databáze</a:t>
            </a:r>
          </a:p>
          <a:p>
            <a:r>
              <a:rPr lang="cs-CZ" altLang="cs-CZ" smtClean="0"/>
              <a:t>producent Thomson Reuters</a:t>
            </a:r>
          </a:p>
          <a:p>
            <a:r>
              <a:rPr lang="cs-CZ" altLang="cs-CZ" smtClean="0"/>
              <a:t>platforma Web of Knowledge</a:t>
            </a:r>
          </a:p>
          <a:p>
            <a:r>
              <a:rPr lang="cs-CZ" altLang="cs-CZ" smtClean="0"/>
              <a:t>propojení s ISI Document Solution</a:t>
            </a:r>
          </a:p>
          <a:p>
            <a:pPr lvl="1"/>
            <a:r>
              <a:rPr lang="cs-CZ" altLang="cs-CZ" smtClean="0"/>
              <a:t>objednávání FT</a:t>
            </a:r>
          </a:p>
          <a:p>
            <a:r>
              <a:rPr lang="cs-CZ" altLang="cs-CZ" smtClean="0"/>
              <a:t>obsahuje tematické kolekce</a:t>
            </a:r>
          </a:p>
          <a:p>
            <a:pPr lvl="1"/>
            <a:r>
              <a:rPr lang="cs-CZ" altLang="cs-CZ" smtClean="0"/>
              <a:t>na MU je např. </a:t>
            </a:r>
            <a:r>
              <a:rPr lang="cs-CZ" altLang="cs-CZ" b="1" smtClean="0">
                <a:hlinkClick r:id="rId2"/>
              </a:rPr>
              <a:t>Clinical Medicine</a:t>
            </a:r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Pascal a Francis</a:t>
            </a:r>
            <a:endParaRPr lang="cs-CZ" altLang="cs-CZ" sz="32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producentem INIST (FRA)</a:t>
            </a:r>
          </a:p>
          <a:p>
            <a:r>
              <a:rPr lang="cs-CZ" altLang="cs-CZ" smtClean="0"/>
              <a:t>bibliografické DB</a:t>
            </a:r>
          </a:p>
          <a:p>
            <a:r>
              <a:rPr lang="cs-CZ" altLang="cs-CZ" smtClean="0"/>
              <a:t>Pascal = přírodní vědy</a:t>
            </a:r>
          </a:p>
          <a:p>
            <a:r>
              <a:rPr lang="cs-CZ" altLang="cs-CZ" smtClean="0"/>
              <a:t>Francis = společenské vědy</a:t>
            </a:r>
          </a:p>
          <a:p>
            <a:r>
              <a:rPr lang="cs-CZ" altLang="cs-CZ" smtClean="0"/>
              <a:t>přístupné přes DBC + EBSCO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Multioborové databáze vydavatelů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Elsevier</a:t>
            </a:r>
            <a:endParaRPr lang="cs-CZ" alt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mtClean="0"/>
              <a:t>jeden </a:t>
            </a:r>
            <a:r>
              <a:rPr lang="cs-CZ" altLang="cs-CZ" smtClean="0"/>
              <a:t>z největších vydavatelů</a:t>
            </a:r>
          </a:p>
          <a:p>
            <a:r>
              <a:rPr lang="cs-CZ" altLang="cs-CZ" smtClean="0"/>
              <a:t>rozhraní ScienceDirect</a:t>
            </a:r>
          </a:p>
          <a:p>
            <a:r>
              <a:rPr lang="cs-CZ" altLang="cs-CZ" smtClean="0"/>
              <a:t>tematické kolekce</a:t>
            </a:r>
          </a:p>
          <a:p>
            <a:pPr lvl="1"/>
            <a:r>
              <a:rPr lang="cs-CZ" altLang="cs-CZ" smtClean="0"/>
              <a:t>možnost kupovat celé kolekce, jednotlivé časopisy nebo články</a:t>
            </a:r>
          </a:p>
          <a:p>
            <a:r>
              <a:rPr lang="cs-CZ" altLang="cs-CZ" smtClean="0"/>
              <a:t>obory:</a:t>
            </a:r>
          </a:p>
          <a:p>
            <a:pPr lvl="1"/>
            <a:r>
              <a:rPr lang="cs-CZ" altLang="cs-CZ" smtClean="0"/>
              <a:t>lékařství, přírodní vědy, matematika, výpočetní technika</a:t>
            </a:r>
          </a:p>
          <a:p>
            <a:pPr lvl="1"/>
            <a:r>
              <a:rPr lang="cs-CZ" altLang="cs-CZ" smtClean="0"/>
              <a:t>částečně ekonomie, psychologie a společenské vědy</a:t>
            </a:r>
          </a:p>
        </p:txBody>
      </p:sp>
      <p:pic>
        <p:nvPicPr>
          <p:cNvPr id="20484" name="Picture 5" descr="logo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4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Springer</a:t>
            </a:r>
            <a:endParaRPr lang="cs-CZ" altLang="cs-CZ" sz="32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rozhraní SpringerLink</a:t>
            </a:r>
          </a:p>
          <a:p>
            <a:r>
              <a:rPr lang="cs-CZ" altLang="cs-CZ" smtClean="0"/>
              <a:t>pokrytí:</a:t>
            </a:r>
          </a:p>
          <a:p>
            <a:pPr lvl="1"/>
            <a:r>
              <a:rPr lang="cs-CZ" altLang="cs-CZ" smtClean="0"/>
              <a:t>orientace na techniku a matematiku</a:t>
            </a:r>
          </a:p>
          <a:p>
            <a:pPr lvl="1"/>
            <a:r>
              <a:rPr lang="cs-CZ" altLang="cs-CZ" smtClean="0"/>
              <a:t>částečně i všechny další významné obory</a:t>
            </a:r>
          </a:p>
          <a:p>
            <a:r>
              <a:rPr lang="cs-CZ" altLang="cs-CZ" smtClean="0"/>
              <a:t>nabízí také e-knihy</a:t>
            </a:r>
          </a:p>
          <a:p>
            <a:r>
              <a:rPr lang="cs-CZ" altLang="cs-CZ" smtClean="0"/>
              <a:t>první číslo každého časopisu v roce je vždy zdarma</a:t>
            </a:r>
          </a:p>
        </p:txBody>
      </p:sp>
      <p:pic>
        <p:nvPicPr>
          <p:cNvPr id="21508" name="Picture 7" descr="springerlink_basic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19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Taylor </a:t>
            </a:r>
            <a:r>
              <a:rPr lang="en-US" altLang="cs-CZ" sz="3200" smtClean="0">
                <a:hlinkClick r:id="rId2"/>
              </a:rPr>
              <a:t>&amp; Francis</a:t>
            </a:r>
            <a:endParaRPr lang="cs-CZ" altLang="cs-CZ" sz="32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spojuje více vydavatelů</a:t>
            </a:r>
          </a:p>
          <a:p>
            <a:pPr lvl="1"/>
            <a:r>
              <a:rPr lang="cs-CZ" altLang="cs-CZ" smtClean="0"/>
              <a:t>Routledge, Psychology Press, Garland Science, CRC Press,...</a:t>
            </a:r>
          </a:p>
          <a:p>
            <a:r>
              <a:rPr lang="cs-CZ" altLang="cs-CZ" smtClean="0"/>
              <a:t>knihy i časopisy</a:t>
            </a:r>
          </a:p>
          <a:p>
            <a:r>
              <a:rPr lang="cs-CZ" altLang="cs-CZ" smtClean="0"/>
              <a:t>oborově široké pokrytí</a:t>
            </a:r>
          </a:p>
          <a:p>
            <a:pPr lvl="1"/>
            <a:r>
              <a:rPr lang="cs-CZ" altLang="cs-CZ" smtClean="0"/>
              <a:t>zejména lékařství, společenské vědy (psychologie, sociologie, právo), matematika, technické vědy + další přírodní vědy</a:t>
            </a:r>
          </a:p>
        </p:txBody>
      </p:sp>
      <p:pic>
        <p:nvPicPr>
          <p:cNvPr id="22532" name="Picture 5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338"/>
            <a:ext cx="29416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Oxford Journals</a:t>
            </a:r>
            <a:endParaRPr lang="cs-CZ" altLang="cs-CZ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e-časopisy z Oxford University Press</a:t>
            </a:r>
          </a:p>
          <a:p>
            <a:pPr eaLnBrk="1" hangingPunct="1"/>
            <a:r>
              <a:rPr lang="cs-CZ" altLang="cs-CZ" smtClean="0"/>
              <a:t>multioborová DB, humanitní obory</a:t>
            </a:r>
          </a:p>
          <a:p>
            <a:pPr eaLnBrk="1" hangingPunct="1"/>
            <a:r>
              <a:rPr lang="cs-CZ" altLang="cs-CZ" smtClean="0"/>
              <a:t>plné texty (PDF, HTML)</a:t>
            </a:r>
          </a:p>
          <a:p>
            <a:pPr eaLnBrk="1" hangingPunct="1"/>
            <a:r>
              <a:rPr lang="cs-CZ" altLang="cs-CZ" smtClean="0"/>
              <a:t>procházení časopisů</a:t>
            </a:r>
          </a:p>
          <a:p>
            <a:pPr eaLnBrk="1" hangingPunct="1"/>
            <a:r>
              <a:rPr lang="cs-CZ" altLang="cs-CZ" smtClean="0">
                <a:hlinkClick r:id="rId3"/>
              </a:rPr>
              <a:t>Oxford Open</a:t>
            </a:r>
            <a:r>
              <a:rPr lang="cs-CZ" altLang="cs-CZ" smtClean="0"/>
              <a:t> – open access</a:t>
            </a:r>
          </a:p>
          <a:p>
            <a:pPr eaLnBrk="1" hangingPunct="1"/>
            <a:r>
              <a:rPr lang="cs-CZ" altLang="cs-CZ" smtClean="0"/>
              <a:t>služby</a:t>
            </a:r>
          </a:p>
          <a:p>
            <a:pPr lvl="1" eaLnBrk="1" hangingPunct="1"/>
            <a:r>
              <a:rPr lang="cs-CZ" altLang="cs-CZ" smtClean="0"/>
              <a:t>impact factor, RSS, archiv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04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Cambridge Journals Online</a:t>
            </a:r>
            <a:endParaRPr lang="cs-CZ" altLang="cs-CZ" sz="32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e-časopisy z Cambridge</a:t>
            </a:r>
          </a:p>
          <a:p>
            <a:pPr eaLnBrk="1" hangingPunct="1"/>
            <a:r>
              <a:rPr lang="cs-CZ" altLang="cs-CZ" smtClean="0"/>
              <a:t>multioborová DB</a:t>
            </a:r>
          </a:p>
          <a:p>
            <a:pPr lvl="1" eaLnBrk="1" hangingPunct="1"/>
            <a:r>
              <a:rPr lang="cs-CZ" altLang="cs-CZ" smtClean="0"/>
              <a:t>velké pokrytí oborů</a:t>
            </a:r>
          </a:p>
          <a:p>
            <a:pPr eaLnBrk="1" hangingPunct="1"/>
            <a:r>
              <a:rPr lang="cs-CZ" altLang="cs-CZ" smtClean="0"/>
              <a:t>plné texty (PDF, HTML)</a:t>
            </a:r>
          </a:p>
          <a:p>
            <a:pPr eaLnBrk="1" hangingPunct="1"/>
            <a:r>
              <a:rPr lang="cs-CZ" altLang="cs-CZ" smtClean="0"/>
              <a:t>předplacený ročník = trvalý nákup</a:t>
            </a:r>
          </a:p>
          <a:p>
            <a:pPr eaLnBrk="1" hangingPunct="1"/>
            <a:r>
              <a:rPr lang="cs-CZ" altLang="cs-CZ" smtClean="0"/>
              <a:t>několik titulů v režimu open access</a:t>
            </a:r>
          </a:p>
          <a:p>
            <a:pPr eaLnBrk="1" hangingPunct="1"/>
            <a:r>
              <a:rPr lang="cs-CZ" altLang="cs-CZ" smtClean="0"/>
              <a:t>služby</a:t>
            </a:r>
          </a:p>
          <a:p>
            <a:pPr lvl="1" eaLnBrk="1" hangingPunct="1"/>
            <a:r>
              <a:rPr lang="cs-CZ" altLang="cs-CZ" smtClean="0"/>
              <a:t>sociální bookmarky, RSS, export citace, obsahy, přístupnost čísla, uživatelské konto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800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3"/>
              </a:rPr>
              <a:t>Sage</a:t>
            </a:r>
            <a:endParaRPr lang="cs-CZ" altLang="cs-CZ" sz="32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multioborová DB</a:t>
            </a:r>
          </a:p>
          <a:p>
            <a:pPr eaLnBrk="1" hangingPunct="1"/>
            <a:r>
              <a:rPr lang="cs-CZ" altLang="cs-CZ" sz="2600" smtClean="0"/>
              <a:t>údajně nejlepší zdroj pro společenské vědy</a:t>
            </a:r>
          </a:p>
          <a:p>
            <a:pPr eaLnBrk="1" hangingPunct="1"/>
            <a:r>
              <a:rPr lang="cs-CZ" altLang="cs-CZ" sz="2600" smtClean="0"/>
              <a:t>společenské vědy, ekonomie, technologie, matematika, lékařství, kriminologie</a:t>
            </a:r>
          </a:p>
          <a:p>
            <a:pPr eaLnBrk="1" hangingPunct="1"/>
            <a:r>
              <a:rPr lang="cs-CZ" altLang="cs-CZ" sz="2600" smtClean="0"/>
              <a:t>plné texty (PDF)</a:t>
            </a:r>
          </a:p>
          <a:p>
            <a:pPr eaLnBrk="1" hangingPunct="1"/>
            <a:r>
              <a:rPr lang="cs-CZ" altLang="cs-CZ" sz="2600" smtClean="0"/>
              <a:t>retrospektiva (u některých titulů i do 1920)</a:t>
            </a:r>
          </a:p>
          <a:p>
            <a:pPr eaLnBrk="1" hangingPunct="1"/>
            <a:r>
              <a:rPr lang="cs-CZ" altLang="cs-CZ" sz="2600" smtClean="0"/>
              <a:t>funkce</a:t>
            </a:r>
          </a:p>
          <a:p>
            <a:pPr lvl="1" eaLnBrk="1" hangingPunct="1"/>
            <a:r>
              <a:rPr lang="cs-CZ" altLang="cs-CZ" sz="2000" smtClean="0"/>
              <a:t>uložit citaci, časopis, RSS, poslat e-mailem, vyhledávání v časopisu,…</a:t>
            </a:r>
          </a:p>
        </p:txBody>
      </p:sp>
      <p:graphicFrame>
        <p:nvGraphicFramePr>
          <p:cNvPr id="2560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26035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Image" r:id="rId4" imgW="3695238" imgH="622003" progId="Photoshop.Image.8">
                  <p:embed/>
                </p:oleObj>
              </mc:Choice>
              <mc:Fallback>
                <p:oleObj name="Image" r:id="rId4" imgW="3695238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035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Wiley</a:t>
            </a:r>
            <a:endParaRPr lang="cs-CZ" altLang="cs-CZ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multioborová DB</a:t>
            </a:r>
          </a:p>
          <a:p>
            <a:pPr eaLnBrk="1" hangingPunct="1"/>
            <a:r>
              <a:rPr lang="cs-CZ" altLang="cs-CZ" smtClean="0"/>
              <a:t>dnes Wiley+Blackwell Publishing</a:t>
            </a:r>
          </a:p>
          <a:p>
            <a:pPr eaLnBrk="1" hangingPunct="1"/>
            <a:r>
              <a:rPr lang="cs-CZ" altLang="cs-CZ" smtClean="0"/>
              <a:t>prostředí Wiley Online Library</a:t>
            </a:r>
          </a:p>
          <a:p>
            <a:pPr eaLnBrk="1" hangingPunct="1"/>
            <a:r>
              <a:rPr lang="cs-CZ" altLang="cs-CZ" smtClean="0"/>
              <a:t>retrospektiva většinou do roku 1997</a:t>
            </a:r>
          </a:p>
          <a:p>
            <a:pPr eaLnBrk="1" hangingPunct="1"/>
            <a:r>
              <a:rPr lang="cs-CZ" altLang="cs-CZ" smtClean="0"/>
              <a:t>abstrakty a plné texty (PDF)</a:t>
            </a:r>
          </a:p>
          <a:p>
            <a:pPr eaLnBrk="1" hangingPunct="1"/>
            <a:r>
              <a:rPr lang="cs-CZ" altLang="cs-CZ" smtClean="0"/>
              <a:t>záznamy lze stáhnout v MARC 21</a:t>
            </a:r>
          </a:p>
          <a:p>
            <a:pPr eaLnBrk="1" hangingPunct="1"/>
            <a:r>
              <a:rPr lang="cs-CZ" altLang="cs-CZ" smtClean="0"/>
              <a:t>funkce</a:t>
            </a:r>
          </a:p>
          <a:p>
            <a:pPr lvl="1" eaLnBrk="1" hangingPunct="1"/>
            <a:r>
              <a:rPr lang="cs-CZ" altLang="cs-CZ" smtClean="0"/>
              <a:t>RSS, My Profile, export do citačního SW, upozornění na e-mail, poslat knihovníkovi</a:t>
            </a:r>
          </a:p>
        </p:txBody>
      </p:sp>
      <p:pic>
        <p:nvPicPr>
          <p:cNvPr id="26628" name="Picture 8" descr="http://onlinelibrarystatic.wiley.com/images/site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938"/>
            <a:ext cx="42211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3200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66246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8000" b="1">
                <a:latin typeface="Arial" panose="020B0604020202020204" pitchFamily="34" charset="0"/>
              </a:rPr>
              <a:t>Jak vypadají a fungují </a:t>
            </a:r>
            <a:r>
              <a:rPr lang="cs-CZ" altLang="cs-CZ" sz="8000" b="1">
                <a:solidFill>
                  <a:srgbClr val="008000"/>
                </a:solidFill>
                <a:latin typeface="Arial" panose="020B0604020202020204" pitchFamily="34" charset="0"/>
              </a:rPr>
              <a:t>databáze</a:t>
            </a:r>
            <a:r>
              <a:rPr lang="cs-CZ" altLang="cs-CZ" sz="8000" b="1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9446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Blackwell Compass</a:t>
            </a:r>
            <a:endParaRPr lang="cs-CZ" altLang="cs-CZ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obory:</a:t>
            </a:r>
          </a:p>
          <a:p>
            <a:pPr lvl="1" eaLnBrk="1" hangingPunct="1"/>
            <a:r>
              <a:rPr lang="cs-CZ" altLang="cs-CZ" smtClean="0"/>
              <a:t>sociologie, psychologie, historie, literaratura, filozofie, náboženství, geografie, jazykověda,…</a:t>
            </a:r>
          </a:p>
          <a:p>
            <a:pPr lvl="1" eaLnBrk="1" hangingPunct="1"/>
            <a:r>
              <a:rPr lang="cs-CZ" altLang="cs-CZ" smtClean="0"/>
              <a:t>články rozděleny dle oborů (8 kategorií)</a:t>
            </a:r>
          </a:p>
          <a:p>
            <a:pPr eaLnBrk="1" hangingPunct="1"/>
            <a:r>
              <a:rPr lang="cs-CZ" altLang="cs-CZ" smtClean="0"/>
              <a:t>poznatky z výzkumů a aktuální info</a:t>
            </a:r>
          </a:p>
          <a:p>
            <a:pPr eaLnBrk="1" hangingPunct="1"/>
            <a:r>
              <a:rPr lang="cs-CZ" altLang="cs-CZ" smtClean="0"/>
              <a:t>plné texty – PDF, HTML</a:t>
            </a:r>
          </a:p>
          <a:p>
            <a:pPr eaLnBrk="1" hangingPunct="1"/>
            <a:r>
              <a:rPr lang="cs-CZ" altLang="cs-CZ" smtClean="0"/>
              <a:t>odkaz na Blackwell Reference Online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381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Ingenta Connect</a:t>
            </a:r>
            <a:endParaRPr lang="cs-CZ" altLang="cs-CZ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plné texty vybraných časopisů</a:t>
            </a:r>
          </a:p>
          <a:p>
            <a:pPr eaLnBrk="1" hangingPunct="1"/>
            <a:r>
              <a:rPr lang="cs-CZ" altLang="cs-CZ" smtClean="0"/>
              <a:t>na základě předplatného instituce</a:t>
            </a:r>
          </a:p>
          <a:p>
            <a:pPr eaLnBrk="1" hangingPunct="1"/>
            <a:r>
              <a:rPr lang="cs-CZ" altLang="cs-CZ" smtClean="0"/>
              <a:t>označení volně dostupných</a:t>
            </a:r>
          </a:p>
          <a:p>
            <a:pPr lvl="1" eaLnBrk="1" hangingPunct="1"/>
            <a:r>
              <a:rPr lang="cs-CZ" altLang="cs-CZ" smtClean="0"/>
              <a:t>ne všechna čísla u časopisu jsou dostupné</a:t>
            </a:r>
          </a:p>
          <a:p>
            <a:pPr eaLnBrk="1" hangingPunct="1"/>
            <a:r>
              <a:rPr lang="cs-CZ" altLang="cs-CZ" smtClean="0"/>
              <a:t>označení novinek, free-trials, institucionální předplatné</a:t>
            </a:r>
          </a:p>
          <a:p>
            <a:pPr eaLnBrk="1" hangingPunct="1"/>
            <a:r>
              <a:rPr lang="cs-CZ" altLang="cs-CZ" smtClean="0"/>
              <a:t>platba za článek (různé ceny)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8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Emerald</a:t>
            </a:r>
            <a:endParaRPr lang="cs-CZ" alt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rozhraní Emeraldinsight</a:t>
            </a:r>
          </a:p>
          <a:p>
            <a:r>
              <a:rPr lang="cs-CZ" altLang="cs-CZ" smtClean="0"/>
              <a:t>ekonomie, marketing, management</a:t>
            </a:r>
          </a:p>
          <a:p>
            <a:r>
              <a:rPr lang="cs-CZ" altLang="cs-CZ" smtClean="0"/>
              <a:t>zastoupeno je zde i knihovnictví a infověda</a:t>
            </a:r>
          </a:p>
          <a:p>
            <a:r>
              <a:rPr lang="cs-CZ" altLang="cs-CZ" smtClean="0"/>
              <a:t>nabízí i e-knihy</a:t>
            </a:r>
          </a:p>
          <a:p>
            <a:r>
              <a:rPr lang="cs-CZ" altLang="cs-CZ" smtClean="0"/>
              <a:t>odkup archivů e-knih</a:t>
            </a:r>
          </a:p>
        </p:txBody>
      </p:sp>
      <p:pic>
        <p:nvPicPr>
          <p:cNvPr id="29700" name="Picture 5" descr="Logo: Emerald - research you can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52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Oborové databáze vydavatelů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Lippincott Williams </a:t>
            </a:r>
            <a:r>
              <a:rPr lang="en-US" altLang="cs-CZ" sz="3200" smtClean="0">
                <a:hlinkClick r:id="rId2"/>
              </a:rPr>
              <a:t>&amp; Wilkins</a:t>
            </a:r>
            <a:endParaRPr lang="cs-CZ" altLang="cs-CZ" sz="32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skupina Wolters Kluwer</a:t>
            </a:r>
          </a:p>
          <a:p>
            <a:r>
              <a:rPr lang="cs-CZ" altLang="cs-CZ" smtClean="0"/>
              <a:t>oblast lékařství</a:t>
            </a:r>
          </a:p>
          <a:p>
            <a:r>
              <a:rPr lang="cs-CZ" altLang="cs-CZ" smtClean="0"/>
              <a:t>vysoká citovanost článků = kvalita</a:t>
            </a:r>
          </a:p>
        </p:txBody>
      </p:sp>
      <p:pic>
        <p:nvPicPr>
          <p:cNvPr id="32772" name="Picture 9" descr="http://www.massagetherapyfoundation.org/wp-content/uploads/2011/12/Lippinco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371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>
                <a:hlinkClick r:id="rId2"/>
              </a:rPr>
              <a:t>Karger</a:t>
            </a:r>
            <a:endParaRPr lang="cs-CZ" altLang="cs-CZ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lékařství</a:t>
            </a:r>
          </a:p>
          <a:p>
            <a:pPr lvl="1"/>
            <a:r>
              <a:rPr lang="cs-CZ" altLang="cs-CZ" smtClean="0"/>
              <a:t>anatomie, biochemie, neurologie, farmakologie,...</a:t>
            </a:r>
          </a:p>
          <a:p>
            <a:r>
              <a:rPr lang="cs-CZ" altLang="cs-CZ" smtClean="0"/>
              <a:t>retrospektiva do roku 1998</a:t>
            </a:r>
          </a:p>
        </p:txBody>
      </p:sp>
      <p:pic>
        <p:nvPicPr>
          <p:cNvPr id="33796" name="Picture 5" descr="KARGERLOGO_ai_CMYK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71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>
                <a:hlinkClick r:id="rId2" action="ppaction://hlinkfile"/>
              </a:rPr>
              <a:t>Thieme</a:t>
            </a:r>
            <a:endParaRPr lang="cs-CZ" altLang="cs-CZ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německé vydavatelství</a:t>
            </a:r>
          </a:p>
          <a:p>
            <a:r>
              <a:rPr lang="cs-CZ" altLang="cs-CZ" smtClean="0">
                <a:hlinkClick r:id="rId3"/>
              </a:rPr>
              <a:t>časopisy</a:t>
            </a:r>
            <a:r>
              <a:rPr lang="cs-CZ" altLang="cs-CZ" smtClean="0"/>
              <a:t> i </a:t>
            </a:r>
            <a:r>
              <a:rPr lang="cs-CZ" altLang="cs-CZ" smtClean="0">
                <a:hlinkClick r:id="rId4" action="ppaction://hlinkfile"/>
              </a:rPr>
              <a:t>e-knihy</a:t>
            </a:r>
            <a:endParaRPr lang="cs-CZ" altLang="cs-CZ" smtClean="0"/>
          </a:p>
          <a:p>
            <a:r>
              <a:rPr lang="cs-CZ" altLang="cs-CZ" smtClean="0"/>
              <a:t>oblast lékařství</a:t>
            </a:r>
          </a:p>
        </p:txBody>
      </p:sp>
      <p:pic>
        <p:nvPicPr>
          <p:cNvPr id="34820" name="Picture 5" descr="59270v6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-26988"/>
            <a:ext cx="240188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 smtClean="0"/>
              <a:t>PsycInfo a </a:t>
            </a:r>
            <a:r>
              <a:rPr lang="cs-CZ" altLang="cs-CZ" sz="3200" smtClean="0"/>
              <a:t>PsycArticle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databáze od </a:t>
            </a:r>
            <a:r>
              <a:rPr lang="cs-CZ" altLang="cs-CZ" smtClean="0">
                <a:hlinkClick r:id="rId2" action="ppaction://hlinkfile"/>
              </a:rPr>
              <a:t>APA</a:t>
            </a:r>
            <a:endParaRPr lang="cs-CZ" altLang="cs-CZ" smtClean="0"/>
          </a:p>
          <a:p>
            <a:r>
              <a:rPr lang="cs-CZ" altLang="cs-CZ" smtClean="0"/>
              <a:t>oblast psychologie</a:t>
            </a:r>
          </a:p>
        </p:txBody>
      </p:sp>
      <p:pic>
        <p:nvPicPr>
          <p:cNvPr id="35844" name="Picture 5" descr="rsz_ap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74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Lékařství, biologie, zoologie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Medline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nejvýznamnější lékařská databáze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bibliografická, částečně FT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vyvíjí U.S. National Library of Medicine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předchůdce referátový časopis Index Medicus (od 1871)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elektronicky od 1966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heslář MeSH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v rámci rozhraní </a:t>
            </a:r>
            <a:r>
              <a:rPr lang="cs-CZ" altLang="cs-CZ" smtClean="0">
                <a:latin typeface="Arial" panose="020B0604020202020204" pitchFamily="34" charset="0"/>
                <a:hlinkClick r:id="rId2"/>
              </a:rPr>
              <a:t>PubMed</a:t>
            </a:r>
            <a:r>
              <a:rPr lang="cs-CZ" altLang="cs-CZ" smtClean="0">
                <a:latin typeface="Arial" panose="020B0604020202020204" pitchFamily="34" charset="0"/>
              </a:rPr>
              <a:t> 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Obecná charakteristika DB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/>
              <a:t>online platforma, trend </a:t>
            </a:r>
            <a:r>
              <a:rPr lang="cs-CZ" altLang="cs-CZ" smtClean="0">
                <a:solidFill>
                  <a:srgbClr val="008000"/>
                </a:solidFill>
              </a:rPr>
              <a:t>Shibboleth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vyhledávání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procházení časopisů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bibliografické údaje + anotace + FT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kolekce</a:t>
            </a:r>
          </a:p>
          <a:p>
            <a:pPr>
              <a:lnSpc>
                <a:spcPct val="110000"/>
              </a:lnSpc>
            </a:pPr>
            <a:r>
              <a:rPr lang="cs-CZ" altLang="cs-CZ" smtClean="0"/>
              <a:t>vliv webu 2.0</a:t>
            </a:r>
          </a:p>
          <a:p>
            <a:pPr lvl="1">
              <a:lnSpc>
                <a:spcPct val="90000"/>
              </a:lnSpc>
            </a:pPr>
            <a:r>
              <a:rPr lang="cs-CZ" altLang="cs-CZ" smtClean="0"/>
              <a:t>našeptávače, filtrování, podobné záznamy, sociální sítě, RSS, citační SW, upozornění na e-mail, doplňkové funkce a nástroje (např. SFX, citace)...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EMBASE</a:t>
            </a:r>
            <a:endParaRPr lang="cs-CZ" altLang="cs-CZ" sz="32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Elsevier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platforma Embase.com </a:t>
            </a:r>
            <a:r>
              <a:rPr lang="cs-CZ" altLang="cs-CZ" sz="2600" smtClean="0">
                <a:latin typeface="Arial" panose="020B0604020202020204" pitchFamily="34" charset="0"/>
              </a:rPr>
              <a:t>(na MU Ovid)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biomedicína a farmakologie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bibliograficko-abstraktová databáze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retrospektiva od 1970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tezaurus EMTREE</a:t>
            </a:r>
          </a:p>
        </p:txBody>
      </p:sp>
      <p:pic>
        <p:nvPicPr>
          <p:cNvPr id="39940" name="Picture 5" descr="em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81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Biological Abstracts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BIOSIS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 + abstrakty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biologie, biomedicína, farmacie, zoologie, botanika, životní prostředí, ekologie a částečně zemědělství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zaplacené roky zůstávají trvale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BioOne</a:t>
            </a:r>
            <a:endParaRPr lang="cs-CZ" altLang="cs-CZ" sz="32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sdružení BioOne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biologie, zoologie, ekologie + příbuzné obory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+ abstrakty zdarma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placený FT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část článků v režimu open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Zoological Record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Thomson Reuters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dlouhá retrospektiva (1864)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zoologie a biochemie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 + abstrakt (od 2001)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zakoupené ročníky zůstávají trvale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Zemědělství a potravinářství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Agricola</a:t>
            </a:r>
            <a:endParaRPr lang="cs-CZ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National Agricultural Library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bibliografické údaje (přístup přes katalog) + odkazy na plné texty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Library of Congress Subject Headings (LCSH)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linkování prostřednictvím DOI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zdarma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AGRIS</a:t>
            </a:r>
            <a:endParaRPr lang="cs-CZ" altLang="cs-CZ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spravuje FAO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agregátor více databází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obsahuje např. DB Agricola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zemědělství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záznamy od roku 1975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tezaurus AGROVOC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dostupný zdarma</a:t>
            </a:r>
          </a:p>
        </p:txBody>
      </p:sp>
      <p:pic>
        <p:nvPicPr>
          <p:cNvPr id="47108" name="Picture 5" descr="http://agris.fao.org/sites/default/files/images/FAO-emblem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2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databáze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2"/>
              </a:rPr>
              <a:t>CRIS</a:t>
            </a:r>
            <a:r>
              <a:rPr lang="cs-CZ" altLang="cs-CZ" smtClean="0">
                <a:latin typeface="Arial" panose="020B0604020202020204" pitchFamily="34" charset="0"/>
              </a:rPr>
              <a:t> – evidence výzkumných projektů z oblasti zemědělství, zdarma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3"/>
              </a:rPr>
              <a:t>FSTA</a:t>
            </a:r>
            <a:r>
              <a:rPr lang="cs-CZ" altLang="cs-CZ" smtClean="0">
                <a:latin typeface="Arial" panose="020B0604020202020204" pitchFamily="34" charset="0"/>
              </a:rPr>
              <a:t> – bibliografická databáze, oblast potravinářství, placená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4"/>
              </a:rPr>
              <a:t>CAB Abstracts </a:t>
            </a:r>
            <a:r>
              <a:rPr lang="cs-CZ" altLang="cs-CZ" smtClean="0">
                <a:latin typeface="Arial" panose="020B0604020202020204" pitchFamily="34" charset="0"/>
              </a:rPr>
              <a:t>– bibliografický zdroj, od 2009 FT, zemědělství, lesnictví, výživa, potravinářství, veterinářství, mikrobiologie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  <a:hlinkClick r:id="rId5"/>
              </a:rPr>
              <a:t>AGORA</a:t>
            </a:r>
            <a:r>
              <a:rPr lang="cs-CZ" altLang="cs-CZ" smtClean="0">
                <a:latin typeface="Arial" panose="020B0604020202020204" pitchFamily="34" charset="0"/>
              </a:rPr>
              <a:t> – zemědělství, podpora 3. světa (zdarma), pro ČR komerční, zapojena významná vědecká vydavatelství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Geografie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GeoRef</a:t>
            </a:r>
            <a:endParaRPr lang="cs-CZ" alt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produkuje </a:t>
            </a:r>
            <a:r>
              <a:rPr lang="cs-CZ" altLang="cs-CZ" dirty="0" err="1" smtClean="0"/>
              <a:t>American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Geological</a:t>
            </a:r>
            <a:r>
              <a:rPr lang="cs-CZ" altLang="cs-CZ" dirty="0" smtClean="0"/>
              <a:t> Institute</a:t>
            </a:r>
          </a:p>
          <a:p>
            <a:r>
              <a:rPr lang="cs-CZ" altLang="cs-CZ" dirty="0" smtClean="0"/>
              <a:t>geografie a geologie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bibliografické údaje + abstrakty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od roku 1785 USA, od 1930 svět</a:t>
            </a:r>
          </a:p>
          <a:p>
            <a:r>
              <a:rPr lang="cs-CZ" altLang="cs-CZ" dirty="0" err="1" smtClean="0">
                <a:latin typeface="Arial" panose="020B0604020202020204" pitchFamily="34" charset="0"/>
              </a:rPr>
              <a:t>Georef</a:t>
            </a:r>
            <a:r>
              <a:rPr lang="cs-CZ" altLang="cs-CZ" dirty="0" smtClean="0">
                <a:latin typeface="Arial" panose="020B0604020202020204" pitchFamily="34" charset="0"/>
              </a:rPr>
              <a:t> Thesaurus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články, knihy, mapy, zprávy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přístup přes rozhraní </a:t>
            </a:r>
            <a:r>
              <a:rPr lang="cs-CZ" altLang="cs-CZ" dirty="0" err="1" smtClean="0">
                <a:latin typeface="Arial" panose="020B0604020202020204" pitchFamily="34" charset="0"/>
              </a:rPr>
              <a:t>Ovid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 smtClean="0">
                <a:solidFill>
                  <a:srgbClr val="FFFF00"/>
                </a:solidFill>
              </a:rPr>
              <a:t>Proquest </a:t>
            </a:r>
            <a:br>
              <a:rPr lang="cs-CZ" altLang="cs-CZ" sz="6600" smtClean="0">
                <a:solidFill>
                  <a:srgbClr val="FFFF00"/>
                </a:solidFill>
              </a:rPr>
            </a:br>
            <a:r>
              <a:rPr lang="cs-CZ" altLang="cs-CZ" sz="6600" smtClean="0">
                <a:solidFill>
                  <a:srgbClr val="FFFF00"/>
                </a:solidFill>
              </a:rPr>
              <a:t>x</a:t>
            </a:r>
            <a:br>
              <a:rPr lang="cs-CZ" altLang="cs-CZ" sz="6600" smtClean="0">
                <a:solidFill>
                  <a:srgbClr val="FFFF00"/>
                </a:solidFill>
              </a:rPr>
            </a:br>
            <a:r>
              <a:rPr lang="cs-CZ" altLang="cs-CZ" sz="6600" smtClean="0">
                <a:solidFill>
                  <a:srgbClr val="FFFF00"/>
                </a:solidFill>
              </a:rPr>
              <a:t>EBSCO</a:t>
            </a:r>
            <a:endParaRPr lang="uk-UA" altLang="cs-CZ" sz="6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GEOBASE</a:t>
            </a:r>
            <a:endParaRPr lang="cs-CZ" altLang="cs-CZ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produkuje </a:t>
            </a:r>
            <a:r>
              <a:rPr lang="cs-CZ" altLang="cs-CZ" dirty="0" err="1" smtClean="0"/>
              <a:t>Elsevier</a:t>
            </a:r>
            <a:endParaRPr lang="cs-CZ" altLang="cs-CZ" dirty="0" smtClean="0"/>
          </a:p>
          <a:p>
            <a:r>
              <a:rPr lang="cs-CZ" altLang="cs-CZ" dirty="0" smtClean="0"/>
              <a:t>geografie, geologie a ekologie</a:t>
            </a:r>
          </a:p>
          <a:p>
            <a:r>
              <a:rPr lang="cs-CZ" altLang="cs-CZ" dirty="0" smtClean="0"/>
              <a:t>bibliografické údaje + abstrakty</a:t>
            </a:r>
          </a:p>
          <a:p>
            <a:r>
              <a:rPr lang="cs-CZ" altLang="cs-CZ" dirty="0" smtClean="0"/>
              <a:t>přístup přes rozhraní </a:t>
            </a:r>
            <a:r>
              <a:rPr lang="cs-CZ" altLang="cs-CZ" dirty="0" err="1" smtClean="0"/>
              <a:t>Ovid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Geobibline</a:t>
            </a:r>
            <a:r>
              <a:rPr lang="cs-CZ" sz="2400" dirty="0" smtClean="0"/>
              <a:t> - </a:t>
            </a:r>
            <a:r>
              <a:rPr lang="cs-CZ" sz="2400" dirty="0"/>
              <a:t>geografická bibliografie </a:t>
            </a:r>
            <a:r>
              <a:rPr lang="cs-CZ" sz="2400" dirty="0" smtClean="0"/>
              <a:t>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921500" cy="5472113"/>
          </a:xfrm>
        </p:spPr>
        <p:txBody>
          <a:bodyPr/>
          <a:lstStyle/>
          <a:p>
            <a:r>
              <a:rPr lang="cs-CZ" dirty="0" smtClean="0"/>
              <a:t>obory:</a:t>
            </a:r>
          </a:p>
          <a:p>
            <a:pPr lvl="1"/>
            <a:r>
              <a:rPr lang="cs-CZ" dirty="0" smtClean="0"/>
              <a:t>teoretická</a:t>
            </a:r>
            <a:r>
              <a:rPr lang="cs-CZ" dirty="0"/>
              <a:t>, fyzická a sociální geografie, kartografie, demografie</a:t>
            </a:r>
          </a:p>
          <a:p>
            <a:r>
              <a:rPr lang="cs-CZ" dirty="0" smtClean="0"/>
              <a:t>93</a:t>
            </a:r>
            <a:r>
              <a:rPr lang="en-US" dirty="0" smtClean="0"/>
              <a:t>% CZE, 4%</a:t>
            </a:r>
            <a:r>
              <a:rPr lang="cs-CZ" dirty="0" smtClean="0"/>
              <a:t>ENG</a:t>
            </a:r>
          </a:p>
          <a:p>
            <a:r>
              <a:rPr lang="cs-CZ" dirty="0" smtClean="0"/>
              <a:t>dokumenty</a:t>
            </a:r>
          </a:p>
          <a:p>
            <a:pPr lvl="1"/>
            <a:r>
              <a:rPr lang="cs-CZ" dirty="0" smtClean="0"/>
              <a:t>knihy</a:t>
            </a:r>
            <a:r>
              <a:rPr lang="cs-CZ" dirty="0"/>
              <a:t>, kartografické dokumenty, seriály, články z časopisů a sborníků, </a:t>
            </a:r>
            <a:r>
              <a:rPr lang="cs-CZ" dirty="0" smtClean="0"/>
              <a:t>elektronické dokumenty</a:t>
            </a:r>
            <a:r>
              <a:rPr lang="cs-CZ" dirty="0"/>
              <a:t>, </a:t>
            </a:r>
            <a:r>
              <a:rPr lang="cs-CZ" dirty="0" smtClean="0"/>
              <a:t>VŠKP</a:t>
            </a:r>
            <a:endParaRPr lang="cs-CZ" dirty="0"/>
          </a:p>
          <a:p>
            <a:r>
              <a:rPr lang="cs-CZ" dirty="0" smtClean="0"/>
              <a:t>producenti:</a:t>
            </a:r>
          </a:p>
          <a:p>
            <a:pPr lvl="1"/>
            <a:r>
              <a:rPr lang="cs-CZ" dirty="0" smtClean="0"/>
              <a:t>Knih. geografie </a:t>
            </a:r>
            <a:r>
              <a:rPr lang="cs-CZ" dirty="0" err="1" smtClean="0"/>
              <a:t>PřF</a:t>
            </a:r>
            <a:r>
              <a:rPr lang="cs-CZ" dirty="0" smtClean="0"/>
              <a:t> UK v Praze</a:t>
            </a:r>
            <a:r>
              <a:rPr lang="cs-CZ" dirty="0"/>
              <a:t>, </a:t>
            </a:r>
            <a:r>
              <a:rPr lang="cs-CZ" dirty="0" smtClean="0"/>
              <a:t>Knih. </a:t>
            </a:r>
            <a:r>
              <a:rPr lang="cs-CZ" dirty="0" err="1"/>
              <a:t>PřF</a:t>
            </a:r>
            <a:r>
              <a:rPr lang="cs-CZ" dirty="0"/>
              <a:t> </a:t>
            </a:r>
            <a:r>
              <a:rPr lang="cs-CZ" dirty="0" smtClean="0"/>
              <a:t>MU,</a:t>
            </a:r>
            <a:r>
              <a:rPr lang="cs-CZ" dirty="0"/>
              <a:t> Katedra geografie </a:t>
            </a:r>
            <a:r>
              <a:rPr lang="cs-CZ" dirty="0" err="1"/>
              <a:t>PřF</a:t>
            </a:r>
            <a:r>
              <a:rPr lang="cs-CZ" dirty="0"/>
              <a:t> UJEP v Ústí n. </a:t>
            </a:r>
            <a:r>
              <a:rPr lang="cs-CZ" dirty="0" smtClean="0"/>
              <a:t>Labem,</a:t>
            </a:r>
            <a:r>
              <a:rPr lang="cs-CZ" dirty="0"/>
              <a:t> ÚVT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175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Chemie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Chemical Abstracts</a:t>
            </a:r>
            <a:endParaRPr lang="cs-CZ" altLang="cs-CZ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největší bibliografická chemická DB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Chemical Abstracts Service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články, ale také patentové info, dizertace, sborníky, knihy,...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klasifikase CAS a CA General SH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rozhraní SciFinder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  <p:pic>
        <p:nvPicPr>
          <p:cNvPr id="55300" name="Picture 5" descr="http://www.cas.org/images/ca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143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ACS Journals</a:t>
            </a:r>
            <a:endParaRPr lang="cs-CZ" altLang="cs-CZ" sz="32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databáze chemických časopisů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nově nabízejí i e-knihy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Americká chemická společnost</a:t>
            </a:r>
            <a:endParaRPr lang="cs-CZ" altLang="cs-CZ" smtClean="0"/>
          </a:p>
        </p:txBody>
      </p:sp>
      <p:pic>
        <p:nvPicPr>
          <p:cNvPr id="56324" name="Picture 5" descr="http://pubs.acs.org/templates/jsp/_style2/_achs/images/pubs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8138"/>
            <a:ext cx="2635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PubChem</a:t>
            </a:r>
            <a:endParaRPr lang="cs-CZ" altLang="cs-CZ" sz="32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databáze chemických látek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National Institutes of Health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propojeno s PubMed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Matematika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MathSci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nejvýznamnější zdroj pro matematiku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America Mathematical Society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rozdělení do kolekcí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Mathematics Subject Classification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rozhraní MathSciNet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ZentralBlatt Math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Springer, European Mathematical Society a DBC FIZ Technik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online podoba referenčního zdroje Zentralblatt für Mathematik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bibliografické záznamy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omezená verze zdarma (pouze první 3 relevantní záznamy s abstraktem)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plná verze placená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TIBORDER – dodání FT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Technické vědy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EBSCO </a:t>
            </a:r>
            <a:r>
              <a:rPr lang="cs-CZ" altLang="cs-CZ" sz="32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Proquest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multioborové/univerzální/DBC ???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množství kolekcí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data od různých producentů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nákup po kolekcích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z velké části FT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INSPEC</a:t>
            </a:r>
            <a:endParaRPr lang="cs-CZ" altLang="cs-CZ" sz="32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Institution of Engineering and Technology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kolekce: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fyzika, elektrotechnika, PC věda, informační technologie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rozhraní INSPEC Direct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INSPEC tezaurus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bibliografická DB, komerční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+ sborníky</a:t>
            </a:r>
          </a:p>
        </p:txBody>
      </p:sp>
      <p:pic>
        <p:nvPicPr>
          <p:cNvPr id="64516" name="Picture 5" descr="IET_Inspe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04800"/>
            <a:ext cx="24939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IEEE Xplore</a:t>
            </a:r>
            <a:endParaRPr lang="cs-CZ" altLang="cs-CZ" sz="320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produkuje IEEE a IET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nejrozsáhlejší technická DB</a:t>
            </a:r>
          </a:p>
          <a:p>
            <a:pPr lvl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články, normy, konferenční materiály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oblast elektroinženýrství a informatiky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u části dostupný FT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+ DB e-knih (bez FT s možností objednání u vydavatele)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propojeno s INSPEC (prolinky na FT)</a:t>
            </a:r>
          </a:p>
          <a:p>
            <a:pPr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65540" name="Picture 5" descr="http://ieeexplore.ieee.org/xploreAssets/images/cms/ca4aa41a-64a0-4545-955c-41b32c3a697elogo.xpl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90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Compendex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Engineering Information Inc. (Elsevier)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strojírenství, elektrotechnika, energetika, stavebnictví, PC věda, informatika,...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Subject Headings of Engineering Thesaurus + CAL Classification Codes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zdroje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hlinkClick r:id="rId2"/>
              </a:rPr>
              <a:t>INIS</a:t>
            </a:r>
            <a:r>
              <a:rPr lang="cs-CZ" altLang="cs-CZ" smtClean="0">
                <a:latin typeface="Arial" panose="020B0604020202020204" pitchFamily="34" charset="0"/>
              </a:rPr>
              <a:t> – nukleární info, bibliografický, zdarma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Společenské a humanitní vědy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ERIC</a:t>
            </a:r>
            <a:endParaRPr lang="cs-CZ" altLang="cs-CZ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pedagogika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</a:t>
            </a:r>
            <a:r>
              <a:rPr lang="cs-CZ" altLang="cs-CZ" sz="2800" smtClean="0">
                <a:latin typeface="Arial" panose="020B0604020202020204" pitchFamily="34" charset="0"/>
              </a:rPr>
              <a:t>U.S. National Library of Education</a:t>
            </a:r>
          </a:p>
          <a:p>
            <a:pPr eaLnBrk="1" hangingPunct="1"/>
            <a:r>
              <a:rPr lang="cs-CZ" altLang="cs-CZ" smtClean="0"/>
              <a:t>recenzované knihy, časopisy, sborníky z konferencí, vědecké práce, výzkumy,…</a:t>
            </a:r>
          </a:p>
          <a:p>
            <a:pPr eaLnBrk="1" hangingPunct="1"/>
            <a:r>
              <a:rPr lang="cs-CZ" altLang="cs-CZ" smtClean="0"/>
              <a:t>abstrakty, někdy i plné texty (PDF)</a:t>
            </a:r>
          </a:p>
          <a:p>
            <a:pPr eaLnBrk="1" hangingPunct="1"/>
            <a:r>
              <a:rPr lang="cs-CZ" altLang="cs-CZ" smtClean="0"/>
              <a:t>nalezení textu u vydavatele nebo v knihovně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Sociological Abstracts</a:t>
            </a:r>
            <a:endParaRPr lang="cs-CZ" altLang="cs-CZ" sz="32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Proquest (CSA)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oblast sociologie + ekonomie, lékařství, zdravotnictví, psychologie, náboženství,...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EconLit</a:t>
            </a:r>
            <a:endParaRPr lang="cs-CZ" altLang="cs-CZ" sz="32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důležitý zdroj z oblasti ekonomie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FT přes EBSCOhost</a:t>
            </a: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OECD iLibrary</a:t>
            </a:r>
            <a:endParaRPr lang="cs-CZ" altLang="cs-CZ" sz="32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dříve SourceOECD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statistiky a analýzy OECD + články a e-knihy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ekonomie, sociologie,...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FT a faktografický zdroj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73732" name="Picture 5" descr="http://www.oecd-ilibrary.org/images/oecd/oecd_ilibrary2010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1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Film Indexes Online</a:t>
            </a:r>
            <a:endParaRPr lang="cs-CZ" altLang="cs-CZ" sz="32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databáze filmů</a:t>
            </a:r>
          </a:p>
          <a:p>
            <a:pPr eaLnBrk="1" hangingPunct="1"/>
            <a:r>
              <a:rPr lang="cs-CZ" altLang="cs-CZ" smtClean="0"/>
              <a:t>info o filmech</a:t>
            </a:r>
          </a:p>
          <a:p>
            <a:pPr lvl="1" eaLnBrk="1" hangingPunct="1"/>
            <a:r>
              <a:rPr lang="cs-CZ" altLang="cs-CZ" smtClean="0"/>
              <a:t>režisér, herci, producent, rok natočení, osoby podílející se na vzniku filmu, anotace, délka filmu,…</a:t>
            </a:r>
          </a:p>
          <a:p>
            <a:pPr eaLnBrk="1" hangingPunct="1"/>
            <a:r>
              <a:rPr lang="cs-CZ" altLang="cs-CZ" smtClean="0"/>
              <a:t>export citací – txt, citační software</a:t>
            </a:r>
          </a:p>
          <a:p>
            <a:pPr eaLnBrk="1" hangingPunct="1"/>
            <a:r>
              <a:rPr lang="cs-CZ" altLang="cs-CZ" smtClean="0"/>
              <a:t>konkurence zdarma???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00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EBSCO</a:t>
            </a:r>
            <a:endParaRPr lang="cs-CZ" alt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multioborová DB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prostředí </a:t>
            </a:r>
            <a:r>
              <a:rPr lang="cs-CZ" altLang="cs-CZ" smtClean="0"/>
              <a:t>EBSCOhost</a:t>
            </a:r>
          </a:p>
          <a:p>
            <a:pPr eaLnBrk="1" hangingPunct="1"/>
            <a:r>
              <a:rPr lang="cs-CZ" altLang="cs-CZ" smtClean="0"/>
              <a:t>kolekce</a:t>
            </a:r>
            <a:endParaRPr lang="cs-CZ" altLang="cs-CZ" sz="260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Academic Search Premier, ale i ERIC, PsycInfo</a:t>
            </a:r>
          </a:p>
          <a:p>
            <a:pPr eaLnBrk="1" hangingPunct="1"/>
            <a:r>
              <a:rPr lang="cs-CZ" altLang="cs-CZ" smtClean="0"/>
              <a:t>moderní grafické rozhraní</a:t>
            </a:r>
          </a:p>
          <a:p>
            <a:pPr eaLnBrk="1" hangingPunct="1"/>
            <a:r>
              <a:rPr lang="cs-CZ" altLang="cs-CZ" smtClean="0"/>
              <a:t>množství užitečných funkcí</a:t>
            </a:r>
          </a:p>
          <a:p>
            <a:pPr lvl="1" eaLnBrk="1" hangingPunct="1"/>
            <a:r>
              <a:rPr lang="cs-CZ" altLang="cs-CZ" smtClean="0"/>
              <a:t>našeptávače, omezování a rozšiřování výsledků, obrázky vztahující se k textu, ukládání článků do složek, RSS, export do citačního SW, SFX,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603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Konkurence FIO zdarma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IMDB</a:t>
            </a:r>
            <a:r>
              <a:rPr lang="cs-CZ" altLang="cs-CZ" smtClean="0"/>
              <a:t> + foto, názory</a:t>
            </a:r>
          </a:p>
          <a:p>
            <a:pPr eaLnBrk="1" hangingPunct="1"/>
            <a:r>
              <a:rPr lang="cs-CZ" altLang="cs-CZ" smtClean="0">
                <a:hlinkClick r:id="rId3"/>
              </a:rPr>
              <a:t>ČSFD</a:t>
            </a:r>
            <a:r>
              <a:rPr lang="cs-CZ" altLang="cs-CZ" smtClean="0"/>
              <a:t> + české, hodnocení, komentáře</a:t>
            </a:r>
          </a:p>
          <a:p>
            <a:pPr eaLnBrk="1" hangingPunct="1"/>
            <a:r>
              <a:rPr lang="cs-CZ" altLang="cs-CZ" smtClean="0">
                <a:hlinkClick r:id="rId4"/>
              </a:rPr>
              <a:t>FDB</a:t>
            </a:r>
            <a:r>
              <a:rPr lang="cs-CZ" altLang="cs-CZ" smtClean="0"/>
              <a:t> + české, foto, komentáře, hodnocení, trailer,…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Literature Online</a:t>
            </a:r>
            <a:endParaRPr lang="cs-CZ" altLang="cs-CZ" sz="32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anglická a americká literatura</a:t>
            </a:r>
            <a:endParaRPr lang="cs-CZ" altLang="cs-CZ" smtClean="0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 smtClean="0">
                <a:latin typeface="Arial" panose="020B0604020202020204" pitchFamily="34" charset="0"/>
              </a:rPr>
              <a:t> + nejvýznamnější díla světová</a:t>
            </a:r>
          </a:p>
          <a:p>
            <a:pPr eaLnBrk="1" hangingPunct="1"/>
            <a:r>
              <a:rPr lang="cs-CZ" altLang="cs-CZ" smtClean="0"/>
              <a:t>plné texty</a:t>
            </a:r>
            <a:endParaRPr lang="cs-CZ" altLang="cs-CZ" smtClean="0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 smtClean="0">
                <a:latin typeface="Arial" panose="020B0604020202020204" pitchFamily="34" charset="0"/>
              </a:rPr>
              <a:t>literatura a literární kritika, biografie spisovatelů a literárních umělců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76925"/>
            <a:ext cx="502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Další zdroje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  <a:hlinkClick r:id="rId2"/>
              </a:rPr>
              <a:t>MLA International Bibliography </a:t>
            </a:r>
            <a:r>
              <a:rPr lang="cs-CZ" altLang="cs-CZ" smtClean="0">
                <a:latin typeface="Arial" panose="020B0604020202020204" pitchFamily="34" charset="0"/>
              </a:rPr>
              <a:t>– moderní jazyky, literatura, lingvistika</a:t>
            </a:r>
          </a:p>
          <a:p>
            <a:r>
              <a:rPr lang="cs-CZ" altLang="cs-CZ" smtClean="0">
                <a:latin typeface="Arial" panose="020B0604020202020204" pitchFamily="34" charset="0"/>
                <a:hlinkClick r:id="rId3"/>
              </a:rPr>
              <a:t>Grove Art </a:t>
            </a:r>
            <a:r>
              <a:rPr lang="cs-CZ" altLang="cs-CZ" smtClean="0">
                <a:latin typeface="Arial" panose="020B0604020202020204" pitchFamily="34" charset="0"/>
              </a:rPr>
              <a:t>– oblast umění, produkuje OUP</a:t>
            </a:r>
          </a:p>
          <a:p>
            <a:r>
              <a:rPr lang="cs-CZ" altLang="cs-CZ" smtClean="0">
                <a:latin typeface="Arial" panose="020B0604020202020204" pitchFamily="34" charset="0"/>
                <a:hlinkClick r:id="rId4"/>
              </a:rPr>
              <a:t>Philosopher</a:t>
            </a:r>
            <a:r>
              <a:rPr lang="en-US" altLang="cs-CZ" smtClean="0">
                <a:latin typeface="Arial" panose="020B0604020202020204" pitchFamily="34" charset="0"/>
                <a:hlinkClick r:id="rId4"/>
              </a:rPr>
              <a:t>’s Index </a:t>
            </a:r>
            <a:r>
              <a:rPr lang="en-US" altLang="cs-CZ" smtClean="0">
                <a:latin typeface="Arial" panose="020B0604020202020204" pitchFamily="34" charset="0"/>
              </a:rPr>
              <a:t>– filo</a:t>
            </a:r>
            <a:r>
              <a:rPr lang="cs-CZ" altLang="cs-CZ" smtClean="0">
                <a:latin typeface="Arial" panose="020B0604020202020204" pitchFamily="34" charset="0"/>
              </a:rPr>
              <a:t>z</a:t>
            </a:r>
            <a:r>
              <a:rPr lang="en-US" altLang="cs-CZ" smtClean="0">
                <a:latin typeface="Arial" panose="020B0604020202020204" pitchFamily="34" charset="0"/>
              </a:rPr>
              <a:t>ofie, etika, logika, metaf</a:t>
            </a:r>
            <a:r>
              <a:rPr lang="cs-CZ" altLang="cs-CZ" smtClean="0">
                <a:latin typeface="Arial" panose="020B0604020202020204" pitchFamily="34" charset="0"/>
              </a:rPr>
              <a:t>y</a:t>
            </a:r>
            <a:r>
              <a:rPr lang="en-US" altLang="cs-CZ" smtClean="0">
                <a:latin typeface="Arial" panose="020B0604020202020204" pitchFamily="34" charset="0"/>
              </a:rPr>
              <a:t>zika, estetika</a:t>
            </a:r>
            <a:endParaRPr lang="cs-CZ" altLang="cs-CZ" smtClean="0">
              <a:latin typeface="Arial" panose="020B0604020202020204" pitchFamily="34" charset="0"/>
            </a:endParaRPr>
          </a:p>
          <a:p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Knihovnictví a informační věda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LISA</a:t>
            </a:r>
            <a:r>
              <a:rPr lang="cs-CZ" altLang="cs-CZ" sz="3200" smtClean="0"/>
              <a:t> a </a:t>
            </a:r>
            <a:r>
              <a:rPr lang="cs-CZ" altLang="cs-CZ" sz="3200" smtClean="0">
                <a:hlinkClick r:id="rId3"/>
              </a:rPr>
              <a:t>LISTA</a:t>
            </a:r>
            <a:endParaRPr lang="cs-CZ" altLang="cs-CZ" sz="32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  <a:p>
            <a:pPr eaLnBrk="1" hangingPunct="1"/>
            <a:r>
              <a:rPr lang="cs-CZ" altLang="cs-CZ" smtClean="0"/>
              <a:t>knihovnictví, infověda, knihověda, infotechnologie, informační management a hraničních odvětví</a:t>
            </a:r>
          </a:p>
          <a:p>
            <a:pPr eaLnBrk="1" hangingPunct="1"/>
            <a:r>
              <a:rPr lang="cs-CZ" altLang="cs-CZ" smtClean="0"/>
              <a:t>bibliografická DB (+abstrakty)</a:t>
            </a:r>
          </a:p>
          <a:p>
            <a:pPr eaLnBrk="1" hangingPunct="1"/>
            <a:r>
              <a:rPr lang="cs-CZ" altLang="cs-CZ" smtClean="0"/>
              <a:t>LISTA = plné texty, dostupná na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LLIS</a:t>
            </a:r>
            <a:r>
              <a:rPr lang="cs-CZ" altLang="cs-CZ" sz="3200" smtClean="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Library Literature &amp; Information Science Fulltext</a:t>
            </a: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/>
              <a:t>oblasti:</a:t>
            </a:r>
          </a:p>
          <a:p>
            <a:pPr lvl="1" eaLnBrk="1" hangingPunct="1"/>
            <a:r>
              <a:rPr lang="cs-CZ" altLang="cs-CZ" smtClean="0"/>
              <a:t>automatizace, katalogizace, národní a mezinárodní knihovny, ochrana fondů, vydavatelství, standardizace…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od roku 1997</a:t>
            </a:r>
            <a:r>
              <a:rPr lang="cs-CZ" altLang="cs-CZ" smtClean="0"/>
              <a:t> plné texty, jinak anotace</a:t>
            </a:r>
          </a:p>
          <a:p>
            <a:pPr eaLnBrk="1" hangingPunct="1"/>
            <a:r>
              <a:rPr lang="cs-CZ" altLang="cs-CZ" smtClean="0"/>
              <a:t>dělení na (ne)recenzované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Library </a:t>
            </a:r>
            <a:r>
              <a:rPr lang="en-US" altLang="cs-CZ" sz="2800" smtClean="0">
                <a:hlinkClick r:id="rId2"/>
              </a:rPr>
              <a:t>&amp; Information Science Source</a:t>
            </a:r>
            <a:r>
              <a:rPr lang="cs-CZ" altLang="cs-CZ" sz="2800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produkuje EBSCO, dostupná na MU</a:t>
            </a:r>
          </a:p>
          <a:p>
            <a:pPr eaLnBrk="1" hangingPunct="1"/>
            <a:r>
              <a:rPr lang="cs-CZ" altLang="cs-CZ" smtClean="0"/>
              <a:t>oblasti:</a:t>
            </a:r>
          </a:p>
          <a:p>
            <a:pPr lvl="1" eaLnBrk="1" hangingPunct="1"/>
            <a:r>
              <a:rPr lang="cs-CZ" altLang="cs-CZ" smtClean="0"/>
              <a:t>automatizace, katalogizace, indexace, internetový SW, literatura, vydavatelství, standardizace,…</a:t>
            </a:r>
          </a:p>
          <a:p>
            <a:pPr eaLnBrk="1" hangingPunct="1"/>
            <a:r>
              <a:rPr lang="en-US" altLang="cs-CZ" smtClean="0">
                <a:latin typeface="Arial" panose="020B0604020202020204" pitchFamily="34" charset="0"/>
              </a:rPr>
              <a:t>440 </a:t>
            </a:r>
            <a:r>
              <a:rPr lang="cs-CZ" altLang="cs-CZ" smtClean="0">
                <a:latin typeface="Arial" panose="020B0604020202020204" pitchFamily="34" charset="0"/>
              </a:rPr>
              <a:t>časopisů, 30 monografií</a:t>
            </a:r>
            <a:endParaRPr lang="en-US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retrospektiva do roku 1900</a:t>
            </a:r>
          </a:p>
          <a:p>
            <a:pPr eaLnBrk="1" hangingPunct="1"/>
            <a:r>
              <a:rPr lang="cs-CZ" altLang="cs-CZ" smtClean="0"/>
              <a:t>profily autorů (5000+)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ISTA</a:t>
            </a:r>
            <a:endParaRPr lang="cs-CZ" altLang="cs-CZ" sz="320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Information Science and technology Abstracts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oblast informační vědy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Databáze e-knih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hlinkClick r:id="rId2"/>
              </a:rPr>
              <a:t>EBSCO eBooks</a:t>
            </a:r>
            <a:endParaRPr lang="cs-CZ" altLang="cs-CZ" sz="320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produkuje EBSCO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e-knihy od nejvýznamnějších vydavatelů</a:t>
            </a:r>
          </a:p>
          <a:p>
            <a:pPr lvl="1"/>
            <a:r>
              <a:rPr lang="cs-CZ" altLang="cs-CZ" smtClean="0">
                <a:latin typeface="Arial" panose="020B0604020202020204" pitchFamily="34" charset="0"/>
              </a:rPr>
              <a:t>Springer, Taylor </a:t>
            </a:r>
            <a:r>
              <a:rPr lang="en-US" altLang="cs-CZ" smtClean="0">
                <a:latin typeface="Arial" panose="020B0604020202020204" pitchFamily="34" charset="0"/>
              </a:rPr>
              <a:t>&amp;</a:t>
            </a:r>
            <a:r>
              <a:rPr lang="cs-CZ" altLang="cs-CZ" smtClean="0">
                <a:latin typeface="Arial" panose="020B0604020202020204" pitchFamily="34" charset="0"/>
              </a:rPr>
              <a:t> Francis, Wiley,... (</a:t>
            </a:r>
            <a:r>
              <a:rPr lang="en-US" altLang="cs-CZ" smtClean="0">
                <a:latin typeface="Arial" panose="020B0604020202020204" pitchFamily="34" charset="0"/>
              </a:rPr>
              <a:t>500+</a:t>
            </a:r>
            <a:r>
              <a:rPr lang="cs-CZ" altLang="cs-CZ" smtClean="0">
                <a:latin typeface="Arial" panose="020B0604020202020204" pitchFamily="34" charset="0"/>
              </a:rPr>
              <a:t>)</a:t>
            </a:r>
          </a:p>
          <a:p>
            <a:r>
              <a:rPr lang="cs-CZ" altLang="cs-CZ" smtClean="0">
                <a:latin typeface="Arial" panose="020B0604020202020204" pitchFamily="34" charset="0"/>
              </a:rPr>
              <a:t>270.000 e-knih, 16.000 audioknih</a:t>
            </a:r>
            <a:endParaRPr lang="en-US" altLang="cs-CZ" smtClean="0">
              <a:latin typeface="Arial" panose="020B0604020202020204" pitchFamily="34" charset="0"/>
            </a:endParaRPr>
          </a:p>
          <a:p>
            <a:r>
              <a:rPr lang="en-US" altLang="cs-CZ" smtClean="0">
                <a:latin typeface="Arial" panose="020B0604020202020204" pitchFamily="34" charset="0"/>
              </a:rPr>
              <a:t>2012 </a:t>
            </a:r>
            <a:r>
              <a:rPr lang="cs-CZ" altLang="cs-CZ" smtClean="0">
                <a:latin typeface="Arial" panose="020B0604020202020204" pitchFamily="34" charset="0"/>
              </a:rPr>
              <a:t>- </a:t>
            </a:r>
            <a:r>
              <a:rPr lang="en-US" altLang="cs-CZ" smtClean="0">
                <a:latin typeface="Arial" panose="020B0604020202020204" pitchFamily="34" charset="0"/>
              </a:rPr>
              <a:t>integrace </a:t>
            </a:r>
            <a:r>
              <a:rPr lang="cs-CZ" altLang="cs-CZ" smtClean="0">
                <a:latin typeface="Arial" panose="020B0604020202020204" pitchFamily="34" charset="0"/>
              </a:rPr>
              <a:t>do EBSCOhost</a:t>
            </a:r>
          </a:p>
        </p:txBody>
      </p:sp>
      <p:pic>
        <p:nvPicPr>
          <p:cNvPr id="87044" name="Picture 5" descr="http://www2.ebsco.com/de-de/Inhalte/ebooks/PublishingImages/eBooks_4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2803525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Proquest</a:t>
            </a:r>
            <a:endParaRPr lang="cs-CZ" altLang="cs-CZ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multioborový zdroj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kolekce</a:t>
            </a:r>
            <a:endParaRPr lang="cs-CZ" altLang="cs-CZ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Academic Research Library</a:t>
            </a:r>
            <a:r>
              <a:rPr lang="cs-CZ" altLang="cs-CZ" smtClean="0">
                <a:latin typeface="Arial" panose="020B0604020202020204" pitchFamily="34" charset="0"/>
              </a:rPr>
              <a:t>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moderní platforma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suggested topics (našeptávač)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další 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omezování a rozšiřování výsledků, ukládání článků do složek, RSS na dotaz, export do citačního SW, SFX, omezení dle typu dokumentu, My Research=moje složka,…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Gale Virtual Reference Library</a:t>
            </a:r>
            <a:endParaRPr lang="cs-CZ" altLang="cs-CZ" sz="320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e-knihy, i trvalý nákup (XML)</a:t>
            </a:r>
          </a:p>
          <a:p>
            <a:pPr eaLnBrk="1" hangingPunct="1"/>
            <a:r>
              <a:rPr lang="cs-CZ" altLang="cs-CZ" smtClean="0"/>
              <a:t>dostupné přes rozhraní Gale</a:t>
            </a:r>
          </a:p>
          <a:p>
            <a:pPr eaLnBrk="1" hangingPunct="1"/>
            <a:r>
              <a:rPr lang="cs-CZ" altLang="cs-CZ" smtClean="0"/>
              <a:t>obory</a:t>
            </a:r>
          </a:p>
          <a:p>
            <a:pPr lvl="1" eaLnBrk="1" hangingPunct="1"/>
            <a:r>
              <a:rPr lang="cs-CZ" altLang="cs-CZ" smtClean="0"/>
              <a:t>sociální vědy, humanitní vědy, obchod, právo, vzdělávání, knihovnictví a další</a:t>
            </a:r>
          </a:p>
          <a:p>
            <a:pPr eaLnBrk="1" hangingPunct="1"/>
            <a:r>
              <a:rPr lang="cs-CZ" altLang="cs-CZ" smtClean="0"/>
              <a:t>na MU aktuálně 50+ e-knih</a:t>
            </a:r>
            <a:r>
              <a:rPr lang="cs-CZ" altLang="cs-CZ" sz="1800" smtClean="0"/>
              <a:t> (trvalý nákup)</a:t>
            </a:r>
            <a:endParaRPr lang="cs-CZ" altLang="cs-CZ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ebrary</a:t>
            </a:r>
            <a:endParaRPr lang="cs-CZ" altLang="cs-CZ" sz="320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e-knihy online</a:t>
            </a:r>
          </a:p>
          <a:p>
            <a:pPr eaLnBrk="1" hangingPunct="1"/>
            <a:r>
              <a:rPr lang="cs-CZ" altLang="cs-CZ" smtClean="0"/>
              <a:t>možnost tisku</a:t>
            </a:r>
          </a:p>
          <a:p>
            <a:pPr lvl="1" eaLnBrk="1" hangingPunct="1"/>
            <a:r>
              <a:rPr lang="cs-CZ" altLang="cs-CZ" smtClean="0"/>
              <a:t>aktuální strana</a:t>
            </a:r>
          </a:p>
          <a:p>
            <a:pPr lvl="1" eaLnBrk="1" hangingPunct="1"/>
            <a:r>
              <a:rPr lang="cs-CZ" altLang="cs-CZ" smtClean="0"/>
              <a:t>rozsah (max. 20 stran)</a:t>
            </a:r>
          </a:p>
          <a:p>
            <a:pPr lvl="1" eaLnBrk="1" hangingPunct="1"/>
            <a:r>
              <a:rPr lang="cs-CZ" altLang="cs-CZ" smtClean="0"/>
              <a:t>lze i po kapitolách</a:t>
            </a:r>
          </a:p>
          <a:p>
            <a:pPr eaLnBrk="1" hangingPunct="1"/>
            <a:r>
              <a:rPr lang="cs-CZ" altLang="cs-CZ" smtClean="0"/>
              <a:t>funkce:</a:t>
            </a:r>
          </a:p>
          <a:p>
            <a:pPr lvl="1" eaLnBrk="1" hangingPunct="1"/>
            <a:r>
              <a:rPr lang="cs-CZ" altLang="cs-CZ" smtClean="0"/>
              <a:t>vysvětlení pojmů</a:t>
            </a:r>
          </a:p>
          <a:p>
            <a:pPr lvl="1" eaLnBrk="1" hangingPunct="1"/>
            <a:r>
              <a:rPr lang="cs-CZ" altLang="cs-CZ" smtClean="0"/>
              <a:t>prolinky na externí zdroje</a:t>
            </a:r>
          </a:p>
          <a:p>
            <a:pPr eaLnBrk="1" hangingPunct="1"/>
            <a:r>
              <a:rPr lang="cs-CZ" altLang="cs-CZ" smtClean="0"/>
              <a:t>Academic Complete, Education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Safari Tech Books Online </a:t>
            </a:r>
            <a:endParaRPr lang="cs-CZ" altLang="cs-CZ" sz="320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e-knihy z oblasti výpočetní techniky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sloty – zaplnění knihami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lze aktualizovat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nabídka </a:t>
            </a:r>
            <a:r>
              <a:rPr lang="en-US" altLang="cs-CZ" smtClean="0"/>
              <a:t>&gt; 5000 knih </a:t>
            </a:r>
            <a:r>
              <a:rPr lang="cs-CZ" altLang="cs-CZ" smtClean="0"/>
              <a:t>(např. O</a:t>
            </a:r>
            <a:r>
              <a:rPr lang="en-US" altLang="cs-CZ" smtClean="0"/>
              <a:t>’Reilly</a:t>
            </a:r>
            <a:r>
              <a:rPr lang="cs-CZ" altLang="cs-CZ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již nemáme</a:t>
            </a:r>
            <a:r>
              <a:rPr lang="cs-CZ" altLang="cs-CZ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2010 MU měla 50 slotů = 38 e-knih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3 souběžné přístupy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nevýhoda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chybí funkce tisku</a:t>
            </a:r>
            <a:r>
              <a:rPr lang="en-US" altLang="cs-CZ" smtClean="0"/>
              <a:t> </a:t>
            </a:r>
            <a:r>
              <a:rPr lang="cs-CZ" altLang="cs-CZ" smtClean="0"/>
              <a:t>(možnost zakoupení tištěné verze se slevou)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771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91140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Multioborové databáze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JSTOR</a:t>
            </a:r>
            <a:endParaRPr lang="cs-CZ" altLang="cs-CZ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obory:</a:t>
            </a:r>
          </a:p>
          <a:p>
            <a:pPr lvl="1" eaLnBrk="1" hangingPunct="1"/>
            <a:r>
              <a:rPr lang="cs-CZ" altLang="cs-CZ" smtClean="0"/>
              <a:t>biologie, ekonomie, filozofie, historie, jazykověda, literatura, matematika, sociální vědy </a:t>
            </a:r>
          </a:p>
          <a:p>
            <a:pPr eaLnBrk="1" hangingPunct="1"/>
            <a:r>
              <a:rPr lang="cs-CZ" altLang="cs-CZ" smtClean="0"/>
              <a:t>lze zakoupit po kolekcích</a:t>
            </a:r>
          </a:p>
          <a:p>
            <a:pPr eaLnBrk="1" hangingPunct="1"/>
            <a:r>
              <a:rPr lang="cs-CZ" altLang="cs-CZ" smtClean="0"/>
              <a:t>archiv od prvního čísla (embargo)</a:t>
            </a:r>
          </a:p>
          <a:p>
            <a:pPr eaLnBrk="1" hangingPunct="1"/>
            <a:r>
              <a:rPr lang="cs-CZ" altLang="cs-CZ" smtClean="0"/>
              <a:t>plné texty (PDF)</a:t>
            </a:r>
          </a:p>
          <a:p>
            <a:pPr eaLnBrk="1" hangingPunct="1"/>
            <a:r>
              <a:rPr lang="cs-CZ" altLang="cs-CZ" smtClean="0"/>
              <a:t>funkce:</a:t>
            </a:r>
          </a:p>
          <a:p>
            <a:pPr lvl="1" eaLnBrk="1" hangingPunct="1"/>
            <a:r>
              <a:rPr lang="cs-CZ" altLang="cs-CZ" smtClean="0"/>
              <a:t>export citací, uložení citace (My Citation), prolink na Google Scholar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7575573d519b92aeb24dce35309013ff81eb3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3873</TotalTime>
  <Words>1824</Words>
  <Application>Microsoft Office PowerPoint</Application>
  <PresentationFormat>Předvádění na obrazovce (4:3)</PresentationFormat>
  <Paragraphs>396</Paragraphs>
  <Slides>73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Prezentace aplikace PowerPoint</vt:lpstr>
      <vt:lpstr>Obecná charakteristika DB</vt:lpstr>
      <vt:lpstr>Proquest  x EBSCO</vt:lpstr>
      <vt:lpstr>EBSCO x Proquest</vt:lpstr>
      <vt:lpstr>EBSCO</vt:lpstr>
      <vt:lpstr>Proquest</vt:lpstr>
      <vt:lpstr>Multioborové databáze</vt:lpstr>
      <vt:lpstr>JSTOR</vt:lpstr>
      <vt:lpstr>Current Contents Connect</vt:lpstr>
      <vt:lpstr>Pascal a Francis</vt:lpstr>
      <vt:lpstr>Multioborové databáze vydavatelů</vt:lpstr>
      <vt:lpstr>Elsevier</vt:lpstr>
      <vt:lpstr>Springer</vt:lpstr>
      <vt:lpstr>Taylor &amp; Francis</vt:lpstr>
      <vt:lpstr>Oxford Journals</vt:lpstr>
      <vt:lpstr>Cambridge Journals Online</vt:lpstr>
      <vt:lpstr>Sage</vt:lpstr>
      <vt:lpstr>Wiley</vt:lpstr>
      <vt:lpstr>Blackwell Compass</vt:lpstr>
      <vt:lpstr>Ingenta Connect</vt:lpstr>
      <vt:lpstr>Emerald</vt:lpstr>
      <vt:lpstr>Oborové databáze vydavatelů</vt:lpstr>
      <vt:lpstr>Lippincott Williams &amp; Wilkins</vt:lpstr>
      <vt:lpstr>Karger</vt:lpstr>
      <vt:lpstr>Thieme</vt:lpstr>
      <vt:lpstr>PsycInfo a PsycArticle</vt:lpstr>
      <vt:lpstr>Lékařství, biologie, zoologie</vt:lpstr>
      <vt:lpstr>Medline</vt:lpstr>
      <vt:lpstr>EMBASE</vt:lpstr>
      <vt:lpstr>Biological Abstracts</vt:lpstr>
      <vt:lpstr>BioOne</vt:lpstr>
      <vt:lpstr>Zoological Record</vt:lpstr>
      <vt:lpstr>Zemědělství a potravinářství</vt:lpstr>
      <vt:lpstr>Agricola</vt:lpstr>
      <vt:lpstr>AGRIS</vt:lpstr>
      <vt:lpstr>Další databáze</vt:lpstr>
      <vt:lpstr>Geografie</vt:lpstr>
      <vt:lpstr>GeoRef</vt:lpstr>
      <vt:lpstr>GEOBASE</vt:lpstr>
      <vt:lpstr>Geobibline - geografická bibliografie ČR</vt:lpstr>
      <vt:lpstr>Chemie</vt:lpstr>
      <vt:lpstr>Chemical Abstracts</vt:lpstr>
      <vt:lpstr>ACS Journals</vt:lpstr>
      <vt:lpstr>PubChem</vt:lpstr>
      <vt:lpstr>Matematika</vt:lpstr>
      <vt:lpstr>MathSci</vt:lpstr>
      <vt:lpstr>ZentralBlatt Math</vt:lpstr>
      <vt:lpstr>Technické vědy</vt:lpstr>
      <vt:lpstr>INSPEC</vt:lpstr>
      <vt:lpstr>IEEE Xplore</vt:lpstr>
      <vt:lpstr>Compendex</vt:lpstr>
      <vt:lpstr>Další zdroje</vt:lpstr>
      <vt:lpstr>Společenské a humanitní vědy</vt:lpstr>
      <vt:lpstr>ERIC</vt:lpstr>
      <vt:lpstr>Sociological Abstracts</vt:lpstr>
      <vt:lpstr>EconLit</vt:lpstr>
      <vt:lpstr>OECD iLibrary</vt:lpstr>
      <vt:lpstr>Film Indexes Online</vt:lpstr>
      <vt:lpstr>Konkurence FIO zdarma</vt:lpstr>
      <vt:lpstr>Literature Online</vt:lpstr>
      <vt:lpstr>Další zdroje</vt:lpstr>
      <vt:lpstr>Knihovnictví a informační věda</vt:lpstr>
      <vt:lpstr>LISA a LISTA</vt:lpstr>
      <vt:lpstr>LLIS </vt:lpstr>
      <vt:lpstr>Library &amp; Information Science Source </vt:lpstr>
      <vt:lpstr>ISTA</vt:lpstr>
      <vt:lpstr>Databáze e-knih</vt:lpstr>
      <vt:lpstr>EBSCO eBooks</vt:lpstr>
      <vt:lpstr>Gale Virtual Reference Library</vt:lpstr>
      <vt:lpstr>ebrary</vt:lpstr>
      <vt:lpstr>Safari Tech Books Online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214</cp:revision>
  <dcterms:created xsi:type="dcterms:W3CDTF">2008-06-02T21:04:14Z</dcterms:created>
  <dcterms:modified xsi:type="dcterms:W3CDTF">2016-10-07T09:28:03Z</dcterms:modified>
</cp:coreProperties>
</file>