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5" r:id="rId7"/>
    <p:sldId id="276" r:id="rId8"/>
    <p:sldId id="270" r:id="rId9"/>
    <p:sldId id="262" r:id="rId10"/>
    <p:sldId id="264" r:id="rId11"/>
    <p:sldId id="265" r:id="rId12"/>
    <p:sldId id="257" r:id="rId13"/>
    <p:sldId id="271" r:id="rId14"/>
    <p:sldId id="272" r:id="rId15"/>
    <p:sldId id="27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D5A"/>
    <a:srgbClr val="F78E1E"/>
    <a:srgbClr val="FFC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2A96-ACF5-4E28-8B71-117A2089BE19}" type="datetimeFigureOut">
              <a:rPr lang="cs-CZ" smtClean="0"/>
              <a:pPr/>
              <a:t>20.10.2014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D575F-2517-4346-97DF-6EB6564B9E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971600" y="90872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 smtClean="0"/>
              <a:t>Value</a:t>
            </a:r>
            <a:r>
              <a:rPr lang="cs-CZ" sz="3200" dirty="0" smtClean="0"/>
              <a:t> </a:t>
            </a:r>
            <a:r>
              <a:rPr lang="cs-CZ" sz="3200" dirty="0" err="1" smtClean="0"/>
              <a:t>Sesitive</a:t>
            </a:r>
            <a:r>
              <a:rPr lang="cs-CZ" sz="3200" dirty="0" smtClean="0"/>
              <a:t> Design</a:t>
            </a:r>
            <a:endParaRPr lang="cs-CZ" sz="3200" b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971600" y="2751311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PhDr. Michal Lorenz</a:t>
            </a:r>
          </a:p>
          <a:p>
            <a:r>
              <a:rPr lang="cs-CZ" sz="2400" dirty="0" smtClean="0">
                <a:latin typeface="+mj-lt"/>
              </a:rPr>
              <a:t>KISK FF MU, Brno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957961" y="5691299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Materiál je určený pro studijní účely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Sesitive</a:t>
            </a:r>
            <a:r>
              <a:rPr lang="cs-CZ" dirty="0" smtClean="0"/>
              <a:t> Design (VSD)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design  institucí, infrastruktury a technologie</a:t>
            </a:r>
          </a:p>
          <a:p>
            <a:r>
              <a:rPr lang="cs-CZ" dirty="0" smtClean="0"/>
              <a:t>hodnoty občanů, uživatelů a klientů a sociální otázky začínají směřovat vývoj IT </a:t>
            </a:r>
          </a:p>
          <a:p>
            <a:r>
              <a:rPr lang="cs-CZ" dirty="0" smtClean="0"/>
              <a:t>v potaz se bere i vývoj IT</a:t>
            </a:r>
          </a:p>
          <a:p>
            <a:r>
              <a:rPr lang="cs-CZ" dirty="0" smtClean="0"/>
              <a:t>roli hrají: teorie, aplikace, design, technologie, sociální a psychologický kontext, morální hodnoty</a:t>
            </a:r>
          </a:p>
          <a:p>
            <a:r>
              <a:rPr lang="cs-CZ" dirty="0" smtClean="0"/>
              <a:t>kód začíná fungovat jako zákon </a:t>
            </a:r>
            <a:r>
              <a:rPr lang="cs-CZ" dirty="0" smtClean="0">
                <a:sym typeface="Wingdings"/>
              </a:rPr>
              <a:t> </a:t>
            </a:r>
            <a:r>
              <a:rPr lang="cs-CZ" dirty="0" err="1" smtClean="0">
                <a:sym typeface="Wingdings"/>
              </a:rPr>
              <a:t>zákon</a:t>
            </a:r>
            <a:r>
              <a:rPr lang="cs-CZ" dirty="0" smtClean="0">
                <a:sym typeface="Wingdings"/>
              </a:rPr>
              <a:t> by měl být zakódovaný v designu</a:t>
            </a:r>
            <a:r>
              <a:rPr lang="cs-CZ" dirty="0" smtClean="0"/>
              <a:t> (</a:t>
            </a:r>
            <a:r>
              <a:rPr lang="cs-CZ" dirty="0" err="1" smtClean="0"/>
              <a:t>Lessig</a:t>
            </a:r>
            <a:r>
              <a:rPr lang="cs-CZ" dirty="0" smtClean="0"/>
              <a:t>)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Sesitive</a:t>
            </a:r>
            <a:r>
              <a:rPr lang="cs-CZ" dirty="0" smtClean="0"/>
              <a:t> Design (VSD)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4 oblasti rozvíjející VSD:</a:t>
            </a:r>
          </a:p>
          <a:p>
            <a:r>
              <a:rPr lang="cs-CZ" b="1" dirty="0" smtClean="0"/>
              <a:t>počítačová etika </a:t>
            </a:r>
            <a:r>
              <a:rPr lang="cs-CZ" dirty="0" smtClean="0"/>
              <a:t>– určuje klíčové hodnoty v průniku počítačových technologií a lidského života</a:t>
            </a:r>
          </a:p>
          <a:p>
            <a:r>
              <a:rPr lang="cs-CZ" b="1" dirty="0" smtClean="0"/>
              <a:t>sociální informatika </a:t>
            </a:r>
            <a:r>
              <a:rPr lang="cs-CZ" dirty="0" smtClean="0"/>
              <a:t>– poskytuje </a:t>
            </a:r>
            <a:r>
              <a:rPr lang="cs-CZ" dirty="0" err="1" smtClean="0"/>
              <a:t>socio</a:t>
            </a:r>
            <a:r>
              <a:rPr lang="cs-CZ" dirty="0" smtClean="0"/>
              <a:t>-technickou analýzu rozmístění technologií</a:t>
            </a:r>
          </a:p>
          <a:p>
            <a:r>
              <a:rPr lang="cs-CZ" b="1" dirty="0" smtClean="0"/>
              <a:t>počítačem podporovaná týmová spolupráce </a:t>
            </a:r>
            <a:r>
              <a:rPr lang="cs-CZ" dirty="0" smtClean="0"/>
              <a:t>(CSCW) – návrhy technologií pomáhající lidem na pracovišti efektivně spolupracovat </a:t>
            </a:r>
          </a:p>
          <a:p>
            <a:r>
              <a:rPr lang="cs-CZ" b="1" dirty="0" smtClean="0"/>
              <a:t>participativní design </a:t>
            </a:r>
            <a:r>
              <a:rPr lang="cs-CZ" dirty="0" smtClean="0"/>
              <a:t>– do svých postupů vkládá demokratické hodnoty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3" name="Zástupný symbol pro obsah 2"/>
          <p:cNvSpPr txBox="1">
            <a:spLocks/>
          </p:cNvSpPr>
          <p:nvPr/>
        </p:nvSpPr>
        <p:spPr>
          <a:xfrm>
            <a:off x="323528" y="908720"/>
            <a:ext cx="8064896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cs-CZ" sz="3200" dirty="0" smtClean="0"/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Trojdílná metodologie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proces návrhu –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iterativní a </a:t>
            </a:r>
            <a:r>
              <a:rPr kumimoji="0" lang="cs-CZ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integrativní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povaha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3200" b="1" dirty="0" smtClean="0"/>
              <a:t>Konceptuální zkoumání</a:t>
            </a:r>
            <a:r>
              <a:rPr lang="cs-CZ" sz="3200" dirty="0" smtClean="0"/>
              <a:t>: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cs-CZ" sz="3200" dirty="0" smtClean="0"/>
              <a:t>určení  přímých a nepřímých podílníků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cs-CZ" sz="3200" dirty="0" smtClean="0"/>
              <a:t>identifikace s nimi vázaných hodnot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cs-CZ" sz="3200" dirty="0" smtClean="0"/>
              <a:t>vymezení konceptů hodnot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cs-CZ" sz="3200" dirty="0" smtClean="0"/>
              <a:t>identifikace konfliktů mezi hodnotami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–"/>
              <a:tabLst/>
              <a:defRPr/>
            </a:pPr>
            <a:r>
              <a:rPr lang="cs-CZ" sz="3200" dirty="0" smtClean="0"/>
              <a:t>integrace hodnot 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Trojdílná metodologie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 smtClean="0"/>
              <a:t>Empirická zkoumání </a:t>
            </a:r>
            <a:r>
              <a:rPr lang="cs-CZ" dirty="0" smtClean="0"/>
              <a:t>– </a:t>
            </a:r>
          </a:p>
          <a:p>
            <a:pPr marL="514350" indent="-514350"/>
            <a:r>
              <a:rPr lang="cs-CZ" dirty="0" smtClean="0"/>
              <a:t>hodnocení úspěchu návrhu </a:t>
            </a:r>
          </a:p>
          <a:p>
            <a:pPr marL="514350" indent="-514350"/>
            <a:r>
              <a:rPr lang="cs-CZ" dirty="0" smtClean="0"/>
              <a:t>pozorování a měření lidských činností</a:t>
            </a:r>
          </a:p>
          <a:p>
            <a:pPr marL="514350" indent="-514350"/>
            <a:r>
              <a:rPr lang="cs-CZ" dirty="0" smtClean="0"/>
              <a:t>kvantitativní i kvalitativní metody sociálních věd</a:t>
            </a:r>
          </a:p>
          <a:p>
            <a:pPr marL="514350" indent="-514350"/>
            <a:r>
              <a:rPr lang="cs-CZ" dirty="0" smtClean="0"/>
              <a:t>zkoumání psychologického a sociálního kontextu technických artefaktů: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integrace hodnot a cílů organizace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heuristiky, interview s podílníky 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sociálně kognitivní výzkum 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co pro ně hodnoty znamenají, proč jsou důležité, jak se projevují v běžném životě</a:t>
            </a:r>
          </a:p>
          <a:p>
            <a:pPr>
              <a:buFont typeface="Calibri" pitchFamily="34" charset="0"/>
              <a:buChar char="–"/>
            </a:pPr>
            <a:r>
              <a:rPr lang="cs-CZ" b="1" dirty="0" smtClean="0"/>
              <a:t>inskripce</a:t>
            </a:r>
          </a:p>
          <a:p>
            <a:pPr>
              <a:buFont typeface="Calibri" pitchFamily="34" charset="0"/>
              <a:buChar char="–"/>
            </a:pPr>
            <a:r>
              <a:rPr lang="cs-CZ" b="1" dirty="0" smtClean="0"/>
              <a:t>translace</a:t>
            </a:r>
            <a:endParaRPr lang="cs-CZ" b="1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Trojdílná metodologie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 smtClean="0"/>
              <a:t>Technologická zkoumání</a:t>
            </a:r>
            <a:r>
              <a:rPr lang="cs-CZ" dirty="0" smtClean="0"/>
              <a:t>: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jak technologické vlastnosti a základní mechanismy podporují či překážejí lidským hodnotám</a:t>
            </a:r>
          </a:p>
          <a:p>
            <a:pPr>
              <a:buFont typeface="Calibri" pitchFamily="34" charset="0"/>
              <a:buChar char="–"/>
            </a:pPr>
            <a:r>
              <a:rPr lang="cs-CZ" dirty="0" err="1" smtClean="0"/>
              <a:t>proaktivní</a:t>
            </a:r>
            <a:r>
              <a:rPr lang="cs-CZ" dirty="0" smtClean="0"/>
              <a:t> design systémů podporujících identifikované hodnoty</a:t>
            </a:r>
          </a:p>
          <a:p>
            <a:pPr>
              <a:buFont typeface="Calibri" pitchFamily="34" charset="0"/>
              <a:buChar char="–"/>
            </a:pPr>
            <a:r>
              <a:rPr lang="cs-CZ" dirty="0" smtClean="0"/>
              <a:t>implementace systémů</a:t>
            </a:r>
          </a:p>
          <a:p>
            <a:pPr>
              <a:buFont typeface="Calibri" pitchFamily="34" charset="0"/>
              <a:buChar char="–"/>
            </a:pPr>
            <a:r>
              <a:rPr lang="cs-CZ" b="1" dirty="0" smtClean="0"/>
              <a:t>podpora</a:t>
            </a:r>
            <a:r>
              <a:rPr lang="cs-CZ" dirty="0" smtClean="0"/>
              <a:t> společenského </a:t>
            </a:r>
            <a:r>
              <a:rPr lang="cs-CZ" b="1" dirty="0" smtClean="0"/>
              <a:t>status quo </a:t>
            </a:r>
            <a:r>
              <a:rPr lang="cs-CZ" dirty="0" smtClean="0"/>
              <a:t>– technika nese hodnoty již dopředu – intence tvůrce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poučený souhlas ke </a:t>
            </a:r>
            <a:r>
              <a:rPr lang="cs-CZ" dirty="0" err="1" smtClean="0"/>
              <a:t>cookies</a:t>
            </a:r>
            <a:r>
              <a:rPr lang="cs-CZ" dirty="0" smtClean="0"/>
              <a:t> v prohlížeči</a:t>
            </a:r>
          </a:p>
          <a:p>
            <a:r>
              <a:rPr lang="cs-CZ" dirty="0" smtClean="0"/>
              <a:t>projektové technologie ve vnitřních kancelářích</a:t>
            </a:r>
          </a:p>
          <a:p>
            <a:r>
              <a:rPr lang="cs-CZ" dirty="0" smtClean="0"/>
              <a:t>environmentální simulace </a:t>
            </a:r>
            <a:r>
              <a:rPr lang="en-US" dirty="0" smtClean="0"/>
              <a:t>&amp; GIS</a:t>
            </a:r>
            <a:r>
              <a:rPr lang="cs-CZ" dirty="0" smtClean="0"/>
              <a:t> </a:t>
            </a:r>
            <a:r>
              <a:rPr lang="en-US" dirty="0" smtClean="0"/>
              <a:t>v </a:t>
            </a:r>
            <a:r>
              <a:rPr lang="cs-CZ" smtClean="0"/>
              <a:t>urbanistické zástavbě </a:t>
            </a:r>
            <a:r>
              <a:rPr lang="cs-CZ" dirty="0" smtClean="0"/>
              <a:t>a použití země</a:t>
            </a:r>
          </a:p>
          <a:p>
            <a:r>
              <a:rPr lang="cs-CZ" dirty="0" smtClean="0"/>
              <a:t>tvorba mezinárodního e-</a:t>
            </a:r>
            <a:r>
              <a:rPr lang="cs-CZ" dirty="0" err="1" smtClean="0"/>
              <a:t>learningového</a:t>
            </a:r>
            <a:r>
              <a:rPr lang="cs-CZ" dirty="0" smtClean="0"/>
              <a:t> kurzu</a:t>
            </a:r>
          </a:p>
          <a:p>
            <a:r>
              <a:rPr lang="cs-CZ" dirty="0" smtClean="0"/>
              <a:t>systém archivace snímků RTG pracovišť a CSCW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dirty="0"/>
              <a:t>Technologie, technika a etika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3000" dirty="0" smtClean="0"/>
              <a:t>stále </a:t>
            </a:r>
            <a:r>
              <a:rPr lang="cs-CZ" sz="3000" dirty="0"/>
              <a:t>mocnější </a:t>
            </a:r>
            <a:r>
              <a:rPr lang="cs-CZ" sz="3000" dirty="0" smtClean="0"/>
              <a:t>technologie 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běžná součást každodenního </a:t>
            </a:r>
            <a:r>
              <a:rPr lang="cs-CZ" sz="3000" dirty="0"/>
              <a:t>života: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3000" dirty="0"/>
              <a:t>působí změny v tempu života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3000" dirty="0"/>
              <a:t>ovlivňuje řešení každodenních starostí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3000" dirty="0"/>
              <a:t>působí rozsáhlé společenské změny</a:t>
            </a:r>
          </a:p>
          <a:p>
            <a:pPr>
              <a:lnSpc>
                <a:spcPct val="80000"/>
              </a:lnSpc>
            </a:pPr>
            <a:r>
              <a:rPr lang="cs-CZ" sz="3000" dirty="0"/>
              <a:t>největší vliv </a:t>
            </a:r>
            <a:r>
              <a:rPr lang="cs-CZ" sz="3000" b="1" dirty="0"/>
              <a:t>digitální technologie</a:t>
            </a:r>
            <a:r>
              <a:rPr lang="cs-CZ" sz="3000" dirty="0"/>
              <a:t> </a:t>
            </a:r>
            <a:r>
              <a:rPr lang="cs-CZ" sz="3000" dirty="0" smtClean="0"/>
              <a:t>– řídí </a:t>
            </a:r>
            <a:r>
              <a:rPr lang="cs-CZ" sz="3000" dirty="0"/>
              <a:t>životní cyklus informace </a:t>
            </a:r>
            <a:r>
              <a:rPr lang="cs-CZ" sz="3000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3000" dirty="0" smtClean="0">
                <a:cs typeface="Arial" charset="0"/>
              </a:rPr>
              <a:t>-   zrození </a:t>
            </a:r>
            <a:r>
              <a:rPr lang="cs-CZ" sz="3000" dirty="0">
                <a:cs typeface="Arial" charset="0"/>
              </a:rPr>
              <a:t>(psaní, publikování) </a:t>
            </a:r>
            <a:r>
              <a:rPr lang="cs-CZ" sz="3000" dirty="0" smtClean="0">
                <a:cs typeface="Arial" charset="0"/>
              </a:rPr>
              <a:t>→ </a:t>
            </a:r>
            <a:r>
              <a:rPr lang="cs-CZ" sz="3000" dirty="0">
                <a:cs typeface="Arial" charset="0"/>
              </a:rPr>
              <a:t>zánik (vyvrácení teorií, jejich zapomenutí, </a:t>
            </a:r>
            <a:r>
              <a:rPr lang="cs-CZ" sz="3000" dirty="0" smtClean="0">
                <a:cs typeface="Arial" charset="0"/>
              </a:rPr>
              <a:t>cenzura </a:t>
            </a:r>
            <a:r>
              <a:rPr lang="en-US" sz="3000" dirty="0" smtClean="0">
                <a:cs typeface="Arial" charset="0"/>
              </a:rPr>
              <a:t>&amp; </a:t>
            </a:r>
            <a:r>
              <a:rPr lang="cs-CZ" sz="3000" dirty="0" smtClean="0">
                <a:cs typeface="Arial" charset="0"/>
              </a:rPr>
              <a:t>ničení </a:t>
            </a:r>
            <a:r>
              <a:rPr lang="cs-CZ" sz="3000" dirty="0" err="1">
                <a:cs typeface="Arial" charset="0"/>
              </a:rPr>
              <a:t>inf</a:t>
            </a:r>
            <a:r>
              <a:rPr lang="cs-CZ" sz="3000" dirty="0">
                <a:cs typeface="Arial" charset="0"/>
              </a:rPr>
              <a:t>. nosičů..) </a:t>
            </a:r>
          </a:p>
          <a:p>
            <a:pPr>
              <a:lnSpc>
                <a:spcPct val="80000"/>
              </a:lnSpc>
            </a:pPr>
            <a:r>
              <a:rPr lang="cs-CZ" sz="3000" dirty="0" smtClean="0"/>
              <a:t>ani velmi vyspělé technologie neřeší veškeré problémy lidstva </a:t>
            </a:r>
            <a:endParaRPr lang="en-US" sz="3000" dirty="0" smtClean="0"/>
          </a:p>
          <a:p>
            <a:pPr>
              <a:lnSpc>
                <a:spcPct val="80000"/>
              </a:lnSpc>
            </a:pPr>
            <a:r>
              <a:rPr lang="cs-CZ" sz="3000" dirty="0" smtClean="0"/>
              <a:t>nepřinášejí automaticky lepší svět pro všechny</a:t>
            </a:r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Technologie, technika a 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b="1" dirty="0" smtClean="0"/>
              <a:t>technologie přinášejí nové problémy</a:t>
            </a:r>
            <a:r>
              <a:rPr lang="cs-CZ" dirty="0" smtClean="0"/>
              <a:t>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našim prarodičům ještě zcela neznámé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nebezpečí ohrožující jedince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nebezpečí ohrožující celou společnost</a:t>
            </a:r>
          </a:p>
          <a:p>
            <a:pPr>
              <a:lnSpc>
                <a:spcPct val="80000"/>
              </a:lnSpc>
            </a:pPr>
            <a:r>
              <a:rPr lang="cs-CZ" dirty="0" err="1" smtClean="0"/>
              <a:t>inf</a:t>
            </a:r>
            <a:r>
              <a:rPr lang="cs-CZ" dirty="0" smtClean="0"/>
              <a:t>. technologie nástrojem, který lze využít i zneužít</a:t>
            </a:r>
          </a:p>
          <a:p>
            <a:pPr>
              <a:lnSpc>
                <a:spcPct val="80000"/>
              </a:lnSpc>
            </a:pPr>
            <a:r>
              <a:rPr lang="cs-CZ" dirty="0" err="1" smtClean="0"/>
              <a:t>inf</a:t>
            </a:r>
            <a:r>
              <a:rPr lang="cs-CZ" dirty="0" smtClean="0"/>
              <a:t>. revoluce přináší </a:t>
            </a:r>
            <a:r>
              <a:rPr lang="cs-CZ" b="1" dirty="0" smtClean="0"/>
              <a:t>nová dilemata</a:t>
            </a:r>
            <a:r>
              <a:rPr lang="cs-CZ" dirty="0" smtClean="0"/>
              <a:t> spojená se správným jednáním a s </a:t>
            </a:r>
            <a:r>
              <a:rPr lang="cs-CZ" b="1" dirty="0" smtClean="0"/>
              <a:t>hledáním etických hodnot</a:t>
            </a:r>
            <a:r>
              <a:rPr lang="cs-CZ" dirty="0" smtClean="0"/>
              <a:t>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je třeba vypracovat nové zákony a normy pro práci s </a:t>
            </a:r>
            <a:r>
              <a:rPr lang="cs-CZ" dirty="0" err="1" smtClean="0"/>
              <a:t>inf</a:t>
            </a:r>
            <a:r>
              <a:rPr lang="cs-CZ" dirty="0" smtClean="0"/>
              <a:t>. technologiemi a informacemi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vývoj technologií uniká tempu zrodu potřebných zákonů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dirty="0" smtClean="0"/>
              <a:t>legislativa zaostává za možnostmi digitálního prostředí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cs-CZ" dirty="0" smtClean="0"/>
              <a:t>Hodnoty a technika</a:t>
            </a:r>
            <a:endParaRPr 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 smtClean="0"/>
              <a:t>A.</a:t>
            </a:r>
            <a:r>
              <a:rPr lang="cs-CZ" sz="2800" dirty="0" smtClean="0"/>
              <a:t>  Je nutno rozlišovat mezi technikou a jejím hospodářským, politickým a válečným využitím</a:t>
            </a:r>
          </a:p>
          <a:p>
            <a:pPr>
              <a:lnSpc>
                <a:spcPct val="80000"/>
              </a:lnSpc>
            </a:pPr>
            <a:r>
              <a:rPr lang="cs-CZ" sz="2800" b="1" dirty="0" smtClean="0"/>
              <a:t>Dominik Pecka </a:t>
            </a:r>
            <a:r>
              <a:rPr lang="cs-CZ" sz="2800" dirty="0" smtClean="0"/>
              <a:t>(teolog, filosof)</a:t>
            </a:r>
            <a:r>
              <a:rPr lang="cs-CZ" sz="2800" b="1" dirty="0" smtClean="0"/>
              <a:t> </a:t>
            </a:r>
            <a:r>
              <a:rPr lang="cs-CZ" sz="2800" dirty="0" smtClean="0"/>
              <a:t>: </a:t>
            </a:r>
            <a:endParaRPr lang="cs-CZ" sz="28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/>
              <a:t>války nejsou vynálezem techniků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/>
              <a:t>za zvrácenosti nese odpovědnost člověk a ne technika jako taková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800" dirty="0"/>
              <a:t>bída současného světa způsobena ne rozmachem techniky, ale nedostatkem morálního pokroku </a:t>
            </a:r>
            <a:r>
              <a:rPr lang="cs-CZ" sz="2800" dirty="0" smtClean="0"/>
              <a:t>lidstva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 smtClean="0"/>
              <a:t>činnost techniků podrobena mravním zákonům jako každé lidské jednání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dirty="0" smtClean="0"/>
              <a:t>mravní zákon tak ovlivňuje i to, k čemu má být technika využívaná</a:t>
            </a:r>
          </a:p>
          <a:p>
            <a:pPr>
              <a:lnSpc>
                <a:spcPct val="80000"/>
              </a:lnSpc>
              <a:buNone/>
            </a:pPr>
            <a:endParaRPr lang="cs-CZ" sz="2400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/>
              <a:t>Technologie, technika a etika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000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B. </a:t>
            </a:r>
            <a:r>
              <a:rPr lang="cs-CZ" dirty="0" smtClean="0"/>
              <a:t>Technologie není hodnotově neutrální</a:t>
            </a:r>
            <a:endParaRPr lang="cs-CZ" b="1" dirty="0" smtClean="0"/>
          </a:p>
          <a:p>
            <a:pPr>
              <a:lnSpc>
                <a:spcPct val="90000"/>
              </a:lnSpc>
            </a:pPr>
            <a:r>
              <a:rPr lang="cs-CZ" b="1" dirty="0" smtClean="0"/>
              <a:t>Rafael </a:t>
            </a:r>
            <a:r>
              <a:rPr lang="cs-CZ" b="1" dirty="0" err="1" smtClean="0"/>
              <a:t>Capurro</a:t>
            </a:r>
            <a:r>
              <a:rPr lang="cs-CZ" b="1" dirty="0" smtClean="0"/>
              <a:t> </a:t>
            </a:r>
            <a:r>
              <a:rPr lang="cs-CZ" dirty="0" smtClean="0"/>
              <a:t>(informační vědec a filosof)</a:t>
            </a:r>
            <a:r>
              <a:rPr lang="cs-CZ" b="1" dirty="0" smtClean="0"/>
              <a:t>: </a:t>
            </a:r>
            <a:endParaRPr lang="cs-CZ" u="sng" dirty="0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technika není neutrální, stejně </a:t>
            </a:r>
            <a:r>
              <a:rPr lang="cs-CZ" dirty="0" smtClean="0"/>
              <a:t>jako není </a:t>
            </a:r>
            <a:r>
              <a:rPr lang="cs-CZ" dirty="0"/>
              <a:t>věda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př. rozdíl mezi </a:t>
            </a:r>
            <a:r>
              <a:rPr lang="cs-CZ" dirty="0" err="1"/>
              <a:t>inf</a:t>
            </a:r>
            <a:r>
              <a:rPr lang="cs-CZ" dirty="0"/>
              <a:t>. technologiemi a tištěnými materiály: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 smtClean="0">
                <a:cs typeface="Arial" charset="0"/>
              </a:rPr>
              <a:t>→</a:t>
            </a:r>
            <a:r>
              <a:rPr lang="cs-CZ" dirty="0" smtClean="0">
                <a:sym typeface="Wingdings"/>
              </a:rPr>
              <a:t> </a:t>
            </a:r>
            <a:r>
              <a:rPr lang="cs-CZ" dirty="0" smtClean="0"/>
              <a:t>tištěné </a:t>
            </a:r>
            <a:r>
              <a:rPr lang="cs-CZ" dirty="0"/>
              <a:t>materiály je lehčí </a:t>
            </a:r>
            <a:r>
              <a:rPr lang="cs-CZ" dirty="0" smtClean="0"/>
              <a:t>kontrolovat </a:t>
            </a:r>
            <a:r>
              <a:rPr lang="cs-CZ" dirty="0" smtClean="0">
                <a:sym typeface="Wingdings"/>
              </a:rPr>
              <a:t> </a:t>
            </a:r>
            <a:r>
              <a:rPr lang="cs-CZ" dirty="0" smtClean="0"/>
              <a:t>mají demokratičtější povahu</a:t>
            </a:r>
            <a:endParaRPr lang="cs-CZ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>
                <a:cs typeface="Arial" charset="0"/>
              </a:rPr>
              <a:t>→</a:t>
            </a:r>
            <a:r>
              <a:rPr lang="cs-CZ" dirty="0"/>
              <a:t> </a:t>
            </a:r>
            <a:r>
              <a:rPr lang="cs-CZ" dirty="0" smtClean="0"/>
              <a:t>hrozba </a:t>
            </a:r>
            <a:r>
              <a:rPr lang="cs-CZ" dirty="0"/>
              <a:t>zneužití </a:t>
            </a:r>
            <a:r>
              <a:rPr lang="cs-CZ" dirty="0" err="1"/>
              <a:t>inf</a:t>
            </a:r>
            <a:r>
              <a:rPr lang="cs-CZ" dirty="0"/>
              <a:t>. technologií, zkreslení </a:t>
            </a:r>
            <a:r>
              <a:rPr lang="cs-CZ" dirty="0" err="1"/>
              <a:t>inf</a:t>
            </a:r>
            <a:r>
              <a:rPr lang="cs-CZ" dirty="0"/>
              <a:t>. ukazuje, že nejsou neutrální, ale již implikují etickou dimenzi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povaha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-technický systém – lidé,technika, postupy, hodnoty</a:t>
            </a:r>
          </a:p>
          <a:p>
            <a:r>
              <a:rPr lang="cs-CZ" dirty="0" smtClean="0"/>
              <a:t>technologie – sociální aktér</a:t>
            </a:r>
          </a:p>
          <a:p>
            <a:r>
              <a:rPr lang="cs-CZ" dirty="0" smtClean="0"/>
              <a:t>etická dimenze artefaktu – působí na lidi</a:t>
            </a:r>
          </a:p>
          <a:p>
            <a:r>
              <a:rPr lang="cs-CZ" dirty="0" smtClean="0"/>
              <a:t>vlastnictví – reakce přesahují záměrné použití, mění sociální vztahy </a:t>
            </a:r>
            <a:r>
              <a:rPr lang="cs-CZ" dirty="0" smtClean="0">
                <a:sym typeface="Wingdings"/>
              </a:rPr>
              <a:t> hierarchie, pocit ohrožení, zvýhodnění, mocenské vztahy</a:t>
            </a:r>
          </a:p>
          <a:p>
            <a:r>
              <a:rPr lang="cs-CZ" b="1" dirty="0" smtClean="0"/>
              <a:t>technologický tah </a:t>
            </a:r>
            <a:r>
              <a:rPr lang="cs-CZ" dirty="0" smtClean="0"/>
              <a:t>– technika činnosti zprostředkovává, ale také je limituje</a:t>
            </a:r>
          </a:p>
          <a:p>
            <a:r>
              <a:rPr lang="cs-CZ" b="1" dirty="0" smtClean="0"/>
              <a:t>reverzní adaptace </a:t>
            </a:r>
            <a:r>
              <a:rPr lang="cs-CZ" dirty="0" smtClean="0"/>
              <a:t>– lidé přizpůsobují své cíle dostupným prostředkům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cs-CZ" dirty="0" smtClean="0"/>
              <a:t>Etická povaha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92500"/>
          </a:bodyPr>
          <a:lstStyle/>
          <a:p>
            <a:r>
              <a:rPr lang="cs-CZ" sz="3600" dirty="0" smtClean="0"/>
              <a:t>použitelnost x užitečnost</a:t>
            </a:r>
          </a:p>
          <a:p>
            <a:endParaRPr lang="cs-CZ" sz="3600" dirty="0" smtClean="0"/>
          </a:p>
          <a:p>
            <a:r>
              <a:rPr lang="cs-CZ" sz="3600" dirty="0" smtClean="0"/>
              <a:t>Komu bude technologie sloužit?</a:t>
            </a:r>
          </a:p>
          <a:p>
            <a:endParaRPr lang="cs-CZ" sz="3600" dirty="0" smtClean="0"/>
          </a:p>
          <a:p>
            <a:r>
              <a:rPr lang="cs-CZ" sz="3600" dirty="0" smtClean="0"/>
              <a:t>Kdo bude technologii kontrolovat?</a:t>
            </a:r>
          </a:p>
          <a:p>
            <a:endParaRPr lang="cs-CZ" sz="3600" dirty="0" smtClean="0"/>
          </a:p>
          <a:p>
            <a:r>
              <a:rPr lang="cs-CZ" sz="3600" dirty="0" smtClean="0"/>
              <a:t>Jak reflektuje technologie hodnoty skupiny?</a:t>
            </a:r>
          </a:p>
          <a:p>
            <a:endParaRPr lang="cs-CZ" sz="3600" dirty="0" smtClean="0"/>
          </a:p>
          <a:p>
            <a:r>
              <a:rPr lang="cs-CZ" sz="3600" dirty="0" smtClean="0"/>
              <a:t>Jaké hodnoty technologie prosazuje?</a:t>
            </a:r>
            <a:endParaRPr lang="cs-CZ" sz="3600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cs-CZ" dirty="0"/>
              <a:t>Technologie, technika a etika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000108"/>
            <a:ext cx="8429684" cy="557216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 dirty="0"/>
              <a:t>4 hlediska, dle kterých lze označit </a:t>
            </a:r>
            <a:r>
              <a:rPr lang="cs-CZ" sz="2800" b="1" dirty="0" err="1"/>
              <a:t>inf</a:t>
            </a:r>
            <a:r>
              <a:rPr lang="cs-CZ" sz="2800" b="1" dirty="0"/>
              <a:t>. technologie jako hodnoty obsahující nástroje</a:t>
            </a:r>
            <a:r>
              <a:rPr lang="cs-CZ" sz="2800" dirty="0"/>
              <a:t> (dle </a:t>
            </a:r>
            <a:r>
              <a:rPr lang="cs-CZ" sz="2800" dirty="0" err="1"/>
              <a:t>Deborah</a:t>
            </a:r>
            <a:r>
              <a:rPr lang="cs-CZ" sz="2800" dirty="0"/>
              <a:t> </a:t>
            </a:r>
            <a:r>
              <a:rPr lang="cs-CZ" sz="2800" dirty="0" err="1"/>
              <a:t>Johnson</a:t>
            </a:r>
            <a:r>
              <a:rPr lang="cs-CZ" sz="2800" dirty="0"/>
              <a:t>)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1.) hledisko původu: s jakými cíly technologie vznikla, jaká je její historie? </a:t>
            </a:r>
            <a:r>
              <a:rPr lang="cs-CZ" sz="2800" dirty="0" smtClean="0">
                <a:sym typeface="Wingdings"/>
              </a:rPr>
              <a:t></a:t>
            </a:r>
            <a:r>
              <a:rPr lang="cs-CZ" sz="2800" dirty="0" smtClean="0">
                <a:cs typeface="Arial" charset="0"/>
              </a:rPr>
              <a:t> </a:t>
            </a:r>
            <a:r>
              <a:rPr lang="cs-CZ" sz="2800" dirty="0">
                <a:cs typeface="Arial" charset="0"/>
              </a:rPr>
              <a:t>Internet ambivalentní (původně vojenská </a:t>
            </a:r>
            <a:r>
              <a:rPr lang="cs-CZ" sz="2800" dirty="0" err="1">
                <a:cs typeface="Arial" charset="0"/>
              </a:rPr>
              <a:t>tech</a:t>
            </a:r>
            <a:r>
              <a:rPr lang="cs-CZ" sz="2800" dirty="0">
                <a:cs typeface="Arial" charset="0"/>
              </a:rPr>
              <a:t>., v akadem. prostředí šíří nové myšlenky, svoboda projevu)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cs typeface="Arial" charset="0"/>
              </a:rPr>
              <a:t>2.) hledisko symbolických významů: jaké atributy a významy jsou ve společnosti s technologií spojeny?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cs typeface="Arial" charset="0"/>
              </a:rPr>
              <a:t>3.) hledisko podpory určitých skupin: komu technologie pomáhá? </a:t>
            </a:r>
            <a:r>
              <a:rPr lang="cs-CZ" sz="2800" dirty="0" smtClean="0">
                <a:sym typeface="Wingdings"/>
              </a:rPr>
              <a:t> </a:t>
            </a:r>
            <a:r>
              <a:rPr lang="cs-CZ" sz="2800" dirty="0" smtClean="0">
                <a:cs typeface="Arial" charset="0"/>
              </a:rPr>
              <a:t>Internet </a:t>
            </a:r>
            <a:r>
              <a:rPr lang="cs-CZ" sz="2800" dirty="0">
                <a:cs typeface="Arial" charset="0"/>
              </a:rPr>
              <a:t>– občanská sdružení, studenti, osamělí lidé, ale i nadnárodní společnosti, teroristé</a:t>
            </a:r>
            <a:r>
              <a:rPr lang="cs-CZ" sz="2800" dirty="0" smtClean="0">
                <a:cs typeface="Arial" charset="0"/>
              </a:rPr>
              <a:t>..</a:t>
            </a:r>
            <a:endParaRPr lang="cs-CZ" sz="2800" dirty="0">
              <a:cs typeface="Arial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cs typeface="Arial" charset="0"/>
              </a:rPr>
              <a:t>4.) hledisko vlastností a dopadů – vlastnosti jsou či nejsou, mohou či nemohou být konzistentní s určitou formou uspořádání společnosti? </a:t>
            </a:r>
            <a:r>
              <a:rPr lang="cs-CZ" sz="2800" dirty="0"/>
              <a:t> </a:t>
            </a:r>
          </a:p>
          <a:p>
            <a:pPr>
              <a:lnSpc>
                <a:spcPct val="80000"/>
              </a:lnSpc>
            </a:pPr>
            <a:endParaRPr lang="cs-CZ" sz="2400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Sesitive</a:t>
            </a:r>
            <a:r>
              <a:rPr lang="cs-CZ" dirty="0" smtClean="0"/>
              <a:t> Design (VSD)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hodnotově citlivý </a:t>
            </a:r>
            <a:r>
              <a:rPr lang="cs-CZ" dirty="0" err="1" smtClean="0"/>
              <a:t>desing</a:t>
            </a:r>
            <a:r>
              <a:rPr lang="cs-CZ" dirty="0" smtClean="0"/>
              <a:t> </a:t>
            </a:r>
            <a:r>
              <a:rPr lang="cs-CZ" b="1" dirty="0" smtClean="0"/>
              <a:t>x</a:t>
            </a:r>
            <a:r>
              <a:rPr lang="cs-CZ" dirty="0" smtClean="0"/>
              <a:t> design citlivý na morální hodnoty </a:t>
            </a:r>
            <a:r>
              <a:rPr lang="cs-CZ" b="1" dirty="0" smtClean="0"/>
              <a:t>x</a:t>
            </a:r>
            <a:r>
              <a:rPr lang="cs-CZ" dirty="0" smtClean="0"/>
              <a:t> k hodnotám ohleduplný design</a:t>
            </a:r>
          </a:p>
          <a:p>
            <a:r>
              <a:rPr lang="cs-CZ" dirty="0" smtClean="0"/>
              <a:t>teoreticky zakotvený přístup k designu</a:t>
            </a:r>
          </a:p>
          <a:p>
            <a:r>
              <a:rPr lang="cs-CZ" dirty="0" smtClean="0"/>
              <a:t>metoda aplikované etiky</a:t>
            </a:r>
          </a:p>
          <a:p>
            <a:r>
              <a:rPr lang="cs-CZ" dirty="0" smtClean="0"/>
              <a:t>„technologický návrh, který do celého procesu projektování zahrnuje komplexním způsobem obecné hodnoty“ </a:t>
            </a:r>
          </a:p>
          <a:p>
            <a:pPr>
              <a:buNone/>
            </a:pPr>
            <a:r>
              <a:rPr lang="cs-CZ" sz="1100" dirty="0" smtClean="0"/>
              <a:t>             (</a:t>
            </a:r>
            <a:r>
              <a:rPr lang="cs-CZ" sz="1100" dirty="0" err="1" smtClean="0"/>
              <a:t>Friedman</a:t>
            </a:r>
            <a:r>
              <a:rPr lang="cs-CZ" sz="1100" dirty="0" smtClean="0"/>
              <a:t>, </a:t>
            </a:r>
            <a:r>
              <a:rPr lang="cs-CZ" sz="1100" dirty="0" err="1" smtClean="0"/>
              <a:t>Kahn</a:t>
            </a:r>
            <a:r>
              <a:rPr lang="cs-CZ" sz="1100" dirty="0" smtClean="0"/>
              <a:t>, </a:t>
            </a:r>
            <a:r>
              <a:rPr lang="cs-CZ" sz="1100" dirty="0" err="1" smtClean="0"/>
              <a:t>Borning</a:t>
            </a:r>
            <a:r>
              <a:rPr lang="cs-CZ" sz="1100" dirty="0" smtClean="0"/>
              <a:t>, 2008).  </a:t>
            </a:r>
          </a:p>
          <a:p>
            <a:r>
              <a:rPr lang="cs-CZ" dirty="0" smtClean="0"/>
              <a:t>rámec pro design informačních a počítačových systémů podporujících  etické hodnoty</a:t>
            </a:r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873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Prezentace aplikace PowerPoint</vt:lpstr>
      <vt:lpstr>Technologie, technika a etika </vt:lpstr>
      <vt:lpstr>Technologie, technika a etika </vt:lpstr>
      <vt:lpstr>Hodnoty a technika</vt:lpstr>
      <vt:lpstr>Technologie, technika a etika</vt:lpstr>
      <vt:lpstr>Sociální povaha techniky</vt:lpstr>
      <vt:lpstr>Etická povaha techniky</vt:lpstr>
      <vt:lpstr>Technologie, technika a etika</vt:lpstr>
      <vt:lpstr>Value Sesitive Design (VSD)</vt:lpstr>
      <vt:lpstr>Value Sesitive Design (VSD)</vt:lpstr>
      <vt:lpstr>Value Sesitive Design (VSD)</vt:lpstr>
      <vt:lpstr>Prezentace aplikace PowerPoint</vt:lpstr>
      <vt:lpstr>Trojdílná metodologie </vt:lpstr>
      <vt:lpstr>Trojdílná metodologie </vt:lpstr>
      <vt:lpstr>Příklady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 Zikuška</dc:creator>
  <cp:lastModifiedBy>Michal Lorenz</cp:lastModifiedBy>
  <cp:revision>37</cp:revision>
  <dcterms:created xsi:type="dcterms:W3CDTF">2010-09-20T19:43:33Z</dcterms:created>
  <dcterms:modified xsi:type="dcterms:W3CDTF">2014-10-20T09:35:59Z</dcterms:modified>
</cp:coreProperties>
</file>