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  <p:sldId id="263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9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836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756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143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1911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115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035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05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008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388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199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208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0EEB-543E-435D-8540-2C1B12F8C9EF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6E26-97BF-4E13-9641-4CA5CC7D7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8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tandards/informationliteracycompetency" TargetMode="External"/><Relationship Id="rId2" Type="http://schemas.openxmlformats.org/officeDocument/2006/relationships/hyperlink" Target="http://www.ala.org/acrl/standar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a.org/acrl/standards/visualliteracy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k.munovapaka.cz/" TargetMode="External"/><Relationship Id="rId2" Type="http://schemas.openxmlformats.org/officeDocument/2006/relationships/hyperlink" Target="http://www.skipcr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ruk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vs.cz/o-asociac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proinflow/article/view/87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kvs.cz/wp-content/uploads/2016/05/ivig-pruzkumIG-pilo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kvs.cz/wp-content/uploads/2016/05/ivig_prehled_VSKP.pdf" TargetMode="External"/><Relationship Id="rId2" Type="http://schemas.openxmlformats.org/officeDocument/2006/relationships/hyperlink" Target="http://akvs.cz/wp-content/uploads/2016/05/ivig-doporucena-literatur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2060"/>
                </a:solidFill>
              </a:rPr>
              <a:t>Poznámky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br>
              <a:rPr lang="cs-CZ" sz="3200" b="1" dirty="0" smtClean="0">
                <a:solidFill>
                  <a:srgbClr val="002060"/>
                </a:solidFill>
              </a:rPr>
            </a:br>
            <a:r>
              <a:rPr lang="cs-CZ" sz="3200" b="1" dirty="0" smtClean="0">
                <a:solidFill>
                  <a:srgbClr val="002060"/>
                </a:solidFill>
              </a:rPr>
              <a:t>k obsahovému rámci </a:t>
            </a:r>
            <a:r>
              <a:rPr lang="cs-CZ" sz="3200" b="1" dirty="0" smtClean="0">
                <a:solidFill>
                  <a:srgbClr val="002060"/>
                </a:solidFill>
              </a:rPr>
              <a:t>zadání</a:t>
            </a:r>
            <a:br>
              <a:rPr lang="cs-CZ" sz="3200" b="1" dirty="0" smtClean="0">
                <a:solidFill>
                  <a:srgbClr val="002060"/>
                </a:solidFill>
              </a:rPr>
            </a:br>
            <a:r>
              <a:rPr lang="cs-CZ" sz="3200" b="1" dirty="0" smtClean="0">
                <a:solidFill>
                  <a:srgbClr val="002060"/>
                </a:solidFill>
              </a:rPr>
              <a:t>státnicového okruhu k předmětu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Informační vzdělávání</a:t>
            </a:r>
          </a:p>
          <a:p>
            <a:endParaRPr lang="cs-CZ" dirty="0"/>
          </a:p>
          <a:p>
            <a:r>
              <a:rPr lang="cs-CZ" sz="2400" dirty="0" smtClean="0"/>
              <a:t>16. prosinec  </a:t>
            </a:r>
            <a:r>
              <a:rPr lang="cs-CZ" sz="2400" dirty="0" smtClean="0"/>
              <a:t>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509109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Knihovnické organizace -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dirty="0" smtClean="0"/>
              <a:t>ALA – americká knihovnická organizace</a:t>
            </a:r>
          </a:p>
          <a:p>
            <a:r>
              <a:rPr lang="cs-CZ" dirty="0" smtClean="0"/>
              <a:t>Vzdělávací divize ALA  (největší) – </a:t>
            </a:r>
            <a:r>
              <a:rPr lang="cs-CZ" b="1" dirty="0" smtClean="0"/>
              <a:t>ACRL (</a:t>
            </a:r>
            <a:r>
              <a:rPr lang="en-US" b="1" dirty="0" smtClean="0"/>
              <a:t>The </a:t>
            </a:r>
            <a:r>
              <a:rPr lang="en-US" b="1" dirty="0" smtClean="0"/>
              <a:t>Association of College &amp; Research </a:t>
            </a:r>
            <a:r>
              <a:rPr lang="en-US" b="1" dirty="0" smtClean="0"/>
              <a:t>Libraries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Více než 11 000 knihovníků, od r. 1940</a:t>
            </a:r>
          </a:p>
          <a:p>
            <a:pPr lvl="1"/>
            <a:r>
              <a:rPr lang="cs-CZ" b="1" dirty="0" smtClean="0"/>
              <a:t>Aktivity v oblasti rozvoje informačního vzdělávání a informační gramotnosti: </a:t>
            </a:r>
            <a:r>
              <a:rPr lang="cs-CZ" dirty="0" smtClean="0"/>
              <a:t>standardy, normy, kompetenční rámce</a:t>
            </a:r>
          </a:p>
          <a:p>
            <a:pPr lvl="1"/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www.ala.</a:t>
            </a:r>
            <a:r>
              <a:rPr lang="cs-CZ" dirty="0" err="1" smtClean="0">
                <a:hlinkClick r:id="rId2"/>
              </a:rPr>
              <a:t>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acrl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standards</a:t>
            </a:r>
            <a:endParaRPr lang="cs-CZ" dirty="0" smtClean="0"/>
          </a:p>
          <a:p>
            <a:r>
              <a:rPr lang="cs-CZ" dirty="0" smtClean="0"/>
              <a:t>Aktuálně: revize (z r. 2000)  standardů informační gramotnosti pro vysokoškolské prostředí (platné od 2016) - </a:t>
            </a:r>
            <a:r>
              <a:rPr lang="en-US" b="1" dirty="0" smtClean="0"/>
              <a:t>Information Literacy Competency Standards for Higher Education</a:t>
            </a:r>
          </a:p>
          <a:p>
            <a:pPr lvl="1"/>
            <a:r>
              <a:rPr lang="cs-CZ" dirty="0" smtClean="0">
                <a:hlinkClick r:id="rId3"/>
              </a:rPr>
              <a:t>http</a:t>
            </a:r>
            <a:r>
              <a:rPr lang="cs-CZ" dirty="0" smtClean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www.ala.</a:t>
            </a:r>
            <a:r>
              <a:rPr lang="cs-CZ" dirty="0" err="1" smtClean="0">
                <a:hlinkClick r:id="rId3"/>
              </a:rPr>
              <a:t>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acrl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standards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informationliteracycompetency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Další příklady činnosti ALA v oblasti edukace: </a:t>
            </a:r>
          </a:p>
          <a:p>
            <a:pPr lvl="1"/>
            <a:r>
              <a:rPr lang="en-US" dirty="0" smtClean="0"/>
              <a:t>ACRL Visual Literacy Competency Standards for Higher </a:t>
            </a:r>
            <a:r>
              <a:rPr lang="en-US" dirty="0" smtClean="0"/>
              <a:t>Education</a:t>
            </a:r>
            <a:endParaRPr lang="cs-CZ" dirty="0" smtClean="0"/>
          </a:p>
          <a:p>
            <a:pPr lvl="2"/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www.ala.org/acrl/standards/visualliteracy</a:t>
            </a:r>
            <a:endParaRPr lang="cs-CZ" dirty="0" smtClean="0"/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Projekty informačního vzdělávání a gramotností v knihovnách - výběr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Týden knihoven</a:t>
            </a:r>
            <a:endParaRPr lang="cs-CZ" dirty="0"/>
          </a:p>
          <a:p>
            <a:r>
              <a:rPr lang="cs-CZ" dirty="0" smtClean="0"/>
              <a:t>Knihovnická dílna </a:t>
            </a:r>
            <a:r>
              <a:rPr lang="cs-CZ" dirty="0"/>
              <a:t>- setkání k aktuálním otázkám veřejných knihoven</a:t>
            </a:r>
          </a:p>
          <a:p>
            <a:r>
              <a:rPr lang="cs-CZ" dirty="0" smtClean="0"/>
              <a:t>Noc </a:t>
            </a:r>
            <a:r>
              <a:rPr lang="cs-CZ" dirty="0"/>
              <a:t>s </a:t>
            </a:r>
            <a:r>
              <a:rPr lang="cs-CZ" dirty="0" smtClean="0"/>
              <a:t>Andersenem, Kde </a:t>
            </a:r>
            <a:r>
              <a:rPr lang="cs-CZ" dirty="0"/>
              <a:t>končí </a:t>
            </a:r>
            <a:r>
              <a:rPr lang="cs-CZ" dirty="0" smtClean="0"/>
              <a:t>svět </a:t>
            </a:r>
            <a:r>
              <a:rPr lang="cs-CZ" dirty="0"/>
              <a:t>- akce podporující dětské čtenářství</a:t>
            </a:r>
          </a:p>
          <a:p>
            <a:r>
              <a:rPr lang="cs-CZ" dirty="0" smtClean="0"/>
              <a:t>Březen </a:t>
            </a:r>
            <a:r>
              <a:rPr lang="cs-CZ" dirty="0"/>
              <a:t>- měsíc čtenářů</a:t>
            </a:r>
          </a:p>
          <a:p>
            <a:r>
              <a:rPr lang="cs-CZ" dirty="0"/>
              <a:t>Týden čtení</a:t>
            </a:r>
          </a:p>
          <a:p>
            <a:r>
              <a:rPr lang="cs-CZ" dirty="0"/>
              <a:t>Světový den knihy a autorských práv</a:t>
            </a:r>
          </a:p>
          <a:p>
            <a:r>
              <a:rPr lang="cs-CZ" dirty="0"/>
              <a:t>Den pro dětskou </a:t>
            </a:r>
            <a:r>
              <a:rPr lang="cs-CZ" dirty="0" smtClean="0"/>
              <a:t>knihu</a:t>
            </a:r>
          </a:p>
          <a:p>
            <a:r>
              <a:rPr lang="cs-CZ" dirty="0" err="1" smtClean="0"/>
              <a:t>Biblioweb</a:t>
            </a:r>
            <a:endParaRPr lang="cs-CZ" dirty="0" smtClean="0"/>
          </a:p>
          <a:p>
            <a:r>
              <a:rPr lang="cs-CZ" dirty="0" smtClean="0"/>
              <a:t>Čtenářské kluby</a:t>
            </a:r>
          </a:p>
          <a:p>
            <a:r>
              <a:rPr lang="cs-CZ" dirty="0" err="1" smtClean="0"/>
              <a:t>OKnA</a:t>
            </a:r>
            <a:r>
              <a:rPr lang="cs-CZ" dirty="0" smtClean="0"/>
              <a:t> – O Knihovnických Aktivitách …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8342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Grantová politika v informačním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Veřejné informační služby knihoven </a:t>
            </a:r>
            <a:r>
              <a:rPr lang="cs-CZ" sz="2000" b="1" dirty="0" smtClean="0"/>
              <a:t>(VISK) </a:t>
            </a:r>
            <a:r>
              <a:rPr lang="cs-CZ" sz="2000" dirty="0" smtClean="0"/>
              <a:t>– grantový program schválený </a:t>
            </a:r>
            <a:r>
              <a:rPr lang="cs-CZ" sz="2000" dirty="0"/>
              <a:t>usnesením vlády ČR ze dne 10. 4. 2000 č. 351 o Koncepci státní informační politiky ve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Cíl programu: </a:t>
            </a:r>
            <a:r>
              <a:rPr lang="cs-CZ" sz="2000" b="1" dirty="0" smtClean="0"/>
              <a:t>inovace </a:t>
            </a:r>
            <a:r>
              <a:rPr lang="cs-CZ" sz="2000" b="1" dirty="0"/>
              <a:t>veřejných informačních služeb knihoven na bází informačních technologií (ICT</a:t>
            </a:r>
            <a:r>
              <a:rPr lang="cs-CZ" sz="2000" b="1" dirty="0" smtClean="0"/>
              <a:t>)</a:t>
            </a:r>
          </a:p>
          <a:p>
            <a:pPr lvl="1"/>
            <a:r>
              <a:rPr lang="cs-CZ" sz="2000" dirty="0"/>
              <a:t>Ministerstvo </a:t>
            </a:r>
            <a:r>
              <a:rPr lang="cs-CZ" sz="2000" dirty="0" smtClean="0"/>
              <a:t>kultury - http</a:t>
            </a:r>
            <a:r>
              <a:rPr lang="cs-CZ" sz="2000" dirty="0"/>
              <a:t>://visk.nkp.cz</a:t>
            </a:r>
            <a:r>
              <a:rPr lang="cs-CZ" sz="2000" dirty="0" smtClean="0"/>
              <a:t>/</a:t>
            </a:r>
          </a:p>
          <a:p>
            <a:pPr lvl="1"/>
            <a:endParaRPr lang="cs-CZ" sz="2000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3356992"/>
            <a:ext cx="63436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272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Státnicový okruh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786058"/>
            <a:ext cx="8647778" cy="235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20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800" b="1" dirty="0" smtClean="0"/>
              <a:t>Otázky prolínající se s jinými státnicovými tématy:  </a:t>
            </a:r>
          </a:p>
          <a:p>
            <a:endParaRPr lang="cs-CZ" dirty="0" smtClean="0"/>
          </a:p>
          <a:p>
            <a:r>
              <a:rPr lang="cs-CZ" dirty="0" smtClean="0"/>
              <a:t>Čtenářská </a:t>
            </a:r>
            <a:r>
              <a:rPr lang="cs-CZ" dirty="0" smtClean="0"/>
              <a:t>gramotnost v knihovnách</a:t>
            </a:r>
          </a:p>
          <a:p>
            <a:r>
              <a:rPr lang="cs-CZ" dirty="0" smtClean="0"/>
              <a:t>Významné instituce, konference a další platformy na podporu informační gramotnosti</a:t>
            </a:r>
          </a:p>
          <a:p>
            <a:r>
              <a:rPr lang="cs-CZ" dirty="0" smtClean="0"/>
              <a:t>SKIP, SDRUK, komise IVIG  - charakteristika, osobnosti, náplň činnosti</a:t>
            </a:r>
          </a:p>
          <a:p>
            <a:r>
              <a:rPr lang="cs-CZ" dirty="0" smtClean="0"/>
              <a:t>Konkrétní projekty informačního vzdělávání v zahraničí a ČR – charakteristika, popis, význam</a:t>
            </a:r>
          </a:p>
          <a:p>
            <a:r>
              <a:rPr lang="cs-CZ" dirty="0" smtClean="0"/>
              <a:t>Osobnosti českého knihovnictví (a tedy i vzdělávání v knihovnách)</a:t>
            </a:r>
          </a:p>
          <a:p>
            <a:r>
              <a:rPr lang="cs-CZ" dirty="0" smtClean="0"/>
              <a:t>Granty v oblasti informační gramotnosti a informačního vzdělávání – charakteristika (VISK)</a:t>
            </a:r>
          </a:p>
          <a:p>
            <a:r>
              <a:rPr lang="cs-CZ" dirty="0" smtClean="0"/>
              <a:t>Časopisy + publikace k tématu knihovnictví, </a:t>
            </a:r>
            <a:r>
              <a:rPr lang="cs-CZ" dirty="0" err="1" smtClean="0"/>
              <a:t>infověda</a:t>
            </a:r>
            <a:r>
              <a:rPr lang="cs-CZ" dirty="0" smtClean="0"/>
              <a:t> a </a:t>
            </a:r>
            <a:r>
              <a:rPr lang="cs-CZ" dirty="0" err="1" smtClean="0"/>
              <a:t>info</a:t>
            </a:r>
            <a:r>
              <a:rPr lang="cs-CZ" dirty="0" smtClean="0"/>
              <a:t> vzdělávání + </a:t>
            </a:r>
            <a:r>
              <a:rPr lang="cs-CZ" dirty="0" smtClean="0"/>
              <a:t>gramotnost</a:t>
            </a:r>
          </a:p>
          <a:p>
            <a:r>
              <a:rPr lang="cs-CZ" dirty="0" smtClean="0"/>
              <a:t>Koncepce rozvoje knihoven ČR na léta 2016 - 2020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Státnicový okruh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800" b="1" dirty="0" smtClean="0"/>
              <a:t>Svaz </a:t>
            </a:r>
            <a:r>
              <a:rPr lang="cs-CZ" sz="3800" b="1" dirty="0" smtClean="0"/>
              <a:t>knihovníků a informačních pracovníků České republiky (SKIP)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skipcr.cz</a:t>
            </a:r>
            <a:endParaRPr lang="cs-CZ" dirty="0" smtClean="0"/>
          </a:p>
          <a:p>
            <a:r>
              <a:rPr lang="cs-CZ" dirty="0" smtClean="0"/>
              <a:t>Dobrovolná profesní </a:t>
            </a:r>
            <a:r>
              <a:rPr lang="cs-CZ" dirty="0" smtClean="0"/>
              <a:t>a </a:t>
            </a:r>
            <a:r>
              <a:rPr lang="cs-CZ" dirty="0" smtClean="0"/>
              <a:t>stavovská organizace </a:t>
            </a:r>
            <a:r>
              <a:rPr lang="cs-CZ" dirty="0" smtClean="0"/>
              <a:t>knihovníků a informačních </a:t>
            </a:r>
            <a:r>
              <a:rPr lang="cs-CZ" dirty="0" smtClean="0"/>
              <a:t>pracovníků</a:t>
            </a:r>
          </a:p>
          <a:p>
            <a:r>
              <a:rPr lang="cs-CZ" dirty="0" smtClean="0"/>
              <a:t>Poslání: usilovat </a:t>
            </a:r>
            <a:r>
              <a:rPr lang="cs-CZ" dirty="0" smtClean="0"/>
              <a:t>o soustavné zvyšování úrovně knihovnické a informační práce a s tím spojené prestiže oboru a o to, aby ze strany státu, zřizovatelů knihoven a informačních institucí byly vytvářeny příznivé podmínky pro jejich rozvoj a </a:t>
            </a:r>
            <a:r>
              <a:rPr lang="cs-CZ" dirty="0" err="1" smtClean="0"/>
              <a:t>činnos</a:t>
            </a:r>
            <a:endParaRPr lang="cs-CZ" dirty="0" smtClean="0"/>
          </a:p>
          <a:p>
            <a:r>
              <a:rPr lang="cs-CZ" dirty="0" smtClean="0"/>
              <a:t>Cca 1 </a:t>
            </a:r>
            <a:r>
              <a:rPr lang="cs-CZ" dirty="0" smtClean="0"/>
              <a:t>500 </a:t>
            </a:r>
            <a:r>
              <a:rPr lang="cs-CZ" dirty="0" smtClean="0"/>
              <a:t>člen</a:t>
            </a:r>
          </a:p>
          <a:p>
            <a:r>
              <a:rPr lang="cs-CZ" dirty="0" smtClean="0"/>
              <a:t>Organizován </a:t>
            </a:r>
            <a:r>
              <a:rPr lang="cs-CZ" dirty="0" smtClean="0"/>
              <a:t>na regionálním </a:t>
            </a:r>
            <a:r>
              <a:rPr lang="cs-CZ" dirty="0" smtClean="0"/>
              <a:t>principu - 11 </a:t>
            </a:r>
            <a:r>
              <a:rPr lang="cs-CZ" dirty="0" smtClean="0"/>
              <a:t>regionálních </a:t>
            </a:r>
            <a:r>
              <a:rPr lang="cs-CZ" dirty="0" smtClean="0"/>
              <a:t>výbor</a:t>
            </a:r>
          </a:p>
          <a:p>
            <a:r>
              <a:rPr lang="cs-CZ" dirty="0" smtClean="0"/>
              <a:t>Odborná činnost: </a:t>
            </a:r>
          </a:p>
          <a:p>
            <a:pPr lvl="1"/>
            <a:r>
              <a:rPr lang="cs-CZ" b="1" dirty="0" smtClean="0"/>
              <a:t>sekce </a:t>
            </a:r>
            <a:r>
              <a:rPr lang="cs-CZ" dirty="0" smtClean="0"/>
              <a:t>(veřejných knihoven, vzdělávání, zaměstnavatelská), </a:t>
            </a:r>
            <a:endParaRPr lang="cs-CZ" dirty="0" smtClean="0"/>
          </a:p>
          <a:p>
            <a:pPr lvl="1"/>
            <a:r>
              <a:rPr lang="cs-CZ" b="1" dirty="0" smtClean="0"/>
              <a:t>kluby </a:t>
            </a:r>
            <a:r>
              <a:rPr lang="cs-CZ" dirty="0" smtClean="0"/>
              <a:t>(dětských </a:t>
            </a:r>
            <a:r>
              <a:rPr lang="cs-CZ" dirty="0" smtClean="0"/>
              <a:t>knihoven -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kdk.munovapaka.cz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, školních </a:t>
            </a:r>
            <a:r>
              <a:rPr lang="cs-CZ" dirty="0" smtClean="0"/>
              <a:t>knihoven, vysokoškolských knihovníků, frankofonní, klub lékařských knihoven)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b="1" dirty="0" smtClean="0"/>
              <a:t>komise</a:t>
            </a:r>
            <a:r>
              <a:rPr lang="cs-CZ" dirty="0" smtClean="0"/>
              <a:t> (ediční, pro zahraniční styky). 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3800" b="1" dirty="0" smtClean="0"/>
              <a:t>Sdružení knihoven ČR (SDRUK) </a:t>
            </a:r>
            <a:r>
              <a:rPr lang="cs-CZ" sz="3800" dirty="0" smtClean="0">
                <a:hlinkClick r:id="rId2"/>
              </a:rPr>
              <a:t>www.</a:t>
            </a:r>
            <a:r>
              <a:rPr lang="cs-CZ" sz="3800" dirty="0" err="1" smtClean="0">
                <a:hlinkClick r:id="rId2"/>
              </a:rPr>
              <a:t>sdruk.cz</a:t>
            </a:r>
            <a:endParaRPr lang="cs-CZ" sz="3800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Od roku 1992 nadace, poté změny forem – dnes zájmové sdružení </a:t>
            </a:r>
            <a:r>
              <a:rPr lang="cs-CZ" dirty="0" smtClean="0"/>
              <a:t>právnických osob podporujícím rozvoj odborných a vědeckých knihoven na celém území České </a:t>
            </a:r>
            <a:r>
              <a:rPr lang="cs-CZ" dirty="0" smtClean="0"/>
              <a:t>republik</a:t>
            </a:r>
          </a:p>
          <a:p>
            <a:r>
              <a:rPr lang="cs-CZ" dirty="0" smtClean="0"/>
              <a:t>Členství: v </a:t>
            </a:r>
            <a:r>
              <a:rPr lang="cs-CZ" dirty="0" smtClean="0"/>
              <a:t>současné době </a:t>
            </a:r>
            <a:r>
              <a:rPr lang="cs-CZ" dirty="0" smtClean="0"/>
              <a:t>více než 40 knihoven </a:t>
            </a:r>
            <a:r>
              <a:rPr lang="cs-CZ" dirty="0" smtClean="0"/>
              <a:t>a informačních </a:t>
            </a:r>
            <a:r>
              <a:rPr lang="cs-CZ" dirty="0" smtClean="0"/>
              <a:t>středisek</a:t>
            </a:r>
            <a:r>
              <a:rPr lang="cs-CZ" dirty="0" smtClean="0"/>
              <a:t> </a:t>
            </a:r>
            <a:endParaRPr lang="cs-CZ" dirty="0" smtClean="0"/>
          </a:p>
          <a:p>
            <a:r>
              <a:rPr lang="cs-CZ" dirty="0" smtClean="0"/>
              <a:t>Konference </a:t>
            </a:r>
            <a:r>
              <a:rPr lang="cs-CZ" b="1" dirty="0" smtClean="0"/>
              <a:t>Knihovny současnosti </a:t>
            </a:r>
            <a:r>
              <a:rPr lang="cs-CZ" dirty="0" smtClean="0"/>
              <a:t>(http://</a:t>
            </a:r>
            <a:r>
              <a:rPr lang="cs-CZ" dirty="0" smtClean="0"/>
              <a:t>sdruk.mlp.cz/sdruk/konference-</a:t>
            </a:r>
          </a:p>
          <a:p>
            <a:r>
              <a:rPr lang="cs-CZ" dirty="0" smtClean="0"/>
              <a:t>knihovny-</a:t>
            </a:r>
            <a:r>
              <a:rPr lang="cs-CZ" dirty="0" err="1" smtClean="0"/>
              <a:t>soucasnosti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/konference-knihovny-</a:t>
            </a:r>
            <a:r>
              <a:rPr lang="cs-CZ" dirty="0" err="1" smtClean="0"/>
              <a:t>soucasnosti</a:t>
            </a:r>
            <a:r>
              <a:rPr lang="cs-CZ" dirty="0" smtClean="0"/>
              <a:t>/) – 2016/24. ročník</a:t>
            </a:r>
          </a:p>
          <a:p>
            <a:r>
              <a:rPr lang="cs-CZ" b="1" dirty="0" smtClean="0"/>
              <a:t>Odborné sekce:</a:t>
            </a:r>
          </a:p>
          <a:p>
            <a:pPr lvl="1"/>
            <a:r>
              <a:rPr lang="cs-CZ" dirty="0" smtClean="0"/>
              <a:t>Pro akvizici</a:t>
            </a:r>
          </a:p>
          <a:p>
            <a:pPr lvl="1"/>
            <a:r>
              <a:rPr lang="cs-CZ" dirty="0" smtClean="0"/>
              <a:t>Pro bibliografii</a:t>
            </a:r>
          </a:p>
          <a:p>
            <a:pPr lvl="1"/>
            <a:r>
              <a:rPr lang="cs-CZ" dirty="0" smtClean="0"/>
              <a:t>Pro historické fondy</a:t>
            </a:r>
          </a:p>
          <a:p>
            <a:pPr lvl="1"/>
            <a:r>
              <a:rPr lang="cs-CZ" b="1" dirty="0" smtClean="0"/>
              <a:t>Pro informační vzdělávání uživatelů (předsedkyní Bc. Radomíra </a:t>
            </a:r>
            <a:r>
              <a:rPr lang="cs-CZ" b="1" dirty="0" err="1" smtClean="0"/>
              <a:t>Kodetová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Pro informační technologie</a:t>
            </a:r>
          </a:p>
          <a:p>
            <a:pPr lvl="1"/>
            <a:r>
              <a:rPr lang="cs-CZ" dirty="0" smtClean="0"/>
              <a:t>Pro regionální funkce</a:t>
            </a:r>
          </a:p>
          <a:p>
            <a:pPr lvl="1"/>
            <a:r>
              <a:rPr lang="cs-CZ" dirty="0" smtClean="0"/>
              <a:t>Pro služby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organizace - AKVŠ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Asociace knihoven vysokých škol (AKVŠ)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akvs.cz</a:t>
            </a:r>
            <a:r>
              <a:rPr lang="cs-CZ" dirty="0" smtClean="0">
                <a:hlinkClick r:id="rId2"/>
              </a:rPr>
              <a:t>/o-asociaci/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Předsedkyně: PhDr. Hana Landová, </a:t>
            </a:r>
            <a:r>
              <a:rPr lang="cs-CZ" dirty="0" err="1" smtClean="0"/>
              <a:t>Ph.D</a:t>
            </a:r>
            <a:r>
              <a:rPr lang="cs-CZ" dirty="0" smtClean="0"/>
              <a:t>. (ČZU Praha)</a:t>
            </a:r>
          </a:p>
          <a:p>
            <a:r>
              <a:rPr lang="cs-CZ" dirty="0" smtClean="0"/>
              <a:t>Členové: 24 univerzit a VŠ v ČR, jejich knihovny a </a:t>
            </a:r>
            <a:r>
              <a:rPr lang="cs-CZ" dirty="0" err="1" smtClean="0"/>
              <a:t>info</a:t>
            </a:r>
            <a:r>
              <a:rPr lang="cs-CZ" dirty="0" smtClean="0"/>
              <a:t> střediska</a:t>
            </a:r>
          </a:p>
          <a:p>
            <a:r>
              <a:rPr lang="cs-CZ" b="1" dirty="0" smtClean="0"/>
              <a:t>Strategie AKVŠ 2016-2020</a:t>
            </a:r>
          </a:p>
          <a:p>
            <a:pPr lvl="1"/>
            <a:r>
              <a:rPr lang="cs-CZ" dirty="0" smtClean="0"/>
              <a:t>usiluje </a:t>
            </a:r>
            <a:r>
              <a:rPr lang="cs-CZ" dirty="0" smtClean="0"/>
              <a:t>o rozvoj a kvalitu českých vysokoškolských </a:t>
            </a:r>
            <a:r>
              <a:rPr lang="cs-CZ" dirty="0" smtClean="0"/>
              <a:t>knihoven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 smtClean="0"/>
              <a:t>vysokoškolské knihovny při koncepčních jednáních na národní i mezinárodní úrovni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vytváří </a:t>
            </a:r>
            <a:r>
              <a:rPr lang="cs-CZ" dirty="0" smtClean="0"/>
              <a:t>základnu pro spolupráci s cílem zvýšit otevřenost, horizontální prostupnost, kvalitu a efektivitu nabízených </a:t>
            </a:r>
            <a:r>
              <a:rPr lang="cs-CZ" dirty="0" smtClean="0"/>
              <a:t>služeb</a:t>
            </a:r>
          </a:p>
          <a:p>
            <a:pPr lvl="1"/>
            <a:r>
              <a:rPr lang="cs-CZ" dirty="0" smtClean="0"/>
              <a:t>své </a:t>
            </a:r>
            <a:r>
              <a:rPr lang="cs-CZ" dirty="0" smtClean="0"/>
              <a:t>aktivity opírá o strategické dokumenty každé členské univerzity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 smtClean="0"/>
              <a:t>vytváří vhodné podmínky pro posílení a rozvoj jak stávajících, tak nových kompetencí vysokoškolských </a:t>
            </a:r>
            <a:r>
              <a:rPr lang="cs-CZ" dirty="0" smtClean="0"/>
              <a:t>knihoven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organizace - AKVŠ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AKVŠ – činnost v oblast </a:t>
            </a:r>
            <a:r>
              <a:rPr lang="cs-CZ" b="1" dirty="0" smtClean="0"/>
              <a:t>informačního vzdělávání na VŠ</a:t>
            </a:r>
          </a:p>
          <a:p>
            <a:r>
              <a:rPr lang="cs-CZ" dirty="0" smtClean="0"/>
              <a:t>Komise IVIG (od r. 2000)</a:t>
            </a:r>
          </a:p>
          <a:p>
            <a:pPr lvl="1"/>
            <a:r>
              <a:rPr lang="cs-CZ" dirty="0" smtClean="0"/>
              <a:t>Odborné semináře </a:t>
            </a:r>
          </a:p>
          <a:p>
            <a:pPr lvl="1"/>
            <a:r>
              <a:rPr lang="cs-CZ" dirty="0" smtClean="0"/>
              <a:t>Dotazníkové šetření na zjišťování stavu informačního vzdělávání (aktivit podporujících informační gramotnost) v knihovnách vysokých škol v ČR provádí komise IVIG už od svého </a:t>
            </a:r>
            <a:r>
              <a:rPr lang="cs-CZ" dirty="0" smtClean="0"/>
              <a:t>vzniku</a:t>
            </a:r>
          </a:p>
          <a:p>
            <a:pPr lvl="1"/>
            <a:r>
              <a:rPr lang="cs-CZ" dirty="0" smtClean="0"/>
              <a:t>Průzkumy 2000, 2003, 2006</a:t>
            </a:r>
          </a:p>
          <a:p>
            <a:pPr lvl="1"/>
            <a:r>
              <a:rPr lang="cs-CZ" dirty="0" smtClean="0"/>
              <a:t>Dotazníkové šetření 2008, 2015 (zatím nezveřejněno)</a:t>
            </a:r>
          </a:p>
          <a:p>
            <a:pPr lvl="1"/>
            <a:r>
              <a:rPr lang="cs-CZ" dirty="0" smtClean="0"/>
              <a:t>Více o průzkumech IV: </a:t>
            </a:r>
            <a:r>
              <a:rPr lang="cs-CZ" cap="all" dirty="0" smtClean="0"/>
              <a:t>LANDOVÁ, HANA A ZDEŇKA CIVÍNOVÁ. AKTIVITY VYSOKOŠKOLSKÝCH KNIHOVEN V OBLASTI INFORMAČNÍHO VZDĚLÁVÁNÍ: VÝVOJ V LETECH 2006-2010 NA VEŘEJNÝCH VYSOKÝCH ŠKOLÁCH V ČR. </a:t>
            </a:r>
            <a:r>
              <a:rPr lang="cs-CZ" i="1" cap="all" dirty="0" smtClean="0"/>
              <a:t>PROINFLOW: ČASOPIS PRO INFORMAČNÍ VĚDY</a:t>
            </a:r>
            <a:r>
              <a:rPr lang="cs-CZ" cap="all" dirty="0" smtClean="0"/>
              <a:t> [ONLINE]. 2010, </a:t>
            </a:r>
            <a:r>
              <a:rPr lang="cs-CZ" b="1" cap="all" dirty="0" smtClean="0"/>
              <a:t>2</a:t>
            </a:r>
            <a:r>
              <a:rPr lang="cs-CZ" cap="all" dirty="0" smtClean="0"/>
              <a:t>(2), 5-23 [CIT. 2016-05-20]. ISSN 1804-2406. DOSTUPNÉ Z: </a:t>
            </a:r>
            <a:r>
              <a:rPr lang="cs-CZ" cap="all" dirty="0" smtClean="0">
                <a:hlinkClick r:id="rId2"/>
              </a:rPr>
              <a:t>HTTP://WWW.PHIL.MUNI.CZ/JOURNALS/INDEX.PHP/PROINFLOW/ARTICLE/VIEW/875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</a:t>
            </a:r>
            <a:r>
              <a:rPr lang="cs-CZ" dirty="0" smtClean="0"/>
              <a:t>organizace - AKVŠ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dirty="0" smtClean="0"/>
              <a:t>AKVŠ – činnost v oblast </a:t>
            </a:r>
            <a:r>
              <a:rPr lang="cs-CZ" sz="2400" b="1" dirty="0" smtClean="0"/>
              <a:t>rozvoje</a:t>
            </a:r>
            <a:r>
              <a:rPr lang="cs-CZ" sz="2400" dirty="0" smtClean="0"/>
              <a:t> </a:t>
            </a:r>
            <a:r>
              <a:rPr lang="cs-CZ" sz="2400" b="1" dirty="0" smtClean="0"/>
              <a:t>informační  gramotnosti  na VŠ</a:t>
            </a:r>
          </a:p>
          <a:p>
            <a:r>
              <a:rPr lang="cs-CZ" sz="2400" b="1" dirty="0" smtClean="0"/>
              <a:t>Projekt pilotního průzkumu stavu informační gramotnosti vysokoškolských </a:t>
            </a:r>
            <a:r>
              <a:rPr lang="cs-CZ" sz="2400" b="1" dirty="0" smtClean="0"/>
              <a:t>studentů</a:t>
            </a:r>
          </a:p>
          <a:p>
            <a:r>
              <a:rPr lang="cs-CZ" sz="2400" b="1" dirty="0" smtClean="0"/>
              <a:t>Záměr: </a:t>
            </a:r>
            <a:r>
              <a:rPr lang="cs-CZ" sz="2400" dirty="0" smtClean="0"/>
              <a:t>Zjištění stavu informační gramotnosti vysokoškolských studentů, mezer, podmínek a příležitostí ke změně v informačním </a:t>
            </a:r>
            <a:r>
              <a:rPr lang="cs-CZ" sz="2400" dirty="0" smtClean="0"/>
              <a:t>vzdělávání</a:t>
            </a:r>
            <a:endParaRPr lang="cs-CZ" sz="2400" b="1" dirty="0" smtClean="0"/>
          </a:p>
          <a:p>
            <a:pPr lvl="1"/>
            <a:r>
              <a:rPr lang="cs-CZ" sz="2400" dirty="0" smtClean="0"/>
              <a:t>s </a:t>
            </a:r>
            <a:r>
              <a:rPr lang="cs-CZ" sz="2400" dirty="0" smtClean="0"/>
              <a:t>podporou Asociace knihoven vysokých škol v ČR v letech 2004 a </a:t>
            </a:r>
            <a:r>
              <a:rPr lang="cs-CZ" sz="2400" dirty="0" smtClean="0"/>
              <a:t>2005 (autory </a:t>
            </a:r>
            <a:r>
              <a:rPr lang="cs-CZ" sz="2400" dirty="0" smtClean="0"/>
              <a:t>a realizátory </a:t>
            </a:r>
            <a:r>
              <a:rPr lang="cs-CZ" sz="2400" dirty="0" smtClean="0"/>
              <a:t>členové </a:t>
            </a:r>
            <a:r>
              <a:rPr lang="cs-CZ" sz="2400" dirty="0" smtClean="0"/>
              <a:t>komise IVIG, knihovníci vysokoškolských knihoven a </a:t>
            </a:r>
            <a:r>
              <a:rPr lang="cs-CZ" sz="2400" dirty="0" smtClean="0"/>
              <a:t>sociolog; průzkum proveden </a:t>
            </a:r>
            <a:r>
              <a:rPr lang="cs-CZ" sz="2400" dirty="0" smtClean="0"/>
              <a:t>celkem v knihovnách 8 vysokých </a:t>
            </a:r>
            <a:r>
              <a:rPr lang="cs-CZ" sz="2400" dirty="0" smtClean="0"/>
              <a:t>škol)</a:t>
            </a:r>
          </a:p>
          <a:p>
            <a:pPr lvl="1"/>
            <a:r>
              <a:rPr lang="cs-CZ" sz="2400" dirty="0" smtClean="0"/>
              <a:t>Výstupy</a:t>
            </a:r>
            <a:r>
              <a:rPr lang="cs-CZ" sz="2400" dirty="0" smtClean="0"/>
              <a:t>: viz </a:t>
            </a:r>
            <a:r>
              <a:rPr lang="cs-CZ" sz="2400" dirty="0" smtClean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akvs.cz/wp-content/uploads/2016/05/ivig-pruzkumIG-pilot.pdf</a:t>
            </a:r>
            <a:endParaRPr lang="cs-CZ" sz="2400" dirty="0" smtClean="0"/>
          </a:p>
          <a:p>
            <a:pPr lvl="1"/>
            <a:r>
              <a:rPr lang="cs-CZ" sz="2400" dirty="0" smtClean="0"/>
              <a:t>Dotazník v r. 2015 (zatím nevyhodnoceno)</a:t>
            </a:r>
            <a:endParaRPr lang="cs-CZ" sz="2400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Knihovnické organizace - </a:t>
            </a:r>
            <a:r>
              <a:rPr lang="cs-CZ" b="1" dirty="0" smtClean="0"/>
              <a:t>AKVŠ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Odkazy na zdroje k informační gramotnosti (do r. 2010)</a:t>
            </a:r>
          </a:p>
          <a:p>
            <a:pPr lvl="1"/>
            <a:r>
              <a:rPr lang="cs-CZ" sz="2400" dirty="0" smtClean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akvs.cz/wp-content/uploads/2016/05/ivig-doporucena-literatura.pdf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r>
              <a:rPr lang="cs-CZ" sz="2400" dirty="0" smtClean="0"/>
              <a:t>Odkazy na kvalifikační práce s tématem IG (do r. 2010)</a:t>
            </a:r>
          </a:p>
          <a:p>
            <a:pPr lvl="1"/>
            <a:r>
              <a:rPr lang="cs-CZ" sz="2400" dirty="0" smtClean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akvs.cz/wp-content/uploads/2016/05/ivig_prehled_VSKP.pdf</a:t>
            </a:r>
            <a:endParaRPr lang="cs-CZ" sz="2400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762</Words>
  <Application>Microsoft Office PowerPoint</Application>
  <PresentationFormat>Předvádění na obrazovce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Poznámky  k obsahovému rámci zadání státnicového okruhu k předmětu</vt:lpstr>
      <vt:lpstr>Státnicový okruh</vt:lpstr>
      <vt:lpstr>Státnicový okruh</vt:lpstr>
      <vt:lpstr>Knihovnické organizace</vt:lpstr>
      <vt:lpstr>Knihovnické organizace</vt:lpstr>
      <vt:lpstr>Knihovnické organizace - AKVŠ</vt:lpstr>
      <vt:lpstr>Knihovnické organizace - AKVŠ</vt:lpstr>
      <vt:lpstr>Knihovnické organizace - AKVŠ</vt:lpstr>
      <vt:lpstr>Knihovnické organizace - AKVŠ</vt:lpstr>
      <vt:lpstr>Knihovnické organizace - zahraničí</vt:lpstr>
      <vt:lpstr>Projekty informačního vzdělávání a gramotností v knihovnách - výběr</vt:lpstr>
      <vt:lpstr>Grantová politika v informačním vzdělávání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Pavík</cp:lastModifiedBy>
  <cp:revision>13</cp:revision>
  <dcterms:created xsi:type="dcterms:W3CDTF">2016-05-06T03:01:42Z</dcterms:created>
  <dcterms:modified xsi:type="dcterms:W3CDTF">2016-12-16T05:15:01Z</dcterms:modified>
</cp:coreProperties>
</file>