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71" r:id="rId8"/>
    <p:sldId id="265" r:id="rId9"/>
    <p:sldId id="295" r:id="rId10"/>
    <p:sldId id="266" r:id="rId11"/>
    <p:sldId id="267" r:id="rId12"/>
    <p:sldId id="268" r:id="rId13"/>
    <p:sldId id="269" r:id="rId14"/>
    <p:sldId id="277" r:id="rId15"/>
    <p:sldId id="278" r:id="rId16"/>
    <p:sldId id="270" r:id="rId17"/>
    <p:sldId id="274" r:id="rId18"/>
    <p:sldId id="279" r:id="rId19"/>
    <p:sldId id="292" r:id="rId20"/>
    <p:sldId id="280" r:id="rId21"/>
    <p:sldId id="281" r:id="rId22"/>
    <p:sldId id="283" r:id="rId23"/>
    <p:sldId id="287" r:id="rId24"/>
    <p:sldId id="289" r:id="rId25"/>
    <p:sldId id="288" r:id="rId26"/>
    <p:sldId id="284" r:id="rId27"/>
    <p:sldId id="285" r:id="rId28"/>
    <p:sldId id="286" r:id="rId29"/>
    <p:sldId id="272" r:id="rId30"/>
    <p:sldId id="273" r:id="rId31"/>
    <p:sldId id="275" r:id="rId32"/>
    <p:sldId id="276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8" r:id="rId41"/>
    <p:sldId id="309" r:id="rId42"/>
    <p:sldId id="310" r:id="rId43"/>
    <p:sldId id="303" r:id="rId44"/>
    <p:sldId id="304" r:id="rId45"/>
    <p:sldId id="305" r:id="rId46"/>
    <p:sldId id="306" r:id="rId47"/>
    <p:sldId id="311" r:id="rId48"/>
    <p:sldId id="312" r:id="rId49"/>
    <p:sldId id="313" r:id="rId50"/>
    <p:sldId id="314" r:id="rId51"/>
    <p:sldId id="293" r:id="rId52"/>
    <p:sldId id="294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4202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1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12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183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741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936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573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318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371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9899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7D8-4A6A-49C1-8148-998C5EC113FA}" type="datetimeFigureOut">
              <a:rPr lang="cs-CZ" smtClean="0"/>
              <a:pPr/>
              <a:t>28. 10. 2016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928-A652-4084-A0BE-6545F623F2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8797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uv.cz/ramcove-vzdelavaci-programy/rvp-pro-zakladni-vzdelava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skolstvi-v-cr/skolskareforma/klicove-kompeten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kola21.rvp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21.rvp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21.rvp.cz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21.rvp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qes.cz/Metodika-gramotnosti/Metodika-pro-hodnoceni-rozvoje-informacni-gramotno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dezvakci.cz/fileadmin/user_upload/blog/Neformalni_vzdelavani/Klicove_kompetence.pdf" TargetMode="External"/><Relationship Id="rId2" Type="http://schemas.openxmlformats.org/officeDocument/2006/relationships/hyperlink" Target="http://www.nuv.cz/t/rvp-pro-gymnaz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skolstvi-v-cr/skolskareforma/klicove-kompeten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b="1" dirty="0" smtClean="0"/>
              <a:t>Klíčové kompetence a IG v </a:t>
            </a:r>
            <a:r>
              <a:rPr lang="cs-CZ" sz="4000" b="1" dirty="0" err="1" smtClean="0"/>
              <a:t>kurikulárních</a:t>
            </a:r>
            <a:r>
              <a:rPr lang="cs-CZ" sz="4000" b="1" dirty="0" smtClean="0"/>
              <a:t> dokumentech ČR 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Předmět Informační vzdělávání</a:t>
            </a:r>
          </a:p>
          <a:p>
            <a:r>
              <a:rPr lang="cs-CZ" dirty="0" smtClean="0"/>
              <a:t>21. 10. 2016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31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Kompetenční modely v organizaci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Popisují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(tj. znalosti, dovednosti, zkušenosti, osobnostní charakteristiky) nutné pro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požadovaný výkon </a:t>
            </a:r>
            <a:r>
              <a:rPr lang="cs-CZ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dané pozici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Shape 133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2420888"/>
            <a:ext cx="3695700" cy="3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2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v organizaci</a:t>
            </a:r>
            <a:endParaRPr lang="cs-CZ" dirty="0"/>
          </a:p>
        </p:txBody>
      </p:sp>
      <p:pic>
        <p:nvPicPr>
          <p:cNvPr id="6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550" y="1700808"/>
            <a:ext cx="7200900" cy="47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33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Kompetenční model v organizaci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6734"/>
            <a:ext cx="8368318" cy="51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38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 smtClean="0"/>
              <a:t>Kompetenční model </a:t>
            </a:r>
            <a:r>
              <a:rPr lang="cs-CZ" sz="3600" b="1" dirty="0" smtClean="0"/>
              <a:t>v oblasti zájmového </a:t>
            </a:r>
            <a:br>
              <a:rPr lang="cs-CZ" sz="3600" b="1" dirty="0" smtClean="0"/>
            </a:br>
            <a:r>
              <a:rPr lang="cs-CZ" sz="3600" b="1" dirty="0" smtClean="0"/>
              <a:t>a neformálního vzdělávání </a:t>
            </a:r>
            <a:endParaRPr lang="cs-CZ" sz="3600" dirty="0"/>
          </a:p>
        </p:txBody>
      </p:sp>
      <p:pic>
        <p:nvPicPr>
          <p:cNvPr id="3" name="Shape 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2295128"/>
            <a:ext cx="82809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81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b="1" dirty="0" err="1"/>
              <a:t>Kurikulární</a:t>
            </a:r>
            <a:r>
              <a:rPr lang="cs-CZ" sz="3600" b="1" dirty="0"/>
              <a:t> dokumenty </a:t>
            </a:r>
            <a:r>
              <a:rPr lang="cs-CZ" sz="3600" dirty="0"/>
              <a:t>v systému vzdělávání ČR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68352" cy="4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9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Národní ústav pro vzdělávání </a:t>
            </a:r>
            <a:r>
              <a:rPr lang="cs-CZ" sz="2400" dirty="0">
                <a:hlinkClick r:id="rId2"/>
              </a:rPr>
              <a:t>http://www.nuv.cz/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3600" b="1" dirty="0" smtClean="0"/>
              <a:t>rámcové vzdělávací programy</a:t>
            </a:r>
            <a:endParaRPr lang="cs-CZ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03203" cy="35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4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Školské a vzdělávací instituce </a:t>
            </a:r>
            <a:r>
              <a:rPr lang="cs-CZ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formálního vzdělávání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03200" lvl="0" indent="0">
              <a:buNone/>
            </a:pPr>
            <a:r>
              <a:rPr lang="cs-CZ" sz="3600" b="1" dirty="0" smtClean="0"/>
              <a:t>Klíčové kompetence (zkratka KK)</a:t>
            </a:r>
          </a:p>
          <a:p>
            <a:pPr lvl="0"/>
            <a:r>
              <a:rPr lang="cs-CZ" dirty="0" smtClean="0"/>
              <a:t>Souhrn vědomostí, dovedností, schopností, postojů a hodnot důležitých pro osobní rozvoj a uplatnění každého člena společnosti</a:t>
            </a:r>
          </a:p>
          <a:p>
            <a:pPr lvl="0"/>
            <a:r>
              <a:rPr lang="cs-CZ" b="1" dirty="0" smtClean="0"/>
              <a:t>Výběr KK </a:t>
            </a:r>
            <a:r>
              <a:rPr lang="cs-CZ" dirty="0" smtClean="0"/>
              <a:t>a jejich pojetí vychází z hodnot obecně přijímaných ve společnosti a z obecně sdílených představ o tom, které kompetence jedince přispívají k jeho vzdělávání, spokojenému a úspěšnému životu a k posilování funkcí občanské společnosti</a:t>
            </a:r>
          </a:p>
          <a:p>
            <a:pPr lvl="0"/>
            <a:r>
              <a:rPr lang="cs-CZ" dirty="0" smtClean="0"/>
              <a:t>Viz:</a:t>
            </a:r>
          </a:p>
          <a:p>
            <a:pPr lvl="1"/>
            <a:r>
              <a:rPr lang="cs-CZ" dirty="0" smtClean="0"/>
              <a:t>Rámcový vzdělávací program pro ZV, GV</a:t>
            </a:r>
          </a:p>
          <a:p>
            <a:pPr lvl="1"/>
            <a:r>
              <a:rPr lang="cs-CZ" dirty="0" smtClean="0"/>
              <a:t>Metodika pro podporu tvorby školních vzdělávacích programů pro zájmové vzdělávání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738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(KK)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Předpokladem nabytí klíčových kompetencí = </a:t>
            </a:r>
            <a:r>
              <a:rPr lang="cs-CZ" b="1" dirty="0" smtClean="0">
                <a:latin typeface="Arial" panose="020B0604020202020204" pitchFamily="34" charset="0"/>
              </a:rPr>
              <a:t>důvěra v samostatnost účastníka vzdělávání </a:t>
            </a:r>
            <a:r>
              <a:rPr lang="cs-CZ" dirty="0" smtClean="0">
                <a:latin typeface="Arial" panose="020B0604020202020204" pitchFamily="34" charset="0"/>
              </a:rPr>
              <a:t>a v jeho </a:t>
            </a:r>
            <a:r>
              <a:rPr lang="cs-CZ" b="1" dirty="0" smtClean="0">
                <a:latin typeface="Arial" panose="020B0604020202020204" pitchFamily="34" charset="0"/>
              </a:rPr>
              <a:t>odpovědnost za vlastní učení                        </a:t>
            </a:r>
            <a:r>
              <a:rPr lang="cs-CZ" dirty="0" smtClean="0">
                <a:latin typeface="Arial" panose="020B0604020202020204" pitchFamily="34" charset="0"/>
              </a:rPr>
              <a:t>má možnost spoluutvářet proces svého učení na vlastní odpovědnost, zejména v neformálním učení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Nabývání klíčových kompetencí - </a:t>
            </a:r>
            <a:r>
              <a:rPr lang="cs-CZ" b="1" dirty="0" smtClean="0">
                <a:latin typeface="Arial" panose="020B0604020202020204" pitchFamily="34" charset="0"/>
              </a:rPr>
              <a:t>celoživotní proces (</a:t>
            </a:r>
            <a:r>
              <a:rPr lang="cs-CZ" dirty="0" smtClean="0">
                <a:latin typeface="Arial" panose="020B0604020202020204" pitchFamily="34" charset="0"/>
              </a:rPr>
              <a:t>nové učení a přeučování)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KK = další vzdělávání přesahující profese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Rozvoj osobnosti </a:t>
            </a:r>
          </a:p>
          <a:p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Ovládnout definitivně klíčové kompetence není možné, neboť proces učení, zejména u kompetencí, nelze ukončit jednou provždy.</a:t>
            </a:r>
          </a:p>
          <a:p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419872" y="2276872"/>
            <a:ext cx="957943" cy="8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9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a RVP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Podrobné informace o klíčových kompetencích ve vzdělávání na základních školách a gymnáziích podle RVP</a:t>
            </a:r>
          </a:p>
          <a:p>
            <a:pPr lvl="1"/>
            <a:r>
              <a:rPr lang="cs-CZ" dirty="0">
                <a:hlinkClick r:id="rId2"/>
              </a:rPr>
              <a:t>http://www.msmt.cz/vzdelavani/skolstvi-v-cr/skolskareforma/klicove-kompetence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109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Klíčové kompetence systému školství 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předškolní vzdělávání</a:t>
            </a:r>
          </a:p>
          <a:p>
            <a:r>
              <a:rPr lang="cs-CZ" dirty="0"/>
              <a:t>Pro základní vzdělávání</a:t>
            </a:r>
          </a:p>
          <a:p>
            <a:r>
              <a:rPr lang="cs-CZ" dirty="0"/>
              <a:t>Pro gymnázia</a:t>
            </a:r>
          </a:p>
          <a:p>
            <a:r>
              <a:rPr lang="cs-CZ" dirty="0"/>
              <a:t>Pro střední odborné školy</a:t>
            </a:r>
          </a:p>
          <a:p>
            <a:r>
              <a:rPr lang="cs-CZ" dirty="0"/>
              <a:t>Pro základní umělecké školy…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65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pro 21. století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Původ</a:t>
            </a:r>
          </a:p>
          <a:p>
            <a:r>
              <a:rPr lang="cs-CZ" dirty="0" smtClean="0"/>
              <a:t>Funkce</a:t>
            </a:r>
          </a:p>
          <a:p>
            <a:r>
              <a:rPr lang="cs-CZ" dirty="0" smtClean="0"/>
              <a:t>Přehled</a:t>
            </a:r>
          </a:p>
          <a:p>
            <a:r>
              <a:rPr lang="cs-CZ" dirty="0" smtClean="0"/>
              <a:t>Analýza a interpretace </a:t>
            </a:r>
          </a:p>
          <a:p>
            <a:r>
              <a:rPr lang="cs-CZ" dirty="0" err="1" smtClean="0"/>
              <a:t>Provazba</a:t>
            </a:r>
            <a:r>
              <a:rPr lang="cs-CZ" dirty="0" smtClean="0"/>
              <a:t> s cíli vzdělávání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617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Klíčové kompetence – ZV a GV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Základní</a:t>
            </a:r>
            <a:r>
              <a:rPr lang="cs-CZ" dirty="0" smtClean="0"/>
              <a:t> </a:t>
            </a:r>
            <a:r>
              <a:rPr lang="cs-CZ" dirty="0"/>
              <a:t>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občanské</a:t>
            </a:r>
          </a:p>
          <a:p>
            <a:pPr lvl="1"/>
            <a:r>
              <a:rPr lang="cs-CZ" dirty="0"/>
              <a:t>Kompetence </a:t>
            </a:r>
            <a:r>
              <a:rPr lang="cs-CZ" b="1" dirty="0"/>
              <a:t>pracovní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B0F0"/>
                </a:solidFill>
              </a:rPr>
              <a:t>Gymnaziální</a:t>
            </a:r>
            <a:r>
              <a:rPr lang="cs-CZ" dirty="0"/>
              <a:t> vzdělávání</a:t>
            </a:r>
          </a:p>
          <a:p>
            <a:endParaRPr lang="cs-CZ" dirty="0"/>
          </a:p>
          <a:p>
            <a:pPr lvl="1"/>
            <a:r>
              <a:rPr lang="cs-CZ" dirty="0"/>
              <a:t>Kompetence k učení </a:t>
            </a:r>
          </a:p>
          <a:p>
            <a:pPr lvl="1"/>
            <a:r>
              <a:rPr lang="cs-CZ" dirty="0"/>
              <a:t>Kompetence k řešení problémů</a:t>
            </a:r>
          </a:p>
          <a:p>
            <a:pPr lvl="1"/>
            <a:r>
              <a:rPr lang="cs-CZ" dirty="0"/>
              <a:t>Kompetence komunikativní</a:t>
            </a:r>
          </a:p>
          <a:p>
            <a:pPr lvl="1"/>
            <a:r>
              <a:rPr lang="cs-CZ" dirty="0"/>
              <a:t>Kompetence sociální a personální</a:t>
            </a:r>
          </a:p>
          <a:p>
            <a:pPr lvl="1"/>
            <a:r>
              <a:rPr lang="cs-CZ" dirty="0"/>
              <a:t>Kompetence občanská</a:t>
            </a:r>
          </a:p>
          <a:p>
            <a:pPr lvl="1"/>
            <a:r>
              <a:rPr lang="cs-CZ" dirty="0"/>
              <a:t>Kompetence</a:t>
            </a:r>
          </a:p>
          <a:p>
            <a:pPr marL="274320" lvl="1" indent="0">
              <a:buNone/>
            </a:pPr>
            <a:r>
              <a:rPr lang="cs-CZ" dirty="0"/>
              <a:t>     </a:t>
            </a:r>
            <a:r>
              <a:rPr lang="cs-CZ" b="1" dirty="0"/>
              <a:t>k podnikavosti</a:t>
            </a:r>
          </a:p>
        </p:txBody>
      </p:sp>
    </p:spTree>
    <p:extLst>
      <p:ext uri="{BB962C8B-B14F-4D97-AF65-F5344CB8AC3E}">
        <p14:creationId xmlns="" xmlns:p14="http://schemas.microsoft.com/office/powerpoint/2010/main" val="18948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K samostudiu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3431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32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cs-CZ" b="1" dirty="0"/>
              <a:t>Vzdělávací obsah</a:t>
            </a:r>
          </a:p>
          <a:p>
            <a:pPr marL="457200" lvl="1" indent="0">
              <a:buNone/>
            </a:pPr>
            <a:r>
              <a:rPr lang="cs-CZ" b="1" dirty="0"/>
              <a:t>=</a:t>
            </a:r>
            <a:r>
              <a:rPr lang="cs-CZ" dirty="0"/>
              <a:t> učivo + očekávané výstupy z něho  </a:t>
            </a:r>
          </a:p>
          <a:p>
            <a:pPr marL="57150" indent="0">
              <a:buNone/>
            </a:pPr>
            <a:r>
              <a:rPr lang="cs-CZ" dirty="0"/>
              <a:t>         (dřívější podrobné osnovy)</a:t>
            </a:r>
          </a:p>
          <a:p>
            <a:r>
              <a:rPr lang="cs-CZ" b="1" dirty="0"/>
              <a:t>Vzdělávací oblast </a:t>
            </a:r>
          </a:p>
          <a:p>
            <a:pPr marL="457200" lvl="1" indent="0">
              <a:buNone/>
            </a:pPr>
            <a:r>
              <a:rPr lang="cs-CZ" dirty="0"/>
              <a:t>= šířeji pojaté téma, skupina „kognitivně blízkých“ oborů</a:t>
            </a:r>
          </a:p>
          <a:p>
            <a:pPr lvl="2"/>
            <a:r>
              <a:rPr lang="cs-CZ" dirty="0"/>
              <a:t>Př.: Člověk a společnost </a:t>
            </a:r>
          </a:p>
          <a:p>
            <a:r>
              <a:rPr lang="cs-CZ" b="1" dirty="0"/>
              <a:t>Vzdělávací obor </a:t>
            </a:r>
          </a:p>
          <a:p>
            <a:pPr marL="457200" lvl="1" indent="0">
              <a:buNone/>
            </a:pPr>
            <a:r>
              <a:rPr lang="cs-CZ" dirty="0"/>
              <a:t>= předmět (příp. skupina předmětů) </a:t>
            </a:r>
          </a:p>
          <a:p>
            <a:pPr lvl="2"/>
            <a:r>
              <a:rPr lang="cs-CZ" dirty="0"/>
              <a:t>Příklad pro vzdělávací oblast Člověk a společnost:</a:t>
            </a:r>
          </a:p>
          <a:p>
            <a:pPr marL="658368" lvl="2" indent="0">
              <a:buNone/>
            </a:pPr>
            <a:r>
              <a:rPr lang="cs-CZ" dirty="0"/>
              <a:t>        </a:t>
            </a:r>
            <a:r>
              <a:rPr lang="cs-CZ" i="1" dirty="0"/>
              <a:t>Dějepis, Výchova k občanství, integrované obory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977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Vzdělávací </a:t>
            </a:r>
            <a:r>
              <a:rPr lang="cs-CZ" b="1" dirty="0"/>
              <a:t>oblasti </a:t>
            </a:r>
            <a:r>
              <a:rPr lang="cs-CZ" dirty="0"/>
              <a:t>ve vzdělávacím obsahu RVP </a:t>
            </a:r>
            <a:r>
              <a:rPr lang="cs-CZ" b="1" dirty="0"/>
              <a:t>ZV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639076" cy="334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3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2700" dirty="0" err="1" smtClean="0"/>
              <a:t>Kurikulární</a:t>
            </a:r>
            <a:r>
              <a:rPr lang="cs-CZ" sz="2700" dirty="0" smtClean="0"/>
              <a:t> dokument pro základní vzdělávání: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b="1" dirty="0" smtClean="0"/>
              <a:t>Školní vzdělávací program (ŠVP)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Identifikační údaje o škole</a:t>
            </a:r>
          </a:p>
          <a:p>
            <a:r>
              <a:rPr lang="cs-CZ" dirty="0"/>
              <a:t>Charakteristika školy</a:t>
            </a:r>
          </a:p>
          <a:p>
            <a:r>
              <a:rPr lang="cs-CZ" dirty="0"/>
              <a:t>Charakteristika ŠVP</a:t>
            </a:r>
          </a:p>
          <a:p>
            <a:r>
              <a:rPr lang="cs-CZ" b="1" dirty="0"/>
              <a:t>Začlenění průřezových témat</a:t>
            </a:r>
          </a:p>
          <a:p>
            <a:r>
              <a:rPr lang="cs-CZ" b="1" dirty="0"/>
              <a:t>Školní učební plán (přehled učebních „předmětů“ a počtu vyučovacích hodin pro každý ročník) </a:t>
            </a:r>
          </a:p>
          <a:p>
            <a:r>
              <a:rPr lang="cs-CZ" b="1" dirty="0"/>
              <a:t>Učební osnovy</a:t>
            </a:r>
          </a:p>
          <a:p>
            <a:r>
              <a:rPr lang="cs-CZ" dirty="0"/>
              <a:t>Hodnocení žáků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387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Od RVP k ŠVP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Škola rozčlení </a:t>
            </a:r>
            <a:r>
              <a:rPr lang="cs-CZ" dirty="0">
                <a:solidFill>
                  <a:srgbClr val="FF0000"/>
                </a:solidFill>
              </a:rPr>
              <a:t>obsah vzdělávacího oboru RVP </a:t>
            </a:r>
            <a:r>
              <a:rPr lang="cs-CZ" dirty="0"/>
              <a:t>do </a:t>
            </a:r>
            <a:r>
              <a:rPr lang="cs-CZ" i="1" dirty="0">
                <a:solidFill>
                  <a:srgbClr val="FF0000"/>
                </a:solidFill>
              </a:rPr>
              <a:t>vyučovacích předmětů </a:t>
            </a:r>
            <a:r>
              <a:rPr lang="cs-CZ" dirty="0"/>
              <a:t>a rozpracuje, případně </a:t>
            </a:r>
            <a:r>
              <a:rPr lang="cs-CZ" dirty="0">
                <a:solidFill>
                  <a:srgbClr val="FF0000"/>
                </a:solidFill>
              </a:rPr>
              <a:t>doplní v </a:t>
            </a:r>
            <a:r>
              <a:rPr lang="cs-CZ" i="1" dirty="0">
                <a:solidFill>
                  <a:srgbClr val="FF0000"/>
                </a:solidFill>
              </a:rPr>
              <a:t>učebních osnovách  ŠVP </a:t>
            </a:r>
            <a:r>
              <a:rPr lang="cs-CZ" dirty="0"/>
              <a:t>podle potřeb, zájmů, zaměření a nadání žáků tak, aby bylo zaručené </a:t>
            </a:r>
            <a:r>
              <a:rPr lang="cs-CZ" i="1" dirty="0">
                <a:solidFill>
                  <a:srgbClr val="FF0000"/>
                </a:solidFill>
              </a:rPr>
              <a:t>směřování k rozvoji klíčových kompetencí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Jeden vzdělávací obor = jeden nebo více vyučovacích předmětů</a:t>
            </a:r>
            <a:r>
              <a:rPr lang="cs-CZ" dirty="0"/>
              <a:t>, případně může vyučovací předmět vzniknout integrací vzdělávacího obsahu více vzdělávacích oborů (</a:t>
            </a:r>
            <a:r>
              <a:rPr lang="cs-CZ" dirty="0">
                <a:solidFill>
                  <a:srgbClr val="FF0000"/>
                </a:solidFill>
              </a:rPr>
              <a:t>integrovaný vyučovací předmět)</a:t>
            </a:r>
          </a:p>
          <a:p>
            <a:endParaRPr lang="cs-CZ" dirty="0"/>
          </a:p>
          <a:p>
            <a:r>
              <a:rPr lang="cs-CZ" dirty="0"/>
              <a:t>např. RVP ZV umožňuje </a:t>
            </a:r>
            <a:r>
              <a:rPr lang="cs-CZ" i="1" dirty="0"/>
              <a:t>propojení (integraci</a:t>
            </a:r>
            <a:r>
              <a:rPr lang="cs-CZ" dirty="0"/>
              <a:t>) vzdělávacího obsahu do ŠVP.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254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Integrace vzdělávacího obsahu</a:t>
            </a:r>
          </a:p>
          <a:p>
            <a:pPr lvl="1"/>
            <a:r>
              <a:rPr lang="cs-CZ" dirty="0"/>
              <a:t>Propojení vzdělávacího obsahu na úrovni témat, tematických okruhů, případně vzdělávacích oborů oblastí</a:t>
            </a:r>
          </a:p>
          <a:p>
            <a:pPr marL="514350" indent="-457200"/>
            <a:r>
              <a:rPr lang="cs-CZ" b="1" dirty="0"/>
              <a:t>Očekávané výstupy</a:t>
            </a:r>
          </a:p>
          <a:p>
            <a:pPr marL="914400" lvl="1" indent="-457200"/>
            <a:r>
              <a:rPr lang="cs-CZ" dirty="0"/>
              <a:t>Stěžejní část vzdělávacího obsahu všech vzdělávacích oborů</a:t>
            </a:r>
          </a:p>
          <a:p>
            <a:pPr marL="914400" lvl="1" indent="-457200"/>
            <a:r>
              <a:rPr lang="cs-CZ" dirty="0"/>
              <a:t>Ověřitelné, měřitelné, mají činnostní povahu, využitelné v běžném životě</a:t>
            </a:r>
          </a:p>
          <a:p>
            <a:pPr marL="914400" lvl="1" indent="-457200"/>
            <a:r>
              <a:rPr lang="cs-CZ" dirty="0"/>
              <a:t>Vymezují úroveň, které mají všichni žáci dosáhnout prostřednictvím učiva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249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b="1" dirty="0"/>
              <a:t>RVP a ŠVP - </a:t>
            </a:r>
            <a:r>
              <a:rPr lang="cs-CZ" dirty="0"/>
              <a:t>základní pojmy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Průřezová témata / PT</a:t>
            </a:r>
          </a:p>
          <a:p>
            <a:pPr lvl="1"/>
            <a:r>
              <a:rPr lang="cs-CZ" dirty="0"/>
              <a:t>Reprezentují v RVP aktuální okruhy problémů současného i budoucího světa </a:t>
            </a:r>
          </a:p>
          <a:p>
            <a:pPr lvl="1"/>
            <a:r>
              <a:rPr lang="cs-CZ" dirty="0"/>
              <a:t>Povinná součást základního i středního vzdělávání</a:t>
            </a:r>
          </a:p>
          <a:p>
            <a:pPr lvl="1"/>
            <a:r>
              <a:rPr lang="cs-CZ" dirty="0"/>
              <a:t>Pomáhají rozvíjet osobnost žáka v oblasti postojů a </a:t>
            </a:r>
            <a:r>
              <a:rPr lang="cs-CZ" dirty="0" smtClean="0"/>
              <a:t>hodnot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b="1" dirty="0" smtClean="0"/>
              <a:t>Otázka: Která témata jsou podle vás ta průřezová? 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1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/>
              <a:t>Průřezová témata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ZV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>
                <a:solidFill>
                  <a:srgbClr val="92D050"/>
                </a:solidFill>
              </a:rPr>
              <a:t>Výchova demokratického občana </a:t>
            </a:r>
          </a:p>
          <a:p>
            <a:r>
              <a:rPr lang="cs-CZ" dirty="0"/>
              <a:t>Výchova k myšlení v evropských a globálních souvislostech 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cs-CZ" dirty="0">
                <a:solidFill>
                  <a:srgbClr val="FF0000"/>
                </a:solidFill>
              </a:rPr>
              <a:t>RVP G</a:t>
            </a:r>
          </a:p>
          <a:p>
            <a:r>
              <a:rPr lang="cs-CZ" dirty="0"/>
              <a:t>Osobnostní a sociální výchova </a:t>
            </a:r>
          </a:p>
          <a:p>
            <a:r>
              <a:rPr lang="cs-CZ" dirty="0"/>
              <a:t>Výchova k myšlení v evropských a globálních souvislostech</a:t>
            </a:r>
          </a:p>
          <a:p>
            <a:r>
              <a:rPr lang="cs-CZ" dirty="0"/>
              <a:t>Multikulturní výchova </a:t>
            </a:r>
          </a:p>
          <a:p>
            <a:r>
              <a:rPr lang="cs-CZ" dirty="0"/>
              <a:t>Environmentální výchova </a:t>
            </a:r>
          </a:p>
          <a:p>
            <a:r>
              <a:rPr lang="cs-CZ" dirty="0"/>
              <a:t>Mediální výchova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91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Vzdělávací program a kompetenční modely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Podmínka: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příslušné kompetence jsou transformovány do učebních cílů</a:t>
            </a: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-CZ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cíle</a:t>
            </a:r>
          </a:p>
          <a:p>
            <a:pPr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Výroky popisující způsoby /cesty, jimiž student kurzu/modulu /programu prokazuje zvládnutí dané kompetence ve vzdělávacím prostředí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Učební plány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Postavené tak, že jasně vedou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žáky / studenty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 požadovanou úroveň kompetence</a:t>
            </a:r>
          </a:p>
          <a:p>
            <a:pPr marL="514350" lvl="0" indent="-463550">
              <a:lnSpc>
                <a:spcPct val="8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Význam kompetenčních modelů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Zdroj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 hodnocení vzdělávacího obsahu kurzů</a:t>
            </a:r>
          </a:p>
          <a:p>
            <a:pPr marL="914400" lvl="1" indent="-4572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Kritérium srovnatelnosti osnovy vzdělávání (cílů apod.) u různých pedagogů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94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Klíčové kompetence – v obecném významu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integrované schopnosti a dovednosti uplatňované </a:t>
            </a:r>
          </a:p>
          <a:p>
            <a:pPr marL="203200" indent="0">
              <a:buNone/>
            </a:pPr>
            <a:r>
              <a:rPr lang="cs-CZ" sz="2800" dirty="0" smtClean="0"/>
              <a:t>v profesním i osobním životě</a:t>
            </a:r>
          </a:p>
          <a:p>
            <a:r>
              <a:rPr lang="cs-CZ" sz="2800" b="1" dirty="0" smtClean="0"/>
              <a:t>nejsou striktně vázány na jednotlivý obsah učiva </a:t>
            </a:r>
            <a:r>
              <a:rPr lang="cs-CZ" sz="2800" dirty="0" smtClean="0"/>
              <a:t>v </a:t>
            </a:r>
            <a:r>
              <a:rPr lang="cs-CZ" sz="2800" dirty="0" err="1" smtClean="0"/>
              <a:t>kurikulárních</a:t>
            </a:r>
            <a:r>
              <a:rPr lang="cs-CZ" sz="2800" dirty="0" smtClean="0"/>
              <a:t> dokumentech, jsou součástí obecného základu vzdělání jedince v informační společnosti: </a:t>
            </a:r>
          </a:p>
          <a:p>
            <a:pPr lvl="1"/>
            <a:r>
              <a:rPr lang="cs-CZ" sz="2000" dirty="0" smtClean="0"/>
              <a:t>komunikativní dovednosti, včetně znalosti cizích jazyků; personální a interpersonální dovednosti;</a:t>
            </a:r>
          </a:p>
          <a:p>
            <a:pPr lvl="1"/>
            <a:r>
              <a:rPr lang="cs-CZ" sz="2000" dirty="0" smtClean="0"/>
              <a:t> schopnost řešit problémy a problémové situace;</a:t>
            </a:r>
          </a:p>
          <a:p>
            <a:pPr lvl="1"/>
            <a:r>
              <a:rPr lang="cs-CZ" sz="2000" dirty="0" smtClean="0"/>
              <a:t> schopnost využívat při řešení problémů matematických postupů;</a:t>
            </a:r>
          </a:p>
          <a:p>
            <a:pPr lvl="1"/>
            <a:r>
              <a:rPr lang="cs-CZ" sz="2000" dirty="0" smtClean="0"/>
              <a:t>schopnost využívat informační technologie, pracovat s informacemi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081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a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chápeme jako soubor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dovedností, vědomostí, schopností, postojů a hodnot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jako komplexní „výbavu“ žáka / studenta / vzdělávaného jedince / jedince</a:t>
            </a:r>
          </a:p>
          <a:p>
            <a:pPr lvl="1" indent="-147955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None/>
            </a:pPr>
            <a:endParaRPr lang="cs-CZ" sz="21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postupy na úrovni vzdělávací instituce 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(např. školy), akceptované pedagogy a uplatňované ve výuce i mimo výuku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Nástroj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cíleného utváření a rozvíjení klíčových kompetencí žáků/studentů</a:t>
            </a:r>
          </a:p>
          <a:p>
            <a:pPr lvl="1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Formulovány prostřednictvím </a:t>
            </a:r>
            <a:r>
              <a:rPr lang="cs-CZ" sz="215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společně uplatňovaných a upřednostňovaných</a:t>
            </a:r>
            <a:r>
              <a:rPr lang="cs-CZ" sz="215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postupů, metod a forem práce, případně aktivit, příležitostí či pravidel </a:t>
            </a:r>
          </a:p>
        </p:txBody>
      </p:sp>
    </p:spTree>
    <p:extLst>
      <p:ext uri="{BB962C8B-B14F-4D97-AF65-F5344CB8AC3E}">
        <p14:creationId xmlns="" xmlns:p14="http://schemas.microsoft.com/office/powerpoint/2010/main" val="3940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školy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sz="2400" b="1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jasně a srozumitelně vymezeno, </a:t>
            </a:r>
            <a:r>
              <a:rPr lang="cs-CZ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 a JAK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učitelé společně uplatňují ve </a:t>
            </a:r>
            <a:r>
              <a:rPr lang="cs-CZ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výuce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strategie </a:t>
            </a:r>
            <a:r>
              <a:rPr lang="cs-CZ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cíleně směřovány k utváření a rozvíjení klíčových kompetencí žáků a procházejí celým výchovným a vzdělávacím procesem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ve škole, jako např.: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zadávají žákům takové úkoly, které řeší ve skupinách, jejich výsledky pak prezentují ostatním </a:t>
            </a:r>
            <a:r>
              <a:rPr lang="cs-CZ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personální, komunikativní)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periodicky požadují po žácích zpracování rozsáhlejší </a:t>
            </a:r>
            <a:r>
              <a:rPr lang="cs-CZ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(ročníkové, seminární…) 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práce, žáci si volí témata jim blízká, používají při tom více zdrojů, které konfrontují, výstupy své práce prezentují i s využitím IT technologií ostatním </a:t>
            </a:r>
            <a:r>
              <a:rPr lang="cs-CZ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 učení, komunikativní)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učitelé při hodnocení žákovských prací využívají sebehodnocení žáků, např. formou týdenních plánů, osobních rozhovorů </a:t>
            </a:r>
            <a:r>
              <a:rPr lang="cs-CZ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sociální a personální)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1" indent="-187959">
              <a:lnSpc>
                <a:spcPct val="80000"/>
              </a:lnSpc>
              <a:spcBef>
                <a:spcPts val="308"/>
              </a:spcBef>
              <a:buClr>
                <a:schemeClr val="dk1"/>
              </a:buClr>
              <a:buNone/>
            </a:pPr>
            <a:endParaRPr lang="cs-CZ" sz="155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79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Výchovné a vzdělávací strategie </a:t>
            </a:r>
            <a:r>
              <a:rPr lang="cs-CZ" sz="2400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na úrovni </a:t>
            </a:r>
            <a:r>
              <a:rPr lang="cs-CZ" sz="2400" b="1" dirty="0" smtClean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vyučovaného předmětu</a:t>
            </a:r>
          </a:p>
          <a:p>
            <a:pPr marL="0" lvl="0" indent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None/>
            </a:pPr>
            <a:endParaRPr lang="cs-CZ" sz="2400" b="1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společné pro všechny učitele daného vyučovacího předmětu</a:t>
            </a:r>
          </a:p>
          <a:p>
            <a:pPr lv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97222"/>
              <a:buFont typeface="Arial"/>
              <a:buChar char="•"/>
            </a:pPr>
            <a:r>
              <a:rPr lang="cs-CZ" sz="2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např</a:t>
            </a: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v předmětu Český jazyk a literatura (v závorce je uvedena klíčová kompetence, jejíž část tato strategie rozvíjí):</a:t>
            </a:r>
          </a:p>
          <a:p>
            <a:pPr lvl="1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cs-CZ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učitel zařazuje do výuky diskusi, žáci si zformulují pravidla pro diskusi, kterými se budou řídit, a vyhodnocují, jak se jim je daří dodržovat </a:t>
            </a:r>
            <a:r>
              <a:rPr lang="cs-CZ" sz="20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(KK komunikativní, občanská, sociální a personální)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20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Dosud převažující přístup:</a:t>
            </a:r>
          </a:p>
          <a:p>
            <a:pPr lvl="1"/>
            <a:r>
              <a:rPr lang="cs-CZ" dirty="0" smtClean="0"/>
              <a:t>Obsah edukace a pojetí informační gramotnosti zaměřeny převážně na </a:t>
            </a:r>
            <a:r>
              <a:rPr lang="cs-CZ" b="1" dirty="0" smtClean="0"/>
              <a:t>znalost technologií</a:t>
            </a:r>
            <a:r>
              <a:rPr lang="cs-CZ" dirty="0" smtClean="0"/>
              <a:t>, jejich fungování a použitelnosti ve vzdělávání i reálném životě, a rozvoji kompetencí žáků k jejich používání</a:t>
            </a:r>
          </a:p>
          <a:p>
            <a:pPr lvl="1"/>
            <a:r>
              <a:rPr lang="cs-CZ" dirty="0" smtClean="0"/>
              <a:t>Rozvíjí </a:t>
            </a:r>
            <a:r>
              <a:rPr lang="cs-CZ" b="1" dirty="0" smtClean="0"/>
              <a:t>kompetence</a:t>
            </a:r>
            <a:r>
              <a:rPr lang="cs-CZ" dirty="0" smtClean="0"/>
              <a:t> nutné pro využití digitálních technologií při práci s informacemi, při učení, plnění pracovních úkolů nebo v osobním či občanském životě </a:t>
            </a:r>
          </a:p>
          <a:p>
            <a:pPr lvl="1"/>
            <a:r>
              <a:rPr lang="cs-CZ" dirty="0" smtClean="0"/>
              <a:t>Přístup </a:t>
            </a:r>
            <a:r>
              <a:rPr lang="cs-CZ" b="1" dirty="0" smtClean="0"/>
              <a:t>typický spíše pro vymezování digitální (případně ICT) gramotnosti </a:t>
            </a: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Pojetí informační gramotnosti</a:t>
            </a:r>
            <a:b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cs-CZ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 českém vzdělávacím prostředí</a:t>
            </a:r>
            <a:endParaRPr lang="cs-CZ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Neujasněnost vymezení informační gramotnosti</a:t>
            </a:r>
          </a:p>
          <a:p>
            <a:pPr>
              <a:buNone/>
            </a:pPr>
            <a:r>
              <a:rPr lang="cs-CZ" dirty="0" smtClean="0"/>
              <a:t>                       akcentována technologická stránka, vybavenost škol ICT, méně řešen proces edukace informační gramotnosti = informační vzdělávání – co je jeho obsahem???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785786" y="2928934"/>
            <a:ext cx="14287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Pojetí informační gramotnosti </a:t>
            </a:r>
            <a:br>
              <a:rPr lang="cs-CZ" dirty="0" smtClean="0"/>
            </a:br>
            <a:r>
              <a:rPr lang="cs-CZ" dirty="0" smtClean="0"/>
              <a:t>ve školství ČR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19587" cy="364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Pojetí informační gramotnosti </a:t>
            </a:r>
            <a:br>
              <a:rPr lang="cs-CZ" dirty="0" smtClean="0"/>
            </a:br>
            <a:r>
              <a:rPr lang="cs-CZ" dirty="0" smtClean="0"/>
              <a:t>ve školství ČR – definice IG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Informační gramotnosti </a:t>
            </a:r>
            <a:r>
              <a:rPr lang="cs-CZ" b="1" dirty="0" smtClean="0"/>
              <a:t>lze samostatně vymezit</a:t>
            </a:r>
            <a:r>
              <a:rPr lang="cs-CZ" dirty="0" smtClean="0"/>
              <a:t> (akcentovat vybrané kompetence, schopnosti, dovednosti), její </a:t>
            </a:r>
            <a:r>
              <a:rPr lang="cs-CZ" b="1" dirty="0" smtClean="0"/>
              <a:t>obsah se ale prolíná s dalšími základními gramotnostmi</a:t>
            </a:r>
            <a:r>
              <a:rPr lang="cs-CZ" dirty="0" smtClean="0"/>
              <a:t>, podobně jako je tomu např. u čtenářské, jazykové nebo sociální gramotnosti</a:t>
            </a:r>
          </a:p>
          <a:p>
            <a:pPr lvl="1"/>
            <a:r>
              <a:rPr lang="cs-CZ" dirty="0" smtClean="0"/>
              <a:t>JAK KONKRÉTNĚ se prolnutí děje?</a:t>
            </a:r>
          </a:p>
          <a:p>
            <a:r>
              <a:rPr lang="cs-CZ" dirty="0" smtClean="0"/>
              <a:t>Rozvoj informační gramotnosti </a:t>
            </a:r>
            <a:r>
              <a:rPr lang="cs-CZ" b="1" dirty="0" smtClean="0"/>
              <a:t>je vázán na veškerou školní práci</a:t>
            </a:r>
            <a:r>
              <a:rPr lang="cs-CZ" dirty="0" smtClean="0"/>
              <a:t> žáků </a:t>
            </a:r>
            <a:r>
              <a:rPr lang="cs-CZ" b="1" dirty="0" smtClean="0"/>
              <a:t>napříč</a:t>
            </a:r>
            <a:r>
              <a:rPr lang="cs-CZ" dirty="0" smtClean="0"/>
              <a:t> všemi vzdělávacími oblastmi</a:t>
            </a:r>
          </a:p>
          <a:p>
            <a:r>
              <a:rPr lang="cs-CZ" dirty="0" smtClean="0"/>
              <a:t>Informační gramotnost </a:t>
            </a:r>
            <a:r>
              <a:rPr lang="cs-CZ" b="1" dirty="0" smtClean="0"/>
              <a:t>nelze</a:t>
            </a:r>
            <a:r>
              <a:rPr lang="cs-CZ" dirty="0" smtClean="0"/>
              <a:t> vnímat jako jednooborovou problematiku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Pojetí informační gramotnosti </a:t>
            </a:r>
            <a:br>
              <a:rPr lang="cs-CZ" dirty="0" smtClean="0"/>
            </a:br>
            <a:r>
              <a:rPr lang="cs-CZ" dirty="0" smtClean="0"/>
              <a:t>ve školství ČR – definice IG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Srovnávací východisko:</a:t>
            </a:r>
          </a:p>
          <a:p>
            <a:pPr lvl="1"/>
            <a:r>
              <a:rPr lang="cs-CZ" dirty="0" smtClean="0"/>
              <a:t> v matematické, čtenářské a přírodovědné g. = je opěrnými prvky jsou mezinárodní šetření a tetování (PISA, TIMSS, PIRLS), </a:t>
            </a:r>
          </a:p>
          <a:p>
            <a:pPr lvl="1"/>
            <a:r>
              <a:rPr lang="cs-CZ" dirty="0" smtClean="0"/>
              <a:t>u jazykové g. = koncept Společného evropského referenčního rámce (SERR)</a:t>
            </a:r>
          </a:p>
          <a:p>
            <a:pPr lvl="1"/>
            <a:r>
              <a:rPr lang="cs-CZ" dirty="0" smtClean="0"/>
              <a:t>metodika sociální gramotnosti = vychází z konceptů osobnostní výchovy</a:t>
            </a:r>
          </a:p>
          <a:p>
            <a:r>
              <a:rPr lang="cs-CZ" dirty="0" smtClean="0"/>
              <a:t>Nastavení metodiky pro rozvoj IG = </a:t>
            </a:r>
            <a:r>
              <a:rPr lang="cs-CZ" b="1" dirty="0" smtClean="0"/>
              <a:t>bez možnosti </a:t>
            </a:r>
            <a:r>
              <a:rPr lang="cs-CZ" dirty="0" smtClean="0"/>
              <a:t>inspirace z pedagogické praxe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INDIKÁTORY rozvoje IG v ČR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3 oblasti:</a:t>
            </a:r>
          </a:p>
          <a:p>
            <a:pPr lvl="1"/>
            <a:r>
              <a:rPr lang="cs-CZ" dirty="0" smtClean="0"/>
              <a:t>Sledování </a:t>
            </a:r>
            <a:r>
              <a:rPr lang="cs-CZ" b="1" dirty="0" smtClean="0"/>
              <a:t>podmínek rozvoje </a:t>
            </a:r>
            <a:r>
              <a:rPr lang="cs-CZ" dirty="0" smtClean="0"/>
              <a:t>IG </a:t>
            </a:r>
            <a:r>
              <a:rPr lang="cs-CZ" b="1" dirty="0" smtClean="0"/>
              <a:t>v ekosystému ICT </a:t>
            </a:r>
            <a:r>
              <a:rPr lang="cs-CZ" dirty="0" smtClean="0"/>
              <a:t>ve škole</a:t>
            </a:r>
          </a:p>
          <a:p>
            <a:pPr lvl="1"/>
            <a:r>
              <a:rPr lang="cs-CZ" dirty="0" smtClean="0"/>
              <a:t>Sledování </a:t>
            </a:r>
            <a:r>
              <a:rPr lang="cs-CZ" b="1" dirty="0" smtClean="0"/>
              <a:t>procesu</a:t>
            </a:r>
            <a:r>
              <a:rPr lang="cs-CZ" dirty="0" smtClean="0"/>
              <a:t> rozvoje IG</a:t>
            </a:r>
          </a:p>
          <a:p>
            <a:pPr lvl="1"/>
            <a:r>
              <a:rPr lang="cs-CZ" dirty="0" smtClean="0"/>
              <a:t>Sledování </a:t>
            </a:r>
            <a:r>
              <a:rPr lang="cs-CZ" b="1" dirty="0" smtClean="0"/>
              <a:t>dosažené úrovně </a:t>
            </a:r>
            <a:r>
              <a:rPr lang="cs-CZ" dirty="0" smtClean="0"/>
              <a:t>IG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Význam indikátorů:</a:t>
            </a:r>
          </a:p>
          <a:p>
            <a:pPr lvl="1"/>
            <a:r>
              <a:rPr lang="cs-CZ" dirty="0" smtClean="0"/>
              <a:t>Dávají jasně definovaný pohled na určitý díl informační gramotnosti</a:t>
            </a:r>
          </a:p>
          <a:p>
            <a:pPr lvl="1"/>
            <a:r>
              <a:rPr lang="cs-CZ" dirty="0" smtClean="0"/>
              <a:t>Popisují svým obsahem a cílovou hodnotou očekávaný stav</a:t>
            </a:r>
          </a:p>
          <a:p>
            <a:pPr lvl="1">
              <a:buNone/>
            </a:pPr>
            <a:r>
              <a:rPr lang="cs-CZ" dirty="0" smtClean="0"/>
              <a:t> = stávají se evaluačním nástrojem na úrovni potřeb státu (schopnost získat interpretovatelné informace relevantní k rozvoji informační gramotnosti),</a:t>
            </a:r>
          </a:p>
          <a:p>
            <a:pPr lvl="1">
              <a:buNone/>
            </a:pPr>
            <a:r>
              <a:rPr lang="cs-CZ" dirty="0" smtClean="0"/>
              <a:t>  = poskytují </a:t>
            </a:r>
            <a:r>
              <a:rPr lang="cs-CZ" dirty="0" err="1" smtClean="0"/>
              <a:t>autoevaluaci</a:t>
            </a:r>
            <a:r>
              <a:rPr lang="cs-CZ" dirty="0" smtClean="0"/>
              <a:t> každé škole </a:t>
            </a:r>
          </a:p>
          <a:p>
            <a:pPr lvl="1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INDIKÁTORY rozvoje IG v ČR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Difúzní model integrace moderních technologií do výuky </a:t>
            </a:r>
          </a:p>
          <a:p>
            <a:pPr lvl="1"/>
            <a:r>
              <a:rPr lang="cs-CZ" dirty="0" smtClean="0"/>
              <a:t>jeho obsahový základ tvoří on-line aplikace </a:t>
            </a:r>
            <a:r>
              <a:rPr lang="cs-CZ" b="1" dirty="0" smtClean="0"/>
              <a:t>Profil Škola21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http://skola21.rvp.cz/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Proces osvojování inovace ve 4 fázích:</a:t>
            </a:r>
          </a:p>
          <a:p>
            <a:pPr lvl="1"/>
            <a:r>
              <a:rPr lang="cs-CZ" dirty="0" smtClean="0"/>
              <a:t>1. Začínáme (škola problematiku technologií neřeší)</a:t>
            </a:r>
          </a:p>
          <a:p>
            <a:pPr lvl="1"/>
            <a:r>
              <a:rPr lang="cs-CZ" dirty="0" smtClean="0"/>
              <a:t>2. Máme první zkušenost</a:t>
            </a:r>
          </a:p>
          <a:p>
            <a:pPr lvl="1"/>
            <a:r>
              <a:rPr lang="cs-CZ" dirty="0" smtClean="0"/>
              <a:t>3. Nabýváme sebejistoty </a:t>
            </a:r>
          </a:p>
          <a:p>
            <a:pPr lvl="1"/>
            <a:r>
              <a:rPr lang="cs-CZ" dirty="0" smtClean="0"/>
              <a:t>4. Jsme příkladem ostatním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Indikátor </a:t>
            </a:r>
            <a:r>
              <a:rPr lang="cs-CZ" b="1" dirty="0" smtClean="0"/>
              <a:t>podmínek</a:t>
            </a:r>
            <a:r>
              <a:rPr lang="cs-CZ" dirty="0" smtClean="0"/>
              <a:t> rozvoje IG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5" name="Shape 11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377" y="1180183"/>
            <a:ext cx="8820469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97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94" y="1857364"/>
            <a:ext cx="88757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Profil Škola21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http://skola21.rvp.cz/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04" y="1785926"/>
            <a:ext cx="9005396" cy="38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Profil Škola21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http://skola21.rvp.cz/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857916" cy="51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Profil Škola21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http://skola21.rvp.cz/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Popisuje úroveň začlenění ICT do chodu školy v pěti oblastech: </a:t>
            </a:r>
          </a:p>
          <a:p>
            <a:pPr lvl="1"/>
            <a:r>
              <a:rPr lang="cs-CZ" dirty="0" smtClean="0"/>
              <a:t>1. Řízení a plánování; </a:t>
            </a:r>
          </a:p>
          <a:p>
            <a:pPr lvl="1"/>
            <a:r>
              <a:rPr lang="cs-CZ" dirty="0" smtClean="0"/>
              <a:t>2. ICT ve školním vzdělávacím programu;	</a:t>
            </a:r>
          </a:p>
          <a:p>
            <a:pPr lvl="1"/>
            <a:r>
              <a:rPr lang="cs-CZ" dirty="0" smtClean="0"/>
              <a:t>3. Profesní rozvoj; </a:t>
            </a:r>
          </a:p>
          <a:p>
            <a:pPr lvl="1"/>
            <a:r>
              <a:rPr lang="cs-CZ" dirty="0" smtClean="0"/>
              <a:t>4. Integrace ICT do života školy; </a:t>
            </a:r>
          </a:p>
          <a:p>
            <a:pPr lvl="1"/>
            <a:r>
              <a:rPr lang="cs-CZ" dirty="0" smtClean="0"/>
              <a:t>5. ICT infrastruktura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Difúzní model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Směřují k </a:t>
            </a:r>
            <a:r>
              <a:rPr lang="cs-CZ" b="1" dirty="0" smtClean="0"/>
              <a:t>popisu vzdělávacích strategií </a:t>
            </a:r>
            <a:r>
              <a:rPr lang="cs-CZ" dirty="0" smtClean="0"/>
              <a:t>(metod, postupů, prostředků), které volí učitel </a:t>
            </a:r>
            <a:r>
              <a:rPr lang="cs-CZ" b="1" dirty="0" smtClean="0"/>
              <a:t>s ohledem na zvolené cíle</a:t>
            </a:r>
            <a:r>
              <a:rPr lang="cs-CZ" dirty="0" smtClean="0"/>
              <a:t>, jichž mají dosáhnout jeho žáci (jsou ve výuce pozorovatelné, </a:t>
            </a:r>
            <a:r>
              <a:rPr lang="cs-CZ" dirty="0" err="1" smtClean="0"/>
              <a:t>hodnotitelné</a:t>
            </a:r>
            <a:r>
              <a:rPr lang="cs-CZ" dirty="0" smtClean="0"/>
              <a:t> a měřitelné)</a:t>
            </a:r>
          </a:p>
          <a:p>
            <a:r>
              <a:rPr lang="cs-CZ" b="1" dirty="0" smtClean="0"/>
              <a:t>Sedm indikátorů: </a:t>
            </a:r>
          </a:p>
          <a:p>
            <a:pPr lvl="1"/>
            <a:r>
              <a:rPr lang="cs-CZ" dirty="0" smtClean="0"/>
              <a:t>1. Práce s informací; </a:t>
            </a:r>
          </a:p>
          <a:p>
            <a:pPr lvl="1"/>
            <a:r>
              <a:rPr lang="cs-CZ" dirty="0" smtClean="0"/>
              <a:t>2. Tvorba vlastního obsahu; </a:t>
            </a:r>
          </a:p>
          <a:p>
            <a:pPr lvl="1"/>
            <a:r>
              <a:rPr lang="cs-CZ" dirty="0" smtClean="0"/>
              <a:t>3. Práce s digitálními technologiemi; </a:t>
            </a:r>
          </a:p>
          <a:p>
            <a:pPr lvl="1"/>
            <a:r>
              <a:rPr lang="cs-CZ" dirty="0" smtClean="0"/>
              <a:t>4. Bezpečnost a etické chování v digitálním prostředí; </a:t>
            </a:r>
          </a:p>
          <a:p>
            <a:pPr lvl="1"/>
            <a:r>
              <a:rPr lang="cs-CZ" dirty="0" smtClean="0"/>
              <a:t>5. Řešení problémů; </a:t>
            </a:r>
          </a:p>
          <a:p>
            <a:pPr lvl="1"/>
            <a:r>
              <a:rPr lang="cs-CZ" dirty="0" smtClean="0"/>
              <a:t>6. Komunikace a spolupráce; </a:t>
            </a:r>
          </a:p>
          <a:p>
            <a:pPr lvl="1"/>
            <a:r>
              <a:rPr lang="cs-CZ" dirty="0" smtClean="0"/>
              <a:t>7. Osobní vzdělávací prostředí žáků a učitelů</a:t>
            </a:r>
          </a:p>
          <a:p>
            <a:pPr>
              <a:buNone/>
            </a:pPr>
            <a:r>
              <a:rPr lang="cs-CZ" dirty="0" smtClean="0"/>
              <a:t>+ Třístupňová škála, hodnocení stavu: </a:t>
            </a:r>
            <a:r>
              <a:rPr lang="cs-CZ" i="1" dirty="0" smtClean="0"/>
              <a:t>začínáme; 2nabýváme sebejistoty;  jsme příkladem ostatním</a:t>
            </a:r>
            <a:endParaRPr lang="cs-CZ" i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procesu</a:t>
            </a:r>
            <a:r>
              <a:rPr lang="cs-CZ" dirty="0" smtClean="0"/>
              <a:t> rozvoje IG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695839" cy="332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dosažené úrovně </a:t>
            </a:r>
            <a:r>
              <a:rPr lang="cs-CZ" dirty="0" smtClean="0"/>
              <a:t>IG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 smtClean="0"/>
              <a:t>Východiska – oblasti definice IG:</a:t>
            </a:r>
          </a:p>
          <a:p>
            <a:r>
              <a:rPr lang="cs-CZ" dirty="0" smtClean="0"/>
              <a:t>identifikovat a specifikovat potřebu informací v problémové situaci</a:t>
            </a:r>
          </a:p>
          <a:p>
            <a:r>
              <a:rPr lang="cs-CZ" dirty="0" smtClean="0"/>
              <a:t>najít, získat, posoudit a vhodně použít informace s přihlédnutím k jejich charakteru a obsahu</a:t>
            </a:r>
          </a:p>
          <a:p>
            <a:r>
              <a:rPr lang="cs-CZ" dirty="0" smtClean="0"/>
              <a:t>zpracovat informace a využít je k znázornění (modelování) problému</a:t>
            </a:r>
          </a:p>
          <a:p>
            <a:r>
              <a:rPr lang="cs-CZ" dirty="0" smtClean="0"/>
              <a:t>používat vhodné pracovní postupy (algoritmy) při efektivním řešení problémů</a:t>
            </a:r>
          </a:p>
          <a:p>
            <a:r>
              <a:rPr lang="cs-CZ" dirty="0" smtClean="0"/>
              <a:t>účinně spolupracovat v procesu získávání a zpracování informací s ostatními</a:t>
            </a:r>
          </a:p>
          <a:p>
            <a:r>
              <a:rPr lang="cs-CZ" dirty="0" smtClean="0"/>
              <a:t>vhodným způsobem informace i výsledky práce prezentovat a sdílet</a:t>
            </a:r>
          </a:p>
          <a:p>
            <a:r>
              <a:rPr lang="cs-CZ" dirty="0" smtClean="0"/>
              <a:t>při práci dodržovat etická pravidla, zásady bezpečnosti a právní normy</a:t>
            </a:r>
          </a:p>
          <a:p>
            <a:r>
              <a:rPr lang="cs-CZ" dirty="0" smtClean="0"/>
              <a:t>využívat potenciálu digitálních technologií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34 indikátorů</a:t>
            </a:r>
          </a:p>
          <a:p>
            <a:r>
              <a:rPr lang="cs-CZ" dirty="0" smtClean="0"/>
              <a:t>Každý indikátor rozpracován pro čtyři základní úrovně, které odpovídají jednotlivým etapám vzdělávání žáka:</a:t>
            </a:r>
          </a:p>
          <a:p>
            <a:pPr lvl="1"/>
            <a:r>
              <a:rPr lang="cs-CZ" dirty="0" smtClean="0"/>
              <a:t>na vstupu do ZŠ, </a:t>
            </a:r>
          </a:p>
          <a:p>
            <a:pPr lvl="1"/>
            <a:r>
              <a:rPr lang="cs-CZ" dirty="0" smtClean="0"/>
              <a:t>na konci 5. ročníku ZŠ, </a:t>
            </a:r>
          </a:p>
          <a:p>
            <a:pPr lvl="1"/>
            <a:r>
              <a:rPr lang="cs-CZ" dirty="0" smtClean="0"/>
              <a:t>na konci 9. ročníku ZŠ, </a:t>
            </a:r>
          </a:p>
          <a:p>
            <a:pPr lvl="1"/>
            <a:r>
              <a:rPr lang="cs-CZ" dirty="0" smtClean="0"/>
              <a:t>na konci SŠ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dosažené úrovně </a:t>
            </a:r>
            <a:r>
              <a:rPr lang="cs-CZ" dirty="0" smtClean="0"/>
              <a:t>IG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dosažené úrovně </a:t>
            </a:r>
            <a:r>
              <a:rPr lang="cs-CZ" dirty="0" smtClean="0"/>
              <a:t>IG - rozklad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PŘÍKLAD:</a:t>
            </a:r>
          </a:p>
          <a:p>
            <a:r>
              <a:rPr lang="cs-CZ" sz="2400" dirty="0" smtClean="0"/>
              <a:t>Oblast: </a:t>
            </a:r>
            <a:r>
              <a:rPr lang="cs-CZ" sz="2400" b="1" dirty="0" smtClean="0"/>
              <a:t>identifikovat  a specifikovat potřebu informací v problémové situaci</a:t>
            </a:r>
            <a:r>
              <a:rPr lang="cs-CZ" sz="2400" dirty="0" smtClean="0"/>
              <a:t> </a:t>
            </a:r>
          </a:p>
          <a:p>
            <a:r>
              <a:rPr lang="cs-CZ" sz="2400" b="1" dirty="0" smtClean="0"/>
              <a:t>INDIKÁTOR: </a:t>
            </a:r>
            <a:r>
              <a:rPr lang="cs-CZ" sz="2400" dirty="0" smtClean="0"/>
              <a:t> </a:t>
            </a:r>
            <a:r>
              <a:rPr lang="cs-CZ" sz="2400" b="1" dirty="0" smtClean="0"/>
              <a:t>Formulace problému</a:t>
            </a:r>
          </a:p>
          <a:p>
            <a:r>
              <a:rPr lang="cs-CZ" sz="2400" b="1" dirty="0" smtClean="0"/>
              <a:t>Popis: </a:t>
            </a:r>
            <a:r>
              <a:rPr lang="cs-CZ" sz="2400" dirty="0" smtClean="0"/>
              <a:t>Indikátor se zabývá postojem žáka </a:t>
            </a:r>
            <a:br>
              <a:rPr lang="cs-CZ" sz="2400" dirty="0" smtClean="0"/>
            </a:br>
            <a:r>
              <a:rPr lang="cs-CZ" sz="2400" dirty="0" smtClean="0"/>
              <a:t>k problematice výukou nastolené. Za ideální lze považovat stav, kdy žák chápe problém jako vlastní a snaží se ho vyřešit. 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238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dosažené úrovně </a:t>
            </a:r>
            <a:r>
              <a:rPr lang="cs-CZ" dirty="0" smtClean="0"/>
              <a:t>IG – rozklad dosažených úrovní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143380"/>
            <a:ext cx="3716924" cy="250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dosažené úrovně </a:t>
            </a:r>
            <a:r>
              <a:rPr lang="cs-CZ" dirty="0" smtClean="0"/>
              <a:t>IG – rozklad dosažených úrovní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PŘÍKLAD:</a:t>
            </a:r>
          </a:p>
          <a:p>
            <a:r>
              <a:rPr lang="cs-CZ" dirty="0" smtClean="0"/>
              <a:t>Oblast: </a:t>
            </a:r>
            <a:r>
              <a:rPr lang="cs-CZ" b="1" dirty="0" smtClean="0"/>
              <a:t>identifikovat  a specifikovat potřebu informací v problémové situaci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INDIKÁTOR: </a:t>
            </a:r>
            <a:r>
              <a:rPr lang="cs-CZ" dirty="0" smtClean="0"/>
              <a:t> </a:t>
            </a:r>
            <a:r>
              <a:rPr lang="cs-CZ" b="1" dirty="0" smtClean="0"/>
              <a:t>Určení typu informace</a:t>
            </a:r>
          </a:p>
          <a:p>
            <a:r>
              <a:rPr lang="cs-CZ" b="1" dirty="0" smtClean="0"/>
              <a:t>Popis </a:t>
            </a:r>
            <a:r>
              <a:rPr lang="cs-CZ" dirty="0" smtClean="0"/>
              <a:t>Žák je schopen již před začátkem práce si uvědomit, s jakým typem informací bude pracovat, jaké nástroje na zpracování bude potřebovat a co bude výstupem. Za nedostatečnou lze považovat např. situaci, kdy žák hledá pouze videa, protože se mu nechce studovat textové informace.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Pojetí klíčových kompetencí</a:t>
            </a:r>
            <a:endParaRPr lang="cs-CZ" dirty="0"/>
          </a:p>
        </p:txBody>
      </p:sp>
      <p:pic>
        <p:nvPicPr>
          <p:cNvPr id="3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1124744"/>
            <a:ext cx="8128569" cy="560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8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Indikátory </a:t>
            </a:r>
            <a:r>
              <a:rPr lang="cs-CZ" b="1" dirty="0" smtClean="0"/>
              <a:t>dosažené úrovně </a:t>
            </a:r>
            <a:r>
              <a:rPr lang="cs-CZ" dirty="0" smtClean="0"/>
              <a:t>IG – rozklad dosažených úrovní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2" y="1918822"/>
            <a:ext cx="8910466" cy="6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89789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82160"/>
            <a:ext cx="3571900" cy="5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143512"/>
            <a:ext cx="355079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Úkol k </a:t>
            </a:r>
            <a:r>
              <a:rPr lang="cs-CZ" smtClean="0"/>
              <a:t>testu i k závěrečnému </a:t>
            </a:r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Prostudování a znalost Metodiky NIQES rozvoje informační gramotnosti v českém školství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niqes.cz</a:t>
            </a:r>
            <a:r>
              <a:rPr lang="cs-CZ" dirty="0" smtClean="0">
                <a:hlinkClick r:id="rId2"/>
              </a:rPr>
              <a:t>/Metodika-gramotnosti/Metodika-pro-hodnoceni-rozvoje-</a:t>
            </a:r>
            <a:r>
              <a:rPr lang="cs-CZ" dirty="0" err="1" smtClean="0">
                <a:hlinkClick r:id="rId2"/>
              </a:rPr>
              <a:t>informacni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gramotno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518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Dokumenty Rámcové vzdělávací programy</a:t>
            </a:r>
            <a:endParaRPr lang="cs-CZ" sz="2400" dirty="0" smtClean="0">
              <a:hlinkClick r:id="rId2"/>
            </a:endParaRP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://www.nuv.cz/t/rvp-pro-zakladni-vzdelavani</a:t>
            </a:r>
            <a:endParaRPr lang="cs-CZ" sz="2000" dirty="0" smtClean="0">
              <a:hlinkClick r:id="rId2"/>
            </a:endParaRP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www.nuv.cz/t/rvp-pro-gymnazia</a:t>
            </a:r>
            <a:endParaRPr lang="cs-CZ" sz="2000" dirty="0" smtClean="0"/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www.mladezvakci.cz/fileadmin/user_upload/blog/Neformalni_vzdelavani/Klicove_kompetence.pdf</a:t>
            </a:r>
            <a:endParaRPr lang="cs-CZ" sz="2400" dirty="0" smtClean="0"/>
          </a:p>
          <a:p>
            <a:r>
              <a:rPr lang="cs-CZ" sz="2400" dirty="0" smtClean="0"/>
              <a:t>Dokumenty Klíčové kompetence v základním vzdělávání ( na gymnáziu</a:t>
            </a:r>
          </a:p>
          <a:p>
            <a:pPr lvl="1"/>
            <a:r>
              <a:rPr lang="cs-CZ" sz="2000" dirty="0" smtClean="0"/>
              <a:t>viz </a:t>
            </a:r>
            <a:r>
              <a:rPr lang="cs-CZ" sz="2000" dirty="0" smtClean="0">
                <a:hlinkClick r:id="rId4"/>
              </a:rPr>
              <a:t>http</a:t>
            </a:r>
            <a:r>
              <a:rPr lang="cs-CZ" sz="2000" dirty="0">
                <a:hlinkClick r:id="rId4"/>
              </a:rPr>
              <a:t>://www.msmt.cz/vzdelavani/skolstvi-v-cr/skolskareforma/klicove-kompetence</a:t>
            </a:r>
            <a:endParaRPr lang="cs-CZ" sz="2000" dirty="0"/>
          </a:p>
          <a:p>
            <a:endParaRPr lang="cs-CZ" sz="2400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841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Schopnost - Kompetence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505397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k výkonu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lidské činnosti</a:t>
            </a: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Předpoklad existence nebo měření schopností nezaručuje úspěšné jednání v konkrétních situacích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–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obdobně to platí také pro znalosti (respektive soubory poznatků) a dovednosti </a:t>
            </a:r>
          </a:p>
          <a:p>
            <a:pPr indent="-342900">
              <a:spcBef>
                <a:spcPts val="44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Schopnost lze – v určitém smyslu – považovat za univerzálnější veličinu než kompetenci, stejnou schopnost může jedinec využívat v různých situacích (při různých činnostech) 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Kompetence –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 spojena s konkrétní činností či </a:t>
            </a:r>
            <a:r>
              <a:rPr lang="cs-CZ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situací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cs-CZ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6" y="4942910"/>
            <a:ext cx="4766987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2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Takové znalosti, schopnosti a dovednosti</a:t>
            </a:r>
            <a:r>
              <a:rPr lang="cs-CZ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cs-CZ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 jejichž pomocí je možno v daném okamžiku zastávat velký počet pozic a funkcí a které jsou vhodné ke zvládání problémů celé řady většinou </a:t>
            </a:r>
            <a:r>
              <a:rPr lang="cs-CZ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nepředvídatelně se měnících požadavků v průběhu života ve 21. století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735" y="3789039"/>
            <a:ext cx="4768308" cy="259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465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Klíčové kompetence a vzdělávání </a:t>
            </a:r>
            <a:b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cs-CZ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 informační gramotnosti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Klíčové kompetence </a:t>
            </a:r>
            <a:r>
              <a:rPr lang="cs-CZ" b="1" dirty="0" smtClean="0"/>
              <a:t>přesahují</a:t>
            </a:r>
            <a:r>
              <a:rPr lang="cs-CZ" dirty="0" smtClean="0"/>
              <a:t> definovanou funkční, resp. informační gramotnost</a:t>
            </a:r>
          </a:p>
          <a:p>
            <a:r>
              <a:rPr lang="cs-CZ" dirty="0" smtClean="0"/>
              <a:t>Na rozdíl od informační nebo funkční gramotnosti (a dalších gramotností) se těžko vymezují a měří</a:t>
            </a:r>
          </a:p>
          <a:p>
            <a:r>
              <a:rPr lang="cs-CZ" b="1" dirty="0" smtClean="0"/>
              <a:t>To, co zahrnuje funkční, resp. informační gramotnost, se v různých obměnách ve všech  vymezeních klíčových kompetencí objevuje</a:t>
            </a:r>
          </a:p>
          <a:p>
            <a:r>
              <a:rPr lang="cs-CZ" dirty="0" smtClean="0"/>
              <a:t>Je proto možné informační gramotnost považovat za součást (jakousi měřitelnou podmnožinu) klíčových kompetencí</a:t>
            </a:r>
          </a:p>
          <a:p>
            <a:r>
              <a:rPr lang="cs-CZ" b="1" dirty="0" smtClean="0"/>
              <a:t>Klíčové kompetence můžeme (v jistém smyslu) považovat za pojem funkční, resp. informační gramotnosti nadřazený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514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Otázka pro vás:</a:t>
            </a:r>
          </a:p>
          <a:p>
            <a:pPr>
              <a:buNone/>
            </a:pPr>
            <a:r>
              <a:rPr lang="cs-CZ" dirty="0" smtClean="0"/>
              <a:t>    Je možné rozvíjet klíčové kompetence </a:t>
            </a:r>
            <a:r>
              <a:rPr lang="cs-CZ" b="1" dirty="0" smtClean="0"/>
              <a:t>ve formální výuce</a:t>
            </a:r>
            <a:r>
              <a:rPr lang="cs-CZ" dirty="0" smtClean="0"/>
              <a:t> na všech stupních škol, nebo je spíše v systému </a:t>
            </a:r>
            <a:r>
              <a:rPr lang="cs-CZ" b="1" dirty="0" smtClean="0"/>
              <a:t>celoživotního učení/vzdělávání</a:t>
            </a:r>
            <a:r>
              <a:rPr lang="cs-CZ" dirty="0" smtClean="0"/>
              <a:t>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2120</Words>
  <Application>Microsoft Office PowerPoint</Application>
  <PresentationFormat>Předvádění na obrazovce (4:3)</PresentationFormat>
  <Paragraphs>278</Paragraphs>
  <Slides>52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Klíčové kompetence a IG v kurikulárních dokumentech ČR </vt:lpstr>
      <vt:lpstr>Klíčové kompetence pro 21. století </vt:lpstr>
      <vt:lpstr>Klíčové kompetence – v obecném významu slova</vt:lpstr>
      <vt:lpstr>Pojetí klíčových kompetencí</vt:lpstr>
      <vt:lpstr>Pojetí klíčových kompetencí</vt:lpstr>
      <vt:lpstr>Schopnost - Kompetence</vt:lpstr>
      <vt:lpstr>Klíčové kompetence</vt:lpstr>
      <vt:lpstr>Klíčové kompetence a vzdělávání  k informační gramotnosti</vt:lpstr>
      <vt:lpstr>Snímek 9</vt:lpstr>
      <vt:lpstr>Kompetenční modely v organizaci </vt:lpstr>
      <vt:lpstr>Kompetence v organizaci</vt:lpstr>
      <vt:lpstr>Kompetenční model v organizaci</vt:lpstr>
      <vt:lpstr>Kompetenční model v oblasti zájmového  a neformálního vzdělávání </vt:lpstr>
      <vt:lpstr>Kurikulární dokumenty v systému vzdělávání ČR</vt:lpstr>
      <vt:lpstr>Národní ústav pro vzdělávání http://www.nuv.cz/: rámcové vzdělávací programy</vt:lpstr>
      <vt:lpstr>Školské a vzdělávací instituce formálního vzdělávání</vt:lpstr>
      <vt:lpstr>Klíčové kompetence (KK)</vt:lpstr>
      <vt:lpstr>Klíčové kompetence a RVP</vt:lpstr>
      <vt:lpstr>Klíčové kompetence systému školství ČR</vt:lpstr>
      <vt:lpstr>Klíčové kompetence – ZV a GV</vt:lpstr>
      <vt:lpstr>K samostudiu</vt:lpstr>
      <vt:lpstr>RVP a ŠVP - základní pojmy </vt:lpstr>
      <vt:lpstr> Vzdělávací oblasti ve vzdělávacím obsahu RVP ZV </vt:lpstr>
      <vt:lpstr>Kurikulární dokument pro základní vzdělávání:  Školní vzdělávací program (ŠVP)</vt:lpstr>
      <vt:lpstr>Od RVP k ŠVP</vt:lpstr>
      <vt:lpstr>RVP a ŠVP - základní pojmy </vt:lpstr>
      <vt:lpstr>RVP a ŠVP - základní pojmy </vt:lpstr>
      <vt:lpstr>Průřezová témata</vt:lpstr>
      <vt:lpstr>Vzdělávací program a kompetenční modely </vt:lpstr>
      <vt:lpstr>Kompetence a strategie</vt:lpstr>
      <vt:lpstr>Výchovné a vzdělávací strategie</vt:lpstr>
      <vt:lpstr>Výchovné a vzdělávací strategie</vt:lpstr>
      <vt:lpstr>Pojetí informační gramotnosti  v českém vzdělávacím prostředí</vt:lpstr>
      <vt:lpstr>Pojetí informační gramotnosti  ve školství ČR</vt:lpstr>
      <vt:lpstr>Pojetí informační gramotnosti  ve školství ČR – definice IG</vt:lpstr>
      <vt:lpstr>Pojetí informační gramotnosti  ve školství ČR – definice IG</vt:lpstr>
      <vt:lpstr>INDIKÁTORY rozvoje IG v ČR</vt:lpstr>
      <vt:lpstr>INDIKÁTORY rozvoje IG v ČR</vt:lpstr>
      <vt:lpstr>Indikátor podmínek rozvoje IG</vt:lpstr>
      <vt:lpstr>Profil Škola21 (http://skola21.rvp.cz/)</vt:lpstr>
      <vt:lpstr>Profil Škola21 (http://skola21.rvp.cz/)</vt:lpstr>
      <vt:lpstr>Profil Škola21 (http://skola21.rvp.cz/)</vt:lpstr>
      <vt:lpstr>Difúzní model</vt:lpstr>
      <vt:lpstr>Indikátory procesu rozvoje IG</vt:lpstr>
      <vt:lpstr>Indikátory dosažené úrovně IG</vt:lpstr>
      <vt:lpstr>Indikátory dosažené úrovně IG</vt:lpstr>
      <vt:lpstr>Indikátory dosažené úrovně IG - rozklad</vt:lpstr>
      <vt:lpstr>Indikátory dosažené úrovně IG – rozklad dosažených úrovní</vt:lpstr>
      <vt:lpstr>Indikátory dosažené úrovně IG – rozklad dosažených úrovní</vt:lpstr>
      <vt:lpstr>Indikátory dosažené úrovně IG – rozklad dosažených úrovní</vt:lpstr>
      <vt:lpstr>Úkol k testu i k závěrečnému hodnocení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Kompetence ve vzdělávání  pro 21. století</dc:title>
  <dc:creator>user</dc:creator>
  <cp:lastModifiedBy>Pavlína Pavík</cp:lastModifiedBy>
  <cp:revision>32</cp:revision>
  <dcterms:created xsi:type="dcterms:W3CDTF">2016-03-28T19:13:29Z</dcterms:created>
  <dcterms:modified xsi:type="dcterms:W3CDTF">2016-10-28T06:45:13Z</dcterms:modified>
</cp:coreProperties>
</file>