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7" r:id="rId4"/>
    <p:sldId id="308" r:id="rId5"/>
    <p:sldId id="303" r:id="rId6"/>
    <p:sldId id="310" r:id="rId7"/>
    <p:sldId id="261" r:id="rId8"/>
    <p:sldId id="286" r:id="rId9"/>
    <p:sldId id="289" r:id="rId10"/>
    <p:sldId id="258" r:id="rId11"/>
    <p:sldId id="299" r:id="rId12"/>
    <p:sldId id="301" r:id="rId13"/>
    <p:sldId id="302" r:id="rId14"/>
    <p:sldId id="311" r:id="rId15"/>
    <p:sldId id="313" r:id="rId16"/>
    <p:sldId id="314" r:id="rId17"/>
    <p:sldId id="315" r:id="rId18"/>
    <p:sldId id="316" r:id="rId19"/>
    <p:sldId id="317" r:id="rId20"/>
    <p:sldId id="319" r:id="rId21"/>
    <p:sldId id="320" r:id="rId22"/>
    <p:sldId id="323" r:id="rId23"/>
    <p:sldId id="322" r:id="rId24"/>
    <p:sldId id="324" r:id="rId25"/>
    <p:sldId id="325" r:id="rId26"/>
    <p:sldId id="326" r:id="rId27"/>
    <p:sldId id="327" r:id="rId28"/>
    <p:sldId id="272" r:id="rId29"/>
    <p:sldId id="264" r:id="rId30"/>
    <p:sldId id="270" r:id="rId31"/>
    <p:sldId id="267" r:id="rId32"/>
    <p:sldId id="262" r:id="rId33"/>
    <p:sldId id="296" r:id="rId34"/>
    <p:sldId id="274" r:id="rId35"/>
    <p:sldId id="276" r:id="rId36"/>
    <p:sldId id="277" r:id="rId37"/>
    <p:sldId id="298" r:id="rId38"/>
    <p:sldId id="297" r:id="rId39"/>
    <p:sldId id="29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48C2E7-0D6B-4180-A46D-3308FE4092D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901EE5-BFE8-4BCB-AB2B-9C72421F4DC0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cs-CZ" sz="1100" b="1" dirty="0" smtClean="0">
              <a:solidFill>
                <a:srgbClr val="FF0000"/>
              </a:solidFill>
            </a:rPr>
            <a:t>A Před vzdělávací akcí</a:t>
          </a:r>
        </a:p>
        <a:p>
          <a:r>
            <a:rPr lang="cs-CZ" sz="1100" dirty="0" smtClean="0">
              <a:solidFill>
                <a:schemeClr val="tx1"/>
              </a:solidFill>
            </a:rPr>
            <a:t>Vstupní vyhodnocení realizované před zahájením vzdělávací akce</a:t>
          </a:r>
        </a:p>
        <a:p>
          <a:r>
            <a:rPr lang="cs-CZ" sz="1100" dirty="0" smtClean="0">
              <a:solidFill>
                <a:schemeClr val="tx1"/>
              </a:solidFill>
            </a:rPr>
            <a:t>Zjištění úrovně kompetence SUK – skutečná úroveň kompetence a PUK – požadovaná úroveň kompetence </a:t>
          </a:r>
        </a:p>
        <a:p>
          <a:r>
            <a:rPr lang="cs-CZ" sz="1100" dirty="0" smtClean="0">
              <a:solidFill>
                <a:schemeClr val="tx1"/>
              </a:solidFill>
            </a:rPr>
            <a:t>Znalostní test</a:t>
          </a:r>
        </a:p>
        <a:p>
          <a:r>
            <a:rPr lang="cs-CZ" sz="1100" dirty="0" smtClean="0">
              <a:solidFill>
                <a:schemeClr val="tx1"/>
              </a:solidFill>
            </a:rPr>
            <a:t>Dotazník – očekávání a motivace účastníků ohledně vzdělávacího programu</a:t>
          </a:r>
          <a:endParaRPr lang="cs-CZ" sz="1100" dirty="0">
            <a:solidFill>
              <a:schemeClr val="tx1"/>
            </a:solidFill>
          </a:endParaRPr>
        </a:p>
      </dgm:t>
    </dgm:pt>
    <dgm:pt modelId="{FA26F098-C6BE-4127-BECB-5DD9AA082B2E}" type="parTrans" cxnId="{E86168E1-0EF0-40AB-A2A9-E3E1ED9F231B}">
      <dgm:prSet/>
      <dgm:spPr/>
      <dgm:t>
        <a:bodyPr/>
        <a:lstStyle/>
        <a:p>
          <a:endParaRPr lang="cs-CZ"/>
        </a:p>
      </dgm:t>
    </dgm:pt>
    <dgm:pt modelId="{C6B4D48F-B1A1-40EF-B28C-435C34885E03}" type="sibTrans" cxnId="{E86168E1-0EF0-40AB-A2A9-E3E1ED9F231B}">
      <dgm:prSet/>
      <dgm:spPr/>
      <dgm:t>
        <a:bodyPr/>
        <a:lstStyle/>
        <a:p>
          <a:endParaRPr lang="cs-CZ"/>
        </a:p>
      </dgm:t>
    </dgm:pt>
    <dgm:pt modelId="{192F77F4-C53E-45C3-9134-8DFE152F647E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FF0000"/>
              </a:solidFill>
            </a:rPr>
            <a:t>B Na začátku vzdělávací akce</a:t>
          </a:r>
        </a:p>
        <a:p>
          <a:r>
            <a:rPr lang="cs-CZ" dirty="0" smtClean="0">
              <a:solidFill>
                <a:schemeClr val="tx1"/>
              </a:solidFill>
            </a:rPr>
            <a:t>Znalostní test</a:t>
          </a:r>
        </a:p>
        <a:p>
          <a:r>
            <a:rPr lang="cs-CZ" dirty="0" err="1" smtClean="0">
              <a:solidFill>
                <a:schemeClr val="tx1"/>
              </a:solidFill>
            </a:rPr>
            <a:t>Sebehodnoticí</a:t>
          </a:r>
          <a:r>
            <a:rPr lang="cs-CZ" dirty="0" smtClean="0">
              <a:solidFill>
                <a:schemeClr val="tx1"/>
              </a:solidFill>
            </a:rPr>
            <a:t> osa</a:t>
          </a:r>
        </a:p>
        <a:p>
          <a:r>
            <a:rPr lang="cs-CZ" dirty="0" smtClean="0">
              <a:solidFill>
                <a:schemeClr val="tx1"/>
              </a:solidFill>
            </a:rPr>
            <a:t>Očekávání – zjišťování očekávání od studentů na začátku vzdělávací akce a jejich vyhodnocení</a:t>
          </a:r>
          <a:endParaRPr lang="cs-CZ" dirty="0">
            <a:solidFill>
              <a:schemeClr val="tx1"/>
            </a:solidFill>
          </a:endParaRPr>
        </a:p>
      </dgm:t>
    </dgm:pt>
    <dgm:pt modelId="{EAD825CA-D442-4D39-BFDD-AB1EF6DBBC1A}" type="parTrans" cxnId="{A21EEBCF-C036-4E97-AA51-40D118828E5D}">
      <dgm:prSet/>
      <dgm:spPr/>
      <dgm:t>
        <a:bodyPr/>
        <a:lstStyle/>
        <a:p>
          <a:endParaRPr lang="cs-CZ"/>
        </a:p>
      </dgm:t>
    </dgm:pt>
    <dgm:pt modelId="{CCAFE146-7840-43EB-A20C-FC6E99811BC3}" type="sibTrans" cxnId="{A21EEBCF-C036-4E97-AA51-40D118828E5D}">
      <dgm:prSet/>
      <dgm:spPr/>
      <dgm:t>
        <a:bodyPr/>
        <a:lstStyle/>
        <a:p>
          <a:endParaRPr lang="cs-CZ"/>
        </a:p>
      </dgm:t>
    </dgm:pt>
    <dgm:pt modelId="{D1C7AE95-6AF8-4C09-9D57-D452ABF2B49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100" b="1" dirty="0" smtClean="0">
              <a:solidFill>
                <a:srgbClr val="FF0000"/>
              </a:solidFill>
            </a:rPr>
            <a:t>B Během vzdělávací akce</a:t>
          </a:r>
        </a:p>
        <a:p>
          <a:r>
            <a:rPr lang="cs-CZ" sz="1100" dirty="0" smtClean="0">
              <a:solidFill>
                <a:schemeClr val="tx1"/>
              </a:solidFill>
            </a:rPr>
            <a:t>Hodnoticí elipsy (zhodnocení naučeného) </a:t>
          </a:r>
        </a:p>
        <a:p>
          <a:r>
            <a:rPr lang="cs-CZ" sz="1100" dirty="0" err="1" smtClean="0">
              <a:solidFill>
                <a:schemeClr val="tx1"/>
              </a:solidFill>
            </a:rPr>
            <a:t>Sebehodnoticí</a:t>
          </a:r>
          <a:r>
            <a:rPr lang="cs-CZ" sz="1100" dirty="0" smtClean="0">
              <a:solidFill>
                <a:schemeClr val="tx1"/>
              </a:solidFill>
            </a:rPr>
            <a:t> osa </a:t>
          </a:r>
        </a:p>
        <a:p>
          <a:r>
            <a:rPr lang="cs-CZ" sz="1100" dirty="0" smtClean="0">
              <a:solidFill>
                <a:schemeClr val="tx1"/>
              </a:solidFill>
            </a:rPr>
            <a:t>Znalostní test</a:t>
          </a:r>
        </a:p>
        <a:p>
          <a:r>
            <a:rPr lang="cs-CZ" sz="1100" dirty="0" smtClean="0">
              <a:solidFill>
                <a:schemeClr val="tx1"/>
              </a:solidFill>
            </a:rPr>
            <a:t>Hodnoticí kruh</a:t>
          </a:r>
          <a:endParaRPr lang="cs-CZ" sz="1100" dirty="0">
            <a:solidFill>
              <a:schemeClr val="tx1"/>
            </a:solidFill>
          </a:endParaRPr>
        </a:p>
      </dgm:t>
    </dgm:pt>
    <dgm:pt modelId="{040AE076-75DD-4693-BF6D-BD3F93BC03CE}" type="parTrans" cxnId="{94107EFB-44AD-48E5-874A-795FDDD0C414}">
      <dgm:prSet/>
      <dgm:spPr/>
      <dgm:t>
        <a:bodyPr/>
        <a:lstStyle/>
        <a:p>
          <a:endParaRPr lang="cs-CZ"/>
        </a:p>
      </dgm:t>
    </dgm:pt>
    <dgm:pt modelId="{6559C940-0F49-4D6B-A645-C464B4EFE0CD}" type="sibTrans" cxnId="{94107EFB-44AD-48E5-874A-795FDDD0C414}">
      <dgm:prSet/>
      <dgm:spPr/>
      <dgm:t>
        <a:bodyPr/>
        <a:lstStyle/>
        <a:p>
          <a:endParaRPr lang="cs-CZ"/>
        </a:p>
      </dgm:t>
    </dgm:pt>
    <dgm:pt modelId="{08655857-A838-450E-8489-E845A3E3AE1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dirty="0" smtClean="0">
              <a:solidFill>
                <a:srgbClr val="FF0000"/>
              </a:solidFill>
            </a:rPr>
            <a:t>B Na konci vzdělávací akce</a:t>
          </a:r>
          <a:r>
            <a:rPr lang="cs-CZ" sz="1100" dirty="0" smtClean="0">
              <a:solidFill>
                <a:schemeClr val="tx1"/>
              </a:solidFill>
            </a:rPr>
            <a:t>								Evaluační strom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 dirty="0" smtClean="0">
              <a:solidFill>
                <a:schemeClr val="tx1"/>
              </a:solidFill>
            </a:rPr>
            <a:t>Výstupní znalostní testy 		Vyhodnocení očekávání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err="1" smtClean="0">
              <a:solidFill>
                <a:schemeClr val="tx1"/>
              </a:solidFill>
            </a:rPr>
            <a:t>Sehodnoticí</a:t>
          </a:r>
          <a:r>
            <a:rPr lang="cs-CZ" sz="1100" dirty="0" smtClean="0">
              <a:solidFill>
                <a:schemeClr val="tx1"/>
              </a:solidFill>
            </a:rPr>
            <a:t> osa 		 							Hodnoticí kruh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Diskuze (pozitivní zhodnocení programu)		Osobní kompetenční portfolio 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Evaluační dotazník </a:t>
          </a:r>
        </a:p>
        <a:p>
          <a:pPr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dirty="0" smtClean="0">
              <a:solidFill>
                <a:schemeClr val="tx1"/>
              </a:solidFill>
            </a:rPr>
            <a:t>Zjištění úrovně kompetence pro pracovníka po vzdělávací akci </a:t>
          </a:r>
        </a:p>
      </dgm:t>
    </dgm:pt>
    <dgm:pt modelId="{990D130E-B341-4592-BBD2-9B1A347321A2}" type="parTrans" cxnId="{312E3FFB-2E47-4561-B9C8-4A0A0EFA8A74}">
      <dgm:prSet/>
      <dgm:spPr/>
      <dgm:t>
        <a:bodyPr/>
        <a:lstStyle/>
        <a:p>
          <a:endParaRPr lang="cs-CZ"/>
        </a:p>
      </dgm:t>
    </dgm:pt>
    <dgm:pt modelId="{613BB45D-03C4-48D1-9BC8-DD31D8C346DB}" type="sibTrans" cxnId="{312E3FFB-2E47-4561-B9C8-4A0A0EFA8A74}">
      <dgm:prSet/>
      <dgm:spPr/>
      <dgm:t>
        <a:bodyPr/>
        <a:lstStyle/>
        <a:p>
          <a:endParaRPr lang="cs-CZ"/>
        </a:p>
      </dgm:t>
    </dgm:pt>
    <dgm:pt modelId="{23FEF252-6C73-4F85-98B5-820A28E6714E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FF0000"/>
              </a:solidFill>
            </a:rPr>
            <a:t>A Po vzdělávací akci</a:t>
          </a:r>
        </a:p>
        <a:p>
          <a:r>
            <a:rPr lang="cs-CZ" b="0" dirty="0" smtClean="0">
              <a:solidFill>
                <a:schemeClr val="tx1"/>
              </a:solidFill>
            </a:rPr>
            <a:t>(Sebe)evaluační dotazník zaměřený na přínos pro praxi – účastník, organizace</a:t>
          </a:r>
        </a:p>
        <a:p>
          <a:r>
            <a:rPr lang="cs-CZ" b="0" dirty="0" smtClean="0">
              <a:solidFill>
                <a:schemeClr val="tx1"/>
              </a:solidFill>
            </a:rPr>
            <a:t>Osobní kompetenční portfolio</a:t>
          </a:r>
        </a:p>
        <a:p>
          <a:r>
            <a:rPr lang="cs-CZ" b="0" dirty="0" smtClean="0">
              <a:solidFill>
                <a:schemeClr val="tx1"/>
              </a:solidFill>
            </a:rPr>
            <a:t>Rozhodnutí o změnách</a:t>
          </a:r>
          <a:endParaRPr lang="cs-CZ" b="0" dirty="0">
            <a:solidFill>
              <a:schemeClr val="tx1"/>
            </a:solidFill>
          </a:endParaRPr>
        </a:p>
      </dgm:t>
    </dgm:pt>
    <dgm:pt modelId="{D911F84F-3C72-4D1E-AC7D-404CED8A5B18}" type="parTrans" cxnId="{CC7948C7-38FE-43E4-9CD9-CCAA338443CD}">
      <dgm:prSet/>
      <dgm:spPr/>
      <dgm:t>
        <a:bodyPr/>
        <a:lstStyle/>
        <a:p>
          <a:endParaRPr lang="cs-CZ"/>
        </a:p>
      </dgm:t>
    </dgm:pt>
    <dgm:pt modelId="{16BDEA1F-4441-4E17-93ED-A293E74F696E}" type="sibTrans" cxnId="{CC7948C7-38FE-43E4-9CD9-CCAA338443CD}">
      <dgm:prSet/>
      <dgm:spPr/>
      <dgm:t>
        <a:bodyPr/>
        <a:lstStyle/>
        <a:p>
          <a:endParaRPr lang="cs-CZ"/>
        </a:p>
      </dgm:t>
    </dgm:pt>
    <dgm:pt modelId="{1C1FA11A-AAC7-41F3-A37F-5C3B4FFDB5C4}" type="pres">
      <dgm:prSet presAssocID="{3448C2E7-0D6B-4180-A46D-3308FE4092D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CEFE705-6CBD-41F7-96D1-86AD2EF7A9BB}" type="pres">
      <dgm:prSet presAssocID="{3448C2E7-0D6B-4180-A46D-3308FE4092DF}" presName="dummyMaxCanvas" presStyleCnt="0">
        <dgm:presLayoutVars/>
      </dgm:prSet>
      <dgm:spPr/>
    </dgm:pt>
    <dgm:pt modelId="{774A8C1C-12A6-494F-9B89-7BF7FD53369C}" type="pres">
      <dgm:prSet presAssocID="{3448C2E7-0D6B-4180-A46D-3308FE4092D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040A69-0D5D-4640-B0A9-B586A9612ED2}" type="pres">
      <dgm:prSet presAssocID="{3448C2E7-0D6B-4180-A46D-3308FE4092D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D7AFE4-A7C5-4C95-AA63-F46802C6642F}" type="pres">
      <dgm:prSet presAssocID="{3448C2E7-0D6B-4180-A46D-3308FE4092DF}" presName="FiveNodes_3" presStyleLbl="node1" presStyleIdx="2" presStyleCnt="5" custScaleY="86420" custLinFactNeighborX="1155" custLinFactNeighborY="-617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3E2D60-51C9-44EF-94FC-86D79A30DF02}" type="pres">
      <dgm:prSet presAssocID="{3448C2E7-0D6B-4180-A46D-3308FE4092DF}" presName="FiveNodes_4" presStyleLbl="node1" presStyleIdx="3" presStyleCnt="5" custScaleY="117902" custLinFactNeighborX="-566" custLinFactNeighborY="-55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AB59F6-86D7-4CE3-A931-5575222079ED}" type="pres">
      <dgm:prSet presAssocID="{3448C2E7-0D6B-4180-A46D-3308FE4092D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235721-F469-4396-873F-7ADC21C3040D}" type="pres">
      <dgm:prSet presAssocID="{3448C2E7-0D6B-4180-A46D-3308FE4092D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EDC7DF-9934-4E12-90EF-0F952A04918F}" type="pres">
      <dgm:prSet presAssocID="{3448C2E7-0D6B-4180-A46D-3308FE4092D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044083-8AB6-4EDC-8F95-A18AE1091FBC}" type="pres">
      <dgm:prSet presAssocID="{3448C2E7-0D6B-4180-A46D-3308FE4092D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6F8934-1CA5-407E-B680-6485C549C522}" type="pres">
      <dgm:prSet presAssocID="{3448C2E7-0D6B-4180-A46D-3308FE4092D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D9D919-160E-4C98-8F0F-DE4B4E1D30A7}" type="pres">
      <dgm:prSet presAssocID="{3448C2E7-0D6B-4180-A46D-3308FE4092D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8CBCB0-822A-4CDD-B833-218D51757AB7}" type="pres">
      <dgm:prSet presAssocID="{3448C2E7-0D6B-4180-A46D-3308FE4092D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F83E0C-F8FC-45C9-A2C8-94E53E6E5EA0}" type="pres">
      <dgm:prSet presAssocID="{3448C2E7-0D6B-4180-A46D-3308FE4092D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6A8D0C-605D-42E9-8486-DD5F736E9B1F}" type="pres">
      <dgm:prSet presAssocID="{3448C2E7-0D6B-4180-A46D-3308FE4092D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E1B33D-E820-4CDE-8B77-D695DFE6A0EB}" type="pres">
      <dgm:prSet presAssocID="{3448C2E7-0D6B-4180-A46D-3308FE4092D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09F73BC-28E6-4C90-BF87-5F2FC48E0228}" type="presOf" srcId="{23FEF252-6C73-4F85-98B5-820A28E6714E}" destId="{01E1B33D-E820-4CDE-8B77-D695DFE6A0EB}" srcOrd="1" destOrd="0" presId="urn:microsoft.com/office/officeart/2005/8/layout/vProcess5"/>
    <dgm:cxn modelId="{B3209996-C8AD-4F31-B392-4A1FAE2441E3}" type="presOf" srcId="{6559C940-0F49-4D6B-A645-C464B4EFE0CD}" destId="{90044083-8AB6-4EDC-8F95-A18AE1091FBC}" srcOrd="0" destOrd="0" presId="urn:microsoft.com/office/officeart/2005/8/layout/vProcess5"/>
    <dgm:cxn modelId="{EFBBDD3D-D189-4A6A-90B4-E56A9ECF12F1}" type="presOf" srcId="{192F77F4-C53E-45C3-9134-8DFE152F647E}" destId="{44040A69-0D5D-4640-B0A9-B586A9612ED2}" srcOrd="0" destOrd="0" presId="urn:microsoft.com/office/officeart/2005/8/layout/vProcess5"/>
    <dgm:cxn modelId="{312E3FFB-2E47-4561-B9C8-4A0A0EFA8A74}" srcId="{3448C2E7-0D6B-4180-A46D-3308FE4092DF}" destId="{08655857-A838-450E-8489-E845A3E3AE12}" srcOrd="3" destOrd="0" parTransId="{990D130E-B341-4592-BBD2-9B1A347321A2}" sibTransId="{613BB45D-03C4-48D1-9BC8-DD31D8C346DB}"/>
    <dgm:cxn modelId="{5BFE7171-D9F3-4854-8660-22537B764042}" type="presOf" srcId="{CCAFE146-7840-43EB-A20C-FC6E99811BC3}" destId="{09EDC7DF-9934-4E12-90EF-0F952A04918F}" srcOrd="0" destOrd="0" presId="urn:microsoft.com/office/officeart/2005/8/layout/vProcess5"/>
    <dgm:cxn modelId="{A51ED4FE-E292-4B38-9188-C20EB70955E5}" type="presOf" srcId="{D1C7AE95-6AF8-4C09-9D57-D452ABF2B49E}" destId="{23F83E0C-F8FC-45C9-A2C8-94E53E6E5EA0}" srcOrd="1" destOrd="0" presId="urn:microsoft.com/office/officeart/2005/8/layout/vProcess5"/>
    <dgm:cxn modelId="{BF1A3D5B-D535-46BA-ABBA-A9CCA0039A43}" type="presOf" srcId="{3448C2E7-0D6B-4180-A46D-3308FE4092DF}" destId="{1C1FA11A-AAC7-41F3-A37F-5C3B4FFDB5C4}" srcOrd="0" destOrd="0" presId="urn:microsoft.com/office/officeart/2005/8/layout/vProcess5"/>
    <dgm:cxn modelId="{E86168E1-0EF0-40AB-A2A9-E3E1ED9F231B}" srcId="{3448C2E7-0D6B-4180-A46D-3308FE4092DF}" destId="{F1901EE5-BFE8-4BCB-AB2B-9C72421F4DC0}" srcOrd="0" destOrd="0" parTransId="{FA26F098-C6BE-4127-BECB-5DD9AA082B2E}" sibTransId="{C6B4D48F-B1A1-40EF-B28C-435C34885E03}"/>
    <dgm:cxn modelId="{CAB788B3-5051-4011-AEC3-C6C99D56F81C}" type="presOf" srcId="{D1C7AE95-6AF8-4C09-9D57-D452ABF2B49E}" destId="{F0D7AFE4-A7C5-4C95-AA63-F46802C6642F}" srcOrd="0" destOrd="0" presId="urn:microsoft.com/office/officeart/2005/8/layout/vProcess5"/>
    <dgm:cxn modelId="{A21EEBCF-C036-4E97-AA51-40D118828E5D}" srcId="{3448C2E7-0D6B-4180-A46D-3308FE4092DF}" destId="{192F77F4-C53E-45C3-9134-8DFE152F647E}" srcOrd="1" destOrd="0" parTransId="{EAD825CA-D442-4D39-BFDD-AB1EF6DBBC1A}" sibTransId="{CCAFE146-7840-43EB-A20C-FC6E99811BC3}"/>
    <dgm:cxn modelId="{D4CC92D0-B59C-4986-8F76-CFC24F1BB85F}" type="presOf" srcId="{23FEF252-6C73-4F85-98B5-820A28E6714E}" destId="{C6AB59F6-86D7-4CE3-A931-5575222079ED}" srcOrd="0" destOrd="0" presId="urn:microsoft.com/office/officeart/2005/8/layout/vProcess5"/>
    <dgm:cxn modelId="{CC7948C7-38FE-43E4-9CD9-CCAA338443CD}" srcId="{3448C2E7-0D6B-4180-A46D-3308FE4092DF}" destId="{23FEF252-6C73-4F85-98B5-820A28E6714E}" srcOrd="4" destOrd="0" parTransId="{D911F84F-3C72-4D1E-AC7D-404CED8A5B18}" sibTransId="{16BDEA1F-4441-4E17-93ED-A293E74F696E}"/>
    <dgm:cxn modelId="{D68FE9AA-16FA-443D-83F1-38B7CE54B67C}" type="presOf" srcId="{192F77F4-C53E-45C3-9134-8DFE152F647E}" destId="{398CBCB0-822A-4CDD-B833-218D51757AB7}" srcOrd="1" destOrd="0" presId="urn:microsoft.com/office/officeart/2005/8/layout/vProcess5"/>
    <dgm:cxn modelId="{865A8692-1531-4BA3-BADF-CD74EA23164D}" type="presOf" srcId="{08655857-A838-450E-8489-E845A3E3AE12}" destId="{736A8D0C-605D-42E9-8486-DD5F736E9B1F}" srcOrd="1" destOrd="0" presId="urn:microsoft.com/office/officeart/2005/8/layout/vProcess5"/>
    <dgm:cxn modelId="{D7493FD7-7B63-4DE7-A2A5-D74071DA0505}" type="presOf" srcId="{C6B4D48F-B1A1-40EF-B28C-435C34885E03}" destId="{68235721-F469-4396-873F-7ADC21C3040D}" srcOrd="0" destOrd="0" presId="urn:microsoft.com/office/officeart/2005/8/layout/vProcess5"/>
    <dgm:cxn modelId="{BB2207FB-BCF4-4410-BAC5-E0585F484614}" type="presOf" srcId="{613BB45D-03C4-48D1-9BC8-DD31D8C346DB}" destId="{116F8934-1CA5-407E-B680-6485C549C522}" srcOrd="0" destOrd="0" presId="urn:microsoft.com/office/officeart/2005/8/layout/vProcess5"/>
    <dgm:cxn modelId="{92702D77-42C7-449A-BEF2-982C5327619B}" type="presOf" srcId="{08655857-A838-450E-8489-E845A3E3AE12}" destId="{9D3E2D60-51C9-44EF-94FC-86D79A30DF02}" srcOrd="0" destOrd="0" presId="urn:microsoft.com/office/officeart/2005/8/layout/vProcess5"/>
    <dgm:cxn modelId="{04072F5F-5772-4763-9DD1-ED9BD1EA1C96}" type="presOf" srcId="{F1901EE5-BFE8-4BCB-AB2B-9C72421F4DC0}" destId="{774A8C1C-12A6-494F-9B89-7BF7FD53369C}" srcOrd="0" destOrd="0" presId="urn:microsoft.com/office/officeart/2005/8/layout/vProcess5"/>
    <dgm:cxn modelId="{94107EFB-44AD-48E5-874A-795FDDD0C414}" srcId="{3448C2E7-0D6B-4180-A46D-3308FE4092DF}" destId="{D1C7AE95-6AF8-4C09-9D57-D452ABF2B49E}" srcOrd="2" destOrd="0" parTransId="{040AE076-75DD-4693-BF6D-BD3F93BC03CE}" sibTransId="{6559C940-0F49-4D6B-A645-C464B4EFE0CD}"/>
    <dgm:cxn modelId="{50E92FBC-AC34-428D-A09A-EAFD7EF34AE9}" type="presOf" srcId="{F1901EE5-BFE8-4BCB-AB2B-9C72421F4DC0}" destId="{A8D9D919-160E-4C98-8F0F-DE4B4E1D30A7}" srcOrd="1" destOrd="0" presId="urn:microsoft.com/office/officeart/2005/8/layout/vProcess5"/>
    <dgm:cxn modelId="{971A8093-4EF8-4995-A3EB-C603A239C033}" type="presParOf" srcId="{1C1FA11A-AAC7-41F3-A37F-5C3B4FFDB5C4}" destId="{7CEFE705-6CBD-41F7-96D1-86AD2EF7A9BB}" srcOrd="0" destOrd="0" presId="urn:microsoft.com/office/officeart/2005/8/layout/vProcess5"/>
    <dgm:cxn modelId="{5D5777CC-5CD9-449C-A9FA-CB295D6DB525}" type="presParOf" srcId="{1C1FA11A-AAC7-41F3-A37F-5C3B4FFDB5C4}" destId="{774A8C1C-12A6-494F-9B89-7BF7FD53369C}" srcOrd="1" destOrd="0" presId="urn:microsoft.com/office/officeart/2005/8/layout/vProcess5"/>
    <dgm:cxn modelId="{E713F173-CCDE-4F69-B9D0-14772821198E}" type="presParOf" srcId="{1C1FA11A-AAC7-41F3-A37F-5C3B4FFDB5C4}" destId="{44040A69-0D5D-4640-B0A9-B586A9612ED2}" srcOrd="2" destOrd="0" presId="urn:microsoft.com/office/officeart/2005/8/layout/vProcess5"/>
    <dgm:cxn modelId="{5C12EBE7-C13C-422C-940A-872CCC308953}" type="presParOf" srcId="{1C1FA11A-AAC7-41F3-A37F-5C3B4FFDB5C4}" destId="{F0D7AFE4-A7C5-4C95-AA63-F46802C6642F}" srcOrd="3" destOrd="0" presId="urn:microsoft.com/office/officeart/2005/8/layout/vProcess5"/>
    <dgm:cxn modelId="{9CD3AFCA-AAB2-44A0-B757-56916A411622}" type="presParOf" srcId="{1C1FA11A-AAC7-41F3-A37F-5C3B4FFDB5C4}" destId="{9D3E2D60-51C9-44EF-94FC-86D79A30DF02}" srcOrd="4" destOrd="0" presId="urn:microsoft.com/office/officeart/2005/8/layout/vProcess5"/>
    <dgm:cxn modelId="{C0DABBE3-566A-4C8B-9F38-D91DA652CD5A}" type="presParOf" srcId="{1C1FA11A-AAC7-41F3-A37F-5C3B4FFDB5C4}" destId="{C6AB59F6-86D7-4CE3-A931-5575222079ED}" srcOrd="5" destOrd="0" presId="urn:microsoft.com/office/officeart/2005/8/layout/vProcess5"/>
    <dgm:cxn modelId="{F4481E01-108A-4C1C-A32C-816B4DBFE50C}" type="presParOf" srcId="{1C1FA11A-AAC7-41F3-A37F-5C3B4FFDB5C4}" destId="{68235721-F469-4396-873F-7ADC21C3040D}" srcOrd="6" destOrd="0" presId="urn:microsoft.com/office/officeart/2005/8/layout/vProcess5"/>
    <dgm:cxn modelId="{F70AC4FE-E3A5-44AC-95AE-EC7655B9F6B1}" type="presParOf" srcId="{1C1FA11A-AAC7-41F3-A37F-5C3B4FFDB5C4}" destId="{09EDC7DF-9934-4E12-90EF-0F952A04918F}" srcOrd="7" destOrd="0" presId="urn:microsoft.com/office/officeart/2005/8/layout/vProcess5"/>
    <dgm:cxn modelId="{D1B6D0EB-18AD-4FF8-ADB7-15FC2F582F8D}" type="presParOf" srcId="{1C1FA11A-AAC7-41F3-A37F-5C3B4FFDB5C4}" destId="{90044083-8AB6-4EDC-8F95-A18AE1091FBC}" srcOrd="8" destOrd="0" presId="urn:microsoft.com/office/officeart/2005/8/layout/vProcess5"/>
    <dgm:cxn modelId="{40D92879-1318-4ED9-BF96-E8BBA5CC5825}" type="presParOf" srcId="{1C1FA11A-AAC7-41F3-A37F-5C3B4FFDB5C4}" destId="{116F8934-1CA5-407E-B680-6485C549C522}" srcOrd="9" destOrd="0" presId="urn:microsoft.com/office/officeart/2005/8/layout/vProcess5"/>
    <dgm:cxn modelId="{AA5084BC-B890-4510-9800-3CD3E0DC7662}" type="presParOf" srcId="{1C1FA11A-AAC7-41F3-A37F-5C3B4FFDB5C4}" destId="{A8D9D919-160E-4C98-8F0F-DE4B4E1D30A7}" srcOrd="10" destOrd="0" presId="urn:microsoft.com/office/officeart/2005/8/layout/vProcess5"/>
    <dgm:cxn modelId="{803B78E5-284B-4879-A65C-4836150134A9}" type="presParOf" srcId="{1C1FA11A-AAC7-41F3-A37F-5C3B4FFDB5C4}" destId="{398CBCB0-822A-4CDD-B833-218D51757AB7}" srcOrd="11" destOrd="0" presId="urn:microsoft.com/office/officeart/2005/8/layout/vProcess5"/>
    <dgm:cxn modelId="{D6A22A50-247A-4D31-99A9-6B62CCE93CCE}" type="presParOf" srcId="{1C1FA11A-AAC7-41F3-A37F-5C3B4FFDB5C4}" destId="{23F83E0C-F8FC-45C9-A2C8-94E53E6E5EA0}" srcOrd="12" destOrd="0" presId="urn:microsoft.com/office/officeart/2005/8/layout/vProcess5"/>
    <dgm:cxn modelId="{43822F9D-D638-42A2-9C92-229A8FD473D4}" type="presParOf" srcId="{1C1FA11A-AAC7-41F3-A37F-5C3B4FFDB5C4}" destId="{736A8D0C-605D-42E9-8486-DD5F736E9B1F}" srcOrd="13" destOrd="0" presId="urn:microsoft.com/office/officeart/2005/8/layout/vProcess5"/>
    <dgm:cxn modelId="{211E8D5E-1DFD-4BB6-A6CD-052F73E3E869}" type="presParOf" srcId="{1C1FA11A-AAC7-41F3-A37F-5C3B4FFDB5C4}" destId="{01E1B33D-E820-4CDE-8B77-D695DFE6A0E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A8C1C-12A6-494F-9B89-7BF7FD53369C}">
      <dsp:nvSpPr>
        <dsp:cNvPr id="0" name=""/>
        <dsp:cNvSpPr/>
      </dsp:nvSpPr>
      <dsp:spPr>
        <a:xfrm>
          <a:off x="0" y="0"/>
          <a:ext cx="6265416" cy="1166529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A Před vzdělávací akcí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Vstupní vyhodnocení realizované před zahájením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Zjištění úrovně kompetence SUK – skutečná úroveň kompetence a PUK – požadovaná úroveň kompetence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Dotazník – očekávání a motivace účastníků ohledně vzdělávacího programu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34166" y="34166"/>
        <a:ext cx="4870156" cy="1098197"/>
      </dsp:txXfrm>
    </dsp:sp>
    <dsp:sp modelId="{44040A69-0D5D-4640-B0A9-B586A9612ED2}">
      <dsp:nvSpPr>
        <dsp:cNvPr id="0" name=""/>
        <dsp:cNvSpPr/>
      </dsp:nvSpPr>
      <dsp:spPr>
        <a:xfrm>
          <a:off x="467871" y="1328547"/>
          <a:ext cx="6265416" cy="116652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Na začátku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Sebehodnoticí</a:t>
          </a:r>
          <a:r>
            <a:rPr lang="cs-CZ" sz="1100" kern="1200" dirty="0" smtClean="0">
              <a:solidFill>
                <a:schemeClr val="tx1"/>
              </a:solidFill>
            </a:rPr>
            <a:t> osa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Očekávání – zjišťování očekávání od studentů na začátku vzdělávací akce a jejich vyhodnocení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502037" y="1362713"/>
        <a:ext cx="4970967" cy="1098197"/>
      </dsp:txXfrm>
    </dsp:sp>
    <dsp:sp modelId="{F0D7AFE4-A7C5-4C95-AA63-F46802C6642F}">
      <dsp:nvSpPr>
        <dsp:cNvPr id="0" name=""/>
        <dsp:cNvSpPr/>
      </dsp:nvSpPr>
      <dsp:spPr>
        <a:xfrm>
          <a:off x="1008109" y="2664292"/>
          <a:ext cx="6265416" cy="100811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Během vzdělávací akce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Hodnoticí elipsy (zhodnocení naučeného)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Sebehodnoticí</a:t>
          </a:r>
          <a:r>
            <a:rPr lang="cs-CZ" sz="1100" kern="1200" dirty="0" smtClean="0">
              <a:solidFill>
                <a:schemeClr val="tx1"/>
              </a:solidFill>
            </a:rPr>
            <a:t> osa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Znalostní test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Hodnoticí kruh</a:t>
          </a:r>
          <a:endParaRPr lang="cs-CZ" sz="1100" kern="1200" dirty="0">
            <a:solidFill>
              <a:schemeClr val="tx1"/>
            </a:solidFill>
          </a:endParaRPr>
        </a:p>
      </dsp:txBody>
      <dsp:txXfrm>
        <a:off x="1037636" y="2693819"/>
        <a:ext cx="4980245" cy="949060"/>
      </dsp:txXfrm>
    </dsp:sp>
    <dsp:sp modelId="{9D3E2D60-51C9-44EF-94FC-86D79A30DF02}">
      <dsp:nvSpPr>
        <dsp:cNvPr id="0" name=""/>
        <dsp:cNvSpPr/>
      </dsp:nvSpPr>
      <dsp:spPr>
        <a:xfrm>
          <a:off x="1368153" y="3816426"/>
          <a:ext cx="6265416" cy="137536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B Na konci vzdělávací akce</a:t>
          </a:r>
          <a:r>
            <a:rPr lang="cs-CZ" sz="1100" kern="1200" dirty="0" smtClean="0">
              <a:solidFill>
                <a:schemeClr val="tx1"/>
              </a:solidFill>
            </a:rPr>
            <a:t>								Evaluační strom  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100" kern="1200" dirty="0" smtClean="0">
              <a:solidFill>
                <a:schemeClr val="tx1"/>
              </a:solidFill>
            </a:rPr>
            <a:t>Výstupní znalostní testy 		Vyhodnocení očekávání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err="1" smtClean="0">
              <a:solidFill>
                <a:schemeClr val="tx1"/>
              </a:solidFill>
            </a:rPr>
            <a:t>Sehodnoticí</a:t>
          </a:r>
          <a:r>
            <a:rPr lang="cs-CZ" sz="1100" kern="1200" dirty="0" smtClean="0">
              <a:solidFill>
                <a:schemeClr val="tx1"/>
              </a:solidFill>
            </a:rPr>
            <a:t> osa 		 							Hodnoticí kruh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Diskuze (pozitivní zhodnocení programu)		Osobní kompetenční portfolio 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Evaluační dotazník 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>
              <a:solidFill>
                <a:schemeClr val="tx1"/>
              </a:solidFill>
            </a:rPr>
            <a:t>Zjištění úrovně kompetence pro pracovníka po vzdělávací akci </a:t>
          </a:r>
        </a:p>
      </dsp:txBody>
      <dsp:txXfrm>
        <a:off x="1408436" y="3856709"/>
        <a:ext cx="4958733" cy="1294795"/>
      </dsp:txXfrm>
    </dsp:sp>
    <dsp:sp modelId="{C6AB59F6-86D7-4CE3-A931-5575222079ED}">
      <dsp:nvSpPr>
        <dsp:cNvPr id="0" name=""/>
        <dsp:cNvSpPr/>
      </dsp:nvSpPr>
      <dsp:spPr>
        <a:xfrm>
          <a:off x="1871487" y="5314190"/>
          <a:ext cx="6265416" cy="116652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>
              <a:solidFill>
                <a:srgbClr val="FF0000"/>
              </a:solidFill>
            </a:rPr>
            <a:t>A Po vzdělávací akci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(Sebe)evaluační dotazník zaměřený na přínos pro praxi – účastník, organizace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Osobní kompetenční portfolio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0" kern="1200" dirty="0" smtClean="0">
              <a:solidFill>
                <a:schemeClr val="tx1"/>
              </a:solidFill>
            </a:rPr>
            <a:t>Rozhodnutí o změnách</a:t>
          </a:r>
          <a:endParaRPr lang="cs-CZ" sz="1100" b="0" kern="1200" dirty="0">
            <a:solidFill>
              <a:schemeClr val="tx1"/>
            </a:solidFill>
          </a:endParaRPr>
        </a:p>
      </dsp:txBody>
      <dsp:txXfrm>
        <a:off x="1905653" y="5348356"/>
        <a:ext cx="4970967" cy="1098197"/>
      </dsp:txXfrm>
    </dsp:sp>
    <dsp:sp modelId="{68235721-F469-4396-873F-7ADC21C3040D}">
      <dsp:nvSpPr>
        <dsp:cNvPr id="0" name=""/>
        <dsp:cNvSpPr/>
      </dsp:nvSpPr>
      <dsp:spPr>
        <a:xfrm>
          <a:off x="5507171" y="852214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5677776" y="852214"/>
        <a:ext cx="417034" cy="570579"/>
      </dsp:txXfrm>
    </dsp:sp>
    <dsp:sp modelId="{09EDC7DF-9934-4E12-90EF-0F952A04918F}">
      <dsp:nvSpPr>
        <dsp:cNvPr id="0" name=""/>
        <dsp:cNvSpPr/>
      </dsp:nvSpPr>
      <dsp:spPr>
        <a:xfrm>
          <a:off x="5975043" y="2180762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6145648" y="2180762"/>
        <a:ext cx="417034" cy="570579"/>
      </dsp:txXfrm>
    </dsp:sp>
    <dsp:sp modelId="{90044083-8AB6-4EDC-8F95-A18AE1091FBC}">
      <dsp:nvSpPr>
        <dsp:cNvPr id="0" name=""/>
        <dsp:cNvSpPr/>
      </dsp:nvSpPr>
      <dsp:spPr>
        <a:xfrm>
          <a:off x="6442915" y="3489867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6613520" y="3489867"/>
        <a:ext cx="417034" cy="570579"/>
      </dsp:txXfrm>
    </dsp:sp>
    <dsp:sp modelId="{116F8934-1CA5-407E-B680-6485C549C522}">
      <dsp:nvSpPr>
        <dsp:cNvPr id="0" name=""/>
        <dsp:cNvSpPr/>
      </dsp:nvSpPr>
      <dsp:spPr>
        <a:xfrm>
          <a:off x="6910787" y="4831376"/>
          <a:ext cx="758244" cy="7582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400" kern="1200"/>
        </a:p>
      </dsp:txBody>
      <dsp:txXfrm>
        <a:off x="7081392" y="4831376"/>
        <a:ext cx="417034" cy="570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82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80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28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7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4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70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9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5AFE-D763-4B89-9781-39C5B02DF118}" type="datetimeFigureOut">
              <a:rPr lang="cs-CZ" smtClean="0"/>
              <a:pPr/>
              <a:t>24. 11. 2017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410BD-F315-469E-A0F9-CBE4FD28AB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2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Evaluace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smtClean="0"/>
              <a:t>informačním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Předmět Informační </a:t>
            </a:r>
            <a:r>
              <a:rPr lang="cs-CZ" dirty="0" smtClean="0"/>
              <a:t>vzdělávání </a:t>
            </a:r>
          </a:p>
          <a:p>
            <a:endParaRPr lang="cs-CZ" sz="2400" dirty="0"/>
          </a:p>
          <a:p>
            <a:r>
              <a:rPr lang="cs-CZ" sz="2400" dirty="0" smtClean="0"/>
              <a:t>24. </a:t>
            </a:r>
            <a:r>
              <a:rPr lang="cs-CZ" sz="2400" dirty="0" smtClean="0"/>
              <a:t>listopad </a:t>
            </a:r>
            <a:r>
              <a:rPr lang="cs-CZ" sz="2400" dirty="0" smtClean="0"/>
              <a:t>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Výsledky edukačního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b="1" dirty="0" smtClean="0"/>
              <a:t>. Vědomosti</a:t>
            </a:r>
          </a:p>
          <a:p>
            <a:pPr lvl="1"/>
            <a:r>
              <a:rPr lang="cs-CZ" dirty="0" smtClean="0"/>
              <a:t>pamětně osvojená fakta; vzájemné vztahy, míra zobecnění a soustavy faktů</a:t>
            </a:r>
          </a:p>
          <a:p>
            <a:pPr lvl="1"/>
            <a:r>
              <a:rPr lang="cs-CZ" dirty="0" smtClean="0"/>
              <a:t>pojmy, poučky, zákony, definice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Dovednosti</a:t>
            </a:r>
          </a:p>
          <a:p>
            <a:pPr lvl="1"/>
            <a:r>
              <a:rPr lang="cs-CZ" dirty="0" smtClean="0"/>
              <a:t>učením získaná způsobilost k výkonu určité činnosti nebo k řešení úkolů a problémů </a:t>
            </a:r>
          </a:p>
          <a:p>
            <a:pPr marL="57150" indent="0">
              <a:buNone/>
            </a:pPr>
            <a:r>
              <a:rPr lang="cs-CZ" b="1" dirty="0" smtClean="0"/>
              <a:t>3. Postoje</a:t>
            </a:r>
          </a:p>
          <a:p>
            <a:pPr marL="914400" lvl="1" indent="-457200"/>
            <a:r>
              <a:rPr lang="cs-CZ" dirty="0" smtClean="0"/>
              <a:t>vztah člověka ke společnosti, přírodě, k sobě</a:t>
            </a:r>
          </a:p>
          <a:p>
            <a:pPr marL="57150" indent="0">
              <a:buNone/>
            </a:pPr>
            <a:r>
              <a:rPr lang="cs-CZ" b="1" dirty="0" smtClean="0"/>
              <a:t>4. Kompetence</a:t>
            </a:r>
          </a:p>
          <a:p>
            <a:pPr marL="914400" lvl="1" indent="-457200"/>
            <a:r>
              <a:rPr lang="cs-CZ" dirty="0" smtClean="0"/>
              <a:t>souhrn … výše uvedeného + „vnitřní integraci a propojení“ výše uvedeného ve funkčním použití k řešení situace</a:t>
            </a:r>
            <a:r>
              <a:rPr lang="cs-CZ" dirty="0"/>
              <a:t>		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Evaluace v neformálním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Několik rovin: </a:t>
            </a:r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posunu v úrovni kompetencí účastníků </a:t>
            </a:r>
            <a:r>
              <a:rPr lang="cs-CZ" dirty="0" smtClean="0"/>
              <a:t>(i </a:t>
            </a:r>
            <a:r>
              <a:rPr lang="cs-CZ" dirty="0" err="1" smtClean="0"/>
              <a:t>sebeevaluace</a:t>
            </a:r>
            <a:r>
              <a:rPr lang="cs-CZ" dirty="0"/>
              <a:t>) a </a:t>
            </a:r>
            <a:r>
              <a:rPr lang="cs-CZ" dirty="0" smtClean="0"/>
              <a:t>celkové </a:t>
            </a:r>
            <a:r>
              <a:rPr lang="cs-CZ" dirty="0"/>
              <a:t>úspěšnosti dosažení cílů vzdělávací akce;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obsahu</a:t>
            </a:r>
            <a:r>
              <a:rPr lang="cs-CZ" dirty="0"/>
              <a:t> (vhodnost konkrétních cílů, výběr a struktura metod) a realizace (školitelé, organizační stránka atd.) vzdělávací akce </a:t>
            </a:r>
            <a:r>
              <a:rPr lang="cs-CZ" b="1" dirty="0"/>
              <a:t>z pohledu účastníků</a:t>
            </a:r>
            <a:r>
              <a:rPr lang="cs-CZ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vyhodnocení </a:t>
            </a:r>
            <a:r>
              <a:rPr lang="cs-CZ" b="1" dirty="0"/>
              <a:t>obsahu</a:t>
            </a:r>
            <a:r>
              <a:rPr lang="cs-CZ" dirty="0"/>
              <a:t> (hlavní cíl a naplnění potřeb organizace, konkrétní cíle, cílová skupina a profil účastníka, formy a metody, atd.)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b="1" dirty="0"/>
              <a:t>realizace</a:t>
            </a:r>
            <a:r>
              <a:rPr lang="cs-CZ" dirty="0"/>
              <a:t> (proces realizace, organizační a technické zabezpečení – místo konání, didaktická technika, atd., ekonomická </a:t>
            </a:r>
            <a:r>
              <a:rPr lang="cs-CZ" dirty="0" smtClean="0"/>
              <a:t>náročnost</a:t>
            </a:r>
            <a:r>
              <a:rPr lang="cs-CZ" dirty="0"/>
              <a:t>, komunikace v týmu i s účastníky, propagace…) vzdělávací akce </a:t>
            </a:r>
            <a:r>
              <a:rPr lang="cs-CZ" b="1" dirty="0"/>
              <a:t>z hlediska školitelů a zadavatele</a:t>
            </a:r>
            <a:r>
              <a:rPr lang="cs-CZ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zhodnocení dalších aspektů vzdělávací akce školitele i účastníky dle potřeby</a:t>
            </a:r>
          </a:p>
        </p:txBody>
      </p:sp>
    </p:spTree>
    <p:extLst>
      <p:ext uri="{BB962C8B-B14F-4D97-AF65-F5344CB8AC3E}">
        <p14:creationId xmlns:p14="http://schemas.microsoft.com/office/powerpoint/2010/main" val="115720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756" y="274638"/>
            <a:ext cx="8750732" cy="850106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Metody / postupy evaluace v neformálním vzdělávání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VHODNÉ postupy, vždy s ohledem na to, co jako lektoři hodnotíme v rozvoji účastníků vzdělávání </a:t>
            </a:r>
          </a:p>
          <a:p>
            <a:pPr marL="0" indent="0">
              <a:buNone/>
            </a:pPr>
            <a:r>
              <a:rPr lang="cs-CZ" sz="2800" dirty="0" smtClean="0"/>
              <a:t>Typy: pozorování</a:t>
            </a:r>
            <a:r>
              <a:rPr lang="cs-CZ" sz="2800" dirty="0"/>
              <a:t>, rozhovory, </a:t>
            </a:r>
            <a:r>
              <a:rPr lang="cs-CZ" sz="2800" dirty="0" smtClean="0"/>
              <a:t>dotazníková </a:t>
            </a:r>
            <a:r>
              <a:rPr lang="cs-CZ" sz="2800" dirty="0"/>
              <a:t>šetření, rozbory dokumentace, testování</a:t>
            </a:r>
            <a:r>
              <a:rPr lang="cs-CZ" sz="2800" dirty="0" smtClean="0"/>
              <a:t>…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Příklady</a:t>
            </a:r>
            <a:r>
              <a:rPr lang="cs-CZ" sz="2800" dirty="0" smtClean="0"/>
              <a:t>:</a:t>
            </a:r>
          </a:p>
          <a:p>
            <a:r>
              <a:rPr lang="cs-CZ" sz="2600" b="1" dirty="0" smtClean="0"/>
              <a:t>Znalosti</a:t>
            </a:r>
            <a:r>
              <a:rPr lang="cs-CZ" sz="2600" dirty="0" smtClean="0"/>
              <a:t> </a:t>
            </a:r>
            <a:r>
              <a:rPr lang="cs-CZ" sz="2600" dirty="0"/>
              <a:t>– znalostní test, ústní dotazování, písemná </a:t>
            </a:r>
            <a:r>
              <a:rPr lang="cs-CZ" sz="2600" dirty="0" smtClean="0"/>
              <a:t>práce</a:t>
            </a:r>
          </a:p>
          <a:p>
            <a:r>
              <a:rPr lang="cs-CZ" sz="2600" b="1" dirty="0" smtClean="0"/>
              <a:t>Dovednosti</a:t>
            </a:r>
            <a:r>
              <a:rPr lang="cs-CZ" sz="2600" dirty="0" smtClean="0"/>
              <a:t> </a:t>
            </a:r>
            <a:r>
              <a:rPr lang="cs-CZ" sz="2600" dirty="0"/>
              <a:t>– praktické předvedení (např. vytvoření určitého výstupu skupinové či individuální práce), praktické předvedení s komentářem, simulace, </a:t>
            </a:r>
            <a:r>
              <a:rPr lang="cs-CZ" sz="2600" dirty="0" err="1"/>
              <a:t>sebeevaluační</a:t>
            </a:r>
            <a:r>
              <a:rPr lang="cs-CZ" sz="2600" dirty="0"/>
              <a:t> </a:t>
            </a:r>
            <a:r>
              <a:rPr lang="cs-CZ" sz="2600" dirty="0" smtClean="0"/>
              <a:t>dotazník</a:t>
            </a:r>
          </a:p>
          <a:p>
            <a:r>
              <a:rPr lang="cs-CZ" sz="2600" b="1" dirty="0" smtClean="0"/>
              <a:t>Měkké </a:t>
            </a:r>
            <a:r>
              <a:rPr lang="cs-CZ" sz="2600" b="1" dirty="0"/>
              <a:t>kompetence </a:t>
            </a:r>
            <a:r>
              <a:rPr lang="cs-CZ" sz="2600" dirty="0"/>
              <a:t>– simulace/hraní rolí + pozorování, videozáznam, </a:t>
            </a:r>
            <a:r>
              <a:rPr lang="cs-CZ" sz="2600" dirty="0" err="1"/>
              <a:t>sebeevaluační</a:t>
            </a:r>
            <a:r>
              <a:rPr lang="cs-CZ" sz="2600" dirty="0"/>
              <a:t> </a:t>
            </a:r>
            <a:r>
              <a:rPr lang="cs-CZ" sz="2600" dirty="0" smtClean="0"/>
              <a:t>dotazník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113892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>Metody / postupy evaluace v neformálním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Poznámky: </a:t>
            </a:r>
          </a:p>
          <a:p>
            <a:r>
              <a:rPr lang="cs-CZ" dirty="0" smtClean="0"/>
              <a:t>Jak </a:t>
            </a:r>
            <a:r>
              <a:rPr lang="cs-CZ" dirty="0"/>
              <a:t>znalosti, tak měkké kompetence lze zpravidla též zhodnotit jako součást evaluace </a:t>
            </a:r>
            <a:r>
              <a:rPr lang="cs-CZ" dirty="0" smtClean="0"/>
              <a:t>dovedností</a:t>
            </a:r>
          </a:p>
          <a:p>
            <a:r>
              <a:rPr lang="cs-CZ" dirty="0" smtClean="0"/>
              <a:t>Při </a:t>
            </a:r>
            <a:r>
              <a:rPr lang="cs-CZ" dirty="0"/>
              <a:t>tvorbě </a:t>
            </a:r>
            <a:r>
              <a:rPr lang="cs-CZ" dirty="0" smtClean="0"/>
              <a:t>výstupů </a:t>
            </a:r>
            <a:r>
              <a:rPr lang="cs-CZ" dirty="0"/>
              <a:t>prokazujících </a:t>
            </a:r>
            <a:r>
              <a:rPr lang="cs-CZ" dirty="0" smtClean="0"/>
              <a:t>dovednosti </a:t>
            </a:r>
            <a:r>
              <a:rPr lang="cs-CZ" dirty="0"/>
              <a:t>a jejich prezentaci se uplatňují jak znalosti (např. terminologie), tak měkké kompetence (k efektivní komunikaci, ke spolupráci, k plánování a organizaci práce atd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6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ABBBA – komplexní přístup </a:t>
            </a:r>
            <a:br>
              <a:rPr lang="cs-CZ" dirty="0" smtClean="0"/>
            </a:br>
            <a:r>
              <a:rPr lang="cs-CZ" dirty="0" smtClean="0"/>
              <a:t>k hodnocení vzdělávací akce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4906" y="1772816"/>
            <a:ext cx="6834187" cy="469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82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0582100"/>
              </p:ext>
            </p:extLst>
          </p:nvPr>
        </p:nvGraphicFramePr>
        <p:xfrm>
          <a:off x="323528" y="188640"/>
          <a:ext cx="8136904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4540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Příklad evaluace odborných kompetencí obecných (čtyřstupňová 0-3) </a:t>
            </a:r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988840"/>
            <a:ext cx="6463477" cy="4466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69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Evaluace měkkých kompetencí</a:t>
            </a:r>
            <a:br>
              <a:rPr lang="cs-CZ" sz="3200" dirty="0" smtClean="0"/>
            </a:br>
            <a:r>
              <a:rPr lang="cs-CZ" sz="3200" dirty="0" smtClean="0"/>
              <a:t>(šestistupňový model, úroveň 0-5)</a:t>
            </a: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645024"/>
            <a:ext cx="6566982" cy="302835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83568" y="1700808"/>
            <a:ext cx="80032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Využíván </a:t>
            </a:r>
            <a:r>
              <a:rPr lang="cs-CZ" dirty="0"/>
              <a:t>především pro měkké kompetence a odborné kompetence specifické. Každá měkká kompetence je popsána prostřednictvím sady přímo pro ni vytvořených deskriptorů – vzorů chování vykonavatele jednotky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Nejnižší </a:t>
            </a:r>
            <a:r>
              <a:rPr lang="cs-CZ" dirty="0"/>
              <a:t>úrovně kompetence vyjadřují nízké nebo žádné požadavky na zvládání dané kompetence, nejvyšší úrovně vyjadřují vysoké požadavky na zvládnutí kompetence.</a:t>
            </a:r>
          </a:p>
        </p:txBody>
      </p:sp>
    </p:spTree>
    <p:extLst>
      <p:ext uri="{BB962C8B-B14F-4D97-AF65-F5344CB8AC3E}">
        <p14:creationId xmlns:p14="http://schemas.microsoft.com/office/powerpoint/2010/main" val="2971736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360° zpětná vazba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2852936"/>
            <a:ext cx="6082655" cy="380301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457200" y="980728"/>
            <a:ext cx="822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Systém 360° zpětné vazby </a:t>
            </a:r>
            <a:r>
              <a:rPr lang="cs-CZ" dirty="0" smtClean="0"/>
              <a:t>rozvoje rozvoj </a:t>
            </a:r>
            <a:r>
              <a:rPr lang="cs-CZ" dirty="0"/>
              <a:t>klíčových kompetencí poskytuje </a:t>
            </a:r>
            <a:r>
              <a:rPr lang="cs-CZ" dirty="0" smtClean="0"/>
              <a:t>např. nadřízenému </a:t>
            </a:r>
            <a:r>
              <a:rPr lang="cs-CZ" dirty="0"/>
              <a:t>informace o pracovním výkonu a pracovním chování hodnocených pracovníků, o splnění stanovených </a:t>
            </a:r>
            <a:r>
              <a:rPr lang="cs-CZ" dirty="0" smtClean="0"/>
              <a:t>cílů v informačním vzdělávání, o </a:t>
            </a:r>
            <a:r>
              <a:rPr lang="cs-CZ" dirty="0"/>
              <a:t>silných a slabých stránkách </a:t>
            </a:r>
            <a:r>
              <a:rPr lang="cs-CZ" dirty="0" smtClean="0"/>
              <a:t>např. knihovníků (</a:t>
            </a:r>
            <a:r>
              <a:rPr lang="cs-CZ" dirty="0"/>
              <a:t>a to i v oblasti vedení lidí). </a:t>
            </a:r>
            <a:endParaRPr lang="cs-CZ" dirty="0" smtClean="0"/>
          </a:p>
          <a:p>
            <a:r>
              <a:rPr lang="cs-CZ" dirty="0" smtClean="0"/>
              <a:t>360</a:t>
            </a:r>
            <a:r>
              <a:rPr lang="cs-CZ" dirty="0"/>
              <a:t>° zpětná vazba poskytuje hodnocenému </a:t>
            </a:r>
            <a:r>
              <a:rPr lang="cs-CZ" dirty="0" smtClean="0"/>
              <a:t>jedinci </a:t>
            </a:r>
            <a:r>
              <a:rPr lang="cs-CZ" dirty="0"/>
              <a:t>komplexní zpětnou vazbu – </a:t>
            </a:r>
            <a:r>
              <a:rPr lang="cs-CZ" dirty="0" smtClean="0"/>
              <a:t>např. knihovníkovi informace </a:t>
            </a:r>
            <a:r>
              <a:rPr lang="cs-CZ" dirty="0"/>
              <a:t>o posudku nadřízeného, kolegů, </a:t>
            </a:r>
            <a:r>
              <a:rPr lang="cs-CZ" dirty="0" smtClean="0"/>
              <a:t>žáků ad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6647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Evaluace vzdělávacího programu</a:t>
            </a:r>
            <a:br>
              <a:rPr lang="cs-CZ" dirty="0" smtClean="0"/>
            </a:br>
            <a:r>
              <a:rPr lang="cs-CZ" dirty="0" smtClean="0"/>
              <a:t>DOTAZNÍKOVÉ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Jedna </a:t>
            </a:r>
            <a:r>
              <a:rPr lang="cs-CZ" dirty="0" smtClean="0"/>
              <a:t>z </a:t>
            </a:r>
            <a:r>
              <a:rPr lang="cs-CZ" dirty="0"/>
              <a:t>nejčastějších metod sběru </a:t>
            </a:r>
            <a:r>
              <a:rPr lang="cs-CZ" dirty="0" smtClean="0"/>
              <a:t>dat</a:t>
            </a:r>
          </a:p>
          <a:p>
            <a:r>
              <a:rPr lang="cs-CZ" dirty="0" smtClean="0"/>
              <a:t>Relativně </a:t>
            </a:r>
            <a:r>
              <a:rPr lang="cs-CZ" dirty="0" smtClean="0"/>
              <a:t>nízká časová </a:t>
            </a:r>
            <a:r>
              <a:rPr lang="cs-CZ" dirty="0"/>
              <a:t>a finanční </a:t>
            </a:r>
            <a:r>
              <a:rPr lang="cs-CZ" dirty="0" smtClean="0"/>
              <a:t>náročnost</a:t>
            </a:r>
          </a:p>
          <a:p>
            <a:r>
              <a:rPr lang="cs-CZ" dirty="0" smtClean="0"/>
              <a:t>Umožňuje opakované použití</a:t>
            </a:r>
          </a:p>
          <a:p>
            <a:r>
              <a:rPr lang="cs-CZ" dirty="0" smtClean="0"/>
              <a:t>Zajišťuje </a:t>
            </a:r>
            <a:r>
              <a:rPr lang="cs-CZ" dirty="0"/>
              <a:t>určitou míru </a:t>
            </a:r>
            <a:r>
              <a:rPr lang="cs-CZ" dirty="0" smtClean="0"/>
              <a:t>anonymity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Hodí se do </a:t>
            </a:r>
            <a:r>
              <a:rPr lang="cs-CZ" dirty="0" err="1" smtClean="0"/>
              <a:t>sebeevaluaci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evaluaci, ale NE pro  </a:t>
            </a:r>
            <a:r>
              <a:rPr lang="cs-CZ" dirty="0"/>
              <a:t>všechny </a:t>
            </a:r>
            <a:r>
              <a:rPr lang="cs-CZ" dirty="0" smtClean="0"/>
              <a:t>oblasti</a:t>
            </a:r>
            <a:endParaRPr lang="cs-CZ" dirty="0" smtClean="0"/>
          </a:p>
          <a:p>
            <a:r>
              <a:rPr lang="cs-CZ" dirty="0" smtClean="0"/>
              <a:t>Výhoda: lze je provést opakovaně </a:t>
            </a:r>
            <a:r>
              <a:rPr lang="cs-CZ" dirty="0"/>
              <a:t>a snadno porovnat výsledky (např. před zahájením a po skončení vzdělávací akce</a:t>
            </a:r>
            <a:r>
              <a:rPr lang="cs-CZ" dirty="0" smtClean="0"/>
              <a:t>)</a:t>
            </a:r>
          </a:p>
          <a:p>
            <a:r>
              <a:rPr lang="cs-CZ" dirty="0"/>
              <a:t>Stanovaní </a:t>
            </a:r>
            <a:r>
              <a:rPr lang="cs-CZ" b="1" dirty="0"/>
              <a:t>cíle dotazníkového šetření </a:t>
            </a:r>
            <a:r>
              <a:rPr lang="cs-CZ" dirty="0"/>
              <a:t>= první krok</a:t>
            </a:r>
          </a:p>
          <a:p>
            <a:r>
              <a:rPr lang="cs-CZ" dirty="0"/>
              <a:t>Význam důsledné </a:t>
            </a:r>
            <a:r>
              <a:rPr lang="cs-CZ" b="1" dirty="0"/>
              <a:t>specifikace cíle - především vytvoření hypotéz</a:t>
            </a:r>
            <a:r>
              <a:rPr lang="cs-CZ" dirty="0"/>
              <a:t>, které lze prostřednictvím dotazníkového šetření ověřit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Příklady témat dotazníkového šetření </a:t>
            </a:r>
          </a:p>
          <a:p>
            <a:r>
              <a:rPr lang="cs-CZ" dirty="0"/>
              <a:t>Neformální vzdělávání v knihovně: získání základních informací, charakterizujících stav názorů, představ, chování a zájmů dětí v našem městě, tj. životního stylu a volnočasových aktivit; jinými slovy – o jaké volnočasové aktivity se zajímají naši potenciální klienti</a:t>
            </a:r>
          </a:p>
          <a:p>
            <a:r>
              <a:rPr lang="cs-CZ" dirty="0"/>
              <a:t>Spokojenost zaměstnanců: získání názorů, které se bezprostředně dotýkají knihovny jako pracoviště, například získání názorů na spokojenost pracovníků s pracovními podmínkami.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66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dirty="0" smtClean="0"/>
              <a:t>Vymezení problematiky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EVALUACE = proces </a:t>
            </a:r>
            <a:r>
              <a:rPr lang="cs-CZ" b="1" dirty="0" smtClean="0"/>
              <a:t>systematického </a:t>
            </a:r>
            <a:r>
              <a:rPr lang="cs-CZ" b="1" dirty="0" smtClean="0"/>
              <a:t>shromažďování informací, jejich analýzy </a:t>
            </a:r>
            <a:r>
              <a:rPr lang="cs-CZ" b="1" dirty="0"/>
              <a:t>podle určitých kritérií a </a:t>
            </a:r>
            <a:r>
              <a:rPr lang="cs-CZ" b="1" dirty="0" smtClean="0"/>
              <a:t>interpretace informací </a:t>
            </a:r>
            <a:r>
              <a:rPr lang="cs-CZ" b="1" dirty="0" smtClean="0"/>
              <a:t>za účelem dalšího rozhodování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Výstup</a:t>
            </a:r>
            <a:r>
              <a:rPr lang="cs-CZ" dirty="0"/>
              <a:t>: analyzovaná a interpretovaná </a:t>
            </a:r>
            <a:r>
              <a:rPr lang="cs-CZ" dirty="0" smtClean="0"/>
              <a:t>data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Znaky: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systematická, tzn. mít explicitně vymezenou oblast a strukturu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provedena správně metodicky </a:t>
            </a:r>
            <a:r>
              <a:rPr lang="cs-CZ" dirty="0" smtClean="0"/>
              <a:t>i metodologicky</a:t>
            </a:r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prováděna pravidelně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řízena podle předem stanovených kritérií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— </a:t>
            </a:r>
            <a:r>
              <a:rPr lang="cs-CZ" dirty="0"/>
              <a:t>použitelná pro rozhodování a další </a:t>
            </a:r>
            <a:r>
              <a:rPr lang="cs-CZ" dirty="0" smtClean="0"/>
              <a:t>plánování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Terminologie</a:t>
            </a:r>
            <a:r>
              <a:rPr lang="cs-CZ" dirty="0" smtClean="0"/>
              <a:t>: evaluace / hodnocení / </a:t>
            </a:r>
            <a:r>
              <a:rPr lang="cs-CZ" dirty="0" err="1" smtClean="0"/>
              <a:t>autoevaluace</a:t>
            </a:r>
            <a:r>
              <a:rPr lang="cs-CZ" dirty="0" smtClean="0"/>
              <a:t>  /</a:t>
            </a:r>
            <a:r>
              <a:rPr lang="cs-CZ" dirty="0" err="1" smtClean="0"/>
              <a:t>sebeevaluace</a:t>
            </a:r>
            <a:r>
              <a:rPr lang="cs-CZ" dirty="0" smtClean="0"/>
              <a:t> /vlastní hodnocení ….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51433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Okruhy otázek dotazníkového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Tvoříme je dle cíle dotazníkového </a:t>
            </a:r>
            <a:r>
              <a:rPr lang="cs-CZ" dirty="0"/>
              <a:t>šetření </a:t>
            </a:r>
            <a:endParaRPr lang="cs-CZ" dirty="0" smtClean="0"/>
          </a:p>
          <a:p>
            <a:r>
              <a:rPr lang="cs-CZ" dirty="0" smtClean="0"/>
              <a:t>Pomáhají lépe formulovat </a:t>
            </a:r>
            <a:r>
              <a:rPr lang="cs-CZ" dirty="0" smtClean="0"/>
              <a:t>otázky</a:t>
            </a:r>
          </a:p>
          <a:p>
            <a:endParaRPr lang="cs-CZ" dirty="0"/>
          </a:p>
          <a:p>
            <a:r>
              <a:rPr lang="cs-CZ" b="1" dirty="0" smtClean="0"/>
              <a:t>Příklady okruhů otázek (cílem dotazníku je zjištění zájmu obyvatel o vzdělávání v knihovně):</a:t>
            </a:r>
          </a:p>
          <a:p>
            <a:r>
              <a:rPr lang="cs-CZ" dirty="0" smtClean="0"/>
              <a:t> </a:t>
            </a:r>
            <a:r>
              <a:rPr lang="cs-CZ" dirty="0"/>
              <a:t>— informovanost </a:t>
            </a:r>
            <a:r>
              <a:rPr lang="cs-CZ" dirty="0" smtClean="0"/>
              <a:t>uživatelů knihovny (děti</a:t>
            </a:r>
            <a:r>
              <a:rPr lang="cs-CZ" dirty="0"/>
              <a:t>, rodiče, mládež a veřejnost včetně různých institucí a podnikatelů),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zájmy </a:t>
            </a:r>
            <a:r>
              <a:rPr lang="cs-CZ" dirty="0" smtClean="0"/>
              <a:t>uživatelů </a:t>
            </a:r>
            <a:r>
              <a:rPr lang="cs-CZ" dirty="0"/>
              <a:t>a možné modely zájmů a chování,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spokojenost </a:t>
            </a:r>
            <a:r>
              <a:rPr lang="cs-CZ" dirty="0" smtClean="0"/>
              <a:t>uživatelů s </a:t>
            </a:r>
            <a:r>
              <a:rPr lang="cs-CZ" dirty="0"/>
              <a:t>činností organizace, </a:t>
            </a:r>
            <a:endParaRPr lang="cs-CZ" dirty="0" smtClean="0"/>
          </a:p>
          <a:p>
            <a:r>
              <a:rPr lang="cs-CZ" dirty="0" smtClean="0"/>
              <a:t>— </a:t>
            </a:r>
            <a:r>
              <a:rPr lang="cs-CZ" dirty="0"/>
              <a:t>obecné náměty </a:t>
            </a:r>
            <a:r>
              <a:rPr lang="cs-CZ" dirty="0" smtClean="0"/>
              <a:t>uživatelů a občanů pro </a:t>
            </a:r>
            <a:r>
              <a:rPr lang="cs-CZ" dirty="0"/>
              <a:t>činnost organizace</a:t>
            </a:r>
            <a:r>
              <a:rPr lang="cs-CZ" dirty="0" smtClean="0"/>
              <a:t>,</a:t>
            </a:r>
          </a:p>
          <a:p>
            <a:r>
              <a:rPr lang="cs-CZ" dirty="0" smtClean="0"/>
              <a:t>— </a:t>
            </a:r>
            <a:r>
              <a:rPr lang="cs-CZ" dirty="0"/>
              <a:t>nabídka dalších akcí pro </a:t>
            </a:r>
            <a:r>
              <a:rPr lang="cs-CZ" dirty="0" smtClean="0"/>
              <a:t>uživatele i občany,</a:t>
            </a:r>
          </a:p>
          <a:p>
            <a:r>
              <a:rPr lang="cs-CZ" dirty="0" smtClean="0"/>
              <a:t>— </a:t>
            </a:r>
            <a:r>
              <a:rPr lang="cs-CZ" dirty="0"/>
              <a:t>chování a zájmy potenciálních </a:t>
            </a:r>
            <a:r>
              <a:rPr lang="cs-CZ" dirty="0" smtClean="0"/>
              <a:t>uživatelů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56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Tvorba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Vytvoření </a:t>
            </a:r>
            <a:r>
              <a:rPr lang="cs-CZ" dirty="0"/>
              <a:t>dobrých </a:t>
            </a:r>
            <a:r>
              <a:rPr lang="cs-CZ" dirty="0" smtClean="0"/>
              <a:t>otázek = předpoklad </a:t>
            </a:r>
            <a:r>
              <a:rPr lang="cs-CZ" dirty="0"/>
              <a:t>pro kvalitní výstupy dotazníkového </a:t>
            </a:r>
            <a:r>
              <a:rPr lang="cs-CZ" dirty="0" smtClean="0"/>
              <a:t>šetření</a:t>
            </a:r>
          </a:p>
          <a:p>
            <a:pPr marL="0" indent="0">
              <a:buNone/>
            </a:pPr>
            <a:r>
              <a:rPr lang="cs-CZ" dirty="0" smtClean="0"/>
              <a:t>Charakter otázek:</a:t>
            </a:r>
          </a:p>
          <a:p>
            <a:r>
              <a:rPr lang="cs-CZ" dirty="0" smtClean="0"/>
              <a:t>o</a:t>
            </a:r>
            <a:r>
              <a:rPr lang="cs-CZ" dirty="0" smtClean="0"/>
              <a:t>tázky srozumitelné </a:t>
            </a:r>
            <a:r>
              <a:rPr lang="cs-CZ" dirty="0"/>
              <a:t>a </a:t>
            </a:r>
            <a:r>
              <a:rPr lang="cs-CZ" dirty="0" smtClean="0"/>
              <a:t>uzpůsobené </a:t>
            </a:r>
            <a:r>
              <a:rPr lang="cs-CZ" dirty="0"/>
              <a:t>cílovým </a:t>
            </a:r>
            <a:r>
              <a:rPr lang="cs-CZ" dirty="0" smtClean="0"/>
              <a:t>skupinám</a:t>
            </a:r>
          </a:p>
          <a:p>
            <a:r>
              <a:rPr lang="cs-CZ" dirty="0" smtClean="0"/>
              <a:t>F</a:t>
            </a:r>
            <a:r>
              <a:rPr lang="cs-CZ" dirty="0" smtClean="0"/>
              <a:t>ormulované jednoznačně</a:t>
            </a:r>
          </a:p>
          <a:p>
            <a:r>
              <a:rPr lang="cs-CZ" dirty="0" smtClean="0"/>
              <a:t>Nebudí </a:t>
            </a:r>
            <a:r>
              <a:rPr lang="cs-CZ" dirty="0" smtClean="0"/>
              <a:t>negativní dojmy</a:t>
            </a:r>
          </a:p>
          <a:p>
            <a:r>
              <a:rPr lang="cs-CZ" dirty="0" smtClean="0"/>
              <a:t>Formulovány a</a:t>
            </a:r>
            <a:r>
              <a:rPr lang="cs-CZ" dirty="0" smtClean="0"/>
              <a:t>traktivně</a:t>
            </a:r>
            <a:r>
              <a:rPr lang="cs-CZ" dirty="0"/>
              <a:t>, aby vzbudily zájem a ochotu na ně </a:t>
            </a:r>
            <a:r>
              <a:rPr lang="cs-CZ" dirty="0" smtClean="0"/>
              <a:t>odpovídat</a:t>
            </a:r>
          </a:p>
          <a:p>
            <a:r>
              <a:rPr lang="cs-CZ" dirty="0" smtClean="0"/>
              <a:t>Nemají mít </a:t>
            </a:r>
            <a:r>
              <a:rPr lang="cs-CZ" dirty="0" smtClean="0"/>
              <a:t>charakter </a:t>
            </a:r>
            <a:r>
              <a:rPr lang="cs-CZ" dirty="0"/>
              <a:t>testu, např. „Znáte následující zkratky? 1. NIDM, 2. NICM, 3. NIDV, 4… </a:t>
            </a:r>
            <a:r>
              <a:rPr lang="cs-CZ" dirty="0" smtClean="0"/>
              <a:t>„</a:t>
            </a:r>
          </a:p>
          <a:p>
            <a:pPr marL="0" indent="0">
              <a:buNone/>
            </a:pPr>
            <a:r>
              <a:rPr lang="cs-CZ" dirty="0" smtClean="0"/>
              <a:t>Dotazník </a:t>
            </a:r>
            <a:r>
              <a:rPr lang="cs-CZ" dirty="0"/>
              <a:t>by měl mít přiměřené množství otázek, abychom získali maximum informací a aby na dané množství otázek respondenti </a:t>
            </a:r>
            <a:r>
              <a:rPr lang="cs-CZ" dirty="0" smtClean="0"/>
              <a:t>odpověděli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b="1" dirty="0" smtClean="0"/>
              <a:t>Typy otázek – A) uzavřené otázky </a:t>
            </a:r>
            <a:endParaRPr lang="cs-CZ" sz="2000" dirty="0"/>
          </a:p>
          <a:p>
            <a:pPr marL="0" indent="0">
              <a:buNone/>
            </a:pPr>
            <a:endParaRPr lang="cs-CZ" sz="3600" b="1" dirty="0" smtClean="0"/>
          </a:p>
          <a:p>
            <a:r>
              <a:rPr lang="cs-CZ" dirty="0" smtClean="0"/>
              <a:t>Takové </a:t>
            </a:r>
            <a:r>
              <a:rPr lang="cs-CZ" dirty="0"/>
              <a:t>otázky, kdy si respondenti musí vybrat odpověď z nabídnutých </a:t>
            </a:r>
            <a:r>
              <a:rPr lang="cs-CZ" dirty="0" smtClean="0"/>
              <a:t>variant</a:t>
            </a:r>
          </a:p>
          <a:p>
            <a:r>
              <a:rPr lang="cs-CZ" dirty="0" smtClean="0"/>
              <a:t>Navrhované </a:t>
            </a:r>
            <a:r>
              <a:rPr lang="cs-CZ" dirty="0"/>
              <a:t>odpovědi </a:t>
            </a:r>
            <a:r>
              <a:rPr lang="cs-CZ" dirty="0" smtClean="0"/>
              <a:t>musí být logicky </a:t>
            </a:r>
            <a:r>
              <a:rPr lang="cs-CZ" dirty="0"/>
              <a:t>a věcně </a:t>
            </a:r>
            <a:r>
              <a:rPr lang="cs-CZ" dirty="0" smtClean="0"/>
              <a:t>uspořádané </a:t>
            </a:r>
          </a:p>
          <a:p>
            <a:r>
              <a:rPr lang="cs-CZ" dirty="0" smtClean="0"/>
              <a:t>Příklad špatně položené otázky: </a:t>
            </a:r>
            <a:r>
              <a:rPr lang="cs-CZ" dirty="0" smtClean="0"/>
              <a:t>„Jakou </a:t>
            </a:r>
            <a:r>
              <a:rPr lang="cs-CZ" dirty="0"/>
              <a:t>úroveň měla akce</a:t>
            </a:r>
            <a:r>
              <a:rPr lang="cs-CZ" dirty="0" smtClean="0"/>
              <a:t>?“ </a:t>
            </a:r>
          </a:p>
          <a:p>
            <a:r>
              <a:rPr lang="cs-CZ" dirty="0" smtClean="0"/>
              <a:t>Příklad vhodněji položené otázky: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„</a:t>
            </a:r>
            <a:r>
              <a:rPr lang="cs-CZ" dirty="0"/>
              <a:t>Jakou úroveň měla akce po stránce programové</a:t>
            </a:r>
            <a:r>
              <a:rPr lang="cs-CZ" dirty="0" smtClean="0"/>
              <a:t>?“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„</a:t>
            </a:r>
            <a:r>
              <a:rPr lang="cs-CZ" dirty="0"/>
              <a:t>Byl jste spokojen s úrovní programu?“ </a:t>
            </a:r>
          </a:p>
        </p:txBody>
      </p:sp>
    </p:spTree>
    <p:extLst>
      <p:ext uri="{BB962C8B-B14F-4D97-AF65-F5344CB8AC3E}">
        <p14:creationId xmlns:p14="http://schemas.microsoft.com/office/powerpoint/2010/main" val="3679213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Typy otázek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Otevřené otázky </a:t>
            </a:r>
            <a:endParaRPr lang="cs-CZ" b="1" dirty="0" smtClean="0"/>
          </a:p>
          <a:p>
            <a:r>
              <a:rPr lang="cs-CZ" dirty="0" smtClean="0"/>
              <a:t>Takové </a:t>
            </a:r>
            <a:r>
              <a:rPr lang="cs-CZ" dirty="0"/>
              <a:t>otázky, kdy respondent sám formuluje svůj názor a nemá od nás nabídku či možnosti </a:t>
            </a:r>
            <a:r>
              <a:rPr lang="cs-CZ" dirty="0" smtClean="0"/>
              <a:t>odpovědí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otázky se obtížně vyhodnocují.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dochází k chybám při kategorizaci </a:t>
            </a:r>
            <a:r>
              <a:rPr lang="cs-CZ" dirty="0" smtClean="0"/>
              <a:t>nejrůznějších </a:t>
            </a:r>
            <a:r>
              <a:rPr lang="cs-CZ" dirty="0"/>
              <a:t>odpovědí do určitých </a:t>
            </a:r>
            <a:r>
              <a:rPr lang="cs-CZ" dirty="0" smtClean="0"/>
              <a:t>typů</a:t>
            </a:r>
          </a:p>
          <a:p>
            <a:r>
              <a:rPr lang="cs-CZ" b="1" dirty="0"/>
              <a:t>Příklad: </a:t>
            </a:r>
            <a:r>
              <a:rPr lang="cs-CZ" dirty="0"/>
              <a:t>Co děláš nejraději ve svém volném čase během pracovního týdne? Napiš: 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Škálování</a:t>
            </a:r>
            <a:r>
              <a:rPr lang="cs-CZ" b="1" dirty="0" smtClean="0"/>
              <a:t> u otázek </a:t>
            </a:r>
            <a:endParaRPr lang="cs-CZ" b="1" dirty="0" smtClean="0"/>
          </a:p>
          <a:p>
            <a:r>
              <a:rPr lang="cs-CZ" dirty="0" smtClean="0"/>
              <a:t>A </a:t>
            </a:r>
            <a:r>
              <a:rPr lang="cs-CZ" dirty="0"/>
              <a:t>B C D E F </a:t>
            </a:r>
            <a:endParaRPr lang="cs-CZ" dirty="0" smtClean="0"/>
          </a:p>
          <a:p>
            <a:r>
              <a:rPr lang="cs-CZ" dirty="0" smtClean="0"/>
              <a:t>rozhodně </a:t>
            </a:r>
            <a:r>
              <a:rPr lang="cs-CZ" dirty="0"/>
              <a:t>ano spíše ano spíše ne rozhodně ne </a:t>
            </a:r>
            <a:endParaRPr lang="cs-CZ" dirty="0" smtClean="0"/>
          </a:p>
          <a:p>
            <a:r>
              <a:rPr lang="cs-CZ" dirty="0" smtClean="0"/>
              <a:t>Často </a:t>
            </a:r>
            <a:r>
              <a:rPr lang="cs-CZ" dirty="0"/>
              <a:t>Někdy – méně často Zřídka </a:t>
            </a:r>
            <a:r>
              <a:rPr lang="cs-CZ" dirty="0" smtClean="0"/>
              <a:t>Vůbec</a:t>
            </a:r>
          </a:p>
          <a:p>
            <a:r>
              <a:rPr lang="cs-CZ" dirty="0" smtClean="0"/>
              <a:t>Denně </a:t>
            </a:r>
            <a:r>
              <a:rPr lang="cs-CZ" dirty="0"/>
              <a:t>nebo téměř denně Několikrát týdně (nebo např. 2x–3x týdně) Alespoň 1x týdně Alespoň 1x za čtrnáct dní Méně často Vůbec / </a:t>
            </a:r>
            <a:r>
              <a:rPr lang="cs-CZ" dirty="0" smtClean="0"/>
              <a:t>Nikdy</a:t>
            </a:r>
          </a:p>
          <a:p>
            <a:r>
              <a:rPr lang="cs-CZ" dirty="0" smtClean="0"/>
              <a:t>Rozhodně </a:t>
            </a:r>
            <a:r>
              <a:rPr lang="cs-CZ" dirty="0"/>
              <a:t>kvalitní Spíše kvalitní Spíše nekvalitní Rozhodně nekvalitní </a:t>
            </a:r>
            <a:endParaRPr lang="cs-CZ" dirty="0" smtClean="0"/>
          </a:p>
          <a:p>
            <a:r>
              <a:rPr lang="cs-CZ" dirty="0" smtClean="0"/>
              <a:t>Velmi </a:t>
            </a:r>
            <a:r>
              <a:rPr lang="cs-CZ" dirty="0"/>
              <a:t>dobrý Spíše dobrý Spíše vyhovující Rozhodně nevyhovující </a:t>
            </a:r>
            <a:endParaRPr lang="cs-CZ" dirty="0" smtClean="0"/>
          </a:p>
          <a:p>
            <a:r>
              <a:rPr lang="cs-CZ" dirty="0" smtClean="0"/>
              <a:t>významný </a:t>
            </a:r>
            <a:r>
              <a:rPr lang="cs-CZ" dirty="0"/>
              <a:t>+ + převažují nad - - převažují nad + zásadní </a:t>
            </a:r>
            <a:r>
              <a:rPr lang="cs-CZ" dirty="0" smtClean="0"/>
              <a:t>– </a:t>
            </a:r>
          </a:p>
          <a:p>
            <a:r>
              <a:rPr lang="cs-CZ" dirty="0" smtClean="0"/>
              <a:t>Zcela </a:t>
            </a:r>
            <a:r>
              <a:rPr lang="cs-CZ" dirty="0"/>
              <a:t>dosaženo Podstatný pokrok Určitý pokrok Dosud </a:t>
            </a:r>
            <a:r>
              <a:rPr lang="cs-CZ" dirty="0" smtClean="0"/>
              <a:t>nezahájeno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970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3003"/>
          </a:xfrm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Posuzovací škály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sz="1800" dirty="0"/>
              <a:t>Posuzovací škála je nástroj, který umožňuje zjišťovat míru vlastnosti nebo intenzitu jevu, který zkoumáme. Posuzovací škály mívají zpravidla 2 (ano – ne) až 9 </a:t>
            </a:r>
            <a:r>
              <a:rPr lang="cs-CZ" sz="1800" dirty="0" smtClean="0"/>
              <a:t>stupňů</a:t>
            </a:r>
            <a:endParaRPr lang="cs-CZ" sz="18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344816" cy="442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296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Polootevřené </a:t>
            </a:r>
            <a:r>
              <a:rPr lang="cs-CZ" b="1" dirty="0"/>
              <a:t>otázky </a:t>
            </a:r>
            <a:endParaRPr lang="cs-CZ" b="1" dirty="0" smtClean="0"/>
          </a:p>
          <a:p>
            <a:r>
              <a:rPr lang="cs-CZ" dirty="0" smtClean="0"/>
              <a:t>uzavřené </a:t>
            </a:r>
            <a:r>
              <a:rPr lang="cs-CZ" dirty="0"/>
              <a:t>otázky s možností formulovat jinou odpověď, nežli jsou </a:t>
            </a:r>
            <a:r>
              <a:rPr lang="cs-CZ" dirty="0" smtClean="0"/>
              <a:t>nabízené </a:t>
            </a:r>
            <a:endParaRPr lang="cs-CZ" dirty="0" smtClean="0"/>
          </a:p>
          <a:p>
            <a:r>
              <a:rPr lang="cs-CZ" dirty="0" smtClean="0"/>
              <a:t>Příklad</a:t>
            </a:r>
            <a:r>
              <a:rPr lang="cs-CZ" dirty="0"/>
              <a:t>: Jsi členem sdružení, organizace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Filtrované </a:t>
            </a:r>
            <a:r>
              <a:rPr lang="cs-CZ" b="1" dirty="0"/>
              <a:t>otázky </a:t>
            </a:r>
            <a:endParaRPr lang="cs-CZ" b="1" dirty="0" smtClean="0"/>
          </a:p>
          <a:p>
            <a:r>
              <a:rPr lang="cs-CZ" dirty="0" smtClean="0"/>
              <a:t>Otázky</a:t>
            </a:r>
            <a:r>
              <a:rPr lang="cs-CZ" dirty="0"/>
              <a:t>, na které respondenti odpovídají na základě své předchozí odpovědi. </a:t>
            </a:r>
            <a:endParaRPr lang="cs-CZ" dirty="0" smtClean="0"/>
          </a:p>
          <a:p>
            <a:r>
              <a:rPr lang="cs-CZ" dirty="0" smtClean="0"/>
              <a:t>Příklad</a:t>
            </a:r>
            <a:r>
              <a:rPr lang="cs-CZ" dirty="0"/>
              <a:t>: Otázka 1: Jste spokojen s úrovní akcí? (ano – ne) </a:t>
            </a:r>
            <a:endParaRPr lang="cs-CZ" dirty="0" smtClean="0"/>
          </a:p>
          <a:p>
            <a:r>
              <a:rPr lang="cs-CZ" dirty="0" smtClean="0"/>
              <a:t>Filtrovaná </a:t>
            </a:r>
            <a:r>
              <a:rPr lang="cs-CZ" dirty="0"/>
              <a:t>otázka: Jste-li nespokojen s úrovní akcí, napište důvody vaší nespokojenosti.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2924944"/>
            <a:ext cx="22288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88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Typy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/>
              <a:t>Baterie otázek </a:t>
            </a:r>
            <a:endParaRPr lang="cs-CZ" sz="2400" b="1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současné době velmi používaný způsob </a:t>
            </a:r>
            <a:r>
              <a:rPr lang="cs-CZ" sz="2000" dirty="0" smtClean="0"/>
              <a:t>dotazování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každém řádku jedna otázka a </a:t>
            </a:r>
            <a:r>
              <a:rPr lang="cs-CZ" sz="2000" dirty="0" smtClean="0"/>
              <a:t>odpověď, </a:t>
            </a:r>
            <a:r>
              <a:rPr lang="cs-CZ" sz="2000" dirty="0" err="1" smtClean="0"/>
              <a:t>např</a:t>
            </a:r>
            <a:r>
              <a:rPr lang="cs-CZ" sz="2000" dirty="0" smtClean="0"/>
              <a:t>: </a:t>
            </a:r>
            <a:endParaRPr lang="cs-CZ" sz="2000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852936"/>
            <a:ext cx="5906887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219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Nejčastější chyby při formulování otázek do dotazníku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778" y="2276872"/>
            <a:ext cx="7700444" cy="312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32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Tvorba </a:t>
            </a:r>
            <a:r>
              <a:rPr lang="cs-CZ" dirty="0" smtClean="0"/>
              <a:t>dotazníku – zásady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Na začátku: </a:t>
            </a:r>
            <a:r>
              <a:rPr lang="cs-CZ" dirty="0" smtClean="0"/>
              <a:t>uvést </a:t>
            </a:r>
            <a:r>
              <a:rPr lang="cs-CZ" dirty="0"/>
              <a:t>úvodní informace a instrukce pro </a:t>
            </a:r>
            <a:r>
              <a:rPr lang="cs-CZ" dirty="0" smtClean="0"/>
              <a:t>respondenta</a:t>
            </a:r>
          </a:p>
          <a:p>
            <a:r>
              <a:rPr lang="cs-CZ" dirty="0" smtClean="0"/>
              <a:t>Cílem je respondenta </a:t>
            </a:r>
            <a:r>
              <a:rPr lang="cs-CZ" dirty="0"/>
              <a:t>motivovat k vyplnění </a:t>
            </a:r>
            <a:r>
              <a:rPr lang="cs-CZ" dirty="0" smtClean="0"/>
              <a:t>dotazníku</a:t>
            </a:r>
          </a:p>
          <a:p>
            <a:r>
              <a:rPr lang="cs-CZ" dirty="0" smtClean="0"/>
              <a:t>Zároveň uvést, jakým </a:t>
            </a:r>
            <a:r>
              <a:rPr lang="cs-CZ" dirty="0"/>
              <a:t>způsobem bude nakládáno s daty (výzkumný účel, zlepšení produktu…) a ujištění o anonymitě </a:t>
            </a:r>
            <a:r>
              <a:rPr lang="cs-CZ" dirty="0" smtClean="0"/>
              <a:t>dat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Otázky na začátku dotazníku:</a:t>
            </a:r>
          </a:p>
          <a:p>
            <a:r>
              <a:rPr lang="cs-CZ" dirty="0" smtClean="0"/>
              <a:t>jednoduché</a:t>
            </a:r>
            <a:r>
              <a:rPr lang="cs-CZ" dirty="0"/>
              <a:t>, srozumitelné </a:t>
            </a:r>
            <a:r>
              <a:rPr lang="cs-CZ" dirty="0" smtClean="0"/>
              <a:t>otázky, mají </a:t>
            </a:r>
            <a:r>
              <a:rPr lang="cs-CZ" dirty="0"/>
              <a:t>potenciál dotazovaného </a:t>
            </a:r>
            <a:r>
              <a:rPr lang="cs-CZ" dirty="0" smtClean="0"/>
              <a:t>zaujmout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Otázky na konci dotazníku:</a:t>
            </a:r>
          </a:p>
          <a:p>
            <a:r>
              <a:rPr lang="cs-CZ" dirty="0" smtClean="0"/>
              <a:t>týkající </a:t>
            </a:r>
            <a:r>
              <a:rPr lang="cs-CZ" dirty="0"/>
              <a:t>se demografických údajů o respondentovi – pohlaví, věk, škola… </a:t>
            </a:r>
            <a:r>
              <a:rPr lang="cs-CZ" dirty="0" smtClean="0"/>
              <a:t>–. </a:t>
            </a:r>
            <a:r>
              <a:rPr lang="cs-CZ" dirty="0"/>
              <a:t>Je třeba dobře zvážit jejich výběr a zařadit pouze ty, které pro nás budou mít </a:t>
            </a:r>
            <a:r>
              <a:rPr lang="cs-CZ" dirty="0" smtClean="0"/>
              <a:t>významnou </a:t>
            </a:r>
            <a:r>
              <a:rPr lang="cs-CZ" dirty="0"/>
              <a:t>informační hodnotu, aby jejich počet respondenta nenudil, </a:t>
            </a:r>
            <a:r>
              <a:rPr lang="cs-CZ" dirty="0" smtClean="0"/>
              <a:t>neznechutil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Důležité: grafická </a:t>
            </a:r>
            <a:r>
              <a:rPr lang="cs-CZ" b="1" dirty="0"/>
              <a:t>úprava </a:t>
            </a:r>
            <a:r>
              <a:rPr lang="cs-CZ" b="1" dirty="0" smtClean="0"/>
              <a:t>dotazníku - aby </a:t>
            </a:r>
            <a:r>
              <a:rPr lang="cs-CZ" b="1" dirty="0"/>
              <a:t>„lákal k vyplnění</a:t>
            </a:r>
            <a:r>
              <a:rPr lang="cs-CZ" b="1" dirty="0" smtClean="0"/>
              <a:t>“</a:t>
            </a:r>
          </a:p>
          <a:p>
            <a:r>
              <a:rPr lang="cs-CZ" dirty="0" smtClean="0"/>
              <a:t>Na </a:t>
            </a:r>
            <a:r>
              <a:rPr lang="cs-CZ" dirty="0"/>
              <a:t>první pohled čitelný, </a:t>
            </a:r>
            <a:r>
              <a:rPr lang="cs-CZ" dirty="0" smtClean="0"/>
              <a:t>přehledný</a:t>
            </a:r>
          </a:p>
          <a:p>
            <a:r>
              <a:rPr lang="cs-CZ" dirty="0" smtClean="0"/>
              <a:t>Je jasné, kde </a:t>
            </a:r>
            <a:r>
              <a:rPr lang="cs-CZ" dirty="0"/>
              <a:t>a jak se označují odpovědi, na psané odpovědi je dostatek místa.</a:t>
            </a:r>
          </a:p>
        </p:txBody>
      </p:sp>
    </p:spTree>
    <p:extLst>
      <p:ext uri="{BB962C8B-B14F-4D97-AF65-F5344CB8AC3E}">
        <p14:creationId xmlns:p14="http://schemas.microsoft.com/office/powerpoint/2010/main" val="2440993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Funkce 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Informativní</a:t>
            </a:r>
          </a:p>
          <a:p>
            <a:r>
              <a:rPr lang="cs-CZ" dirty="0" smtClean="0"/>
              <a:t>Formativní</a:t>
            </a:r>
          </a:p>
          <a:p>
            <a:r>
              <a:rPr lang="cs-CZ" dirty="0" smtClean="0"/>
              <a:t>Diagnostická</a:t>
            </a:r>
          </a:p>
          <a:p>
            <a:r>
              <a:rPr lang="cs-CZ" dirty="0" smtClean="0"/>
              <a:t>Výchovná</a:t>
            </a:r>
          </a:p>
          <a:p>
            <a:r>
              <a:rPr lang="cs-CZ" dirty="0" smtClean="0"/>
              <a:t>Regulativní</a:t>
            </a:r>
          </a:p>
          <a:p>
            <a:r>
              <a:rPr lang="cs-CZ" dirty="0" smtClean="0"/>
              <a:t>Prognostická </a:t>
            </a:r>
          </a:p>
          <a:p>
            <a:r>
              <a:rPr lang="cs-CZ" dirty="0" smtClean="0"/>
              <a:t>Diferenciační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1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Výhody a nevýhody písemné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a ústní evaluace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v lekcích IG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 žáka/učícího se jedince</a:t>
            </a:r>
            <a:br>
              <a:rPr lang="cs-CZ" dirty="0" smtClean="0"/>
            </a:br>
            <a:r>
              <a:rPr lang="cs-CZ" dirty="0" smtClean="0"/>
              <a:t>Pro lektora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2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Termín </a:t>
            </a:r>
            <a:r>
              <a:rPr lang="cs-CZ" dirty="0"/>
              <a:t>se užívá v kontextech běžné školní praxe, např. hovoří se o hodnocení žáků, práce učitelů, hodnocení ředitele apod., tam je </a:t>
            </a:r>
            <a:r>
              <a:rPr lang="cs-CZ" dirty="0" smtClean="0"/>
              <a:t>užíván </a:t>
            </a:r>
            <a:r>
              <a:rPr lang="cs-CZ" dirty="0"/>
              <a:t>jako synonymum </a:t>
            </a:r>
            <a:r>
              <a:rPr lang="cs-CZ" dirty="0" smtClean="0"/>
              <a:t>evaluace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neplánované</a:t>
            </a:r>
            <a:r>
              <a:rPr lang="cs-CZ" dirty="0"/>
              <a:t>, necílené, nahodilé posouzení či </a:t>
            </a:r>
            <a:r>
              <a:rPr lang="cs-CZ" dirty="0" smtClean="0"/>
              <a:t>kritika</a:t>
            </a:r>
          </a:p>
          <a:p>
            <a:r>
              <a:rPr lang="cs-CZ" dirty="0" smtClean="0"/>
              <a:t>prováděno </a:t>
            </a:r>
            <a:r>
              <a:rPr lang="cs-CZ" dirty="0"/>
              <a:t>bez </a:t>
            </a:r>
            <a:r>
              <a:rPr lang="cs-CZ" dirty="0" smtClean="0"/>
              <a:t>přípravy</a:t>
            </a:r>
          </a:p>
          <a:p>
            <a:r>
              <a:rPr lang="cs-CZ" dirty="0" smtClean="0"/>
              <a:t>k</a:t>
            </a:r>
            <a:r>
              <a:rPr lang="cs-CZ" dirty="0" smtClean="0"/>
              <a:t>ritéria </a:t>
            </a:r>
            <a:r>
              <a:rPr lang="cs-CZ" dirty="0"/>
              <a:t>nejsou </a:t>
            </a:r>
            <a:r>
              <a:rPr lang="cs-CZ" dirty="0" smtClean="0"/>
              <a:t>vymezena</a:t>
            </a:r>
          </a:p>
          <a:p>
            <a:r>
              <a:rPr lang="cs-CZ" dirty="0" smtClean="0"/>
              <a:t>není </a:t>
            </a:r>
            <a:r>
              <a:rPr lang="cs-CZ" dirty="0"/>
              <a:t>konzistentní s </a:t>
            </a:r>
            <a:r>
              <a:rPr lang="cs-CZ" dirty="0" smtClean="0"/>
              <a:t>cíli</a:t>
            </a:r>
          </a:p>
          <a:p>
            <a:r>
              <a:rPr lang="cs-CZ" dirty="0" smtClean="0"/>
              <a:t>analýza </a:t>
            </a:r>
            <a:r>
              <a:rPr lang="cs-CZ" dirty="0"/>
              <a:t>dat je </a:t>
            </a:r>
            <a:r>
              <a:rPr lang="cs-CZ" dirty="0" smtClean="0"/>
              <a:t>nepromyšlená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6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Evaluace v portfoliu</a:t>
            </a:r>
            <a:r>
              <a:rPr lang="cs-CZ" dirty="0">
                <a:solidFill>
                  <a:srgbClr val="0070C0"/>
                </a:solidFill>
              </a:rPr>
              <a:t/>
            </a:r>
            <a:br>
              <a:rPr lang="cs-CZ" dirty="0">
                <a:solidFill>
                  <a:srgbClr val="0070C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cs-CZ" dirty="0" smtClean="0"/>
              <a:t>Donedávna „alternativní</a:t>
            </a:r>
            <a:r>
              <a:rPr lang="cs-CZ" dirty="0"/>
              <a:t>“ přístup </a:t>
            </a:r>
            <a:r>
              <a:rPr lang="cs-CZ" dirty="0" smtClean="0"/>
              <a:t>k hodnocení</a:t>
            </a:r>
          </a:p>
          <a:p>
            <a:pPr marL="57150" indent="0">
              <a:buNone/>
            </a:pPr>
            <a:r>
              <a:rPr lang="cs-CZ" dirty="0" smtClean="0"/>
              <a:t>Např. </a:t>
            </a:r>
            <a:r>
              <a:rPr lang="cs-CZ" b="1" dirty="0" smtClean="0"/>
              <a:t>osobní kompetenční portfolio</a:t>
            </a:r>
            <a:r>
              <a:rPr lang="cs-CZ" dirty="0" smtClean="0"/>
              <a:t>:</a:t>
            </a:r>
          </a:p>
          <a:p>
            <a:pPr marL="514350" indent="-457200"/>
            <a:r>
              <a:rPr lang="cs-CZ" dirty="0" smtClean="0"/>
              <a:t>Osobní údaje</a:t>
            </a:r>
          </a:p>
          <a:p>
            <a:pPr marL="514350" indent="-457200"/>
            <a:r>
              <a:rPr lang="cs-CZ" dirty="0" smtClean="0"/>
              <a:t>Přehled výstupů = seznam </a:t>
            </a:r>
            <a:r>
              <a:rPr lang="cs-CZ" dirty="0"/>
              <a:t>absolvovaných vzdělávacích akcí, a z každé z nich kompetenční profil, který popisuje úroveň rozvoje klíčových </a:t>
            </a:r>
            <a:r>
              <a:rPr lang="cs-CZ" dirty="0" smtClean="0"/>
              <a:t>kompetencí</a:t>
            </a:r>
          </a:p>
          <a:p>
            <a:pPr marL="57150" indent="0">
              <a:buNone/>
            </a:pPr>
            <a:r>
              <a:rPr lang="cs-CZ" dirty="0" smtClean="0"/>
              <a:t>Např. </a:t>
            </a:r>
            <a:r>
              <a:rPr lang="cs-CZ" b="1" dirty="0" smtClean="0"/>
              <a:t>osobní </a:t>
            </a:r>
            <a:r>
              <a:rPr lang="cs-CZ" b="1" dirty="0" smtClean="0"/>
              <a:t>portfolio žáka / učitele / aktivního dospělého…</a:t>
            </a:r>
          </a:p>
          <a:p>
            <a:pPr marL="514350" indent="-457200"/>
            <a:r>
              <a:rPr lang="cs-CZ" dirty="0" smtClean="0"/>
              <a:t>Přehled množství shromážděných výstupů jednoho jedince  </a:t>
            </a:r>
          </a:p>
          <a:p>
            <a:pPr marL="514350" indent="-457200"/>
            <a:r>
              <a:rPr lang="cs-CZ" dirty="0" smtClean="0"/>
              <a:t>Na základě produktů a dalších záznamů (výrobky, exponáty, písemné práce, pracovní listy, umělecká díla, poznámky k aktivitám…)</a:t>
            </a:r>
          </a:p>
          <a:p>
            <a:pPr lvl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4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Evaluační testy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Standardizované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Vytvořené skupinou odborníků</a:t>
            </a:r>
          </a:p>
          <a:p>
            <a:r>
              <a:rPr lang="cs-CZ" dirty="0" smtClean="0"/>
              <a:t>Validní, </a:t>
            </a:r>
            <a:r>
              <a:rPr lang="cs-CZ" dirty="0" err="1" smtClean="0"/>
              <a:t>reliabilní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Pevná kritéria pro hodnocení</a:t>
            </a:r>
          </a:p>
          <a:p>
            <a:r>
              <a:rPr lang="cs-CZ" dirty="0" smtClean="0"/>
              <a:t>Použití pro srovnání výsledků jednotlivých institucí ve vzdělávání (i neformálním)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Nestandardizované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Častější v edukační praxi</a:t>
            </a:r>
          </a:p>
          <a:p>
            <a:r>
              <a:rPr lang="cs-CZ" dirty="0" smtClean="0"/>
              <a:t>Tvoří je lektor sám</a:t>
            </a:r>
          </a:p>
          <a:p>
            <a:r>
              <a:rPr lang="cs-CZ" dirty="0" smtClean="0"/>
              <a:t>Cíl: diagnostika vědomostí ve třídě</a:t>
            </a:r>
          </a:p>
          <a:p>
            <a:r>
              <a:rPr lang="cs-CZ" dirty="0" smtClean="0"/>
              <a:t>Rychlé, objektivní zjištění</a:t>
            </a:r>
          </a:p>
          <a:p>
            <a:r>
              <a:rPr lang="cs-CZ" dirty="0" smtClean="0"/>
              <a:t>Hodnoceny body (známkou)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Hlediska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subjektu</a:t>
            </a:r>
          </a:p>
          <a:p>
            <a:r>
              <a:rPr lang="cs-CZ" b="1" dirty="0" smtClean="0"/>
              <a:t>Heteronomní</a:t>
            </a:r>
          </a:p>
          <a:p>
            <a:pPr lvl="1"/>
            <a:r>
              <a:rPr lang="cs-CZ" dirty="0" smtClean="0"/>
              <a:t>Hodnocený = žák/účastník posuzován zvnějšku (lektorem)</a:t>
            </a:r>
          </a:p>
          <a:p>
            <a:r>
              <a:rPr lang="cs-CZ" b="1" dirty="0" smtClean="0"/>
              <a:t>Autonomní</a:t>
            </a:r>
          </a:p>
          <a:p>
            <a:pPr lvl="1"/>
            <a:r>
              <a:rPr lang="cs-CZ" dirty="0" smtClean="0"/>
              <a:t>Vnitřní – hodnocený se posuzuje sám</a:t>
            </a:r>
          </a:p>
          <a:p>
            <a:pPr lvl="2"/>
            <a:r>
              <a:rPr lang="cs-CZ" dirty="0" smtClean="0"/>
              <a:t>Sebereflexe lektora, portfolio žáka/účastníka – hodnotí své pokroky v daných kompetencích informační gramotnosti (měsíc, čtvrtletí …)  </a:t>
            </a:r>
          </a:p>
          <a:p>
            <a:pPr lvl="2"/>
            <a:endParaRPr lang="cs-CZ" dirty="0" smtClean="0"/>
          </a:p>
          <a:p>
            <a:pPr marL="11430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vztahové normy</a:t>
            </a:r>
          </a:p>
          <a:p>
            <a:pPr marL="571500" indent="-457200"/>
            <a:r>
              <a:rPr lang="cs-CZ" b="1" dirty="0" smtClean="0"/>
              <a:t>Sociálně-vztahové</a:t>
            </a:r>
          </a:p>
          <a:p>
            <a:pPr marL="971550" lvl="1" indent="-457200"/>
            <a:r>
              <a:rPr lang="cs-CZ" dirty="0" smtClean="0"/>
              <a:t>Porovnáváme výsledky jednoho studujícího s výsledky (výkony) ostatních</a:t>
            </a:r>
          </a:p>
          <a:p>
            <a:pPr marL="571500" indent="-457200"/>
            <a:r>
              <a:rPr lang="cs-CZ" b="1" dirty="0" smtClean="0"/>
              <a:t>Individuálně-vztahové</a:t>
            </a:r>
          </a:p>
          <a:p>
            <a:pPr marL="971550" lvl="1" indent="-457200"/>
            <a:r>
              <a:rPr lang="cs-CZ" dirty="0" smtClean="0"/>
              <a:t>Porovnáváme výsledky u jedince v průběhu času 	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AKTIVITA  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Vyberte konkrétní cílovou skupinu (žáci a studenti různého věku, dospělí neformálně, firemní prostředí nezaměstnaní, sociálně vyloučená komunita…)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Navrhněte kurz informačního vzdělávání v délce 4 lekcí na konkrétní témata spadající do rozvoje informační/funkční gramotnosti 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Navrhněte, jaké konkrétní„produkty“ by mohlo obsahovat portfolio účastníků kurzu s ohledem na téma (témata) i cílovou skupinu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 historie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Tzv. lokace</a:t>
            </a:r>
          </a:p>
          <a:p>
            <a:r>
              <a:rPr lang="cs-CZ" dirty="0" smtClean="0"/>
              <a:t>Tělesné tresty</a:t>
            </a:r>
          </a:p>
          <a:p>
            <a:r>
              <a:rPr lang="cs-CZ" dirty="0" smtClean="0"/>
              <a:t>Symboly – oslí uši</a:t>
            </a:r>
          </a:p>
          <a:p>
            <a:r>
              <a:rPr lang="cs-CZ" dirty="0" smtClean="0"/>
              <a:t>Knihy cti / černé knihy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Hodnocení slovní / známkové /kodifikace hodnocení</a:t>
            </a:r>
          </a:p>
          <a:p>
            <a:r>
              <a:rPr lang="cs-CZ" dirty="0"/>
              <a:t>Hodnocení slovní – do 16. století</a:t>
            </a:r>
          </a:p>
          <a:p>
            <a:r>
              <a:rPr lang="cs-CZ" dirty="0"/>
              <a:t>Hodnocení známkami – třídicí funkce</a:t>
            </a:r>
          </a:p>
          <a:p>
            <a:r>
              <a:rPr lang="cs-CZ" dirty="0"/>
              <a:t>Kodifikace školního hodnocení – </a:t>
            </a:r>
            <a:r>
              <a:rPr lang="cs-CZ" dirty="0" err="1"/>
              <a:t>Felbigerův</a:t>
            </a:r>
            <a:r>
              <a:rPr lang="cs-CZ" dirty="0"/>
              <a:t> </a:t>
            </a:r>
            <a:r>
              <a:rPr lang="cs-CZ" i="1" dirty="0"/>
              <a:t>Školní řád </a:t>
            </a:r>
            <a:r>
              <a:rPr lang="cs-CZ" dirty="0"/>
              <a:t>(1774)</a:t>
            </a:r>
          </a:p>
          <a:p>
            <a:r>
              <a:rPr lang="cs-CZ" dirty="0"/>
              <a:t>Uzákonění veřejné zkoušky, vysvědčení na konci docházky – </a:t>
            </a:r>
            <a:r>
              <a:rPr lang="cs-CZ" i="1" dirty="0"/>
              <a:t>Kniha </a:t>
            </a:r>
            <a:r>
              <a:rPr lang="cs-CZ" i="1" dirty="0" err="1"/>
              <a:t>metodní</a:t>
            </a:r>
            <a:r>
              <a:rPr lang="cs-CZ" i="1" dirty="0"/>
              <a:t> </a:t>
            </a:r>
            <a:r>
              <a:rPr lang="cs-CZ" dirty="0"/>
              <a:t>(1775)</a:t>
            </a:r>
          </a:p>
          <a:p>
            <a:endParaRPr lang="cs-CZ" dirty="0"/>
          </a:p>
          <a:p>
            <a:r>
              <a:rPr lang="cs-CZ" dirty="0"/>
              <a:t>Počátek 20. století – kritika </a:t>
            </a:r>
            <a:r>
              <a:rPr lang="cs-CZ" dirty="0" smtClean="0"/>
              <a:t>hodnocení </a:t>
            </a:r>
            <a:r>
              <a:rPr lang="cs-CZ" dirty="0"/>
              <a:t>prostřednictvím známek!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Jak přistupovat k evaluaci (hodnocení)</a:t>
            </a:r>
            <a:br>
              <a:rPr lang="cs-CZ" dirty="0" smtClean="0"/>
            </a:br>
            <a:r>
              <a:rPr lang="cs-CZ" dirty="0" smtClean="0"/>
              <a:t>v průběhu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Jaké otázky bych si měl jako lektor předem klást, aby moje hodnocení             bylo efektivní? </a:t>
            </a:r>
            <a:endParaRPr lang="cs-CZ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Jak přistupovat k hodnocení v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Mám konkrétně stanovená kritéria hodnocení?</a:t>
            </a:r>
          </a:p>
          <a:p>
            <a:r>
              <a:rPr lang="cs-CZ" dirty="0" smtClean="0"/>
              <a:t>Znají moji žáci/studenti  mé požadavky?</a:t>
            </a:r>
          </a:p>
          <a:p>
            <a:r>
              <a:rPr lang="cs-CZ" dirty="0" smtClean="0"/>
              <a:t>Používám různé formy hodnocení?</a:t>
            </a:r>
          </a:p>
          <a:p>
            <a:r>
              <a:rPr lang="cs-CZ" dirty="0" smtClean="0"/>
              <a:t>Používám hodnocení k různým účelům?</a:t>
            </a:r>
          </a:p>
          <a:p>
            <a:r>
              <a:rPr lang="cs-CZ" dirty="0" smtClean="0"/>
              <a:t>Je moje hodnocení komplexní (sleduje různé stránky rozvoje osobnosti, postihuje všechny druhy cílů)?</a:t>
            </a:r>
          </a:p>
          <a:p>
            <a:r>
              <a:rPr lang="cs-CZ" dirty="0" smtClean="0"/>
              <a:t>Hodnotím a poskytuji zpětnou vazbu dostatečně  a konstruktivně?</a:t>
            </a:r>
          </a:p>
          <a:p>
            <a:r>
              <a:rPr lang="cs-CZ" dirty="0" smtClean="0"/>
              <a:t>Pomáhám dostatečně, aby se žáci/studující připravili na činnosti, které hodnotím? </a:t>
            </a:r>
          </a:p>
          <a:p>
            <a:r>
              <a:rPr lang="cs-CZ" dirty="0" smtClean="0"/>
              <a:t>Jsou moje kritéria a formy hodnocení přiměřené možnostem účastníků?</a:t>
            </a:r>
          </a:p>
          <a:p>
            <a:r>
              <a:rPr lang="cs-CZ" dirty="0" smtClean="0"/>
              <a:t>Rozvíjím u žáků/studujících dovednost sebehodnocení?</a:t>
            </a:r>
          </a:p>
          <a:p>
            <a:r>
              <a:rPr lang="cs-CZ" dirty="0" smtClean="0"/>
              <a:t>Jsem v hodnocení objektivní?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Výhody a úskalí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VÝHODY </a:t>
            </a:r>
          </a:p>
          <a:p>
            <a:pPr>
              <a:buNone/>
            </a:pPr>
            <a:r>
              <a:rPr lang="cs-CZ" dirty="0" smtClean="0"/>
              <a:t>•Žák chápe své aktuální kompetence </a:t>
            </a:r>
          </a:p>
          <a:p>
            <a:pPr>
              <a:buNone/>
            </a:pPr>
            <a:r>
              <a:rPr lang="cs-CZ" dirty="0" smtClean="0"/>
              <a:t>•Hledá příčiny, vyvozuje důsledky jednání </a:t>
            </a:r>
          </a:p>
          <a:p>
            <a:pPr>
              <a:buNone/>
            </a:pPr>
            <a:r>
              <a:rPr lang="cs-CZ" dirty="0" smtClean="0"/>
              <a:t>•Vnitřně motivován pro vlastní jednání, výkon</a:t>
            </a:r>
          </a:p>
          <a:p>
            <a:pPr>
              <a:buNone/>
            </a:pPr>
            <a:r>
              <a:rPr lang="cs-CZ" dirty="0" smtClean="0"/>
              <a:t>•Analyzuje, navrhuje opatření </a:t>
            </a:r>
          </a:p>
          <a:p>
            <a:pPr>
              <a:buNone/>
            </a:pPr>
            <a:r>
              <a:rPr lang="cs-CZ" dirty="0" smtClean="0"/>
              <a:t>•Pracuje s chybou – chyba jako výzva! </a:t>
            </a:r>
          </a:p>
          <a:p>
            <a:pPr>
              <a:buNone/>
            </a:pPr>
            <a:r>
              <a:rPr lang="cs-CZ" dirty="0" smtClean="0"/>
              <a:t>•Poznává své osobní hodnoty </a:t>
            </a:r>
          </a:p>
          <a:p>
            <a:pPr>
              <a:buNone/>
            </a:pPr>
            <a:r>
              <a:rPr lang="cs-CZ" dirty="0" smtClean="0"/>
              <a:t>•Odpovědnost za své učení </a:t>
            </a:r>
          </a:p>
          <a:p>
            <a:pPr>
              <a:buNone/>
            </a:pPr>
            <a:r>
              <a:rPr lang="cs-CZ" dirty="0" smtClean="0"/>
              <a:t>•Rozvíjí komunikační schopnosti </a:t>
            </a:r>
          </a:p>
          <a:p>
            <a:pPr>
              <a:buNone/>
            </a:pPr>
            <a:r>
              <a:rPr lang="cs-CZ" dirty="0" smtClean="0"/>
              <a:t>•Eliminace kázeňských problémů, pozitivní sociální klima ve třídě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ÚSKALÍ </a:t>
            </a:r>
          </a:p>
          <a:p>
            <a:pPr>
              <a:buNone/>
            </a:pPr>
            <a:r>
              <a:rPr lang="cs-CZ" dirty="0" smtClean="0"/>
              <a:t>•Nerealističnost sebehodnocení žáka (přílišná sebekritika / absence sebekritiky) </a:t>
            </a:r>
          </a:p>
          <a:p>
            <a:pPr>
              <a:buNone/>
            </a:pPr>
            <a:r>
              <a:rPr lang="cs-CZ" dirty="0" smtClean="0"/>
              <a:t>•Vliv rodinného prostředí </a:t>
            </a:r>
          </a:p>
          <a:p>
            <a:pPr>
              <a:buNone/>
            </a:pPr>
            <a:r>
              <a:rPr lang="cs-CZ" dirty="0" smtClean="0"/>
              <a:t>•Práce s chybou – náročnější, nesmí docházet k fixaci chyby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Téma: </a:t>
            </a:r>
            <a:r>
              <a:rPr lang="cs-CZ" dirty="0" err="1" smtClean="0"/>
              <a:t>seberozvoj</a:t>
            </a:r>
            <a:r>
              <a:rPr lang="cs-CZ" dirty="0" smtClean="0"/>
              <a:t> žáků/studentů/účastníků informačního </a:t>
            </a:r>
            <a:r>
              <a:rPr lang="cs-CZ" dirty="0" err="1" smtClean="0"/>
              <a:t>vzdělávánív</a:t>
            </a:r>
            <a:r>
              <a:rPr lang="cs-CZ" dirty="0" smtClean="0"/>
              <a:t> konkrétním tématu IG</a:t>
            </a:r>
          </a:p>
          <a:p>
            <a:endParaRPr lang="cs-CZ" dirty="0" smtClean="0"/>
          </a:p>
          <a:p>
            <a:r>
              <a:rPr lang="cs-CZ" dirty="0" smtClean="0"/>
              <a:t>1.  Jaké konkrétní činnosti byste zvolili jako úlohu pro nemotivovaného/neprospívajícího žáka v předmětu ICT / Informační gramotnost / v lekci IG, abyste ho motivovali k dalšímu učení? </a:t>
            </a:r>
          </a:p>
          <a:p>
            <a:endParaRPr lang="cs-CZ" dirty="0" smtClean="0"/>
          </a:p>
          <a:p>
            <a:r>
              <a:rPr lang="cs-CZ" dirty="0" smtClean="0"/>
              <a:t>2. Jaké konkrétní činnosti byste zvolili jako úlohu pro motivovaného/výborně prospívajícího žáka v předmětu ICT / Informační gramotnost / v lekci IG, abyste ho motivovali pro další učení?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1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KOLÁŘ, Zdeněk a Renata ŠIKULOVÁ.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Hodnocení žáků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2., dopl. vyd. Praha: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Pedagogika (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ISBN 978-80-247-2834-6. </a:t>
            </a:r>
            <a:endParaRPr 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PASCH,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Marvin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vzdělávacího programu k vyučovací hodině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Vyd. 2. Praha: Portál, 2005. ISBN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80-7367-054-2. </a:t>
            </a: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VÚP Praha.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Čtyřstupňová škála pro hodnocení klíčových kompetencí žáků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Metodický portál: Články [online], [cit. 2016 -10-05]. Dostupné z: 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http://clanky.rvp.cz/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clanek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/.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html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ZORMANOVÁ, L.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Obecná didaktika. Praha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Publishing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ISBN 978-80-247-4590-9.</a:t>
            </a:r>
          </a:p>
          <a:p>
            <a:pPr marL="0" indent="0">
              <a:buNone/>
            </a:pPr>
            <a:r>
              <a:rPr lang="cs-CZ" sz="2600" b="1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1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Sebehodnocení / </a:t>
            </a:r>
            <a:r>
              <a:rPr lang="cs-CZ" dirty="0" err="1" smtClean="0"/>
              <a:t>sebeevaluace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Sebehodnocení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neplánované </a:t>
            </a:r>
            <a:r>
              <a:rPr lang="cs-CZ" dirty="0"/>
              <a:t>a necílené nahodilé hodnocení </a:t>
            </a:r>
            <a:r>
              <a:rPr lang="cs-CZ" dirty="0" smtClean="0"/>
              <a:t>každodenní </a:t>
            </a:r>
            <a:r>
              <a:rPr lang="cs-CZ" dirty="0"/>
              <a:t>praxe, které provádí každý jedinec bez dlouhodobější </a:t>
            </a:r>
            <a:r>
              <a:rPr lang="cs-CZ" dirty="0" smtClean="0"/>
              <a:t>přípravy</a:t>
            </a:r>
          </a:p>
          <a:p>
            <a:pPr marL="0" indent="0">
              <a:buNone/>
            </a:pPr>
            <a:r>
              <a:rPr lang="cs-CZ" b="1" dirty="0" err="1" smtClean="0"/>
              <a:t>Sebeevaluace</a:t>
            </a:r>
            <a:endParaRPr lang="cs-CZ" b="1" dirty="0" smtClean="0"/>
          </a:p>
          <a:p>
            <a:r>
              <a:rPr lang="cs-CZ" dirty="0" smtClean="0"/>
              <a:t>zhodnocení </a:t>
            </a:r>
            <a:r>
              <a:rPr lang="cs-CZ" dirty="0"/>
              <a:t>sama sebe účastníkem vzdělávací </a:t>
            </a:r>
            <a:r>
              <a:rPr lang="cs-CZ" dirty="0" smtClean="0"/>
              <a:t>aktivity</a:t>
            </a:r>
          </a:p>
          <a:p>
            <a:r>
              <a:rPr lang="cs-CZ" dirty="0" smtClean="0"/>
              <a:t>výsledkem </a:t>
            </a:r>
            <a:r>
              <a:rPr lang="cs-CZ" dirty="0"/>
              <a:t>je subjektivní posouzení úrovně dosažení stanovených cílů vzdělávací </a:t>
            </a:r>
            <a:r>
              <a:rPr lang="cs-CZ" dirty="0" smtClean="0"/>
              <a:t>aktivity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Výsledky </a:t>
            </a:r>
            <a:r>
              <a:rPr lang="cs-CZ" dirty="0" err="1" smtClean="0"/>
              <a:t>sebeevaluace</a:t>
            </a:r>
            <a:r>
              <a:rPr lang="cs-CZ" dirty="0" smtClean="0"/>
              <a:t> se využívají: </a:t>
            </a:r>
          </a:p>
          <a:p>
            <a:r>
              <a:rPr lang="cs-CZ" b="1" dirty="0" smtClean="0"/>
              <a:t>k </a:t>
            </a:r>
            <a:r>
              <a:rPr lang="cs-CZ" b="1" dirty="0"/>
              <a:t>nastavení vzdělávacích cílů </a:t>
            </a:r>
            <a:r>
              <a:rPr lang="cs-CZ" dirty="0"/>
              <a:t>(před vstupem do </a:t>
            </a:r>
            <a:r>
              <a:rPr lang="cs-CZ" dirty="0" smtClean="0"/>
              <a:t>vzdělávání)</a:t>
            </a:r>
          </a:p>
          <a:p>
            <a:r>
              <a:rPr lang="cs-CZ" b="1" dirty="0" smtClean="0"/>
              <a:t>k</a:t>
            </a:r>
            <a:r>
              <a:rPr lang="cs-CZ" b="1" dirty="0" smtClean="0"/>
              <a:t> </a:t>
            </a:r>
            <a:r>
              <a:rPr lang="cs-CZ" b="1" dirty="0" smtClean="0"/>
              <a:t>posouzení </a:t>
            </a:r>
            <a:r>
              <a:rPr lang="cs-CZ" b="1" dirty="0"/>
              <a:t>stupně splnění stanovených cílů </a:t>
            </a:r>
            <a:r>
              <a:rPr lang="cs-CZ" dirty="0"/>
              <a:t>a sledování průběhu jejich </a:t>
            </a:r>
            <a:r>
              <a:rPr lang="cs-CZ" dirty="0" smtClean="0"/>
              <a:t>naplňování</a:t>
            </a:r>
          </a:p>
          <a:p>
            <a:r>
              <a:rPr lang="cs-CZ" b="1" dirty="0" smtClean="0"/>
              <a:t>k </a:t>
            </a:r>
            <a:r>
              <a:rPr lang="cs-CZ" b="1" dirty="0"/>
              <a:t>specifikaci </a:t>
            </a:r>
            <a:r>
              <a:rPr lang="cs-CZ" dirty="0"/>
              <a:t>oblastí s dobrými/špatnými </a:t>
            </a:r>
            <a:r>
              <a:rPr lang="cs-CZ" dirty="0" smtClean="0"/>
              <a:t>výsledky</a:t>
            </a:r>
          </a:p>
          <a:p>
            <a:r>
              <a:rPr lang="cs-CZ" dirty="0" smtClean="0"/>
              <a:t>jako podklad </a:t>
            </a:r>
            <a:r>
              <a:rPr lang="cs-CZ" dirty="0" smtClean="0"/>
              <a:t>pro </a:t>
            </a:r>
            <a:r>
              <a:rPr lang="cs-CZ" b="1" dirty="0"/>
              <a:t>ověření účinnosti vzdělávací aktivity </a:t>
            </a:r>
            <a:r>
              <a:rPr lang="cs-CZ" dirty="0"/>
              <a:t>a vyhodnocení dosažených zlepšení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57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sz="3600" b="1" dirty="0" err="1" smtClean="0"/>
              <a:t>Sebeevaluace</a:t>
            </a:r>
            <a:r>
              <a:rPr lang="cs-CZ" sz="3600" b="1" dirty="0" smtClean="0"/>
              <a:t> (</a:t>
            </a:r>
            <a:r>
              <a:rPr lang="cs-CZ" sz="3600" b="1" dirty="0" err="1" smtClean="0"/>
              <a:t>autoevaluace</a:t>
            </a:r>
            <a:r>
              <a:rPr lang="cs-CZ" sz="3600" b="1" dirty="0" smtClean="0"/>
              <a:t>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= Zhodnocení </a:t>
            </a:r>
            <a:r>
              <a:rPr lang="cs-CZ" dirty="0"/>
              <a:t>sebe sama účastníkem vzdělávací </a:t>
            </a:r>
            <a:r>
              <a:rPr lang="cs-CZ" dirty="0" smtClean="0"/>
              <a:t>aktivity</a:t>
            </a:r>
          </a:p>
          <a:p>
            <a:pPr marL="0" indent="0">
              <a:buNone/>
            </a:pPr>
            <a:r>
              <a:rPr lang="cs-CZ" dirty="0" smtClean="0"/>
              <a:t>Výsledkem je:  subjektivní </a:t>
            </a:r>
            <a:r>
              <a:rPr lang="cs-CZ" dirty="0"/>
              <a:t>posouzení úrovně dosažení stanovených cílů vzdělávací </a:t>
            </a:r>
            <a:r>
              <a:rPr lang="cs-CZ" dirty="0" smtClean="0"/>
              <a:t>aktivity</a:t>
            </a:r>
          </a:p>
          <a:p>
            <a:pPr marL="0" indent="0">
              <a:buNone/>
            </a:pPr>
            <a:r>
              <a:rPr lang="cs-CZ" dirty="0" smtClean="0"/>
              <a:t>Využití výsledků </a:t>
            </a:r>
            <a:r>
              <a:rPr lang="cs-CZ" dirty="0" err="1" smtClean="0"/>
              <a:t>autoevaluace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Nastavení </a:t>
            </a:r>
            <a:r>
              <a:rPr lang="cs-CZ" dirty="0"/>
              <a:t>vzdělávacích cílů (před vstupem do vzdělávání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Posouzení </a:t>
            </a:r>
            <a:r>
              <a:rPr lang="cs-CZ" dirty="0"/>
              <a:t>rozvoje </a:t>
            </a:r>
            <a:r>
              <a:rPr lang="cs-CZ" dirty="0" smtClean="0"/>
              <a:t>kompetencí </a:t>
            </a:r>
            <a:r>
              <a:rPr lang="cs-CZ" dirty="0"/>
              <a:t>a stupně splnění stanovených cílů a sledování průběhu jejich naplňování (v průběhu, na konci a po skončení vzdělávací akce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Podklad </a:t>
            </a:r>
            <a:r>
              <a:rPr lang="cs-CZ" dirty="0"/>
              <a:t>pro ověření účinnosti přijatých nápravných opatření a vyhodnocení dosažených </a:t>
            </a:r>
            <a:r>
              <a:rPr lang="cs-CZ" dirty="0" smtClean="0"/>
              <a:t>zlepšení</a:t>
            </a:r>
          </a:p>
          <a:p>
            <a:pPr marL="0" indent="0">
              <a:buNone/>
            </a:pPr>
            <a:r>
              <a:rPr lang="cs-CZ" dirty="0" smtClean="0"/>
              <a:t>Přínos </a:t>
            </a:r>
            <a:r>
              <a:rPr lang="cs-CZ" dirty="0" err="1" smtClean="0"/>
              <a:t>sebeevaluace</a:t>
            </a:r>
            <a:r>
              <a:rPr lang="cs-CZ" dirty="0" smtClean="0"/>
              <a:t> </a:t>
            </a:r>
            <a:r>
              <a:rPr lang="cs-CZ" dirty="0"/>
              <a:t>pro </a:t>
            </a:r>
            <a:r>
              <a:rPr lang="cs-CZ" dirty="0" smtClean="0"/>
              <a:t>účastníka: </a:t>
            </a:r>
            <a:r>
              <a:rPr lang="cs-CZ" dirty="0" err="1" smtClean="0"/>
              <a:t>zvědomění</a:t>
            </a:r>
            <a:r>
              <a:rPr lang="cs-CZ" dirty="0" smtClean="0"/>
              <a:t> </a:t>
            </a:r>
            <a:r>
              <a:rPr lang="cs-CZ" dirty="0"/>
              <a:t>a pojmenování získaných </a:t>
            </a:r>
            <a:r>
              <a:rPr lang="cs-CZ" dirty="0" smtClean="0"/>
              <a:t>kompetencí</a:t>
            </a:r>
          </a:p>
          <a:p>
            <a:pPr marL="0" indent="0">
              <a:buNone/>
            </a:pPr>
            <a:r>
              <a:rPr lang="cs-CZ" dirty="0" smtClean="0"/>
              <a:t>Využití </a:t>
            </a:r>
            <a:r>
              <a:rPr lang="cs-CZ" dirty="0" err="1" smtClean="0"/>
              <a:t>autoevaluace</a:t>
            </a:r>
            <a:r>
              <a:rPr lang="cs-CZ" dirty="0" smtClean="0"/>
              <a:t> pro jedince: pro </a:t>
            </a:r>
            <a:r>
              <a:rPr lang="cs-CZ" dirty="0"/>
              <a:t>prezentaci sebe sama na trhu práce </a:t>
            </a:r>
            <a:r>
              <a:rPr lang="cs-CZ" dirty="0" smtClean="0"/>
              <a:t>/ pro </a:t>
            </a:r>
            <a:r>
              <a:rPr lang="cs-CZ" dirty="0"/>
              <a:t>plánování dalšího osobnostního </a:t>
            </a:r>
            <a:r>
              <a:rPr lang="cs-CZ" dirty="0" smtClean="0"/>
              <a:t>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74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cs-CZ" dirty="0" err="1"/>
              <a:t>Sebeevaluace</a:t>
            </a:r>
            <a:r>
              <a:rPr lang="cs-CZ" dirty="0"/>
              <a:t>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systematické </a:t>
            </a:r>
            <a:r>
              <a:rPr lang="cs-CZ" dirty="0"/>
              <a:t>vyhodnocování dosažených cílů dle předem stanovených kritérií, prováděné pracovníky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n</a:t>
            </a:r>
            <a:r>
              <a:rPr lang="cs-CZ" dirty="0" smtClean="0"/>
              <a:t>ezbytná součást </a:t>
            </a:r>
            <a:r>
              <a:rPr lang="cs-CZ" dirty="0" err="1" smtClean="0"/>
              <a:t>seberegulačního</a:t>
            </a:r>
            <a:r>
              <a:rPr lang="cs-CZ" dirty="0" smtClean="0"/>
              <a:t> </a:t>
            </a:r>
            <a:r>
              <a:rPr lang="cs-CZ" dirty="0"/>
              <a:t>mechanismu vlastní práce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poskytuje </a:t>
            </a:r>
            <a:r>
              <a:rPr lang="cs-CZ" dirty="0"/>
              <a:t>zpětnou vazbu o kvalitě a úrovni </a:t>
            </a:r>
            <a:r>
              <a:rPr lang="cs-CZ" dirty="0" smtClean="0"/>
              <a:t>dosažených </a:t>
            </a:r>
            <a:r>
              <a:rPr lang="cs-CZ" dirty="0"/>
              <a:t>cílů vzhledem k plánovaným </a:t>
            </a:r>
            <a:r>
              <a:rPr lang="cs-CZ" dirty="0" smtClean="0"/>
              <a:t>cílům </a:t>
            </a:r>
            <a:endParaRPr lang="cs-CZ" dirty="0" smtClean="0"/>
          </a:p>
          <a:p>
            <a:r>
              <a:rPr lang="cs-CZ" dirty="0" smtClean="0"/>
              <a:t>proces</a:t>
            </a:r>
            <a:r>
              <a:rPr lang="cs-CZ" dirty="0"/>
              <a:t>, který organizaci umožňuje reflektovat svoji práci, a tedy i lépe stanovovat vlastní cíle a volit prostředky k jejich </a:t>
            </a:r>
            <a:r>
              <a:rPr lang="cs-CZ" dirty="0" smtClean="0"/>
              <a:t>naplnění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119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Diagnostika a </a:t>
            </a:r>
            <a:r>
              <a:rPr lang="cs-CZ" dirty="0" smtClean="0"/>
              <a:t>evaluace </a:t>
            </a:r>
            <a:r>
              <a:rPr lang="cs-CZ" dirty="0" smtClean="0"/>
              <a:t>výsledků vzdělávání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nedílná součást lektorské činnosti</a:t>
            </a:r>
          </a:p>
          <a:p>
            <a:r>
              <a:rPr lang="cs-CZ" dirty="0" smtClean="0"/>
              <a:t>náročná, společensky závažná, zodpovědná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CÍLE diagnostiky a </a:t>
            </a:r>
            <a:r>
              <a:rPr lang="cs-CZ" b="1" dirty="0" smtClean="0"/>
              <a:t>evaluace:</a:t>
            </a:r>
            <a:endParaRPr lang="cs-CZ" b="1" dirty="0" smtClean="0"/>
          </a:p>
          <a:p>
            <a:r>
              <a:rPr lang="cs-CZ" dirty="0" smtClean="0"/>
              <a:t>Odhalovat efektivitu výuky</a:t>
            </a:r>
          </a:p>
          <a:p>
            <a:r>
              <a:rPr lang="cs-CZ" dirty="0" smtClean="0"/>
              <a:t>Zjišťovat příčiny dosažených výsledků vzdělávání</a:t>
            </a:r>
          </a:p>
          <a:p>
            <a:r>
              <a:rPr lang="cs-CZ" dirty="0" smtClean="0"/>
              <a:t>Srovnávat dosaženou úroveň kompetencí studujících se stanovenými edukačními cíli</a:t>
            </a:r>
          </a:p>
          <a:p>
            <a:r>
              <a:rPr lang="cs-CZ" dirty="0" smtClean="0"/>
              <a:t>Pro lektora - zpětná vazba efektivity JEHO výuky</a:t>
            </a:r>
          </a:p>
          <a:p>
            <a:r>
              <a:rPr lang="cs-CZ" dirty="0" smtClean="0"/>
              <a:t>Navrhovat další vzdělávací postup</a:t>
            </a:r>
          </a:p>
          <a:p>
            <a:r>
              <a:rPr lang="cs-CZ" dirty="0" smtClean="0"/>
              <a:t>Stanovit vzdělávací prognózy výuky/žáka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Sebehodnocení </a:t>
            </a:r>
            <a:r>
              <a:rPr lang="cs-CZ" dirty="0" smtClean="0"/>
              <a:t>ve školní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Sebehodnocení </a:t>
            </a:r>
            <a:r>
              <a:rPr lang="cs-CZ" dirty="0" smtClean="0"/>
              <a:t>jednou ze strategií vzdělávání </a:t>
            </a:r>
          </a:p>
          <a:p>
            <a:pPr>
              <a:buNone/>
            </a:pPr>
            <a:r>
              <a:rPr lang="cs-CZ" dirty="0" smtClean="0"/>
              <a:t>    k naplnění požadavků na komplexní rozvoj osobnosti učícího se </a:t>
            </a:r>
            <a:r>
              <a:rPr lang="cs-CZ" dirty="0" smtClean="0"/>
              <a:t>jedince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Rozvoj silných stránek a reálné sebereflexe</a:t>
            </a:r>
          </a:p>
          <a:p>
            <a:pPr lvl="1"/>
            <a:endParaRPr lang="cs-CZ" dirty="0"/>
          </a:p>
          <a:p>
            <a:r>
              <a:rPr lang="cs-CZ" dirty="0" smtClean="0"/>
              <a:t>Výchovný prostředek neformálního charakteru</a:t>
            </a:r>
          </a:p>
          <a:p>
            <a:endParaRPr lang="cs-CZ" dirty="0" smtClean="0"/>
          </a:p>
          <a:p>
            <a:r>
              <a:rPr lang="cs-CZ" dirty="0" smtClean="0"/>
              <a:t>Zaměřené na průběh i výsledek práce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Funkce sebehodnocení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Informativní</a:t>
            </a:r>
          </a:p>
          <a:p>
            <a:pPr lvl="1"/>
            <a:r>
              <a:rPr lang="cs-CZ" dirty="0" smtClean="0"/>
              <a:t>Učící se jedinec si plně uvědomuje proces svého učení a výsledky </a:t>
            </a:r>
          </a:p>
          <a:p>
            <a:pPr lvl="1"/>
            <a:r>
              <a:rPr lang="cs-CZ" dirty="0" smtClean="0"/>
              <a:t>Zpětná vazba pro lektora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Diagnostická</a:t>
            </a:r>
          </a:p>
          <a:p>
            <a:pPr marL="914400" lvl="1" indent="-457200"/>
            <a:r>
              <a:rPr lang="cs-CZ" dirty="0" smtClean="0"/>
              <a:t>lektor diagnostikuje žákovo sebevědomí, učební styl, stanovuje příčiny žákova úspěchu či neúspěchu…; lektor vybírá vhodné metody a postupy vyučování, individualizuje výuku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Kontrolní</a:t>
            </a:r>
          </a:p>
          <a:p>
            <a:pPr marL="914400" lvl="1" indent="-457200"/>
            <a:r>
              <a:rPr lang="cs-CZ" dirty="0" smtClean="0"/>
              <a:t>Kontrola plnění cíle, zpětná vazba lektorovi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Formativní (výchovná)</a:t>
            </a:r>
          </a:p>
          <a:p>
            <a:pPr marL="914400" lvl="1" indent="-457200"/>
            <a:r>
              <a:rPr lang="cs-CZ" dirty="0" smtClean="0"/>
              <a:t>Formuje pozitivní vlastnosti žáka/učícího se jedince, postoje, impulz k dalšímu poznávání, sebepojetí, sebekontrola </a:t>
            </a:r>
          </a:p>
          <a:p>
            <a:pPr marL="914400" lvl="1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Sebehodnocení je závislé především na </a:t>
            </a:r>
            <a:r>
              <a:rPr lang="cs-CZ" b="1" dirty="0"/>
              <a:t>kognitivním vývoji </a:t>
            </a:r>
            <a:r>
              <a:rPr lang="cs-CZ" b="1" dirty="0" smtClean="0"/>
              <a:t>jedince </a:t>
            </a:r>
            <a:r>
              <a:rPr lang="cs-CZ" b="1" dirty="0"/>
              <a:t>(schopnost provádět vyšší úrovně myšlenkových operací</a:t>
            </a:r>
            <a:r>
              <a:rPr lang="cs-CZ" b="1" dirty="0" smtClean="0"/>
              <a:t>) a </a:t>
            </a:r>
            <a:r>
              <a:rPr lang="cs-CZ" b="1" dirty="0"/>
              <a:t>na </a:t>
            </a:r>
            <a:r>
              <a:rPr lang="cs-CZ" b="1" dirty="0" smtClean="0"/>
              <a:t>jeho sociální </a:t>
            </a:r>
            <a:r>
              <a:rPr lang="cs-CZ" b="1" dirty="0"/>
              <a:t>vyzrálosti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7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2506</Words>
  <Application>Microsoft Office PowerPoint</Application>
  <PresentationFormat>Předvádění na obrazovce (4:3)</PresentationFormat>
  <Paragraphs>344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Arial</vt:lpstr>
      <vt:lpstr>Calibri</vt:lpstr>
      <vt:lpstr>Motiv systému Office</vt:lpstr>
      <vt:lpstr>Evaluace  v informačním vzdělávání</vt:lpstr>
      <vt:lpstr>Vymezení problematiky </vt:lpstr>
      <vt:lpstr>Hodnocení</vt:lpstr>
      <vt:lpstr>Sebehodnocení / sebeevaluace</vt:lpstr>
      <vt:lpstr>Sebeevaluace (autoevaluace)</vt:lpstr>
      <vt:lpstr>Sebeevaluace organizace</vt:lpstr>
      <vt:lpstr>Diagnostika a evaluace výsledků vzdělávání  </vt:lpstr>
      <vt:lpstr>Sebehodnocení ve školní praxi</vt:lpstr>
      <vt:lpstr>Funkce sebehodnocení</vt:lpstr>
      <vt:lpstr>Výsledky edukačního procesu</vt:lpstr>
      <vt:lpstr>Evaluace v neformálním vzdělávání</vt:lpstr>
      <vt:lpstr>Metody / postupy evaluace v neformálním vzdělávání</vt:lpstr>
      <vt:lpstr>Metody / postupy evaluace v neformálním vzdělávání</vt:lpstr>
      <vt:lpstr>ABBBA – komplexní přístup  k hodnocení vzdělávací akce </vt:lpstr>
      <vt:lpstr>Prezentace aplikace PowerPoint</vt:lpstr>
      <vt:lpstr>Příklad evaluace odborných kompetencí obecných (čtyřstupňová 0-3) </vt:lpstr>
      <vt:lpstr>Evaluace měkkých kompetencí (šestistupňový model, úroveň 0-5)</vt:lpstr>
      <vt:lpstr>360° zpětná vazba</vt:lpstr>
      <vt:lpstr>Evaluace vzdělávacího programu DOTAZNÍKOVÉ šetření</vt:lpstr>
      <vt:lpstr>Okruhy otázek dotazníkového šetření</vt:lpstr>
      <vt:lpstr>Tvorba otázek</vt:lpstr>
      <vt:lpstr>Typy otázek </vt:lpstr>
      <vt:lpstr>Posuzovací škály </vt:lpstr>
      <vt:lpstr>Typy otázek</vt:lpstr>
      <vt:lpstr>Typy otázek</vt:lpstr>
      <vt:lpstr>Nejčastější chyby při formulování otázek do dotazníku</vt:lpstr>
      <vt:lpstr>Tvorba dotazníku – zásady </vt:lpstr>
      <vt:lpstr> Funkce hodnocení </vt:lpstr>
      <vt:lpstr>Výhody a nevýhody písemné  a ústní evaluace  v lekcích IG  Pro žáka/učícího se jedince Pro lektora </vt:lpstr>
      <vt:lpstr> Evaluace v portfoliu </vt:lpstr>
      <vt:lpstr>Evaluační testy</vt:lpstr>
      <vt:lpstr>Hlediska hodnocení</vt:lpstr>
      <vt:lpstr> AKTIVITA   </vt:lpstr>
      <vt:lpstr>Z historie hodnocení</vt:lpstr>
      <vt:lpstr>Jak přistupovat k evaluaci (hodnocení) v průběhu lekci</vt:lpstr>
      <vt:lpstr>Jak přistupovat k hodnocení v lekci</vt:lpstr>
      <vt:lpstr>Výhody a úskalí hodnocení</vt:lpstr>
      <vt:lpstr>AKTIVITA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a hodnocení vědomostí žáků</dc:title>
  <dc:creator>user</dc:creator>
  <cp:lastModifiedBy>Projekt INTERES</cp:lastModifiedBy>
  <cp:revision>48</cp:revision>
  <dcterms:created xsi:type="dcterms:W3CDTF">2016-05-10T05:12:20Z</dcterms:created>
  <dcterms:modified xsi:type="dcterms:W3CDTF">2017-11-24T07:21:12Z</dcterms:modified>
</cp:coreProperties>
</file>