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75" r:id="rId4"/>
    <p:sldId id="287" r:id="rId5"/>
    <p:sldId id="266" r:id="rId6"/>
    <p:sldId id="271" r:id="rId7"/>
    <p:sldId id="270" r:id="rId8"/>
    <p:sldId id="272" r:id="rId9"/>
    <p:sldId id="273" r:id="rId10"/>
    <p:sldId id="288" r:id="rId11"/>
    <p:sldId id="280" r:id="rId12"/>
    <p:sldId id="268" r:id="rId13"/>
    <p:sldId id="284" r:id="rId14"/>
    <p:sldId id="269" r:id="rId15"/>
    <p:sldId id="289" r:id="rId16"/>
    <p:sldId id="274" r:id="rId17"/>
    <p:sldId id="292" r:id="rId18"/>
    <p:sldId id="281" r:id="rId19"/>
    <p:sldId id="282" r:id="rId20"/>
    <p:sldId id="276" r:id="rId21"/>
    <p:sldId id="277" r:id="rId22"/>
    <p:sldId id="290" r:id="rId23"/>
    <p:sldId id="279" r:id="rId24"/>
    <p:sldId id="286" r:id="rId25"/>
    <p:sldId id="283" r:id="rId26"/>
    <p:sldId id="291" r:id="rId27"/>
    <p:sldId id="278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9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86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0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4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23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794D-5C36-4481-B93C-C000649128E8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6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Strategie_CZU_schvaleno_vladou.pdf" TargetMode="External"/><Relationship Id="rId2" Type="http://schemas.openxmlformats.org/officeDocument/2006/relationships/hyperlink" Target="http://www.institutumeni.cz/res/data/002/000269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yzkum-a-vyvoj-2/zakon-c-111-1998-sb-o-vysokych-skolach" TargetMode="External"/><Relationship Id="rId2" Type="http://schemas.openxmlformats.org/officeDocument/2006/relationships/hyperlink" Target="http://www.msmt.cz/Files/PDF/DZ_SWOT_30_8_0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am.nkp.cz/docs/Koncepce04_10.doc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y.cvut.cz/ivig/koncepce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ministerstvo/strategie-vzdelavaci-politiky-2020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1Q79wIb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gram.cz/findInSection.do?sectionId=1114&amp;categoryId=112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b="1" dirty="0"/>
              <a:t>VIKBA32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	</a:t>
            </a:r>
            <a:r>
              <a:rPr lang="cs-CZ" sz="5400" b="1" dirty="0" smtClean="0"/>
              <a:t>Informační </a:t>
            </a:r>
            <a:r>
              <a:rPr lang="cs-CZ" sz="5400" b="1" dirty="0"/>
              <a:t>vzdělávání</a:t>
            </a:r>
            <a:br>
              <a:rPr lang="cs-CZ" sz="5400" b="1" dirty="0"/>
            </a:br>
            <a:r>
              <a:rPr lang="cs-CZ" sz="5400" b="1" dirty="0" smtClean="0"/>
              <a:t>	</a:t>
            </a:r>
            <a:r>
              <a:rPr lang="cs-CZ" sz="2700" b="1" dirty="0" smtClean="0"/>
              <a:t>Kontext pojmů, definic a strategických dokumentů</a:t>
            </a: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Mgr. Pavlína Mazáčová, Ph.D.</a:t>
            </a:r>
          </a:p>
          <a:p>
            <a:pPr algn="l"/>
            <a:r>
              <a:rPr lang="cs-CZ" b="1" dirty="0" smtClean="0">
                <a:solidFill>
                  <a:srgbClr val="FFC000"/>
                </a:solidFill>
              </a:rPr>
              <a:t>30. 9. 2016</a:t>
            </a:r>
            <a:endParaRPr lang="cs-CZ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6864136" cy="460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438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all" dirty="0" smtClean="0">
                <a:solidFill>
                  <a:srgbClr val="FFC000"/>
                </a:solidFill>
              </a:rPr>
              <a:t>klíčové kompetence </a:t>
            </a:r>
            <a:r>
              <a:rPr lang="cs-CZ" sz="2400" b="1" dirty="0" smtClean="0">
                <a:solidFill>
                  <a:srgbClr val="FFC000"/>
                </a:solidFill>
              </a:rPr>
              <a:t>(dovednosti)</a:t>
            </a:r>
          </a:p>
          <a:p>
            <a:r>
              <a:rPr lang="cs-CZ" sz="2400" dirty="0" smtClean="0"/>
              <a:t>integrované schopnosti a dovednosti uplatňované v profesním i osobním životě</a:t>
            </a:r>
          </a:p>
          <a:p>
            <a:r>
              <a:rPr lang="cs-CZ" sz="2400" b="1" dirty="0" smtClean="0"/>
              <a:t>nejsou striktně vázány na jednotlivý obsah učiva </a:t>
            </a:r>
            <a:r>
              <a:rPr lang="cs-CZ" sz="2400" dirty="0" smtClean="0"/>
              <a:t>v </a:t>
            </a:r>
            <a:r>
              <a:rPr lang="cs-CZ" sz="2400" dirty="0" err="1" smtClean="0"/>
              <a:t>kurikulárních</a:t>
            </a:r>
            <a:r>
              <a:rPr lang="cs-CZ" sz="2400" dirty="0" smtClean="0"/>
              <a:t> dokumentech (tedy dokumentech vytvářejících vzdělávací obsah / osnovy v primárním, sekundárním i terciárním školství), jsou </a:t>
            </a:r>
            <a:r>
              <a:rPr lang="cs-CZ" sz="2400" b="1" dirty="0" smtClean="0"/>
              <a:t>součástí obecného základu vzdělání jedince v informační společnosti</a:t>
            </a:r>
            <a:r>
              <a:rPr lang="cs-CZ" sz="2400" dirty="0" smtClean="0"/>
              <a:t>: </a:t>
            </a:r>
          </a:p>
          <a:p>
            <a:pPr lvl="1"/>
            <a:r>
              <a:rPr lang="cs-CZ" sz="2000" dirty="0" smtClean="0"/>
              <a:t>komunikativní dovednosti, včetně znalosti cizích jazyků; personální a interpersonální dovednosti;</a:t>
            </a:r>
          </a:p>
          <a:p>
            <a:pPr lvl="1"/>
            <a:r>
              <a:rPr lang="cs-CZ" sz="2000" dirty="0" smtClean="0"/>
              <a:t>schopnost řešit problémy a problémové situace;</a:t>
            </a:r>
          </a:p>
          <a:p>
            <a:pPr lvl="1"/>
            <a:r>
              <a:rPr lang="cs-CZ" sz="2000" dirty="0" smtClean="0"/>
              <a:t>schopnost využívat při řešení problémů matematických postupů;</a:t>
            </a:r>
          </a:p>
          <a:p>
            <a:pPr lvl="1"/>
            <a:r>
              <a:rPr lang="cs-CZ" sz="2000" b="1" dirty="0" smtClean="0"/>
              <a:t>schopnost využívat informační technologie, pracovat s informacemi!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176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Kompetence informačně gramotného člověka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dirty="0" smtClean="0"/>
              <a:t>identifikuje </a:t>
            </a:r>
            <a:r>
              <a:rPr lang="cs-CZ" dirty="0"/>
              <a:t>informační potřeby,</a:t>
            </a:r>
          </a:p>
          <a:p>
            <a:r>
              <a:rPr lang="cs-CZ" dirty="0" smtClean="0"/>
              <a:t>volí </a:t>
            </a:r>
            <a:r>
              <a:rPr lang="cs-CZ" dirty="0"/>
              <a:t>nejvhodnější </a:t>
            </a:r>
            <a:r>
              <a:rPr lang="cs-CZ" dirty="0" smtClean="0"/>
              <a:t>strategii pro získání informací ,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odpovídající zdroje a informační systémy,</a:t>
            </a:r>
          </a:p>
          <a:p>
            <a:r>
              <a:rPr lang="cs-CZ" dirty="0"/>
              <a:t>v informačních zdrojích </a:t>
            </a:r>
            <a:r>
              <a:rPr lang="cs-CZ" dirty="0" smtClean="0"/>
              <a:t>vyhledá </a:t>
            </a:r>
            <a:r>
              <a:rPr lang="cs-CZ" dirty="0"/>
              <a:t>požadované informace,</a:t>
            </a:r>
          </a:p>
          <a:p>
            <a:r>
              <a:rPr lang="cs-CZ" dirty="0"/>
              <a:t>získané informace kriticky </a:t>
            </a:r>
            <a:r>
              <a:rPr lang="cs-CZ" dirty="0" smtClean="0"/>
              <a:t>hodnotí,</a:t>
            </a:r>
            <a:endParaRPr lang="cs-CZ" dirty="0"/>
          </a:p>
          <a:p>
            <a:r>
              <a:rPr lang="cs-CZ" dirty="0"/>
              <a:t>informace vhodně </a:t>
            </a:r>
            <a:r>
              <a:rPr lang="cs-CZ" dirty="0" smtClean="0"/>
              <a:t>zpracuje </a:t>
            </a:r>
            <a:r>
              <a:rPr lang="cs-CZ" dirty="0"/>
              <a:t>a </a:t>
            </a:r>
            <a:r>
              <a:rPr lang="cs-CZ" dirty="0" smtClean="0"/>
              <a:t>využije,</a:t>
            </a:r>
            <a:endParaRPr lang="cs-CZ" dirty="0"/>
          </a:p>
          <a:p>
            <a:r>
              <a:rPr lang="cs-CZ" dirty="0"/>
              <a:t>informace </a:t>
            </a:r>
            <a:r>
              <a:rPr lang="cs-CZ" dirty="0" smtClean="0"/>
              <a:t>zprostředkuje </a:t>
            </a:r>
            <a:r>
              <a:rPr lang="cs-CZ" dirty="0"/>
              <a:t>jiným lidem v různých </a:t>
            </a:r>
            <a:r>
              <a:rPr lang="cs-CZ" dirty="0" smtClean="0"/>
              <a:t>podobách a </a:t>
            </a:r>
            <a:r>
              <a:rPr lang="cs-CZ" dirty="0"/>
              <a:t>prostřednictvím různých technologií,</a:t>
            </a:r>
          </a:p>
          <a:p>
            <a:r>
              <a:rPr lang="cs-CZ" dirty="0" smtClean="0"/>
              <a:t>posuzuje </a:t>
            </a:r>
            <a:r>
              <a:rPr lang="cs-CZ" dirty="0"/>
              <a:t>morální a právní aspekty využívání </a:t>
            </a:r>
            <a:r>
              <a:rPr lang="cs-CZ" dirty="0" smtClean="0"/>
              <a:t>informací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85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267970" cy="47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Vzdělávací prostředí v ČR </a:t>
            </a:r>
            <a:br>
              <a:rPr lang="cs-CZ" dirty="0" smtClean="0"/>
            </a:br>
            <a:r>
              <a:rPr lang="cs-CZ" sz="3100" dirty="0" smtClean="0"/>
              <a:t>(dle společnosti </a:t>
            </a:r>
            <a:r>
              <a:rPr lang="cs-CZ" sz="3100" dirty="0" err="1" smtClean="0"/>
              <a:t>EDUin</a:t>
            </a:r>
            <a:r>
              <a:rPr lang="cs-CZ" sz="3100" dirty="0" smtClean="0"/>
              <a:t>, 2013)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631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Formální </a:t>
            </a:r>
            <a:r>
              <a:rPr lang="cs-CZ" dirty="0" smtClean="0"/>
              <a:t>oblast vzdělávání a IV:</a:t>
            </a:r>
          </a:p>
          <a:p>
            <a:pPr>
              <a:buFontTx/>
              <a:buChar char="-"/>
            </a:pPr>
            <a:r>
              <a:rPr lang="cs-CZ" dirty="0" smtClean="0"/>
              <a:t>MŠ (</a:t>
            </a:r>
            <a:r>
              <a:rPr lang="cs-CZ" dirty="0" err="1" smtClean="0"/>
              <a:t>preprimární</a:t>
            </a:r>
            <a:r>
              <a:rPr lang="cs-CZ" dirty="0" smtClean="0"/>
              <a:t> stupeň), ZŠ (primární stupeň), SŠ (sekundární stupeň),  VOŠ + VŠ (terciární stupeň)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Neformální</a:t>
            </a:r>
            <a:r>
              <a:rPr lang="cs-CZ" dirty="0" smtClean="0"/>
              <a:t> oblast vzdělávání a IV:</a:t>
            </a:r>
          </a:p>
          <a:p>
            <a:pPr>
              <a:buFontTx/>
              <a:buChar char="-"/>
            </a:pPr>
            <a:r>
              <a:rPr lang="cs-CZ" dirty="0" smtClean="0"/>
              <a:t>knihovny, volnočasová centra, neziskové organizace, spolky apod.</a:t>
            </a:r>
          </a:p>
          <a:p>
            <a:pPr>
              <a:buFontTx/>
              <a:buChar char="-"/>
            </a:pPr>
            <a:r>
              <a:rPr lang="cs-CZ" dirty="0" smtClean="0"/>
              <a:t>specifikum informačního vzdělávání: různé cílové skupiny mají rozdílné potřeby v tématech informačního vzdělávání a v míře osvojení kompetencí informačně gramotného jedince </a:t>
            </a:r>
          </a:p>
          <a:p>
            <a:pPr>
              <a:buFontTx/>
              <a:buChar char="-"/>
            </a:pPr>
            <a:r>
              <a:rPr lang="cs-CZ" dirty="0" smtClean="0"/>
              <a:t>senioři, další vzdělávání dospělých, matky na mateřské dovolené, zájmové skupiny v zájmovém vzdělávání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Informální vzdělávání </a:t>
            </a:r>
            <a:r>
              <a:rPr lang="cs-CZ" dirty="0" smtClean="0"/>
              <a:t>a IV:</a:t>
            </a:r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Individuální potřeby konkrétního jedince – </a:t>
            </a:r>
            <a:r>
              <a:rPr lang="cs-CZ" dirty="0" err="1" smtClean="0"/>
              <a:t>sebeřízené</a:t>
            </a:r>
            <a:r>
              <a:rPr lang="cs-CZ" dirty="0" smtClean="0"/>
              <a:t> vzdělávání  a celoživotní učení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84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vzdělávání v prostředí VŠ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Otázka:</a:t>
            </a:r>
            <a:endParaRPr lang="cs-CZ" b="1" dirty="0"/>
          </a:p>
          <a:p>
            <a:r>
              <a:rPr lang="cs-CZ" dirty="0" smtClean="0"/>
              <a:t>Jaké potřeby by mělo informační </a:t>
            </a:r>
            <a:r>
              <a:rPr lang="cs-CZ" dirty="0"/>
              <a:t>vzdělávání v prostředí </a:t>
            </a:r>
            <a:r>
              <a:rPr lang="cs-CZ" dirty="0" smtClean="0"/>
              <a:t>VŠ saturovat, uspokojovat?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047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v prostředí VŠ</a:t>
            </a:r>
          </a:p>
          <a:p>
            <a:pPr marL="0" indent="0">
              <a:buNone/>
            </a:pPr>
            <a:r>
              <a:rPr lang="cs-CZ" dirty="0" smtClean="0"/>
              <a:t>Jedna z nejvýznamnějších oblastí obecné akademické edukace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Cíle: </a:t>
            </a:r>
          </a:p>
          <a:p>
            <a:pPr lvl="1"/>
            <a:r>
              <a:rPr lang="cs-CZ" dirty="0" smtClean="0"/>
              <a:t>1) vybavit absolventa vědomostmi a dovednostmi tak, aby měl lepší </a:t>
            </a:r>
            <a:r>
              <a:rPr lang="cs-CZ" b="1" dirty="0" smtClean="0"/>
              <a:t>uplatnění na trhu práce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2) aspekt směřování </a:t>
            </a:r>
            <a:r>
              <a:rPr lang="cs-CZ" b="1" dirty="0" smtClean="0"/>
              <a:t>dovnitř univerzity, růst kvality a excelence </a:t>
            </a:r>
            <a:r>
              <a:rPr lang="cs-CZ" dirty="0" smtClean="0"/>
              <a:t>VŠ (studenti budou schopni lépe dohledávat zdroje, samostatně se rozvíjet nebo psát lepší kvalifikační práce a grantové žádosti)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3) rozvoj informační společnosti směrem k </a:t>
            </a:r>
            <a:r>
              <a:rPr lang="cs-CZ" b="1" dirty="0" smtClean="0"/>
              <a:t>aktivnímu občanství,  kritickému myšlení </a:t>
            </a:r>
            <a:r>
              <a:rPr lang="cs-CZ" dirty="0" smtClean="0"/>
              <a:t>či umění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749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2780928"/>
            <a:ext cx="8455195" cy="2520279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</a:t>
            </a:r>
            <a:r>
              <a:rPr lang="cs-CZ" sz="4000" dirty="0" smtClean="0"/>
              <a:t>terminologie - standardy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02270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rgbClr val="FFC000"/>
                </a:solidFill>
              </a:rPr>
              <a:t>Národní program rozvoje vzdělávání – Bílá kniha</a:t>
            </a:r>
          </a:p>
          <a:p>
            <a:pPr lvl="1"/>
            <a:r>
              <a:rPr lang="cs-CZ" dirty="0" smtClean="0"/>
              <a:t>schválený vládou v r. </a:t>
            </a:r>
            <a:r>
              <a:rPr lang="cs-CZ" b="1" dirty="0" smtClean="0"/>
              <a:t>2001</a:t>
            </a:r>
          </a:p>
          <a:p>
            <a:pPr lvl="1"/>
            <a:r>
              <a:rPr lang="cs-CZ" dirty="0" smtClean="0"/>
              <a:t>rozvoj vzdělávací soustavy, avšak se zřetelem k celoživotnímu učení</a:t>
            </a:r>
          </a:p>
          <a:p>
            <a:pPr marL="0" indent="0">
              <a:buNone/>
            </a:pPr>
            <a:r>
              <a:rPr lang="cs-CZ" b="1" i="1" dirty="0" smtClean="0"/>
              <a:t>„Vzdělávání pro každého po celý život“</a:t>
            </a:r>
          </a:p>
          <a:p>
            <a:pPr lvl="1"/>
            <a:r>
              <a:rPr lang="cs-CZ" dirty="0" smtClean="0"/>
              <a:t>zaměřen na uspokojování vzdělávací potřeby dětí, mládeže a dospělých odpovídajícím usměrňováním kapacit ve </a:t>
            </a:r>
            <a:r>
              <a:rPr lang="pl-PL" dirty="0" smtClean="0"/>
              <a:t>školách a dalších vzdělávacích zařízenich</a:t>
            </a:r>
          </a:p>
          <a:p>
            <a:pPr lvl="2"/>
            <a:r>
              <a:rPr lang="pl-PL" dirty="0" smtClean="0"/>
              <a:t>zajištěna </a:t>
            </a:r>
            <a:r>
              <a:rPr lang="cs-CZ" dirty="0" smtClean="0"/>
              <a:t>dostupnost všech úrovní vzdělávání a poskytována spravedlivá příležitost k maximálnímu rozvoji různorodých schopností všech jedinců v průběhu celého života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(také)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4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Dlouhodobý záměr </a:t>
            </a:r>
            <a:r>
              <a:rPr lang="cs-CZ" b="1" dirty="0" smtClean="0"/>
              <a:t>vzdělávání a rozvoje vzdělávací soustavy v České republice - </a:t>
            </a:r>
            <a:r>
              <a:rPr lang="cs-CZ" dirty="0" smtClean="0"/>
              <a:t>MŠMT </a:t>
            </a:r>
            <a:r>
              <a:rPr lang="cs-CZ" b="1" dirty="0" smtClean="0"/>
              <a:t>v r. 2005, </a:t>
            </a:r>
            <a:r>
              <a:rPr lang="pl-PL" b="1" dirty="0" smtClean="0"/>
              <a:t>v r. 2007</a:t>
            </a:r>
            <a:r>
              <a:rPr lang="pl-PL" dirty="0" smtClean="0"/>
              <a:t> </a:t>
            </a:r>
          </a:p>
          <a:p>
            <a:pPr lvl="1"/>
            <a:r>
              <a:rPr lang="cs-CZ" dirty="0" smtClean="0"/>
              <a:t>rozvoj celoživotního učení jako podmínky ekonomického a společenského rozvoje</a:t>
            </a:r>
          </a:p>
          <a:p>
            <a:pPr lvl="1"/>
            <a:r>
              <a:rPr lang="pl-PL" dirty="0" smtClean="0"/>
              <a:t>celoživotní učení nadřazeným pojmem </a:t>
            </a:r>
            <a:r>
              <a:rPr lang="cs-CZ" dirty="0" smtClean="0"/>
              <a:t>pro počáteční i  další vzdělávání</a:t>
            </a:r>
          </a:p>
          <a:p>
            <a:pPr lvl="1"/>
            <a:r>
              <a:rPr lang="cs-CZ" dirty="0" smtClean="0"/>
              <a:t>v kontextu počátečního vzdělávání je </a:t>
            </a:r>
            <a:r>
              <a:rPr lang="cs-CZ" b="1" dirty="0" smtClean="0"/>
              <a:t>koncept celoživotního učení</a:t>
            </a:r>
            <a:r>
              <a:rPr lang="cs-CZ" dirty="0" smtClean="0"/>
              <a:t> stavěn do protikladu s tradiční jednorázovou, úzce zaměřenou přípravou na konkrétní povolání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4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Informační vzdělávání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/>
              <a:t>Proces vzdělávání k informační gramotnosti jedince i skupin </a:t>
            </a:r>
            <a:r>
              <a:rPr lang="cs-CZ" dirty="0"/>
              <a:t>(cílový stav informačního vzdělávání)</a:t>
            </a:r>
          </a:p>
          <a:p>
            <a:r>
              <a:rPr lang="cs-CZ" dirty="0" smtClean="0"/>
              <a:t>Není </a:t>
            </a:r>
            <a:r>
              <a:rPr lang="cs-CZ" dirty="0"/>
              <a:t>jednorázovou záležitostí, není omezeno na určitou fázi vývoje osobnosti ani na určitý stupeň vzdělávání</a:t>
            </a:r>
          </a:p>
          <a:p>
            <a:r>
              <a:rPr lang="cs-CZ" dirty="0"/>
              <a:t>Je celoživotní proces</a:t>
            </a:r>
          </a:p>
          <a:p>
            <a:r>
              <a:rPr lang="cs-CZ" dirty="0" smtClean="0"/>
              <a:t>Jedna ze stěžejních činností ve znalostní společnosti </a:t>
            </a:r>
          </a:p>
          <a:p>
            <a:r>
              <a:rPr lang="cs-CZ" dirty="0" smtClean="0"/>
              <a:t>Zásadní v rozvoji klíčových kompetencí pro kvalitní osobní i profesní život 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Edukační obsah informačního vzdělávání = komplexní práce s informacemi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69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České dokumenty a publikace</a:t>
            </a:r>
            <a:endParaRPr lang="cs-CZ" dirty="0">
              <a:solidFill>
                <a:srgbClr val="FFC000"/>
              </a:solidFill>
            </a:endParaRPr>
          </a:p>
          <a:p>
            <a:r>
              <a:rPr lang="cs-CZ" u="sng" dirty="0">
                <a:hlinkClick r:id="rId2" tooltip="Státní informační a komunikační politika e-Česko 2006"/>
              </a:rPr>
              <a:t>Státní informační a komunikační politika e-Česko 2006. Praha: Ministerstvo informatiky České republiky 2006</a:t>
            </a:r>
            <a:r>
              <a:rPr lang="cs-CZ" u="sng" dirty="0" smtClean="0">
                <a:hlinkClick r:id="rId2" tooltip="Státní informační a komunikační politika e-Česko 2006"/>
              </a:rPr>
              <a:t>.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- iniciativa </a:t>
            </a:r>
            <a:r>
              <a:rPr lang="cs-CZ" dirty="0"/>
              <a:t>v rámci Akčního plánu </a:t>
            </a:r>
            <a:r>
              <a:rPr lang="cs-CZ" i="1" dirty="0" err="1"/>
              <a:t>eEurope</a:t>
            </a:r>
            <a:r>
              <a:rPr lang="cs-CZ" i="1" dirty="0"/>
              <a:t> </a:t>
            </a:r>
            <a:r>
              <a:rPr lang="cs-CZ" i="1" dirty="0" smtClean="0"/>
              <a:t>2005; </a:t>
            </a:r>
            <a:r>
              <a:rPr lang="cs-CZ" dirty="0" smtClean="0"/>
              <a:t>objasňuje </a:t>
            </a:r>
            <a:r>
              <a:rPr lang="cs-CZ" dirty="0"/>
              <a:t>význam informační společnosti a její prioritní oblasti, mezi něž zahrnuje také informační vzdělanost, problematiku informační gramotnosti, e-</a:t>
            </a:r>
            <a:r>
              <a:rPr lang="cs-CZ" dirty="0" err="1"/>
              <a:t>learningu</a:t>
            </a:r>
            <a:r>
              <a:rPr lang="cs-CZ" dirty="0"/>
              <a:t> a řešení problému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; součástí </a:t>
            </a:r>
            <a:r>
              <a:rPr lang="cs-CZ" dirty="0"/>
              <a:t>dokumentu </a:t>
            </a:r>
            <a:r>
              <a:rPr lang="cs-CZ" dirty="0" smtClean="0"/>
              <a:t>akční plán</a:t>
            </a:r>
            <a:endParaRPr lang="cs-CZ" dirty="0"/>
          </a:p>
          <a:p>
            <a:r>
              <a:rPr lang="cs-CZ" u="sng" dirty="0" smtClean="0">
                <a:hlinkClick r:id="rId3" tooltip="Strategie celoživotního učení"/>
              </a:rPr>
              <a:t>Strategie </a:t>
            </a:r>
            <a:r>
              <a:rPr lang="cs-CZ" u="sng" dirty="0">
                <a:hlinkClick r:id="rId3" tooltip="Strategie celoživotního učení"/>
              </a:rPr>
              <a:t>celoživotního učení ČR. Praha: Ministerstvo školství, mládeže a tělovýchovy 2007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dokument </a:t>
            </a:r>
            <a:r>
              <a:rPr lang="cs-CZ" dirty="0"/>
              <a:t>definuje základní pojmy, analyzuje </a:t>
            </a:r>
            <a:r>
              <a:rPr lang="cs-CZ" dirty="0" smtClean="0"/>
              <a:t>stav </a:t>
            </a:r>
            <a:r>
              <a:rPr lang="cs-CZ" dirty="0"/>
              <a:t>v oblasti celoživotního učení v ČR, definuje priority dalšího vývoje a předkládá návrhy </a:t>
            </a:r>
            <a:r>
              <a:rPr lang="cs-CZ" dirty="0" smtClean="0"/>
              <a:t>řešení; pojem </a:t>
            </a:r>
            <a:r>
              <a:rPr lang="cs-CZ" dirty="0"/>
              <a:t>informační gramotnost se v dokumentu nevyskytuje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endParaRPr lang="cs-CZ" sz="3800" u="sng" dirty="0" smtClean="0">
              <a:hlinkClick r:id="rId2" tooltip="Dlouhodobý záměr 2006-2010"/>
            </a:endParaRPr>
          </a:p>
          <a:p>
            <a:r>
              <a:rPr lang="cs-CZ" sz="3800" u="sng" dirty="0" smtClean="0">
                <a:hlinkClick r:id="rId2" tooltip="Dlouhodobý záměr 2006-2010"/>
              </a:rPr>
              <a:t>Dlouhodobý záměr vzdělávací a vědecké, výzkumné, vývojové, umělecké a další tvůrčí činnosti pro oblast vysokých škol na období 2006 - 2010.</a:t>
            </a:r>
            <a:r>
              <a:rPr lang="cs-CZ" sz="3800" dirty="0" smtClean="0"/>
              <a:t>  </a:t>
            </a:r>
          </a:p>
          <a:p>
            <a:pPr>
              <a:buFontTx/>
              <a:buChar char="-"/>
            </a:pPr>
            <a:r>
              <a:rPr lang="cs-CZ" sz="3800" dirty="0" smtClean="0"/>
              <a:t>definuje hlavní úkoly rozvoje vysokého školství v určeném období v souladu se státní vzdělávací politikou; dlouhodobý záměr je každoročně aktualizován a doplňován; soustřeďuje se i </a:t>
            </a:r>
            <a:r>
              <a:rPr lang="cs-CZ" sz="3800" b="1" dirty="0" smtClean="0"/>
              <a:t>na celoživotní vzdělávání </a:t>
            </a:r>
            <a:r>
              <a:rPr lang="cs-CZ" sz="3800" dirty="0" smtClean="0"/>
              <a:t>a </a:t>
            </a:r>
            <a:r>
              <a:rPr lang="cs-CZ" sz="3800" b="1" dirty="0" smtClean="0"/>
              <a:t>distanční a kombinované </a:t>
            </a:r>
            <a:r>
              <a:rPr lang="cs-CZ" sz="3800" dirty="0" smtClean="0"/>
              <a:t>formy vzdělávání, které zvláště vyžadují jistou úroveň informační gramotnosti.</a:t>
            </a:r>
          </a:p>
          <a:p>
            <a:pPr>
              <a:buFontTx/>
              <a:buChar char="-"/>
            </a:pPr>
            <a:endParaRPr lang="cs-CZ" sz="3800" dirty="0" smtClean="0"/>
          </a:p>
          <a:p>
            <a:r>
              <a:rPr lang="cs-CZ" sz="3800" b="1" dirty="0" smtClean="0"/>
              <a:t>Vysokoškolský zákon </a:t>
            </a:r>
            <a:r>
              <a:rPr lang="cs-CZ" sz="3800" dirty="0" smtClean="0"/>
              <a:t>v aktuálním znění – platný od května 2016</a:t>
            </a:r>
          </a:p>
          <a:p>
            <a:pPr>
              <a:buFontTx/>
              <a:buChar char="-"/>
            </a:pPr>
            <a:r>
              <a:rPr lang="cs-CZ" sz="3800" dirty="0">
                <a:hlinkClick r:id="rId3"/>
              </a:rPr>
              <a:t>http://</a:t>
            </a:r>
            <a:r>
              <a:rPr lang="cs-CZ" sz="3800" dirty="0" smtClean="0">
                <a:hlinkClick r:id="rId3"/>
              </a:rPr>
              <a:t>www.msmt.cz/vyzkum-a-vyvoj-2/zakon-c-111-1998-sb-o-vysokych-skolach</a:t>
            </a:r>
            <a:endParaRPr lang="cs-CZ" sz="3800" dirty="0" smtClean="0"/>
          </a:p>
          <a:p>
            <a:pPr>
              <a:buFontTx/>
              <a:buChar char="-"/>
            </a:pPr>
            <a:endParaRPr lang="cs-CZ" sz="3800" dirty="0" smtClean="0"/>
          </a:p>
          <a:p>
            <a:r>
              <a:rPr lang="cs-CZ" sz="3800" u="sng" dirty="0" smtClean="0">
                <a:hlinkClick r:id="rId4" tooltip="Koncepce rozvoje knihoven 2004-2010"/>
              </a:rPr>
              <a:t>Koncepce rozvoje knihoven v České republice na léta 2011-2015. Praha: Ministerstvo kultury České republiky 2011.</a:t>
            </a:r>
            <a:endParaRPr lang="cs-CZ" sz="3800" u="sng" dirty="0" smtClean="0"/>
          </a:p>
          <a:p>
            <a:pPr marL="0" indent="0">
              <a:buNone/>
            </a:pPr>
            <a:r>
              <a:rPr lang="cs-CZ" sz="3800" dirty="0" smtClean="0"/>
              <a:t>-</a:t>
            </a:r>
            <a:r>
              <a:rPr lang="cs-CZ" sz="3800" u="sng" dirty="0" smtClean="0"/>
              <a:t> </a:t>
            </a:r>
            <a:r>
              <a:rPr lang="cs-CZ" sz="3800" b="1" dirty="0" smtClean="0"/>
              <a:t>úloha knihoven </a:t>
            </a:r>
            <a:r>
              <a:rPr lang="cs-CZ" sz="3800" dirty="0" smtClean="0"/>
              <a:t>v procesu </a:t>
            </a:r>
            <a:r>
              <a:rPr lang="cs-CZ" sz="3800" b="1" dirty="0" smtClean="0"/>
              <a:t>celoživotního vzdělávání</a:t>
            </a:r>
            <a:r>
              <a:rPr lang="cs-CZ" sz="3800" dirty="0" smtClean="0"/>
              <a:t> a podpora vzdělávání na internetu; návrh vytvářet podmínky pro </a:t>
            </a:r>
            <a:r>
              <a:rPr lang="cs-CZ" sz="3800" b="1" dirty="0" smtClean="0"/>
              <a:t>zajištění informační výchovy uživatelů ke zvýšení jejich funkční gramotnosti</a:t>
            </a:r>
            <a:r>
              <a:rPr lang="cs-CZ" sz="3800" dirty="0" smtClean="0"/>
              <a:t>; </a:t>
            </a:r>
            <a:r>
              <a:rPr lang="cs-CZ" sz="3800" b="1" dirty="0" smtClean="0"/>
              <a:t>v současnosti se finalizuje znění  koncepce na období 2016-20 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u="sng" dirty="0">
                <a:hlinkClick r:id="rId2" tooltip="Koncepce informačního vzdělávání"/>
              </a:rPr>
              <a:t>Koncepce informačního vzdělávání na vysokých školách v České republice. Doporučující materiál Asociace knihoven vysokých škol ČR. Praha: AKVŠ IVIG 2008.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- určena akademickým funkcionářům, vysokoškolským pedagogům a vysokoškolským knihovníkům; vysvětluje význam informační gramotnosti, zdůvodňuje implementaci informačního vzdělávání do učebních plánů, popisuje priority a opatření k jejich dosažení; její součástí návod, jak postupovat při přípravě projektů na podporu informační gramotnosti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32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 gramotnosti </a:t>
            </a:r>
            <a:r>
              <a:rPr lang="cs-CZ" dirty="0" smtClean="0"/>
              <a:t>ČR do roku 2020 (platná od r. 2015), MPSV, MŠMT 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digitálního vzdělávání </a:t>
            </a:r>
            <a:r>
              <a:rPr lang="cs-CZ" dirty="0" smtClean="0"/>
              <a:t>do roku 2020 (platná od r. 2014), MŠMT 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Další strategické dokumenty pro rozvoj celoživotního vzdělávání a 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Doporučené zdroje – odkazy výběr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dokumenty:</a:t>
            </a:r>
          </a:p>
          <a:p>
            <a:pPr lvl="1"/>
            <a:r>
              <a:rPr lang="cs-CZ" dirty="0"/>
              <a:t>Strategie </a:t>
            </a:r>
            <a:r>
              <a:rPr lang="cs-CZ" b="1" dirty="0"/>
              <a:t>digitální gramotnosti </a:t>
            </a:r>
            <a:r>
              <a:rPr lang="cs-CZ" dirty="0"/>
              <a:t>ČR do roku 2020 (platná od r. 2015), MPSV, MŠMT </a:t>
            </a:r>
          </a:p>
          <a:p>
            <a:pPr lvl="2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Strategie </a:t>
            </a:r>
            <a:r>
              <a:rPr lang="cs-CZ" b="1" dirty="0"/>
              <a:t>digitálního vzdělávání </a:t>
            </a:r>
            <a:r>
              <a:rPr lang="cs-CZ" dirty="0"/>
              <a:t>do roku 2020 (platná od r. 2014), MŠMT </a:t>
            </a:r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Strategie vzdělávací politiky ČR 2020 </a:t>
            </a:r>
          </a:p>
          <a:p>
            <a:pPr lvl="2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www.msmt.cz/ministerstvo/strategie-vzdelavaci-politiky-2020</a:t>
            </a:r>
            <a:endParaRPr lang="cs-CZ" u="sng" dirty="0" smtClean="0"/>
          </a:p>
          <a:p>
            <a:pPr lvl="1"/>
            <a:endParaRPr lang="cs-CZ" u="sng" dirty="0" smtClean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Počáteční vzdělávání musí tvořit </a:t>
            </a:r>
            <a:r>
              <a:rPr lang="cs-CZ" dirty="0" smtClean="0"/>
              <a:t>základy k dalšímu vzdělávání, tzn. žáky vybaví </a:t>
            </a:r>
            <a:r>
              <a:rPr lang="cs-CZ" b="1" dirty="0" smtClean="0"/>
              <a:t>funkční gramotností a klíčovými kompetencemi </a:t>
            </a:r>
            <a:r>
              <a:rPr lang="cs-CZ" dirty="0" smtClean="0"/>
              <a:t>(komunikace, týmová práce, schopnost učit se, schopnost řešit problémy, ICT, informační gramotnost apod.) – nástrojem je výzkum OECD </a:t>
            </a:r>
            <a:r>
              <a:rPr lang="cs-CZ" b="1" dirty="0" smtClean="0"/>
              <a:t>PISA</a:t>
            </a:r>
          </a:p>
          <a:p>
            <a:r>
              <a:rPr lang="cs-CZ" dirty="0" smtClean="0"/>
              <a:t>Klíčové kompetence se dosud </a:t>
            </a:r>
            <a:r>
              <a:rPr lang="cs-CZ" b="1" dirty="0" smtClean="0"/>
              <a:t>nestaly integrální součástí kurikula</a:t>
            </a:r>
            <a:r>
              <a:rPr lang="cs-CZ" dirty="0" smtClean="0"/>
              <a:t> - jejich rozvíjení  totiž vyžaduje zásadní změnu pojetí výuky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Formální školství a informační vzdělávání v celoživotním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cs typeface="Arial" panose="020B0604020202020204" pitchFamily="34" charset="0"/>
              </a:rPr>
              <a:t>ČESKÁ ŠKOLNÍ INSPEKCE. </a:t>
            </a:r>
            <a:r>
              <a:rPr lang="cs-CZ" i="1" dirty="0">
                <a:solidFill>
                  <a:srgbClr val="000000"/>
                </a:solidFill>
                <a:cs typeface="Arial" panose="020B0604020202020204" pitchFamily="34" charset="0"/>
              </a:rPr>
              <a:t>Specifikace informační gramotnosti NIQES: Výstupní zpráva</a:t>
            </a:r>
            <a:r>
              <a:rPr lang="cs-CZ" dirty="0">
                <a:solidFill>
                  <a:srgbClr val="000000"/>
                </a:solidFill>
                <a:cs typeface="Arial" panose="020B0604020202020204" pitchFamily="34" charset="0"/>
              </a:rPr>
              <a:t>. Praha: ČŠI, 2014 [cit. 2016-08-31], 55 s. Dostupné z: </a:t>
            </a:r>
            <a:r>
              <a:rPr lang="cs-CZ" u="sng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2"/>
              </a:rPr>
              <a:t>http://</a:t>
            </a:r>
            <a:r>
              <a:rPr lang="cs-CZ" u="sng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2"/>
              </a:rPr>
              <a:t>bit.ly/1Q79wIb</a:t>
            </a:r>
            <a:endParaRPr lang="cs-CZ" u="sng" dirty="0" smtClean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8 </a:t>
            </a:r>
            <a:r>
              <a:rPr lang="cs-CZ" b="1" dirty="0">
                <a:solidFill>
                  <a:srgbClr val="000000"/>
                </a:solidFill>
                <a:cs typeface="Arial" panose="020B0604020202020204" pitchFamily="34" charset="0"/>
              </a:rPr>
              <a:t>oblastí, 37 indikátorů</a:t>
            </a:r>
          </a:p>
          <a:p>
            <a:r>
              <a:rPr lang="cs-CZ" b="1" dirty="0" smtClean="0"/>
              <a:t>Oblast </a:t>
            </a:r>
            <a:r>
              <a:rPr lang="cs-CZ" b="1" dirty="0"/>
              <a:t>1: </a:t>
            </a:r>
            <a:r>
              <a:rPr lang="cs-CZ" dirty="0"/>
              <a:t>Rozeznat potřebu informací (problém) </a:t>
            </a:r>
          </a:p>
          <a:p>
            <a:r>
              <a:rPr lang="cs-CZ" b="1" dirty="0"/>
              <a:t>Indikátory: </a:t>
            </a:r>
            <a:r>
              <a:rPr lang="cs-CZ" dirty="0"/>
              <a:t>Formulace problému; určení typu informace </a:t>
            </a:r>
          </a:p>
          <a:p>
            <a:pPr fontAlgn="ctr"/>
            <a:r>
              <a:rPr lang="cs-CZ" b="1" dirty="0"/>
              <a:t>Vstupní úroveň pro 1. stupeň (určení typu informace):</a:t>
            </a:r>
            <a:r>
              <a:rPr lang="cs-CZ" dirty="0"/>
              <a:t> Žák rozlišuje základní </a:t>
            </a:r>
            <a:r>
              <a:rPr lang="cs-CZ" dirty="0" smtClean="0"/>
              <a:t>typy (</a:t>
            </a:r>
            <a:r>
              <a:rPr lang="cs-CZ" dirty="0"/>
              <a:t>text, zvuk, video) a zdroje (kniha, rozhlas, TV, internet) informací </a:t>
            </a:r>
          </a:p>
          <a:p>
            <a:r>
              <a:rPr lang="cs-CZ" b="1" dirty="0"/>
              <a:t>Výstupní úroveň pro 1. stupeň (určení typu informace): </a:t>
            </a:r>
            <a:r>
              <a:rPr lang="cs-CZ" dirty="0"/>
              <a:t>Žák rozpoznává, jak řešení problému ovlivňuje charakter a kvalita použitých informací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Formální </a:t>
            </a:r>
            <a:r>
              <a:rPr lang="cs-CZ" dirty="0"/>
              <a:t>školství </a:t>
            </a:r>
            <a:r>
              <a:rPr lang="cs-CZ" dirty="0" smtClean="0"/>
              <a:t>– NIQES = Metodika </a:t>
            </a:r>
            <a:r>
              <a:rPr lang="cs-CZ" dirty="0"/>
              <a:t>ČŠI pro hodnocení rozvoje IG</a:t>
            </a:r>
          </a:p>
        </p:txBody>
      </p:sp>
    </p:spTree>
    <p:extLst>
      <p:ext uri="{BB962C8B-B14F-4D97-AF65-F5344CB8AC3E}">
        <p14:creationId xmlns:p14="http://schemas.microsoft.com/office/powerpoint/2010/main" val="259787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Zahraniční strategické dokumenty týkající se rozvoje a podpory informačního vzdělávání a gramotnosti: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http://www.infogram.cz/findInSection.do?sectionId=1114&amp;categoryId=1127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samostusdium</a:t>
            </a:r>
            <a:r>
              <a:rPr lang="cs-CZ" dirty="0" smtClean="0"/>
              <a:t>, podrobněji následující přednáška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4400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4400" i="1" dirty="0" smtClean="0">
                <a:solidFill>
                  <a:srgbClr val="00B0F0"/>
                </a:solidFill>
              </a:rPr>
              <a:t>Záležitost, se kterou se setkáváme každý den, ale mnozí v ní stále tápeme...</a:t>
            </a:r>
          </a:p>
          <a:p>
            <a:pPr marL="0" indent="0">
              <a:buNone/>
            </a:pPr>
            <a:r>
              <a:rPr lang="cs-CZ" sz="4400" b="1" i="1" dirty="0" smtClean="0">
                <a:solidFill>
                  <a:srgbClr val="FFC000"/>
                </a:solidFill>
              </a:rPr>
              <a:t>Informační</a:t>
            </a:r>
            <a:r>
              <a:rPr lang="cs-CZ" sz="4400" i="1" dirty="0" smtClean="0">
                <a:solidFill>
                  <a:srgbClr val="FFC000"/>
                </a:solidFill>
              </a:rPr>
              <a:t> vzdělávání je vzdělávání v oblasti toho, kde informace vyhledat, jak je zpracovat a efektivně předávat. 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FF0000"/>
                </a:solidFill>
              </a:rPr>
              <a:t>     </a:t>
            </a:r>
            <a:r>
              <a:rPr lang="cs-CZ" sz="4400" b="1" i="1" dirty="0" smtClean="0">
                <a:solidFill>
                  <a:srgbClr val="FF0000"/>
                </a:solidFill>
              </a:rPr>
              <a:t>Informační</a:t>
            </a:r>
            <a:r>
              <a:rPr lang="cs-CZ" sz="4400" i="1" dirty="0" smtClean="0">
                <a:solidFill>
                  <a:srgbClr val="FF0000"/>
                </a:solidFill>
              </a:rPr>
              <a:t> vzdělávání je něco, co mi pomůže se lépe vyrovnat s výzvami   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FF0000"/>
                </a:solidFill>
              </a:rPr>
              <a:t>     mého studia:)</a:t>
            </a:r>
          </a:p>
          <a:p>
            <a:pPr marL="0" indent="0">
              <a:buNone/>
            </a:pPr>
            <a:r>
              <a:rPr lang="cs-CZ" sz="4400" b="1" i="1" dirty="0" smtClean="0">
                <a:solidFill>
                  <a:srgbClr val="92D050"/>
                </a:solidFill>
              </a:rPr>
              <a:t>Informační</a:t>
            </a:r>
            <a:r>
              <a:rPr lang="cs-CZ" sz="4400" i="1" dirty="0" smtClean="0">
                <a:solidFill>
                  <a:srgbClr val="92D050"/>
                </a:solidFill>
              </a:rPr>
              <a:t> vzdělávání vede k informační gramotnosti, která je potřebná ke zpracování širokého kruhu informací.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00B0F0"/>
                </a:solidFill>
              </a:rPr>
              <a:t>     </a:t>
            </a:r>
            <a:r>
              <a:rPr lang="cs-CZ" sz="4400" b="1" i="1" dirty="0" smtClean="0">
                <a:solidFill>
                  <a:srgbClr val="00B0F0"/>
                </a:solidFill>
              </a:rPr>
              <a:t>Snaha </a:t>
            </a:r>
            <a:r>
              <a:rPr lang="cs-CZ" sz="4400" i="1" dirty="0" smtClean="0">
                <a:solidFill>
                  <a:srgbClr val="00B0F0"/>
                </a:solidFill>
              </a:rPr>
              <a:t>naučit někoho, aby dokázal pracovat s informacemi</a:t>
            </a:r>
          </a:p>
          <a:p>
            <a:pPr marL="0" indent="0">
              <a:buNone/>
            </a:pPr>
            <a:r>
              <a:rPr lang="pl-PL" sz="4400" b="1" i="1" dirty="0" smtClean="0">
                <a:solidFill>
                  <a:srgbClr val="FFFF00"/>
                </a:solidFill>
              </a:rPr>
              <a:t>Návod</a:t>
            </a:r>
            <a:r>
              <a:rPr lang="pl-PL" sz="4400" i="1" dirty="0" smtClean="0">
                <a:solidFill>
                  <a:srgbClr val="FFFF00"/>
                </a:solidFill>
              </a:rPr>
              <a:t>, jak pracovat s informacemi, aby to dávalo smysl a bylo to efektivní.</a:t>
            </a:r>
          </a:p>
          <a:p>
            <a:pPr marL="0" indent="0">
              <a:buNone/>
            </a:pPr>
            <a:r>
              <a:rPr lang="cs-CZ" sz="4400" b="1" i="1" dirty="0" smtClean="0">
                <a:solidFill>
                  <a:schemeClr val="accent6">
                    <a:lumMod val="75000"/>
                  </a:schemeClr>
                </a:solidFill>
              </a:rPr>
              <a:t>Informační</a:t>
            </a:r>
            <a:r>
              <a:rPr lang="cs-CZ" sz="4400" i="1" dirty="0" smtClean="0">
                <a:solidFill>
                  <a:schemeClr val="accent6">
                    <a:lumMod val="75000"/>
                  </a:schemeClr>
                </a:solidFill>
              </a:rPr>
              <a:t> vzdělávání není pojmem, je způsobem, jak žít.</a:t>
            </a:r>
          </a:p>
          <a:p>
            <a:pPr marL="0" indent="0">
              <a:buNone/>
            </a:pPr>
            <a:r>
              <a:rPr lang="cs-CZ" sz="4400" b="1" i="1" dirty="0" smtClean="0"/>
              <a:t>     </a:t>
            </a:r>
            <a:r>
              <a:rPr lang="cs-CZ" sz="4400" b="1" i="1" dirty="0" smtClean="0">
                <a:solidFill>
                  <a:srgbClr val="00B050"/>
                </a:solidFill>
              </a:rPr>
              <a:t>Jedná </a:t>
            </a:r>
            <a:r>
              <a:rPr lang="cs-CZ" sz="4400" i="1" dirty="0" smtClean="0">
                <a:solidFill>
                  <a:srgbClr val="00B050"/>
                </a:solidFill>
              </a:rPr>
              <a:t>se o vzdělávání v oblastech, která často nejsou součástí učebních 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00B050"/>
                </a:solidFill>
              </a:rPr>
              <a:t>     osnov jednotlivých studijních oborů.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Informační vzdělávání</a:t>
            </a:r>
            <a:br>
              <a:rPr lang="cs-CZ" dirty="0" smtClean="0"/>
            </a:br>
            <a:r>
              <a:rPr lang="cs-CZ" dirty="0" smtClean="0"/>
              <a:t>dle studentů VŠ </a:t>
            </a:r>
            <a:r>
              <a:rPr lang="cs-CZ" sz="2700" dirty="0" smtClean="0"/>
              <a:t>(TIV, KISK 2016)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3443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GRAMOTNOST</a:t>
            </a:r>
          </a:p>
          <a:p>
            <a:r>
              <a:rPr lang="cs-CZ" b="1" dirty="0" smtClean="0"/>
              <a:t>Pojem v zrcadle času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961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</a:t>
            </a:r>
            <a:r>
              <a:rPr lang="cs-CZ" sz="2800" b="1" dirty="0" smtClean="0"/>
              <a:t>/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literacy</a:t>
            </a:r>
            <a:r>
              <a:rPr lang="cs-CZ" sz="2800" dirty="0" smtClean="0"/>
              <a:t> / IG</a:t>
            </a:r>
            <a:endParaRPr lang="cs-CZ" sz="2800" b="1" dirty="0" smtClean="0"/>
          </a:p>
          <a:p>
            <a:r>
              <a:rPr lang="cs-CZ" dirty="0" smtClean="0"/>
              <a:t>Obecně: </a:t>
            </a:r>
            <a:endParaRPr lang="cs-CZ" dirty="0"/>
          </a:p>
          <a:p>
            <a:pPr lvl="1"/>
            <a:r>
              <a:rPr lang="cs-CZ" dirty="0" smtClean="0"/>
              <a:t>informační gramotnost je znalost</a:t>
            </a:r>
            <a:r>
              <a:rPr lang="cs-CZ" dirty="0"/>
              <a:t> a uvědomění si, kdy a proč </a:t>
            </a:r>
            <a:r>
              <a:rPr lang="cs-CZ" dirty="0" smtClean="0"/>
              <a:t>potřebujeme informace (definování informační potřeby), </a:t>
            </a:r>
            <a:r>
              <a:rPr lang="cs-CZ" dirty="0"/>
              <a:t>kde </a:t>
            </a:r>
            <a:r>
              <a:rPr lang="cs-CZ" dirty="0" smtClean="0"/>
              <a:t>můžeme informace najít a </a:t>
            </a:r>
            <a:r>
              <a:rPr lang="cs-CZ" dirty="0"/>
              <a:t>jak je </a:t>
            </a:r>
            <a:r>
              <a:rPr lang="cs-CZ" dirty="0" smtClean="0"/>
              <a:t>máme vyhodnotit</a:t>
            </a:r>
            <a:r>
              <a:rPr lang="cs-CZ" dirty="0"/>
              <a:t>, použít </a:t>
            </a:r>
            <a:r>
              <a:rPr lang="cs-CZ" dirty="0" smtClean="0"/>
              <a:t>a </a:t>
            </a:r>
            <a:r>
              <a:rPr lang="cs-CZ" dirty="0"/>
              <a:t>etickým </a:t>
            </a:r>
            <a:r>
              <a:rPr lang="cs-CZ" dirty="0" smtClean="0"/>
              <a:t>způsobem sdělovat dále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66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800" b="1" dirty="0">
                <a:solidFill>
                  <a:srgbClr val="FFC000"/>
                </a:solidFill>
              </a:rPr>
              <a:t>Informační gramotnost</a:t>
            </a:r>
            <a:endParaRPr lang="cs-CZ" sz="3800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Paul </a:t>
            </a:r>
            <a:r>
              <a:rPr lang="cs-CZ" b="1" dirty="0" err="1" smtClean="0"/>
              <a:t>Zurkowski</a:t>
            </a:r>
            <a:r>
              <a:rPr lang="cs-CZ" dirty="0" smtClean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poprvé použil pojem IG </a:t>
            </a:r>
            <a:r>
              <a:rPr lang="cs-CZ" b="1" dirty="0" smtClean="0"/>
              <a:t>(1974) </a:t>
            </a:r>
          </a:p>
          <a:p>
            <a:pPr marL="514350" indent="-457200" algn="just"/>
            <a:r>
              <a:rPr lang="cs-CZ" dirty="0" smtClean="0"/>
              <a:t>Informačně gramotný je jedinec </a:t>
            </a:r>
            <a:r>
              <a:rPr lang="cs-CZ" i="1" dirty="0" smtClean="0"/>
              <a:t>připravený používat informační zdroje při práci, který se při řešení problémů naučil využívat širokou škálu technik a informačních nástrojů stejně jako primární zdroje</a:t>
            </a:r>
          </a:p>
          <a:p>
            <a:pPr marL="514350" indent="-457200" algn="just"/>
            <a:endParaRPr lang="cs-CZ" i="1" dirty="0" smtClean="0"/>
          </a:p>
          <a:p>
            <a:pPr marL="57150" indent="0">
              <a:buNone/>
            </a:pPr>
            <a:r>
              <a:rPr lang="cs-CZ" b="1" dirty="0" smtClean="0"/>
              <a:t>Odborná komise IVIG (Informační vzdělávání a informační gramotnost) při AKVŠ (Asociaci knihoven vysokých škol) - 2007</a:t>
            </a:r>
            <a:r>
              <a:rPr lang="cs-CZ" dirty="0" smtClean="0"/>
              <a:t>	</a:t>
            </a:r>
          </a:p>
          <a:p>
            <a:pPr marL="514350" indent="-457200" algn="just"/>
            <a:r>
              <a:rPr lang="cs-CZ" dirty="0" smtClean="0"/>
              <a:t>Informační gramotnost chápána jako </a:t>
            </a:r>
            <a:r>
              <a:rPr lang="cs-CZ" i="1" dirty="0" smtClean="0"/>
              <a:t>funkční gramotnost </a:t>
            </a:r>
            <a:br>
              <a:rPr lang="cs-CZ" i="1" dirty="0" smtClean="0"/>
            </a:br>
            <a:r>
              <a:rPr lang="cs-CZ" i="1" dirty="0" smtClean="0"/>
              <a:t>v informační společnosti, společnosti založené na rozvoji technologií. K funkční gramotnosti proto přidáváme ICT gramotnost jako schopnost uživatelské práce s počítačem (a dalšími nástroji) a sítěmi (zejména internetem), zdůrazňujeme však, že práce s ICT je vždy práce s nástroji a podporuje ostatní složky informační gramotnosti.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514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</a:t>
            </a:r>
            <a:endParaRPr lang="cs-CZ" dirty="0" smtClean="0"/>
          </a:p>
          <a:p>
            <a:r>
              <a:rPr lang="cs-CZ" sz="2600" dirty="0" smtClean="0"/>
              <a:t>Nejčastěji používaná definice informační gramotnosti: zveřejněná </a:t>
            </a:r>
            <a:r>
              <a:rPr lang="cs-CZ" sz="2600" dirty="0"/>
              <a:t>roku 1989 ve zprávě Komise pro informační gramotnost (vytvořená v rámci Asociace amerických knihoven </a:t>
            </a:r>
            <a:r>
              <a:rPr lang="cs-CZ" sz="2600" b="1" dirty="0" smtClean="0"/>
              <a:t>–</a:t>
            </a:r>
            <a:r>
              <a:rPr lang="cs-CZ" sz="2600" dirty="0" smtClean="0"/>
              <a:t> </a:t>
            </a:r>
            <a:r>
              <a:rPr lang="cs-CZ" sz="2600" b="1" dirty="0"/>
              <a:t>ALA</a:t>
            </a:r>
            <a:r>
              <a:rPr lang="cs-CZ" sz="2600" dirty="0"/>
              <a:t>):</a:t>
            </a:r>
          </a:p>
          <a:p>
            <a:pPr marL="0" indent="0">
              <a:buNone/>
            </a:pPr>
            <a:r>
              <a:rPr lang="cs-CZ" sz="2600" b="1" dirty="0"/>
              <a:t>"K dosažení informační gramotnosti musí být jedinec schopen rozeznat, kdy potřebuje informace, a dále je vyhledat, vyhodnotit a efektivně využít. Informačně gramotní lidé se naučili, jak se učit. Vědí, jak se učit, protože vědí, jak jsou znalosti pořádány, jak je možné informace vyhledat a využít je tak, aby se z nich další mohli učit. Jsou to lidé připravení pro celoživotní vzdělávání, protože mohou vždy najít informace potřebné k určitému rozhodnutí či k vyřešení daného úkolu."</a:t>
            </a:r>
            <a:endParaRPr lang="cs-CZ" sz="26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462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Gramotnost</a:t>
            </a:r>
            <a:r>
              <a:rPr lang="cs-CZ" b="1" dirty="0"/>
              <a:t> </a:t>
            </a:r>
            <a:r>
              <a:rPr lang="cs-CZ" dirty="0" smtClean="0"/>
              <a:t>- v </a:t>
            </a:r>
            <a:r>
              <a:rPr lang="cs-CZ" dirty="0"/>
              <a:t>přeneseném významu </a:t>
            </a:r>
            <a:r>
              <a:rPr lang="cs-CZ" dirty="0" smtClean="0"/>
              <a:t>nějaká </a:t>
            </a:r>
            <a:r>
              <a:rPr lang="cs-CZ" dirty="0"/>
              <a:t>konkrétní znalost či dovednost, resp. </a:t>
            </a:r>
            <a:r>
              <a:rPr lang="cs-CZ" b="1" dirty="0"/>
              <a:t>soubor znalostí či </a:t>
            </a:r>
            <a:r>
              <a:rPr lang="cs-CZ" b="1" dirty="0" smtClean="0"/>
              <a:t>dovedností = soubor kompetencí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Funkční </a:t>
            </a:r>
            <a:r>
              <a:rPr lang="cs-CZ" b="1" dirty="0">
                <a:solidFill>
                  <a:srgbClr val="FFC000"/>
                </a:solidFill>
              </a:rPr>
              <a:t>gramotnost </a:t>
            </a:r>
            <a:r>
              <a:rPr lang="cs-CZ" dirty="0" smtClean="0"/>
              <a:t>(vztažená </a:t>
            </a:r>
            <a:r>
              <a:rPr lang="cs-CZ" dirty="0"/>
              <a:t>ke kulturnímu </a:t>
            </a:r>
            <a:r>
              <a:rPr lang="cs-CZ" dirty="0" smtClean="0"/>
              <a:t>kontextu) - </a:t>
            </a:r>
            <a:r>
              <a:rPr lang="cs-CZ" b="1" dirty="0" smtClean="0"/>
              <a:t>schopnost </a:t>
            </a:r>
            <a:r>
              <a:rPr lang="cs-CZ" b="1" dirty="0"/>
              <a:t>takové znalosti či dovednosti </a:t>
            </a:r>
            <a:r>
              <a:rPr lang="cs-CZ" b="1" dirty="0" smtClean="0"/>
              <a:t>použít, schopnost </a:t>
            </a:r>
            <a:r>
              <a:rPr lang="cs-CZ" b="1" dirty="0"/>
              <a:t>aktivně participovat na světě </a:t>
            </a:r>
            <a:r>
              <a:rPr lang="cs-CZ" b="1" dirty="0" smtClean="0"/>
              <a:t>informací</a:t>
            </a:r>
          </a:p>
          <a:p>
            <a:pPr marL="0" indent="0">
              <a:buNone/>
            </a:pPr>
            <a:r>
              <a:rPr lang="cs-CZ" dirty="0" smtClean="0"/>
              <a:t>Rozčleněna </a:t>
            </a:r>
            <a:r>
              <a:rPr lang="cs-CZ" dirty="0"/>
              <a:t>do </a:t>
            </a:r>
            <a:r>
              <a:rPr lang="cs-CZ" dirty="0" smtClean="0"/>
              <a:t>složek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b="1" dirty="0"/>
              <a:t>gramotnost </a:t>
            </a:r>
            <a:r>
              <a:rPr lang="cs-CZ" b="1" dirty="0" smtClean="0"/>
              <a:t>literární </a:t>
            </a:r>
            <a:r>
              <a:rPr lang="cs-CZ" dirty="0" smtClean="0"/>
              <a:t>- schopnost </a:t>
            </a:r>
            <a:r>
              <a:rPr lang="cs-CZ" dirty="0"/>
              <a:t>nalézt a porozumět informaci z textu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dokumentová </a:t>
            </a:r>
            <a:r>
              <a:rPr lang="cs-CZ" dirty="0" smtClean="0"/>
              <a:t>- schopnost </a:t>
            </a:r>
            <a:r>
              <a:rPr lang="cs-CZ" dirty="0"/>
              <a:t>vyhledat a využít přesně definovanou informaci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numerická </a:t>
            </a:r>
            <a:r>
              <a:rPr lang="cs-CZ" dirty="0" smtClean="0"/>
              <a:t>- </a:t>
            </a:r>
            <a:r>
              <a:rPr lang="cs-CZ" dirty="0"/>
              <a:t>schopnost manipulovat s </a:t>
            </a:r>
            <a:r>
              <a:rPr lang="cs-CZ" dirty="0" smtClean="0"/>
              <a:t>čísly</a:t>
            </a:r>
          </a:p>
          <a:p>
            <a:r>
              <a:rPr lang="cs-CZ" b="1" dirty="0" smtClean="0"/>
              <a:t>jazyková gramotnost </a:t>
            </a:r>
          </a:p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b="1" dirty="0" smtClean="0"/>
              <a:t>přesah</a:t>
            </a:r>
            <a:r>
              <a:rPr lang="cs-CZ" dirty="0" smtClean="0"/>
              <a:t> </a:t>
            </a:r>
            <a:r>
              <a:rPr lang="cs-CZ" dirty="0" smtClean="0"/>
              <a:t>- etický </a:t>
            </a:r>
            <a:r>
              <a:rPr lang="cs-CZ" dirty="0"/>
              <a:t>přístup a znalost právních </a:t>
            </a:r>
            <a:r>
              <a:rPr lang="cs-CZ" dirty="0" smtClean="0"/>
              <a:t>aspektů (použité </a:t>
            </a:r>
            <a:r>
              <a:rPr lang="cs-CZ" dirty="0"/>
              <a:t>zdroje je třeba citovat a zacházet s nimi s ohledem na autorské </a:t>
            </a:r>
            <a:r>
              <a:rPr lang="cs-CZ" dirty="0" smtClean="0"/>
              <a:t>právo)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482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068960"/>
            <a:ext cx="8684847" cy="18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63688" y="2204864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Přístup k informační </a:t>
            </a:r>
            <a:r>
              <a:rPr lang="cs-CZ" sz="2400" b="1" dirty="0"/>
              <a:t>gramotnosti </a:t>
            </a:r>
            <a:r>
              <a:rPr lang="cs-CZ" sz="2400" b="1" dirty="0" smtClean="0"/>
              <a:t>dle komise IVIG při AKVŠ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70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1267</Words>
  <Application>Microsoft Office PowerPoint</Application>
  <PresentationFormat>Předvádění na obrazovce (4:3)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systému Office</vt:lpstr>
      <vt:lpstr>VIKBA32   Informační vzdělávání  Kontext pojmů, definic a strategických dokumentů</vt:lpstr>
      <vt:lpstr>Základní terminologie</vt:lpstr>
      <vt:lpstr>Informační vzdělávání dle studentů VŠ (TIV, KISK 2016)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Vzdělávací prostředí v ČR  (dle společnosti EDUin, 2013)</vt:lpstr>
      <vt:lpstr>Základní terminologie</vt:lpstr>
      <vt:lpstr>Základní terminologie</vt:lpstr>
      <vt:lpstr>Základní terminologie</vt:lpstr>
      <vt:lpstr>Základní terminologie - standardy</vt:lpstr>
      <vt:lpstr>Strategické dokumenty a rozvoj (také)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Další strategické dokumenty pro rozvoj celoživotního vzdělávání a IG</vt:lpstr>
      <vt:lpstr>Doporučené zdroje – odkazy výběr </vt:lpstr>
      <vt:lpstr>Formální školství a informační vzdělávání v celoživotním učení</vt:lpstr>
      <vt:lpstr>Formální školství – NIQES = Metodika ČŠI pro hodnocení rozvoje IG</vt:lpstr>
      <vt:lpstr>Strategické dokumenty a rozvoj informačního vzdělávání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VIKBA32   Informační vzdělávání</dc:title>
  <dc:creator>user</dc:creator>
  <cp:lastModifiedBy>Pavlína Mazáčová</cp:lastModifiedBy>
  <cp:revision>42</cp:revision>
  <dcterms:created xsi:type="dcterms:W3CDTF">2016-02-25T20:34:34Z</dcterms:created>
  <dcterms:modified xsi:type="dcterms:W3CDTF">2016-09-30T06:46:15Z</dcterms:modified>
</cp:coreProperties>
</file>