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4" r:id="rId3"/>
    <p:sldId id="283" r:id="rId4"/>
    <p:sldId id="257" r:id="rId5"/>
    <p:sldId id="258" r:id="rId6"/>
    <p:sldId id="260" r:id="rId7"/>
    <p:sldId id="261" r:id="rId8"/>
    <p:sldId id="263" r:id="rId9"/>
    <p:sldId id="264" r:id="rId10"/>
    <p:sldId id="267" r:id="rId11"/>
    <p:sldId id="268" r:id="rId12"/>
    <p:sldId id="265" r:id="rId13"/>
    <p:sldId id="269" r:id="rId14"/>
    <p:sldId id="270" r:id="rId15"/>
    <p:sldId id="272" r:id="rId16"/>
    <p:sldId id="296" r:id="rId17"/>
    <p:sldId id="273" r:id="rId18"/>
    <p:sldId id="284" r:id="rId19"/>
    <p:sldId id="275" r:id="rId20"/>
    <p:sldId id="291" r:id="rId21"/>
    <p:sldId id="292" r:id="rId22"/>
    <p:sldId id="301" r:id="rId23"/>
    <p:sldId id="277" r:id="rId24"/>
    <p:sldId id="302" r:id="rId25"/>
    <p:sldId id="298" r:id="rId26"/>
    <p:sldId id="290" r:id="rId27"/>
    <p:sldId id="305" r:id="rId28"/>
    <p:sldId id="281" r:id="rId29"/>
    <p:sldId id="299" r:id="rId30"/>
    <p:sldId id="285" r:id="rId31"/>
    <p:sldId id="286" r:id="rId32"/>
    <p:sldId id="287" r:id="rId33"/>
    <p:sldId id="282" r:id="rId34"/>
    <p:sldId id="288" r:id="rId35"/>
    <p:sldId id="289" r:id="rId36"/>
    <p:sldId id="303" r:id="rId37"/>
    <p:sldId id="295" r:id="rId38"/>
    <p:sldId id="304" r:id="rId39"/>
    <p:sldId id="300" r:id="rId40"/>
    <p:sldId id="293" r:id="rId4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4. 11. 2016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76062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4. 11. 2016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202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4. 11. 2016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79285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4. 11. 2016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06196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4. 11. 2016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31986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4. 11. 2016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29366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4. 11. 2016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91111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4. 11. 2016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21762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4. 11. 2016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04560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4. 11. 2016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76057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4. 11. 2016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78009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4EE36-0B0D-4B38-9588-FBE55DBE3115}" type="datetimeFigureOut">
              <a:rPr lang="cs-CZ" smtClean="0"/>
              <a:pPr/>
              <a:t>4. 11. 2016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47379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b="1" dirty="0" smtClean="0"/>
              <a:t>Plánování a příprava výuky </a:t>
            </a:r>
            <a:r>
              <a:rPr lang="cs-CZ" b="1" smtClean="0"/>
              <a:t/>
            </a:r>
            <a:br>
              <a:rPr lang="cs-CZ" b="1" smtClean="0"/>
            </a:br>
            <a:r>
              <a:rPr lang="cs-CZ" b="1" smtClean="0"/>
              <a:t>informační </a:t>
            </a:r>
            <a:r>
              <a:rPr lang="cs-CZ" b="1" dirty="0" smtClean="0"/>
              <a:t>gramotnosti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Informační vzdělávání </a:t>
            </a:r>
          </a:p>
          <a:p>
            <a:endParaRPr lang="cs-CZ" sz="2400" dirty="0"/>
          </a:p>
          <a:p>
            <a:r>
              <a:rPr lang="cs-CZ" sz="2400" dirty="0" smtClean="0"/>
              <a:t>4. listopad 2016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144832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Sedmero přípravy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Písemná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Obsahuje časový harmonogram lekce/programu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Zahrnuje základní otázky ke kontrole (diagnostice)  kompetencí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Upřesňuje materiálně-didaktických prostředků v lekci použitých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 bodech uvádí obsah lektorova výkladu a případně zápisu (pokud je to vzhledem k metodám a tématu </a:t>
            </a:r>
            <a:r>
              <a:rPr lang="cs-CZ" dirty="0" err="1" smtClean="0"/>
              <a:t>reelvantní</a:t>
            </a:r>
            <a:r>
              <a:rPr lang="cs-CZ" dirty="0" smtClean="0"/>
              <a:t>)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Obsahuje shrnutí učiva – základní otázky k fixaci učiva, učební aktivity sloužící ke shrnutí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Doplněna zadáním úkolu pro domácí nebo navazující školní učení (je-li relevantní)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2238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Příklad „,metodického listu přípravy“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457200"/>
            <a:r>
              <a:rPr lang="cs-CZ" dirty="0" smtClean="0"/>
              <a:t>Karta semináře – viz IS</a:t>
            </a:r>
          </a:p>
          <a:p>
            <a:pPr marL="514350" indent="-457200"/>
            <a:r>
              <a:rPr lang="cs-CZ" dirty="0" smtClean="0"/>
              <a:t>Metodika ke kartě semináře (určeno pro lektora při přípravě lekce) – viz 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7091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Příprava – shrnující informace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Při </a:t>
            </a:r>
            <a:r>
              <a:rPr lang="cs-CZ" dirty="0"/>
              <a:t>přípravě </a:t>
            </a:r>
            <a:r>
              <a:rPr lang="cs-CZ" dirty="0" smtClean="0"/>
              <a:t>na lekci jde </a:t>
            </a:r>
            <a:r>
              <a:rPr lang="cs-CZ" dirty="0"/>
              <a:t>o profesionální, reflektované plánování:</a:t>
            </a:r>
          </a:p>
          <a:p>
            <a:pPr lvl="0"/>
            <a:r>
              <a:rPr lang="cs-CZ" dirty="0"/>
              <a:t>výběru z učiva</a:t>
            </a:r>
          </a:p>
          <a:p>
            <a:pPr lvl="0"/>
            <a:r>
              <a:rPr lang="cs-CZ" dirty="0"/>
              <a:t>učebních činností </a:t>
            </a:r>
            <a:endParaRPr lang="cs-CZ" dirty="0" smtClean="0"/>
          </a:p>
          <a:p>
            <a:pPr lvl="0"/>
            <a:r>
              <a:rPr lang="cs-CZ" dirty="0" smtClean="0"/>
              <a:t>činností lektora, </a:t>
            </a:r>
            <a:r>
              <a:rPr lang="cs-CZ" dirty="0"/>
              <a:t>které zvýší šanci, že </a:t>
            </a:r>
            <a:r>
              <a:rPr lang="cs-CZ" dirty="0" smtClean="0"/>
              <a:t>se studující učivu naučí</a:t>
            </a:r>
          </a:p>
          <a:p>
            <a:r>
              <a:rPr lang="cs-CZ" dirty="0" smtClean="0"/>
              <a:t>Vodítkem </a:t>
            </a:r>
            <a:r>
              <a:rPr lang="cs-CZ" dirty="0"/>
              <a:t>při </a:t>
            </a:r>
            <a:r>
              <a:rPr lang="cs-CZ" dirty="0" smtClean="0"/>
              <a:t>plánování </a:t>
            </a:r>
            <a:r>
              <a:rPr lang="cs-CZ" dirty="0"/>
              <a:t>je </a:t>
            </a:r>
            <a:r>
              <a:rPr lang="cs-CZ" dirty="0">
                <a:solidFill>
                  <a:srgbClr val="C00000"/>
                </a:solidFill>
              </a:rPr>
              <a:t>popis žádoucích cílových kompetencí </a:t>
            </a:r>
            <a:r>
              <a:rPr lang="cs-CZ" dirty="0" smtClean="0">
                <a:solidFill>
                  <a:srgbClr val="C00000"/>
                </a:solidFill>
              </a:rPr>
              <a:t>žáka/studujícího</a:t>
            </a:r>
          </a:p>
          <a:p>
            <a:endParaRPr lang="cs-CZ" dirty="0" smtClean="0">
              <a:solidFill>
                <a:srgbClr val="C00000"/>
              </a:solidFill>
            </a:endParaRPr>
          </a:p>
          <a:p>
            <a:r>
              <a:rPr lang="cs-CZ" dirty="0" smtClean="0">
                <a:solidFill>
                  <a:srgbClr val="C00000"/>
                </a:solidFill>
              </a:rPr>
              <a:t>Plánování </a:t>
            </a:r>
            <a:r>
              <a:rPr lang="cs-CZ" dirty="0">
                <a:solidFill>
                  <a:srgbClr val="C00000"/>
                </a:solidFill>
              </a:rPr>
              <a:t>výuky tedy není hledáním odpovědi na otázku, co bude dělat </a:t>
            </a:r>
            <a:r>
              <a:rPr lang="cs-CZ" dirty="0" smtClean="0">
                <a:solidFill>
                  <a:srgbClr val="C00000"/>
                </a:solidFill>
              </a:rPr>
              <a:t>lektor, </a:t>
            </a:r>
            <a:r>
              <a:rPr lang="cs-CZ" dirty="0">
                <a:solidFill>
                  <a:srgbClr val="C00000"/>
                </a:solidFill>
              </a:rPr>
              <a:t>a rozhodně by tím neměla příprava </a:t>
            </a:r>
            <a:r>
              <a:rPr lang="cs-CZ" dirty="0" smtClean="0">
                <a:solidFill>
                  <a:srgbClr val="C00000"/>
                </a:solidFill>
              </a:rPr>
              <a:t>začínat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3585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Otázky ve vzdělávacím procesu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Otázka: </a:t>
            </a:r>
          </a:p>
          <a:p>
            <a:pPr lvl="1"/>
            <a:r>
              <a:rPr lang="cs-CZ" dirty="0" smtClean="0"/>
              <a:t>jeden ze základních prostředků pedagogické komunikace také v lekcích IG v knihovnách nebo jiném edukačním prostředí</a:t>
            </a:r>
          </a:p>
          <a:p>
            <a:pPr lvl="1"/>
            <a:r>
              <a:rPr lang="cs-CZ" dirty="0" smtClean="0"/>
              <a:t>prostředek plnění výchovně-vzdělávacích cílů</a:t>
            </a:r>
          </a:p>
          <a:p>
            <a:pPr lvl="1"/>
            <a:endParaRPr lang="cs-CZ" dirty="0" smtClean="0"/>
          </a:p>
          <a:p>
            <a:pPr marL="514350" indent="-457200"/>
            <a:r>
              <a:rPr lang="cs-CZ" dirty="0" smtClean="0"/>
              <a:t>Požadavky na otázku:</a:t>
            </a:r>
          </a:p>
          <a:p>
            <a:pPr marL="914400" lvl="1" indent="-457200"/>
            <a:r>
              <a:rPr lang="cs-CZ" dirty="0" smtClean="0">
                <a:solidFill>
                  <a:srgbClr val="C00000"/>
                </a:solidFill>
              </a:rPr>
              <a:t>Přiměřená</a:t>
            </a:r>
            <a:r>
              <a:rPr lang="cs-CZ" dirty="0" smtClean="0"/>
              <a:t> (odráží znalosti, dovednosti a schopnosti žáků)</a:t>
            </a:r>
          </a:p>
          <a:p>
            <a:pPr marL="914400" lvl="1" indent="-457200"/>
            <a:r>
              <a:rPr lang="cs-CZ" dirty="0" smtClean="0">
                <a:solidFill>
                  <a:srgbClr val="C00000"/>
                </a:solidFill>
              </a:rPr>
              <a:t>Srozumitelná </a:t>
            </a:r>
            <a:r>
              <a:rPr lang="cs-CZ" dirty="0"/>
              <a:t>–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C00000"/>
                </a:solidFill>
              </a:rPr>
              <a:t>stručná</a:t>
            </a:r>
          </a:p>
          <a:p>
            <a:pPr marL="914400" lvl="1" indent="-457200"/>
            <a:r>
              <a:rPr lang="cs-CZ" dirty="0" smtClean="0">
                <a:solidFill>
                  <a:srgbClr val="C00000"/>
                </a:solidFill>
              </a:rPr>
              <a:t>Jednoznačná</a:t>
            </a:r>
            <a:r>
              <a:rPr lang="cs-CZ" dirty="0" smtClean="0"/>
              <a:t> (připouští 1 způsob odpovědi) / více možných odpovědí – učitel všechny respektuje bez ohledu na svůj vlastní názor</a:t>
            </a:r>
          </a:p>
          <a:p>
            <a:pPr marL="914400" lvl="1" indent="-457200"/>
            <a:r>
              <a:rPr lang="cs-CZ" dirty="0" smtClean="0">
                <a:solidFill>
                  <a:srgbClr val="C00000"/>
                </a:solidFill>
              </a:rPr>
              <a:t>Věcně správná a přesná</a:t>
            </a:r>
          </a:p>
          <a:p>
            <a:pPr marL="914400" lvl="1" indent="-457200"/>
            <a:r>
              <a:rPr lang="cs-CZ" dirty="0" smtClean="0">
                <a:solidFill>
                  <a:srgbClr val="C00000"/>
                </a:solidFill>
              </a:rPr>
              <a:t>Jazykově správná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750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Třídění otázek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Mnoho typů…</a:t>
            </a:r>
          </a:p>
          <a:p>
            <a:endParaRPr lang="cs-CZ" dirty="0"/>
          </a:p>
          <a:p>
            <a:r>
              <a:rPr lang="cs-CZ" dirty="0" smtClean="0"/>
              <a:t>Otázky </a:t>
            </a:r>
            <a:r>
              <a:rPr lang="cs-CZ" dirty="0" smtClean="0">
                <a:solidFill>
                  <a:srgbClr val="C00000"/>
                </a:solidFill>
              </a:rPr>
              <a:t>reproduktivní:</a:t>
            </a:r>
          </a:p>
          <a:p>
            <a:pPr lvl="1"/>
            <a:r>
              <a:rPr lang="cs-CZ" dirty="0" smtClean="0"/>
              <a:t>Vyžadují paměťové učení, zapamatování vzdělávacího obsahu;  </a:t>
            </a:r>
            <a:r>
              <a:rPr lang="cs-CZ" dirty="0" err="1" smtClean="0"/>
              <a:t>NEvyžadují</a:t>
            </a:r>
            <a:r>
              <a:rPr lang="cs-CZ" dirty="0" smtClean="0"/>
              <a:t> myšlenkové operace se vzdělávacím obsahem / učivem</a:t>
            </a:r>
          </a:p>
          <a:p>
            <a:r>
              <a:rPr lang="cs-CZ" dirty="0" smtClean="0"/>
              <a:t>Otázky </a:t>
            </a:r>
            <a:r>
              <a:rPr lang="cs-CZ" dirty="0" smtClean="0">
                <a:solidFill>
                  <a:srgbClr val="C00000"/>
                </a:solidFill>
              </a:rPr>
              <a:t>produktivní:</a:t>
            </a:r>
          </a:p>
          <a:p>
            <a:pPr lvl="1"/>
            <a:r>
              <a:rPr lang="cs-CZ" dirty="0" smtClean="0"/>
              <a:t>Vyžadují myšlenkové operace se vzdělávacím obsahem /  učivem, argumentaci, zhodnocení učiva žákem/studentem </a:t>
            </a:r>
          </a:p>
          <a:p>
            <a:pPr lvl="1"/>
            <a:endParaRPr lang="cs-CZ" dirty="0" smtClean="0"/>
          </a:p>
          <a:p>
            <a:pPr marL="514350" indent="-457200"/>
            <a:r>
              <a:rPr lang="cs-CZ" dirty="0" smtClean="0"/>
              <a:t>Příklady: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0826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4979"/>
          </a:xfrm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Výukové cíle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endParaRPr lang="cs-CZ" sz="2800" dirty="0" smtClean="0"/>
          </a:p>
          <a:p>
            <a:r>
              <a:rPr lang="cs-CZ" sz="2800" dirty="0" smtClean="0"/>
              <a:t>Co je to výchovně-vzdělávací / výukový cíl</a:t>
            </a:r>
          </a:p>
          <a:p>
            <a:r>
              <a:rPr lang="cs-CZ" sz="2800" dirty="0" smtClean="0"/>
              <a:t>Význam výukových cílů</a:t>
            </a:r>
          </a:p>
          <a:p>
            <a:r>
              <a:rPr lang="cs-CZ" sz="2800" dirty="0" smtClean="0"/>
              <a:t>Význam stanovení cílů výuky</a:t>
            </a:r>
          </a:p>
          <a:p>
            <a:r>
              <a:rPr lang="cs-CZ" sz="2800" dirty="0" smtClean="0"/>
              <a:t>Efektivní formulace výukových cílů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8298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Výchovně-vzdělávací cíl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844824"/>
            <a:ext cx="5709046" cy="4888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28836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Výchovně-vzdělávací cíl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To, čeho chceme procesem edukace dosáhnout</a:t>
            </a:r>
          </a:p>
          <a:p>
            <a:pPr lvl="1"/>
            <a:r>
              <a:rPr lang="cs-CZ" dirty="0" smtClean="0"/>
              <a:t>Účel, záměr výuky, výstup, výsledek výuky</a:t>
            </a:r>
          </a:p>
          <a:p>
            <a:r>
              <a:rPr lang="cs-CZ" dirty="0" err="1" smtClean="0">
                <a:solidFill>
                  <a:srgbClr val="C00000"/>
                </a:solidFill>
              </a:rPr>
              <a:t>Kurikulární</a:t>
            </a:r>
            <a:r>
              <a:rPr lang="cs-CZ" dirty="0" smtClean="0">
                <a:solidFill>
                  <a:srgbClr val="C00000"/>
                </a:solidFill>
              </a:rPr>
              <a:t> reforma – vymezování cílů v podobě kompetencí </a:t>
            </a:r>
          </a:p>
          <a:p>
            <a:pPr lvl="1"/>
            <a:r>
              <a:rPr lang="cs-CZ" dirty="0" smtClean="0"/>
              <a:t>Jaké znalosti a dovednosti by měl žák mít po absolvování povinné školní docházky</a:t>
            </a:r>
          </a:p>
          <a:p>
            <a:pPr lvl="1"/>
            <a:endParaRPr lang="cs-CZ" dirty="0" smtClean="0"/>
          </a:p>
          <a:p>
            <a:pPr marL="514350" indent="-457200"/>
            <a:r>
              <a:rPr lang="cs-CZ" dirty="0" smtClean="0"/>
              <a:t>Základní dělení</a:t>
            </a:r>
          </a:p>
          <a:p>
            <a:pPr marL="914400" lvl="1" indent="-457200"/>
            <a:r>
              <a:rPr lang="cs-CZ" dirty="0" smtClean="0"/>
              <a:t>Dlouhodobé / Krátkodobé</a:t>
            </a:r>
          </a:p>
          <a:p>
            <a:pPr marL="914400" lvl="1" indent="-457200"/>
            <a:r>
              <a:rPr lang="cs-CZ" dirty="0" smtClean="0">
                <a:solidFill>
                  <a:srgbClr val="C00000"/>
                </a:solidFill>
              </a:rPr>
              <a:t>Obecné </a:t>
            </a:r>
            <a:r>
              <a:rPr lang="cs-CZ" dirty="0" smtClean="0"/>
              <a:t>(zlepšovat schopnost porozumění odbornému textu)  / </a:t>
            </a:r>
            <a:r>
              <a:rPr lang="cs-CZ" dirty="0" smtClean="0">
                <a:solidFill>
                  <a:srgbClr val="C00000"/>
                </a:solidFill>
              </a:rPr>
              <a:t>Dílčí</a:t>
            </a:r>
            <a:r>
              <a:rPr lang="cs-CZ" dirty="0" smtClean="0"/>
              <a:t> (konkrétní výstupy, úkoly, učební požadavky)</a:t>
            </a:r>
          </a:p>
          <a:p>
            <a:pPr marL="514350" indent="-457200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18066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Výchovně-vzdělávací </a:t>
            </a:r>
            <a:r>
              <a:rPr lang="cs-CZ" dirty="0" smtClean="0"/>
              <a:t>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r>
              <a:rPr lang="cs-CZ" dirty="0"/>
              <a:t>Zahrnují </a:t>
            </a:r>
          </a:p>
          <a:p>
            <a:pPr marL="514350" indent="-457200"/>
            <a:r>
              <a:rPr lang="cs-CZ" dirty="0">
                <a:solidFill>
                  <a:srgbClr val="C00000"/>
                </a:solidFill>
              </a:rPr>
              <a:t>POZNATKY</a:t>
            </a:r>
            <a:r>
              <a:rPr lang="cs-CZ" dirty="0"/>
              <a:t> o daném tématu</a:t>
            </a:r>
          </a:p>
          <a:p>
            <a:pPr marL="514350" indent="-457200"/>
            <a:r>
              <a:rPr lang="cs-CZ" dirty="0">
                <a:solidFill>
                  <a:srgbClr val="C00000"/>
                </a:solidFill>
              </a:rPr>
              <a:t>POROZUMĚNÍ</a:t>
            </a:r>
            <a:r>
              <a:rPr lang="cs-CZ" dirty="0"/>
              <a:t> tématu</a:t>
            </a:r>
          </a:p>
          <a:p>
            <a:pPr marL="514350" indent="-457200"/>
            <a:r>
              <a:rPr lang="cs-CZ" dirty="0">
                <a:solidFill>
                  <a:srgbClr val="C00000"/>
                </a:solidFill>
              </a:rPr>
              <a:t>HODNOTY a POSTOJE </a:t>
            </a:r>
            <a:r>
              <a:rPr lang="cs-CZ" dirty="0"/>
              <a:t>vztahující se k tématu</a:t>
            </a:r>
          </a:p>
          <a:p>
            <a:pPr marL="514350" indent="-457200"/>
            <a:r>
              <a:rPr lang="cs-CZ" dirty="0">
                <a:solidFill>
                  <a:srgbClr val="C00000"/>
                </a:solidFill>
              </a:rPr>
              <a:t>PRODUKTIVNÍ</a:t>
            </a:r>
            <a:r>
              <a:rPr lang="cs-CZ" dirty="0"/>
              <a:t> činnosti</a:t>
            </a:r>
          </a:p>
          <a:p>
            <a:pPr marL="514350" indent="-457200"/>
            <a:r>
              <a:rPr lang="cs-CZ" dirty="0">
                <a:solidFill>
                  <a:srgbClr val="C00000"/>
                </a:solidFill>
              </a:rPr>
              <a:t>PRAKTICKÉ </a:t>
            </a:r>
            <a:r>
              <a:rPr lang="cs-CZ" dirty="0"/>
              <a:t>dovednosti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7214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Dělení cílů výuky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Podle oblasti rozvoje osobnosti učícího se jedince: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>
                <a:solidFill>
                  <a:srgbClr val="C00000"/>
                </a:solidFill>
              </a:rPr>
              <a:t>Kognitivní </a:t>
            </a:r>
            <a:r>
              <a:rPr lang="cs-CZ" dirty="0" smtClean="0"/>
              <a:t>(vzdělávací)</a:t>
            </a:r>
          </a:p>
          <a:p>
            <a:pPr marL="1371600" lvl="2" indent="-514350"/>
            <a:r>
              <a:rPr lang="cs-CZ" dirty="0" smtClean="0"/>
              <a:t>Osvojování vědomostí a intelektuální dovednosti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>
                <a:solidFill>
                  <a:srgbClr val="C00000"/>
                </a:solidFill>
              </a:rPr>
              <a:t>Afektivní</a:t>
            </a:r>
            <a:r>
              <a:rPr lang="cs-CZ" dirty="0" smtClean="0"/>
              <a:t> (postojové)</a:t>
            </a:r>
          </a:p>
          <a:p>
            <a:pPr marL="1371600" lvl="2" indent="-514350"/>
            <a:r>
              <a:rPr lang="cs-CZ" dirty="0" smtClean="0"/>
              <a:t>Osvojování postojů, vytváření hodnotové orientace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>
                <a:solidFill>
                  <a:srgbClr val="C00000"/>
                </a:solidFill>
              </a:rPr>
              <a:t>Psychomotorické</a:t>
            </a:r>
            <a:r>
              <a:rPr lang="cs-CZ" dirty="0" smtClean="0"/>
              <a:t> („výcvikové“)</a:t>
            </a:r>
          </a:p>
          <a:p>
            <a:pPr marL="1371600" lvl="2" indent="-514350"/>
            <a:r>
              <a:rPr lang="cs-CZ" dirty="0" smtClean="0"/>
              <a:t>Pohybové, řečové, při psaní, při manipulaci s předměty a nástroji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5555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514402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Co všechno by měla obsahovat příprava lektora / učícího knihovníka na konkrétní lekci IG?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35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Požadavky na výukové cíle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  Komplexní </a:t>
            </a:r>
            <a:r>
              <a:rPr lang="cs-CZ" dirty="0" smtClean="0"/>
              <a:t>(rozvíjí se ve všech 3 složkách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(kognitivní, afektivní, psychomotorické)</a:t>
            </a:r>
          </a:p>
          <a:p>
            <a:pPr marL="514350" indent="-457200"/>
            <a:r>
              <a:rPr lang="cs-CZ" dirty="0" smtClean="0">
                <a:solidFill>
                  <a:srgbClr val="C00000"/>
                </a:solidFill>
              </a:rPr>
              <a:t>Konzistentní </a:t>
            </a:r>
            <a:r>
              <a:rPr lang="cs-CZ" dirty="0" smtClean="0"/>
              <a:t>(soudržnost a </a:t>
            </a:r>
            <a:r>
              <a:rPr lang="cs-CZ" dirty="0" err="1" smtClean="0"/>
              <a:t>provazba</a:t>
            </a:r>
            <a:r>
              <a:rPr lang="cs-CZ" dirty="0" smtClean="0"/>
              <a:t> mezi vyššími a nižšími cíli)</a:t>
            </a:r>
          </a:p>
          <a:p>
            <a:pPr marL="514350" indent="-457200"/>
            <a:r>
              <a:rPr lang="cs-CZ" dirty="0" smtClean="0">
                <a:solidFill>
                  <a:srgbClr val="C00000"/>
                </a:solidFill>
              </a:rPr>
              <a:t>Kontrolovatelné </a:t>
            </a:r>
            <a:r>
              <a:rPr lang="cs-CZ" dirty="0" smtClean="0"/>
              <a:t>(cíl má vlastnost umožňující kontrolu jeho plnění)</a:t>
            </a:r>
          </a:p>
          <a:p>
            <a:pPr marL="514350" indent="-457200"/>
            <a:r>
              <a:rPr lang="cs-CZ" dirty="0" smtClean="0">
                <a:solidFill>
                  <a:srgbClr val="C00000"/>
                </a:solidFill>
              </a:rPr>
              <a:t>Přiměřené</a:t>
            </a:r>
            <a:r>
              <a:rPr lang="cs-CZ" dirty="0" smtClean="0"/>
              <a:t> (cíl v souladu s požadavky výuky, možnostmi učitele, možnostmi žáka)</a:t>
            </a:r>
          </a:p>
          <a:p>
            <a:pPr marL="514350" indent="-457200"/>
            <a:r>
              <a:rPr lang="cs-CZ" dirty="0" smtClean="0">
                <a:solidFill>
                  <a:srgbClr val="C00000"/>
                </a:solidFill>
              </a:rPr>
              <a:t>Jednoznačné</a:t>
            </a:r>
            <a:r>
              <a:rPr lang="cs-CZ" dirty="0" smtClean="0"/>
              <a:t> (nepřípustný rozdílný výklad o požadovaných změnách u lektora a žáků)</a:t>
            </a:r>
          </a:p>
          <a:p>
            <a:pPr marL="514350" indent="-45720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1463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Chyby ve vymezování cílů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Ztotožnění cíle s tématem výuky </a:t>
            </a:r>
          </a:p>
          <a:p>
            <a:pPr lvl="1"/>
            <a:r>
              <a:rPr lang="cs-CZ" dirty="0" smtClean="0"/>
              <a:t>Př.: Přechodový model IG dle KISK</a:t>
            </a:r>
          </a:p>
          <a:p>
            <a:pPr lvl="1"/>
            <a:endParaRPr lang="cs-CZ" dirty="0"/>
          </a:p>
          <a:p>
            <a:r>
              <a:rPr lang="cs-CZ" dirty="0" smtClean="0">
                <a:solidFill>
                  <a:srgbClr val="C00000"/>
                </a:solidFill>
              </a:rPr>
              <a:t>Záměna cíle s popisem činnosti lektora</a:t>
            </a:r>
          </a:p>
          <a:p>
            <a:pPr lvl="1"/>
            <a:r>
              <a:rPr lang="cs-CZ" dirty="0" smtClean="0"/>
              <a:t>Př.: vysvětlit pojem „internet“</a:t>
            </a:r>
          </a:p>
          <a:p>
            <a:pPr lvl="1"/>
            <a:endParaRPr lang="cs-CZ" dirty="0"/>
          </a:p>
          <a:p>
            <a:r>
              <a:rPr lang="cs-CZ" dirty="0" smtClean="0">
                <a:solidFill>
                  <a:srgbClr val="C00000"/>
                </a:solidFill>
              </a:rPr>
              <a:t>Příliš obecná </a:t>
            </a:r>
            <a:r>
              <a:rPr lang="cs-CZ" dirty="0" smtClean="0"/>
              <a:t>vymezení cílů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C00000"/>
                </a:solidFill>
              </a:rPr>
              <a:t>Není stanovena kvalita </a:t>
            </a:r>
            <a:r>
              <a:rPr lang="cs-CZ" dirty="0" smtClean="0"/>
              <a:t>či jiná kritéria </a:t>
            </a:r>
            <a:r>
              <a:rPr lang="cs-CZ" dirty="0" smtClean="0">
                <a:solidFill>
                  <a:srgbClr val="C00000"/>
                </a:solidFill>
              </a:rPr>
              <a:t>výstupu </a:t>
            </a:r>
          </a:p>
          <a:p>
            <a:pPr lvl="1"/>
            <a:r>
              <a:rPr lang="cs-CZ" dirty="0" smtClean="0"/>
              <a:t>Př.: poznej ptáky – poznej ptáky, kteří u nás přezimují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3427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Nastavování výukových cílů</a:t>
            </a:r>
            <a:endParaRPr lang="cs-CZ" dirty="0">
              <a:solidFill>
                <a:srgbClr val="C00000"/>
              </a:solidFill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863424" y="2348880"/>
            <a:ext cx="7417151" cy="3495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51646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Taxonomie výukových cílů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Taxonomie- uspořádání podle náročnosti od nižší po vyšší náročnost na výkon žáka</a:t>
            </a:r>
          </a:p>
          <a:p>
            <a:r>
              <a:rPr lang="cs-CZ" sz="2400" dirty="0" smtClean="0"/>
              <a:t>Různé druhy taxonomií podle toho, na které oblasti rozvoje osobnosti žáka se zaměřují </a:t>
            </a:r>
          </a:p>
          <a:p>
            <a:endParaRPr lang="cs-CZ" sz="2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717032"/>
            <a:ext cx="5181600" cy="225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29086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>
            <a:normAutofit fontScale="90000"/>
          </a:bodyPr>
          <a:lstStyle/>
          <a:p>
            <a:r>
              <a:rPr lang="cs-CZ" dirty="0" err="1">
                <a:solidFill>
                  <a:srgbClr val="C00000"/>
                </a:solidFill>
              </a:rPr>
              <a:t>Bloomova</a:t>
            </a:r>
            <a:r>
              <a:rPr lang="cs-CZ" dirty="0">
                <a:solidFill>
                  <a:srgbClr val="C00000"/>
                </a:solidFill>
              </a:rPr>
              <a:t> taxonomie výukových cílů</a:t>
            </a:r>
          </a:p>
        </p:txBody>
      </p:sp>
      <p:pic>
        <p:nvPicPr>
          <p:cNvPr id="4" name="Picture 2" descr="http://clanky.rvp.cz/wp-content/upload/obrazky/11113/full/2.jpg?172828000000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2132856"/>
            <a:ext cx="7032823" cy="3907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0771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>
            <a:normAutofit fontScale="90000"/>
          </a:bodyPr>
          <a:lstStyle/>
          <a:p>
            <a:r>
              <a:rPr lang="cs-CZ" dirty="0" err="1" smtClean="0">
                <a:solidFill>
                  <a:srgbClr val="C00000"/>
                </a:solidFill>
              </a:rPr>
              <a:t>Bloomova</a:t>
            </a:r>
            <a:r>
              <a:rPr lang="cs-CZ" dirty="0" smtClean="0">
                <a:solidFill>
                  <a:srgbClr val="C00000"/>
                </a:solidFill>
              </a:rPr>
              <a:t> taxonomie výukových cílů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Zaměřena na kognitivní cíle</a:t>
            </a:r>
          </a:p>
          <a:p>
            <a:r>
              <a:rPr lang="cs-CZ" dirty="0" smtClean="0"/>
              <a:t>50. léta 20. století / revize zač. nového tisíciletí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068960"/>
            <a:ext cx="5586790" cy="3387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1343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Práce s </a:t>
            </a:r>
            <a:r>
              <a:rPr lang="cs-CZ" dirty="0" err="1" smtClean="0">
                <a:solidFill>
                  <a:srgbClr val="C00000"/>
                </a:solidFill>
              </a:rPr>
              <a:t>Blooomovou</a:t>
            </a:r>
            <a:r>
              <a:rPr lang="cs-CZ" dirty="0" smtClean="0">
                <a:solidFill>
                  <a:srgbClr val="C00000"/>
                </a:solidFill>
              </a:rPr>
              <a:t> taxonomií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Záměr: používat pokud možno </a:t>
            </a:r>
            <a:r>
              <a:rPr lang="cs-CZ" dirty="0" smtClean="0">
                <a:solidFill>
                  <a:srgbClr val="C00000"/>
                </a:solidFill>
              </a:rPr>
              <a:t>všechny hladiny kognitivních cílů</a:t>
            </a:r>
          </a:p>
          <a:p>
            <a:r>
              <a:rPr lang="cs-CZ" dirty="0" smtClean="0"/>
              <a:t>Postupovat </a:t>
            </a:r>
            <a:r>
              <a:rPr lang="cs-CZ" dirty="0" smtClean="0">
                <a:solidFill>
                  <a:srgbClr val="C00000"/>
                </a:solidFill>
              </a:rPr>
              <a:t>od nižší hladiny k vyšší</a:t>
            </a:r>
          </a:p>
          <a:p>
            <a:pPr lvl="1"/>
            <a:r>
              <a:rPr lang="cs-CZ" dirty="0" smtClean="0"/>
              <a:t>K dosažení vyšší cílové kategorie je nezbytné důkladné zvládnutí učiva na nižší úrovni </a:t>
            </a:r>
          </a:p>
          <a:p>
            <a:pPr lvl="1"/>
            <a:r>
              <a:rPr lang="cs-CZ" dirty="0" smtClean="0"/>
              <a:t>„je třeba zapamatovat si, abychom tomu mohli porozumět“ / „je třeba porozumět, abychom mohli aplikovat v </a:t>
            </a:r>
            <a:r>
              <a:rPr lang="cs-CZ" smtClean="0"/>
              <a:t>praxi“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93973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Proč právě </a:t>
            </a:r>
            <a:r>
              <a:rPr lang="cs-CZ" dirty="0" err="1" smtClean="0">
                <a:solidFill>
                  <a:srgbClr val="C00000"/>
                </a:solidFill>
              </a:rPr>
              <a:t>Bloomova</a:t>
            </a:r>
            <a:r>
              <a:rPr lang="cs-CZ" dirty="0" smtClean="0">
                <a:solidFill>
                  <a:srgbClr val="C00000"/>
                </a:solidFill>
              </a:rPr>
              <a:t> taxonomie?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dirty="0"/>
              <a:t>Pomáhá např. v </a:t>
            </a:r>
            <a:r>
              <a:rPr lang="cs-CZ" b="1" dirty="0"/>
              <a:t>sebehodnocení </a:t>
            </a:r>
            <a:r>
              <a:rPr lang="cs-CZ" dirty="0"/>
              <a:t> </a:t>
            </a:r>
            <a:r>
              <a:rPr lang="cs-CZ" dirty="0" smtClean="0"/>
              <a:t>lektora </a:t>
            </a:r>
            <a:r>
              <a:rPr lang="cs-CZ" i="1" dirty="0"/>
              <a:t>– „Je moje </a:t>
            </a:r>
            <a:r>
              <a:rPr lang="cs-CZ" i="1" dirty="0" smtClean="0"/>
              <a:t>informační výuka </a:t>
            </a:r>
            <a:r>
              <a:rPr lang="cs-CZ" i="1" dirty="0"/>
              <a:t>dostatečně náročná?“</a:t>
            </a:r>
          </a:p>
          <a:p>
            <a:pPr lvl="0"/>
            <a:r>
              <a:rPr lang="cs-CZ" dirty="0"/>
              <a:t>Vymezuje, co se mají vaši </a:t>
            </a:r>
            <a:r>
              <a:rPr lang="cs-CZ" dirty="0" smtClean="0"/>
              <a:t>žáci/studenti </a:t>
            </a:r>
            <a:r>
              <a:rPr lang="cs-CZ" dirty="0"/>
              <a:t>naučit (výukové cíle)</a:t>
            </a:r>
          </a:p>
          <a:p>
            <a:pPr lvl="0"/>
            <a:r>
              <a:rPr lang="cs-CZ" dirty="0"/>
              <a:t>Umožňuje </a:t>
            </a:r>
            <a:r>
              <a:rPr lang="cs-CZ" b="1" dirty="0"/>
              <a:t>plánovat  výuku </a:t>
            </a:r>
            <a:r>
              <a:rPr lang="cs-CZ" dirty="0"/>
              <a:t>k dosažení vysoké úrovně vzdělávacích výsledků (vhodné výukové prostředky, učební </a:t>
            </a:r>
            <a:r>
              <a:rPr lang="cs-CZ" dirty="0" smtClean="0"/>
              <a:t>aktivity)</a:t>
            </a:r>
            <a:endParaRPr lang="cs-CZ" dirty="0"/>
          </a:p>
          <a:p>
            <a:pPr lvl="0"/>
            <a:r>
              <a:rPr lang="cs-CZ" dirty="0"/>
              <a:t>Ukazuje </a:t>
            </a:r>
            <a:r>
              <a:rPr lang="cs-CZ" b="1" dirty="0"/>
              <a:t>cestu, jaké zvolit nástroje </a:t>
            </a:r>
            <a:r>
              <a:rPr lang="cs-CZ" dirty="0"/>
              <a:t>a metody hodnocení výsledků výuky</a:t>
            </a:r>
          </a:p>
          <a:p>
            <a:pPr lvl="0"/>
            <a:r>
              <a:rPr lang="cs-CZ" dirty="0"/>
              <a:t>Umožňuje </a:t>
            </a:r>
            <a:r>
              <a:rPr lang="cs-CZ" b="1" dirty="0" err="1"/>
              <a:t>provazbu</a:t>
            </a:r>
            <a:r>
              <a:rPr lang="cs-CZ" b="1" dirty="0"/>
              <a:t> cílů a učiva </a:t>
            </a:r>
            <a:r>
              <a:rPr lang="cs-CZ" dirty="0"/>
              <a:t>s předchozím učivem, k </a:t>
            </a:r>
            <a:r>
              <a:rPr lang="cs-CZ" dirty="0" smtClean="0"/>
              <a:t>jiným částem oboru</a:t>
            </a:r>
            <a:r>
              <a:rPr lang="cs-CZ" dirty="0"/>
              <a:t>, k profesnímu životu studentů</a:t>
            </a:r>
          </a:p>
        </p:txBody>
      </p:sp>
    </p:spTree>
    <p:extLst>
      <p:ext uri="{BB962C8B-B14F-4D97-AF65-F5344CB8AC3E}">
        <p14:creationId xmlns:p14="http://schemas.microsoft.com/office/powerpoint/2010/main" xmlns="" val="353371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Práce s </a:t>
            </a:r>
            <a:r>
              <a:rPr lang="cs-CZ" dirty="0" err="1"/>
              <a:t>Blooomovou</a:t>
            </a:r>
            <a:r>
              <a:rPr lang="cs-CZ" dirty="0"/>
              <a:t> taxonomií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648925"/>
            <a:ext cx="6141665" cy="5015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69145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Práce s </a:t>
            </a:r>
            <a:r>
              <a:rPr lang="cs-CZ" dirty="0" err="1" smtClean="0"/>
              <a:t>Bloomovou</a:t>
            </a:r>
            <a:r>
              <a:rPr lang="cs-CZ" dirty="0" smtClean="0"/>
              <a:t> taxonomií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7624" y="2348880"/>
            <a:ext cx="6212365" cy="350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9916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24744"/>
            <a:ext cx="8964488" cy="4313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04527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>
            <a:normAutofit/>
          </a:bodyPr>
          <a:lstStyle/>
          <a:p>
            <a:r>
              <a:rPr lang="cs-CZ" dirty="0" smtClean="0"/>
              <a:t>Cíl 1: </a:t>
            </a:r>
            <a:r>
              <a:rPr lang="cs-CZ" b="1" dirty="0" smtClean="0"/>
              <a:t>Znalost</a:t>
            </a:r>
            <a:r>
              <a:rPr lang="cs-CZ" dirty="0" smtClean="0"/>
              <a:t> (zapamatovat)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Zapamatování, vybavení zapamatované informace</a:t>
            </a:r>
          </a:p>
          <a:p>
            <a:r>
              <a:rPr lang="cs-CZ" dirty="0" smtClean="0"/>
              <a:t>Paměťový obsah: </a:t>
            </a:r>
          </a:p>
          <a:p>
            <a:pPr lvl="1"/>
            <a:r>
              <a:rPr lang="cs-CZ" dirty="0"/>
              <a:t>konkrétní poznatky (pojmy, fakta, údaje, symboly atd</a:t>
            </a:r>
            <a:r>
              <a:rPr lang="cs-CZ" dirty="0" smtClean="0"/>
              <a:t>.)</a:t>
            </a:r>
          </a:p>
          <a:p>
            <a:pPr lvl="1"/>
            <a:r>
              <a:rPr lang="cs-CZ" dirty="0" smtClean="0"/>
              <a:t>postupy</a:t>
            </a:r>
            <a:r>
              <a:rPr lang="cs-CZ" dirty="0"/>
              <a:t>, metody a prostředky práce s konkrétními vědomostmi (algoritmy, postupy, vzorce, pravidla, kritéria posuzování a hodnocení jevů, metodologie apod</a:t>
            </a:r>
            <a:r>
              <a:rPr lang="cs-CZ" dirty="0" smtClean="0"/>
              <a:t>.)</a:t>
            </a:r>
          </a:p>
          <a:p>
            <a:pPr lvl="1"/>
            <a:r>
              <a:rPr lang="cs-CZ" dirty="0"/>
              <a:t>všeobecné a abstraktní poznatky (zákony a všeobecné teorie sloužící k vysvětlení velkých celků skutečnosti, soubory kategorií používané ke klasifikaci jevů, vědomostní struktury</a:t>
            </a:r>
            <a:r>
              <a:rPr lang="cs-CZ" dirty="0" smtClean="0"/>
              <a:t>) </a:t>
            </a:r>
          </a:p>
          <a:p>
            <a:pPr marL="457200" lvl="1" indent="0">
              <a:buNone/>
            </a:pPr>
            <a:r>
              <a:rPr lang="cs-CZ" dirty="0" smtClean="0"/>
              <a:t> </a:t>
            </a:r>
          </a:p>
          <a:p>
            <a:r>
              <a:rPr lang="cs-CZ" dirty="0" smtClean="0"/>
              <a:t>Příklad: </a:t>
            </a:r>
          </a:p>
          <a:p>
            <a:pPr lvl="1"/>
            <a:r>
              <a:rPr lang="cs-CZ" dirty="0" smtClean="0"/>
              <a:t>Žák umí definovat pojmy internet, počítač, síť </a:t>
            </a:r>
          </a:p>
          <a:p>
            <a:pPr lvl="1"/>
            <a:r>
              <a:rPr lang="cs-CZ" dirty="0" smtClean="0"/>
              <a:t>Žák řekne definici informační gramotnosti </a:t>
            </a:r>
          </a:p>
          <a:p>
            <a:pPr lvl="1"/>
            <a:r>
              <a:rPr lang="cs-CZ" dirty="0" smtClean="0"/>
              <a:t>Žák popíše pojmy: počítač</a:t>
            </a:r>
          </a:p>
        </p:txBody>
      </p:sp>
    </p:spTree>
    <p:extLst>
      <p:ext uri="{BB962C8B-B14F-4D97-AF65-F5344CB8AC3E}">
        <p14:creationId xmlns:p14="http://schemas.microsoft.com/office/powerpoint/2010/main" xmlns="" val="140916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Cíl 2: </a:t>
            </a:r>
            <a:r>
              <a:rPr lang="cs-CZ" b="1" dirty="0" smtClean="0"/>
              <a:t>Porozumění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3400" dirty="0" smtClean="0"/>
              <a:t>Schopnost vyjadřovat se o získaných vědomostech vlastními slovy; z informací učitele udělat jednoduché závěry, informace zestručnit, vytáhnout to podstatné, </a:t>
            </a:r>
            <a:r>
              <a:rPr lang="cs-CZ" sz="3400" dirty="0"/>
              <a:t>zobecnit konkrétní příklady, dojít k vlastním jednoduchým závěrům </a:t>
            </a:r>
            <a:r>
              <a:rPr lang="cs-CZ" sz="3400" dirty="0" smtClean="0"/>
              <a:t>apod.</a:t>
            </a:r>
          </a:p>
          <a:p>
            <a:endParaRPr lang="cs-CZ" sz="3400" dirty="0" smtClean="0"/>
          </a:p>
          <a:p>
            <a:r>
              <a:rPr lang="cs-CZ" sz="3400" dirty="0"/>
              <a:t>Tato úroveň cílů </a:t>
            </a:r>
            <a:r>
              <a:rPr lang="cs-CZ" sz="3400" dirty="0" smtClean="0"/>
              <a:t>považována </a:t>
            </a:r>
            <a:r>
              <a:rPr lang="cs-CZ" sz="3400" dirty="0"/>
              <a:t>za nejnižší úroveň intelektuálních </a:t>
            </a:r>
            <a:r>
              <a:rPr lang="cs-CZ" sz="3400" dirty="0" smtClean="0"/>
              <a:t>schopností </a:t>
            </a:r>
          </a:p>
          <a:p>
            <a:endParaRPr lang="cs-CZ" sz="3400" dirty="0" smtClean="0"/>
          </a:p>
          <a:p>
            <a:r>
              <a:rPr lang="cs-CZ" sz="3400" dirty="0" smtClean="0"/>
              <a:t>Příklad:</a:t>
            </a:r>
          </a:p>
          <a:p>
            <a:pPr lvl="1"/>
            <a:r>
              <a:rPr lang="cs-CZ" dirty="0" smtClean="0"/>
              <a:t>Žák vlastními slovy popíše vliv návykových látek na lidský organismus</a:t>
            </a:r>
          </a:p>
          <a:p>
            <a:pPr lvl="1"/>
            <a:r>
              <a:rPr lang="cs-CZ" dirty="0" smtClean="0"/>
              <a:t>Žák stručně uvede, co ví o období renesance</a:t>
            </a:r>
          </a:p>
          <a:p>
            <a:pPr lvl="1"/>
            <a:r>
              <a:rPr lang="cs-CZ" dirty="0" smtClean="0"/>
              <a:t>Žák vymezí, čím se zabývá datová žurnalistika</a:t>
            </a:r>
          </a:p>
          <a:p>
            <a:pPr lvl="1"/>
            <a:r>
              <a:rPr lang="cs-CZ" dirty="0" smtClean="0"/>
              <a:t>Na konkrétním příkladu žák ilustruje negativní důsledky fungování digitální stopy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1976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Cíl 3: </a:t>
            </a:r>
            <a:r>
              <a:rPr lang="cs-CZ" b="1" dirty="0" smtClean="0"/>
              <a:t>Aplikace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Schopnost žáka užít abstrakci a zobecnění učiva v konkrétních situacích; schopnost rozpoznat</a:t>
            </a:r>
            <a:r>
              <a:rPr lang="cs-CZ" dirty="0"/>
              <a:t>, o jaký druh problémů se jedná a jaké obecné postupy vedou k jeho </a:t>
            </a:r>
            <a:r>
              <a:rPr lang="cs-CZ" dirty="0" smtClean="0"/>
              <a:t>řešení; schopnost takto </a:t>
            </a:r>
            <a:r>
              <a:rPr lang="cs-CZ" dirty="0"/>
              <a:t>používat osvojené techniky, principy, teorie, metody, zákony, postupy, pravidla, zákonitosti apod. </a:t>
            </a:r>
            <a:endParaRPr lang="cs-CZ" dirty="0" smtClean="0"/>
          </a:p>
          <a:p>
            <a:r>
              <a:rPr lang="cs-CZ" dirty="0" smtClean="0"/>
              <a:t>Příklady:	</a:t>
            </a:r>
          </a:p>
          <a:p>
            <a:pPr lvl="1"/>
            <a:r>
              <a:rPr lang="cs-CZ" dirty="0" smtClean="0"/>
              <a:t>Žák načrtne komponenty počítače</a:t>
            </a:r>
          </a:p>
          <a:p>
            <a:pPr lvl="1"/>
            <a:r>
              <a:rPr lang="cs-CZ" dirty="0" smtClean="0"/>
              <a:t>Žák  vyřeší slovní úlohu pomocí trojčlenky </a:t>
            </a:r>
          </a:p>
          <a:p>
            <a:pPr lvl="1"/>
            <a:r>
              <a:rPr lang="cs-CZ" dirty="0" smtClean="0"/>
              <a:t>Žák interpretuje údaje z jednoduchého grafu / statistického přehledu </a:t>
            </a:r>
          </a:p>
          <a:p>
            <a:pPr lvl="1"/>
            <a:r>
              <a:rPr lang="cs-CZ" dirty="0" smtClean="0"/>
              <a:t>Žák uspořádá </a:t>
            </a:r>
            <a:r>
              <a:rPr lang="cs-CZ" dirty="0"/>
              <a:t>trestné činy podle jejich </a:t>
            </a:r>
            <a:r>
              <a:rPr lang="cs-CZ" dirty="0" smtClean="0"/>
              <a:t>závažnosti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2410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Cíl 4: </a:t>
            </a:r>
            <a:r>
              <a:rPr lang="cs-CZ" b="1" dirty="0" smtClean="0"/>
              <a:t>Analýza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Schopnost žáka rozčlenit učivo / </a:t>
            </a:r>
            <a:r>
              <a:rPr lang="cs-CZ" dirty="0"/>
              <a:t>celek věcí, jevů nebo událostí na jednotlivé části tak, aby postihli jejich vzájemné vztahy a </a:t>
            </a:r>
            <a:r>
              <a:rPr lang="cs-CZ" dirty="0" smtClean="0"/>
              <a:t>souvislosti</a:t>
            </a:r>
          </a:p>
          <a:p>
            <a:r>
              <a:rPr lang="cs-CZ" dirty="0" smtClean="0"/>
              <a:t>Může </a:t>
            </a:r>
            <a:r>
              <a:rPr lang="cs-CZ" dirty="0"/>
              <a:t>jít o rozbor nějaké konkrétní informace, systému nebo </a:t>
            </a:r>
            <a:r>
              <a:rPr lang="cs-CZ" dirty="0" smtClean="0"/>
              <a:t>procesu </a:t>
            </a:r>
          </a:p>
          <a:p>
            <a:r>
              <a:rPr lang="cs-CZ" dirty="0" smtClean="0"/>
              <a:t>Příklad:</a:t>
            </a:r>
          </a:p>
          <a:p>
            <a:pPr lvl="1"/>
            <a:r>
              <a:rPr lang="cs-CZ" dirty="0" smtClean="0"/>
              <a:t>Žák vybere z textu podstatné informace</a:t>
            </a:r>
          </a:p>
          <a:p>
            <a:pPr lvl="1"/>
            <a:r>
              <a:rPr lang="cs-CZ" dirty="0" smtClean="0"/>
              <a:t>Žák popíše funkce nabídky a poptávky na trhu</a:t>
            </a:r>
          </a:p>
          <a:p>
            <a:pPr lvl="1"/>
            <a:r>
              <a:rPr lang="cs-CZ" dirty="0" smtClean="0"/>
              <a:t>Žák vymezí </a:t>
            </a:r>
            <a:r>
              <a:rPr lang="cs-CZ" dirty="0"/>
              <a:t>vztahy mezi jednotlivými částmi státní </a:t>
            </a:r>
            <a:r>
              <a:rPr lang="cs-CZ" dirty="0" smtClean="0"/>
              <a:t>moci</a:t>
            </a:r>
          </a:p>
          <a:p>
            <a:pPr lvl="1"/>
            <a:r>
              <a:rPr lang="cs-CZ" dirty="0" smtClean="0"/>
              <a:t>Žák provede rozbor </a:t>
            </a:r>
            <a:r>
              <a:rPr lang="cs-CZ" dirty="0"/>
              <a:t>faktorů ovlivňujících temperament </a:t>
            </a:r>
            <a:r>
              <a:rPr lang="cs-CZ" dirty="0" smtClean="0"/>
              <a:t>člověka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0725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Cíl 5: </a:t>
            </a:r>
            <a:r>
              <a:rPr lang="cs-CZ" b="1" dirty="0" smtClean="0"/>
              <a:t>Syntéza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Žák vytvoří „originální“ celek na základě dříve poznaného, dříve získaných informací a porozumění</a:t>
            </a:r>
          </a:p>
          <a:p>
            <a:r>
              <a:rPr lang="cs-CZ" dirty="0" smtClean="0"/>
              <a:t>Dovednost složit </a:t>
            </a:r>
            <a:r>
              <a:rPr lang="cs-CZ" dirty="0"/>
              <a:t>prvky a části do originálního celku, se kterým se žák dříve nesetkal, který je pro něj </a:t>
            </a:r>
            <a:r>
              <a:rPr lang="cs-CZ" dirty="0" smtClean="0"/>
              <a:t>nový</a:t>
            </a:r>
          </a:p>
          <a:p>
            <a:r>
              <a:rPr lang="cs-CZ" dirty="0" smtClean="0"/>
              <a:t>Celek - skladba prvků ve vzájemných funkčních vztazích </a:t>
            </a:r>
          </a:p>
          <a:p>
            <a:r>
              <a:rPr lang="cs-CZ" dirty="0" smtClean="0"/>
              <a:t>Příklady:</a:t>
            </a:r>
          </a:p>
          <a:p>
            <a:pPr lvl="1"/>
            <a:r>
              <a:rPr lang="cs-CZ" dirty="0" smtClean="0"/>
              <a:t>Žák vypracuje zprávu   o splnění úkolu v laboratorním cvičení</a:t>
            </a:r>
          </a:p>
          <a:p>
            <a:pPr lvl="1"/>
            <a:r>
              <a:rPr lang="cs-CZ" dirty="0" smtClean="0"/>
              <a:t>Žák vyvodí </a:t>
            </a:r>
            <a:r>
              <a:rPr lang="cs-CZ" dirty="0"/>
              <a:t>všeobecné závěry z jednotlivých příkladů porušování </a:t>
            </a:r>
            <a:r>
              <a:rPr lang="cs-CZ" dirty="0" smtClean="0"/>
              <a:t>autorského zákona.</a:t>
            </a:r>
          </a:p>
          <a:p>
            <a:pPr lvl="1"/>
            <a:r>
              <a:rPr lang="cs-CZ" dirty="0" smtClean="0"/>
              <a:t>Žák zpracuje referát na téma „digitální stopa“.</a:t>
            </a:r>
          </a:p>
          <a:p>
            <a:pPr lvl="1"/>
            <a:r>
              <a:rPr lang="cs-CZ" dirty="0" smtClean="0"/>
              <a:t>Žák navrhne </a:t>
            </a:r>
            <a:r>
              <a:rPr lang="cs-CZ" dirty="0"/>
              <a:t>nové uspořádání třídy tak, aby to usnadnilo komunikaci mezi žáky a </a:t>
            </a:r>
            <a:r>
              <a:rPr lang="cs-CZ" dirty="0" smtClean="0"/>
              <a:t>učitelem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5879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Cíl: </a:t>
            </a:r>
            <a:r>
              <a:rPr lang="cs-CZ" b="1" dirty="0" smtClean="0"/>
              <a:t>Hodnotící posouzení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Nejvyšší cílová úroveň </a:t>
            </a:r>
            <a:r>
              <a:rPr lang="cs-CZ" dirty="0" err="1" smtClean="0"/>
              <a:t>Bloomovy</a:t>
            </a:r>
            <a:r>
              <a:rPr lang="cs-CZ" dirty="0" smtClean="0"/>
              <a:t> taxonomie</a:t>
            </a:r>
          </a:p>
          <a:p>
            <a:r>
              <a:rPr lang="cs-CZ" dirty="0" smtClean="0"/>
              <a:t>Schopnost posoudit správnost a praktičnost jevů, věcí, procesů</a:t>
            </a:r>
          </a:p>
          <a:p>
            <a:r>
              <a:rPr lang="cs-CZ" dirty="0" smtClean="0"/>
              <a:t>Žák si vytváří vlastní názor, úsudek, závěr o sledovaných objektech svého poznání</a:t>
            </a:r>
          </a:p>
          <a:p>
            <a:r>
              <a:rPr lang="cs-CZ" dirty="0" smtClean="0"/>
              <a:t>Žák je schopen </a:t>
            </a:r>
            <a:r>
              <a:rPr lang="cs-CZ" dirty="0"/>
              <a:t>vyjádřit své hodnotové soudy týkající se různých věcí, jevů, procesů a událostí</a:t>
            </a:r>
            <a:endParaRPr lang="cs-CZ" dirty="0" smtClean="0"/>
          </a:p>
          <a:p>
            <a:r>
              <a:rPr lang="cs-CZ" dirty="0" smtClean="0"/>
              <a:t>Příklad:</a:t>
            </a:r>
          </a:p>
          <a:p>
            <a:pPr lvl="1"/>
            <a:r>
              <a:rPr lang="cs-CZ" dirty="0" smtClean="0"/>
              <a:t>Žák v sebereflexi posoudí kvalitu svého referátu v srovnání s ostatními spolužáky.</a:t>
            </a:r>
          </a:p>
          <a:p>
            <a:pPr lvl="1"/>
            <a:r>
              <a:rPr lang="cs-CZ" dirty="0" smtClean="0"/>
              <a:t>Žák navrhne vylepšení školní budovy podle předem daných kritérií (estetično, finance, …)</a:t>
            </a:r>
          </a:p>
          <a:p>
            <a:pPr lvl="1"/>
            <a:r>
              <a:rPr lang="cs-CZ" smtClean="0"/>
              <a:t>Žák zhodnotí </a:t>
            </a:r>
            <a:r>
              <a:rPr lang="cs-CZ" dirty="0"/>
              <a:t>výsledky činnosti Mezinárodního měnového fondu v afrických zemích, které jsou příjemcem </a:t>
            </a:r>
            <a:r>
              <a:rPr lang="cs-CZ"/>
              <a:t>jeho </a:t>
            </a:r>
            <a:r>
              <a:rPr lang="cs-CZ" smtClean="0"/>
              <a:t>pomoci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732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err="1" smtClean="0">
                <a:solidFill>
                  <a:srgbClr val="C00000"/>
                </a:solidFill>
              </a:rPr>
              <a:t>Provazba</a:t>
            </a:r>
            <a:r>
              <a:rPr lang="cs-CZ" dirty="0" smtClean="0">
                <a:solidFill>
                  <a:srgbClr val="C00000"/>
                </a:solidFill>
              </a:rPr>
              <a:t> cílů  s hodnocením</a:t>
            </a:r>
            <a:endParaRPr lang="cs-CZ" dirty="0">
              <a:solidFill>
                <a:srgbClr val="C00000"/>
              </a:solidFill>
            </a:endParaRPr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75656" y="1772816"/>
            <a:ext cx="5644653" cy="4329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285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98378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Otázky ve vztahu k </a:t>
            </a:r>
            <a:r>
              <a:rPr lang="cs-CZ" dirty="0" err="1" smtClean="0">
                <a:solidFill>
                  <a:srgbClr val="C00000"/>
                </a:solidFill>
              </a:rPr>
              <a:t>Bloomově</a:t>
            </a:r>
            <a:r>
              <a:rPr lang="cs-CZ" dirty="0" smtClean="0">
                <a:solidFill>
                  <a:srgbClr val="C00000"/>
                </a:solidFill>
              </a:rPr>
              <a:t> taxonomii vzdělávacích cílů 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481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Výukové cíle a kladení otázek</a:t>
            </a:r>
            <a:endParaRPr lang="cs-CZ" dirty="0">
              <a:solidFill>
                <a:srgbClr val="C00000"/>
              </a:solidFill>
            </a:endParaRPr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632527"/>
            <a:ext cx="8229600" cy="4461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9949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Cíle – otázky </a:t>
            </a:r>
            <a:r>
              <a:rPr lang="cs-CZ" dirty="0">
                <a:solidFill>
                  <a:srgbClr val="C00000"/>
                </a:solidFill>
              </a:rPr>
              <a:t>–</a:t>
            </a:r>
            <a:r>
              <a:rPr lang="cs-CZ" dirty="0" smtClean="0">
                <a:solidFill>
                  <a:srgbClr val="C00000"/>
                </a:solidFill>
              </a:rPr>
              <a:t> úlohy 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ÚKOL:</a:t>
            </a:r>
          </a:p>
          <a:p>
            <a:endParaRPr lang="cs-CZ" dirty="0"/>
          </a:p>
          <a:p>
            <a:r>
              <a:rPr lang="cs-CZ" dirty="0" smtClean="0"/>
              <a:t>Najděte pro každou kognitivní hladinu </a:t>
            </a:r>
            <a:r>
              <a:rPr lang="cs-CZ" dirty="0" err="1" smtClean="0"/>
              <a:t>Bloomovy</a:t>
            </a:r>
            <a:r>
              <a:rPr lang="cs-CZ" dirty="0" smtClean="0"/>
              <a:t> taxonomie 1 úkol týkající se informační gramotnosti (komplexní práce s informacemi) – východiskem může být publikace </a:t>
            </a:r>
            <a:r>
              <a:rPr lang="cs-CZ" b="1" i="1" dirty="0" smtClean="0"/>
              <a:t>Informační vzdělávání pro učitele</a:t>
            </a: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xmlns="" val="837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Co budeme řešit 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Plánování</a:t>
            </a:r>
          </a:p>
          <a:p>
            <a:r>
              <a:rPr lang="cs-CZ" dirty="0" smtClean="0"/>
              <a:t>Příprava</a:t>
            </a:r>
          </a:p>
          <a:p>
            <a:r>
              <a:rPr lang="cs-CZ" dirty="0" smtClean="0"/>
              <a:t>Cíle výuky</a:t>
            </a:r>
          </a:p>
          <a:p>
            <a:pPr lvl="1"/>
            <a:r>
              <a:rPr lang="cs-CZ" dirty="0" smtClean="0"/>
              <a:t>Otázky </a:t>
            </a:r>
          </a:p>
          <a:p>
            <a:pPr lvl="1"/>
            <a:r>
              <a:rPr lang="cs-CZ" dirty="0" smtClean="0"/>
              <a:t>Úlohy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1099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Zdroje - výběr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cs-CZ" dirty="0" smtClean="0"/>
          </a:p>
          <a:p>
            <a:r>
              <a:rPr lang="cs-CZ" sz="2900" dirty="0" smtClean="0"/>
              <a:t>ČERNÝ</a:t>
            </a:r>
            <a:r>
              <a:rPr lang="cs-CZ" sz="2900" dirty="0"/>
              <a:t>, Michal, Dagmar CHYTKOVÁ, </a:t>
            </a:r>
            <a:r>
              <a:rPr lang="cs-CZ" sz="2900" dirty="0" smtClean="0"/>
              <a:t>Pavlína MAZÁČOVÁ a Gabriela ŠIMKOVÁ.</a:t>
            </a:r>
            <a:r>
              <a:rPr lang="cs-CZ" sz="2900" b="1" dirty="0"/>
              <a:t> </a:t>
            </a:r>
            <a:r>
              <a:rPr lang="cs-CZ" sz="2900" b="1" i="1" dirty="0"/>
              <a:t>Informační vzdělávání pro učitele</a:t>
            </a:r>
            <a:r>
              <a:rPr lang="cs-CZ" sz="2900" dirty="0"/>
              <a:t> [online]. </a:t>
            </a:r>
            <a:r>
              <a:rPr lang="cs-CZ" sz="2900" dirty="0" smtClean="0"/>
              <a:t>Vyd. 1. Brno</a:t>
            </a:r>
            <a:r>
              <a:rPr lang="cs-CZ" sz="2900" dirty="0"/>
              <a:t>: </a:t>
            </a:r>
            <a:r>
              <a:rPr lang="cs-CZ" sz="2900" dirty="0" err="1"/>
              <a:t>Flow</a:t>
            </a:r>
            <a:r>
              <a:rPr lang="cs-CZ" sz="2900" dirty="0"/>
              <a:t>, 2015 [cit. 2016-04-27]. ISBN 978–80–88123–07–1. Dostupné z: http://eknihy.knihovna.cz/kniha/informacni-vzdelavani-pro-ucitele</a:t>
            </a:r>
            <a:endParaRPr lang="cs-CZ" sz="2900" dirty="0" smtClean="0"/>
          </a:p>
          <a:p>
            <a:r>
              <a:rPr lang="cs-CZ" sz="2900" dirty="0" smtClean="0"/>
              <a:t>PETTY</a:t>
            </a:r>
            <a:r>
              <a:rPr lang="cs-CZ" sz="2900" dirty="0"/>
              <a:t>, </a:t>
            </a:r>
            <a:r>
              <a:rPr lang="cs-CZ" sz="2900" dirty="0" err="1"/>
              <a:t>Geoffrey</a:t>
            </a:r>
            <a:r>
              <a:rPr lang="cs-CZ" sz="2900" dirty="0"/>
              <a:t>. </a:t>
            </a:r>
            <a:r>
              <a:rPr lang="cs-CZ" sz="2900" b="1" i="1" dirty="0"/>
              <a:t>Moderní vyučování</a:t>
            </a:r>
            <a:r>
              <a:rPr lang="cs-CZ" sz="2900" dirty="0"/>
              <a:t>. 6., </a:t>
            </a:r>
            <a:r>
              <a:rPr lang="cs-CZ" sz="2900" dirty="0" err="1"/>
              <a:t>rozš</a:t>
            </a:r>
            <a:r>
              <a:rPr lang="cs-CZ" sz="2900" dirty="0"/>
              <a:t>. a </a:t>
            </a:r>
            <a:r>
              <a:rPr lang="cs-CZ" sz="2900" dirty="0" err="1"/>
              <a:t>přeprac</a:t>
            </a:r>
            <a:r>
              <a:rPr lang="cs-CZ" sz="2900" dirty="0"/>
              <a:t>. vyd. Překlad Jiří Foltýn. Praha: Portál, 2013. ISBN 978-80-262-0367-4</a:t>
            </a:r>
            <a:r>
              <a:rPr lang="cs-CZ" sz="2900" dirty="0" smtClean="0"/>
              <a:t>.</a:t>
            </a:r>
          </a:p>
          <a:p>
            <a:r>
              <a:rPr lang="cs-CZ" sz="2900" dirty="0"/>
              <a:t>ZORMANOVÁ, Lucie. </a:t>
            </a:r>
            <a:r>
              <a:rPr lang="cs-CZ" sz="2900" b="1" i="1" dirty="0"/>
              <a:t>Obecná didaktika: pro studium a praxi</a:t>
            </a:r>
            <a:r>
              <a:rPr lang="cs-CZ" sz="2900" b="1" dirty="0"/>
              <a:t>. </a:t>
            </a:r>
            <a:r>
              <a:rPr lang="cs-CZ" sz="2900" dirty="0"/>
              <a:t>Vyd. 1. Praha: </a:t>
            </a:r>
            <a:r>
              <a:rPr lang="cs-CZ" sz="2900" dirty="0" err="1"/>
              <a:t>Grada</a:t>
            </a:r>
            <a:r>
              <a:rPr lang="cs-CZ" sz="2900" dirty="0"/>
              <a:t>, 2014. Pedagogika (</a:t>
            </a:r>
            <a:r>
              <a:rPr lang="cs-CZ" sz="2900" dirty="0" err="1"/>
              <a:t>Grada</a:t>
            </a:r>
            <a:r>
              <a:rPr lang="cs-CZ" sz="2900" dirty="0"/>
              <a:t>). ISBN 978-80-247-4590-9.</a:t>
            </a:r>
            <a:endParaRPr lang="cs-CZ" sz="2900" dirty="0" smtClean="0"/>
          </a:p>
          <a:p>
            <a:r>
              <a:rPr lang="cs-CZ" sz="2900" dirty="0" smtClean="0"/>
              <a:t>ZORMANOVÁ</a:t>
            </a:r>
            <a:r>
              <a:rPr lang="cs-CZ" sz="2900" dirty="0"/>
              <a:t>, Lucie. </a:t>
            </a:r>
            <a:r>
              <a:rPr lang="cs-CZ" sz="2900" b="1" i="1" dirty="0"/>
              <a:t>Výukové metody v pedagogice</a:t>
            </a:r>
            <a:r>
              <a:rPr lang="cs-CZ" sz="2900" i="1" dirty="0"/>
              <a:t>: tradiční a inovativní metody, </a:t>
            </a:r>
            <a:r>
              <a:rPr lang="cs-CZ" sz="2900" i="1" dirty="0" err="1"/>
              <a:t>transmisivní</a:t>
            </a:r>
            <a:r>
              <a:rPr lang="cs-CZ" sz="2900" i="1" dirty="0"/>
              <a:t> a konstruktivistické pojetí výuky, klasifikace výukových metod</a:t>
            </a:r>
            <a:r>
              <a:rPr lang="cs-CZ" sz="2900" dirty="0"/>
              <a:t>. Vyd. 1. Praha: </a:t>
            </a:r>
            <a:r>
              <a:rPr lang="cs-CZ" sz="2900" dirty="0" err="1"/>
              <a:t>Grada</a:t>
            </a:r>
            <a:r>
              <a:rPr lang="cs-CZ" sz="2900" dirty="0"/>
              <a:t>, 2012. Pedagogika (</a:t>
            </a:r>
            <a:r>
              <a:rPr lang="cs-CZ" sz="2900" dirty="0" err="1"/>
              <a:t>Grada</a:t>
            </a:r>
            <a:r>
              <a:rPr lang="cs-CZ" sz="2900" dirty="0"/>
              <a:t>). ISBN 978-80-247-4100-0</a:t>
            </a:r>
            <a:r>
              <a:rPr lang="cs-CZ" sz="2900" dirty="0" smtClean="0"/>
              <a:t>.</a:t>
            </a:r>
          </a:p>
          <a:p>
            <a:endParaRPr lang="cs-CZ" sz="2900" dirty="0"/>
          </a:p>
        </p:txBody>
      </p:sp>
    </p:spTree>
    <p:extLst>
      <p:ext uri="{BB962C8B-B14F-4D97-AF65-F5344CB8AC3E}">
        <p14:creationId xmlns:p14="http://schemas.microsoft.com/office/powerpoint/2010/main" xmlns="" val="249400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Plánování a příprava výuky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Didaktická analýza učiva (zásadní část přípravy)</a:t>
            </a:r>
          </a:p>
          <a:p>
            <a:pPr marL="0" indent="0">
              <a:buNone/>
            </a:pPr>
            <a:r>
              <a:rPr lang="cs-CZ" dirty="0" smtClean="0"/>
              <a:t>= rozbor obsahu konkrétního tématu z informační gramotnosti </a:t>
            </a:r>
          </a:p>
          <a:p>
            <a:r>
              <a:rPr lang="cs-CZ" dirty="0" smtClean="0"/>
              <a:t>Cíl: vystihnout výchovnou a vzdělávací hodnotu učební látky / přetvořit vědecké poznatky na didaktické poznatky (učivo)</a:t>
            </a:r>
          </a:p>
          <a:p>
            <a:r>
              <a:rPr lang="cs-CZ" dirty="0" smtClean="0"/>
              <a:t>Použití:  </a:t>
            </a:r>
          </a:p>
          <a:p>
            <a:pPr lvl="1"/>
            <a:r>
              <a:rPr lang="cs-CZ" dirty="0" smtClean="0"/>
              <a:t>Při vypracování tematického plánu kurzu</a:t>
            </a:r>
          </a:p>
          <a:p>
            <a:pPr lvl="1"/>
            <a:r>
              <a:rPr lang="cs-CZ" dirty="0" smtClean="0"/>
              <a:t>Při přípravě na konkrétní lekci</a:t>
            </a:r>
          </a:p>
          <a:p>
            <a:pPr lvl="2"/>
            <a:r>
              <a:rPr lang="cs-CZ" dirty="0" smtClean="0"/>
              <a:t>učebnice, </a:t>
            </a:r>
            <a:r>
              <a:rPr lang="cs-CZ" dirty="0" err="1" smtClean="0"/>
              <a:t>kurikulární</a:t>
            </a:r>
            <a:r>
              <a:rPr lang="cs-CZ" dirty="0" smtClean="0"/>
              <a:t> dokumenty, edukační / metodický materiál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3313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ln w="38100">
            <a:solidFill>
              <a:srgbClr val="FFC000"/>
            </a:solidFill>
          </a:ln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Příprava lektora na výuku - fáze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Východiska: ŠVP, plán vzdělávacího programu, firemní nastavení …</a:t>
            </a:r>
          </a:p>
          <a:p>
            <a:r>
              <a:rPr lang="cs-CZ" dirty="0" smtClean="0"/>
              <a:t>Příprava plně </a:t>
            </a:r>
            <a:r>
              <a:rPr lang="cs-CZ" dirty="0"/>
              <a:t>záležitostí </a:t>
            </a:r>
            <a:r>
              <a:rPr lang="cs-CZ" dirty="0" smtClean="0"/>
              <a:t>lektora               </a:t>
            </a:r>
            <a:r>
              <a:rPr lang="cs-CZ" dirty="0"/>
              <a:t>vlastní pojetí pedagogické práce </a:t>
            </a:r>
            <a:r>
              <a:rPr lang="cs-CZ" dirty="0" smtClean="0"/>
              <a:t>/ pojetí přípravy</a:t>
            </a:r>
          </a:p>
          <a:p>
            <a:endParaRPr lang="cs-CZ" dirty="0" smtClean="0"/>
          </a:p>
          <a:p>
            <a:pPr marL="571500" indent="-571500">
              <a:buAutoNum type="romanUcPeriod"/>
            </a:pPr>
            <a:r>
              <a:rPr lang="cs-CZ" b="1" dirty="0" smtClean="0"/>
              <a:t>Stanovení cílů edukace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Základní otázka: Jaké nové vědomosti, dovednosti a postoje si má student / žák / studující v mé lekci osvojit? </a:t>
            </a:r>
          </a:p>
          <a:p>
            <a:r>
              <a:rPr lang="cs-CZ" dirty="0" smtClean="0"/>
              <a:t>Předchozí výuka (subjektivní sebereflexe lektora) – POKUD JE TO MOŽNÉ</a:t>
            </a:r>
          </a:p>
          <a:p>
            <a:pPr lvl="1"/>
            <a:r>
              <a:rPr lang="cs-CZ" dirty="0" smtClean="0"/>
              <a:t>Co bylo/co nebylo probráno  </a:t>
            </a:r>
          </a:p>
          <a:p>
            <a:pPr lvl="1"/>
            <a:r>
              <a:rPr lang="cs-CZ" dirty="0" smtClean="0"/>
              <a:t>Pochopili / nepochopili žáci probrané učivo správně</a:t>
            </a:r>
          </a:p>
          <a:p>
            <a:pPr lvl="1"/>
            <a:r>
              <a:rPr lang="cs-CZ" dirty="0" smtClean="0"/>
              <a:t>Co je třeba procvičit / zopakovat / opět vysvětlit z probraného učiva</a:t>
            </a:r>
          </a:p>
          <a:p>
            <a:pPr marL="514350" indent="-457200"/>
            <a:r>
              <a:rPr lang="cs-CZ" dirty="0" smtClean="0"/>
              <a:t>Cíle stanoveny konkrétně a s ohledem na požadavky na výukové cíle (lektorova kontrola splnění na konci hodiny)</a:t>
            </a:r>
          </a:p>
          <a:p>
            <a:pPr marL="514350" indent="-457200"/>
            <a:endParaRPr lang="cs-CZ" dirty="0" smtClean="0"/>
          </a:p>
          <a:p>
            <a:pPr marL="57150" indent="0">
              <a:buNone/>
            </a:pPr>
            <a:r>
              <a:rPr lang="cs-CZ" b="1" dirty="0" smtClean="0"/>
              <a:t>II.          Výběr vhodných úloh a aktivit  </a:t>
            </a:r>
          </a:p>
          <a:p>
            <a:r>
              <a:rPr lang="cs-CZ" dirty="0" smtClean="0"/>
              <a:t>Didaktické zásady </a:t>
            </a:r>
          </a:p>
          <a:p>
            <a:r>
              <a:rPr lang="cs-CZ" dirty="0" smtClean="0"/>
              <a:t>Učební aktivity přiměřené věku, zkušenostem a schopnostem studentů/uživatelů</a:t>
            </a:r>
          </a:p>
          <a:p>
            <a:pPr lvl="1"/>
            <a:r>
              <a:rPr lang="cs-CZ" dirty="0" smtClean="0"/>
              <a:t>Opakovací úlohy (vedou k novým dovednostem)</a:t>
            </a:r>
          </a:p>
          <a:p>
            <a:r>
              <a:rPr lang="cs-CZ" dirty="0" smtClean="0"/>
              <a:t>Aktivity dostatečně různorodé a smysluplné – aktivizace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3923928" y="1772816"/>
            <a:ext cx="432048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47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Příprava lektora/učícího knihovníka</a:t>
            </a:r>
            <a:br>
              <a:rPr lang="cs-CZ" dirty="0" smtClean="0">
                <a:solidFill>
                  <a:srgbClr val="C00000"/>
                </a:solidFill>
              </a:rPr>
            </a:br>
            <a:r>
              <a:rPr lang="cs-CZ" dirty="0" smtClean="0">
                <a:solidFill>
                  <a:srgbClr val="C00000"/>
                </a:solidFill>
              </a:rPr>
              <a:t>na výuku - fáze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III. Sestavení časového plánu lekce</a:t>
            </a:r>
          </a:p>
          <a:p>
            <a:pPr lvl="1"/>
            <a:r>
              <a:rPr lang="cs-CZ" dirty="0" smtClean="0"/>
              <a:t>Časová posloupnost vybraných učebních úloh a aktivit pro lekci</a:t>
            </a:r>
          </a:p>
          <a:p>
            <a:pPr lvl="1"/>
            <a:r>
              <a:rPr lang="cs-CZ" dirty="0" smtClean="0"/>
              <a:t>Stanovení pořadí aktivit – kolik času jednotlivé úlohy a aktivity zaberou</a:t>
            </a:r>
          </a:p>
          <a:p>
            <a:pPr lvl="1"/>
            <a:r>
              <a:rPr lang="cs-CZ" dirty="0" smtClean="0"/>
              <a:t>Základní / rozšiřující úlohy a aktivity</a:t>
            </a:r>
          </a:p>
          <a:p>
            <a:pPr lvl="1"/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IV. Příprava učebních pomůcek</a:t>
            </a:r>
          </a:p>
          <a:p>
            <a:pPr marL="971550" lvl="1" indent="-571500"/>
            <a:r>
              <a:rPr lang="cs-CZ" dirty="0" smtClean="0"/>
              <a:t>Tvorba pracovních listů, knihy, …, audiovizuální pomůcky …</a:t>
            </a:r>
          </a:p>
          <a:p>
            <a:pPr marL="971550" lvl="1" indent="-571500"/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V. Doladění přípravy</a:t>
            </a:r>
          </a:p>
          <a:p>
            <a:pPr lvl="1"/>
            <a:r>
              <a:rPr lang="cs-CZ" dirty="0" smtClean="0"/>
              <a:t>Způsoby zjišťování zpětné vazby o výsledcích výuky</a:t>
            </a:r>
          </a:p>
          <a:p>
            <a:pPr lvl="1"/>
            <a:r>
              <a:rPr lang="cs-CZ" dirty="0" smtClean="0"/>
              <a:t>Přizpůsobení výuky individuálním potřebám uživatelů</a:t>
            </a:r>
          </a:p>
          <a:p>
            <a:pPr lvl="1"/>
            <a:r>
              <a:rPr lang="cs-CZ" dirty="0" smtClean="0"/>
              <a:t>Akceptace IVP, SVP … s ohledem na činnosti a úlohy lekce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5573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Typy přípravy 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A) Odpovídá </a:t>
            </a:r>
            <a:r>
              <a:rPr lang="cs-CZ" dirty="0"/>
              <a:t>na otázky </a:t>
            </a:r>
            <a:r>
              <a:rPr lang="cs-CZ" i="1" dirty="0"/>
              <a:t>Co již bylo</a:t>
            </a:r>
            <a:r>
              <a:rPr lang="cs-CZ" i="1" dirty="0" smtClean="0"/>
              <a:t>? </a:t>
            </a:r>
            <a:r>
              <a:rPr lang="cs-CZ" i="1" dirty="0"/>
              <a:t>Čeho chci dosáhnout</a:t>
            </a:r>
            <a:r>
              <a:rPr lang="cs-CZ" i="1" dirty="0" smtClean="0"/>
              <a:t>? </a:t>
            </a:r>
            <a:r>
              <a:rPr lang="cs-CZ" i="1" dirty="0"/>
              <a:t>Jak a čím toho dosáhnout</a:t>
            </a:r>
            <a:r>
              <a:rPr lang="cs-CZ" i="1" dirty="0" smtClean="0"/>
              <a:t>? </a:t>
            </a:r>
            <a:r>
              <a:rPr lang="cs-CZ" i="1" dirty="0"/>
              <a:t>Jaké bude mít tato </a:t>
            </a:r>
            <a:r>
              <a:rPr lang="cs-CZ" i="1" dirty="0" smtClean="0"/>
              <a:t>lekce </a:t>
            </a:r>
            <a:r>
              <a:rPr lang="cs-CZ" i="1" dirty="0"/>
              <a:t>pokračování?</a:t>
            </a:r>
            <a:endParaRPr lang="cs-CZ" dirty="0"/>
          </a:p>
          <a:p>
            <a:pPr lvl="1"/>
            <a:r>
              <a:rPr lang="cs-CZ" dirty="0" smtClean="0"/>
              <a:t>při </a:t>
            </a:r>
            <a:r>
              <a:rPr lang="cs-CZ" dirty="0"/>
              <a:t>takto pojaté přípravě již </a:t>
            </a:r>
            <a:r>
              <a:rPr lang="cs-CZ" dirty="0" smtClean="0"/>
              <a:t>lektor:</a:t>
            </a:r>
          </a:p>
          <a:p>
            <a:pPr lvl="2"/>
            <a:r>
              <a:rPr lang="cs-CZ" dirty="0" smtClean="0"/>
              <a:t>pracuje </a:t>
            </a:r>
            <a:r>
              <a:rPr lang="cs-CZ" dirty="0"/>
              <a:t>s cíli popisujícími, čemu se mají </a:t>
            </a:r>
            <a:r>
              <a:rPr lang="cs-CZ" dirty="0" smtClean="0"/>
              <a:t>žáci/studující </a:t>
            </a:r>
            <a:r>
              <a:rPr lang="cs-CZ" dirty="0"/>
              <a:t>naučit a na jaké </a:t>
            </a:r>
            <a:r>
              <a:rPr lang="cs-CZ" dirty="0" smtClean="0"/>
              <a:t>úrovni</a:t>
            </a:r>
          </a:p>
          <a:p>
            <a:pPr lvl="2"/>
            <a:r>
              <a:rPr lang="cs-CZ" dirty="0" smtClean="0"/>
              <a:t>zařazuje </a:t>
            </a:r>
            <a:r>
              <a:rPr lang="cs-CZ" dirty="0"/>
              <a:t>vyučovací jednotku do obsahových a časových souvislostí s tím, co bylo, a tím, co bude</a:t>
            </a:r>
          </a:p>
          <a:p>
            <a:pPr lvl="1"/>
            <a:r>
              <a:rPr lang="cs-CZ" dirty="0" smtClean="0"/>
              <a:t>to </a:t>
            </a:r>
            <a:r>
              <a:rPr lang="cs-CZ" dirty="0"/>
              <a:t>se prakticky projevuje např. opakováním učiva z minulé </a:t>
            </a:r>
            <a:r>
              <a:rPr lang="cs-CZ" dirty="0" smtClean="0"/>
              <a:t>lekce (je-li to možné), </a:t>
            </a:r>
            <a:r>
              <a:rPr lang="cs-CZ" dirty="0"/>
              <a:t>zadáním úkolu na </a:t>
            </a:r>
            <a:r>
              <a:rPr lang="cs-CZ" dirty="0" smtClean="0"/>
              <a:t>příští lekci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2878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Typy přípravy 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 smtClean="0"/>
              <a:t>B) náročnější</a:t>
            </a:r>
            <a:endParaRPr lang="cs-CZ" dirty="0"/>
          </a:p>
          <a:p>
            <a:r>
              <a:rPr lang="cs-CZ" i="1" dirty="0" smtClean="0"/>
              <a:t>Otázky</a:t>
            </a:r>
          </a:p>
          <a:p>
            <a:pPr lvl="1"/>
            <a:r>
              <a:rPr lang="cs-CZ" sz="3300" b="1" i="1" dirty="0" smtClean="0"/>
              <a:t>Cíle</a:t>
            </a:r>
            <a:r>
              <a:rPr lang="cs-CZ" sz="3300" i="1" dirty="0" smtClean="0"/>
              <a:t> </a:t>
            </a:r>
            <a:r>
              <a:rPr lang="cs-CZ" sz="3300" i="1" dirty="0"/>
              <a:t>– co chci, čeho zamýšlím dosáhnout?, </a:t>
            </a:r>
            <a:r>
              <a:rPr lang="cs-CZ" sz="3300" i="1" dirty="0" smtClean="0"/>
              <a:t>Jakými </a:t>
            </a:r>
            <a:r>
              <a:rPr lang="cs-CZ" sz="3300" i="1" dirty="0"/>
              <a:t>prostředky chci těchto cílů dosáhnout?</a:t>
            </a:r>
            <a:r>
              <a:rPr lang="cs-CZ" sz="3300" dirty="0"/>
              <a:t> (obsah učiva, volba vyučovacích metod, didaktických pomůcek, metodický postup</a:t>
            </a:r>
            <a:r>
              <a:rPr lang="cs-CZ" sz="3300" dirty="0" smtClean="0"/>
              <a:t>)</a:t>
            </a:r>
            <a:endParaRPr lang="cs-CZ" sz="3300" dirty="0"/>
          </a:p>
          <a:p>
            <a:pPr lvl="1"/>
            <a:r>
              <a:rPr lang="cs-CZ" sz="3300" b="1" i="1" dirty="0"/>
              <a:t>Zvláštní didaktická hlediska </a:t>
            </a:r>
            <a:r>
              <a:rPr lang="cs-CZ" sz="3300" dirty="0"/>
              <a:t>(jaké mají </a:t>
            </a:r>
            <a:r>
              <a:rPr lang="cs-CZ" sz="3300" dirty="0" smtClean="0"/>
              <a:t>žáci/studenti </a:t>
            </a:r>
            <a:r>
              <a:rPr lang="cs-CZ" sz="3300" dirty="0"/>
              <a:t>o tématu předběžné znalosti, co z učiva bude </a:t>
            </a:r>
            <a:r>
              <a:rPr lang="cs-CZ" sz="3300" dirty="0" smtClean="0"/>
              <a:t>nejobtížnější</a:t>
            </a:r>
            <a:r>
              <a:rPr lang="cs-CZ" sz="3300" dirty="0"/>
              <a:t>, jak budu </a:t>
            </a:r>
            <a:r>
              <a:rPr lang="cs-CZ" sz="3300" dirty="0" smtClean="0"/>
              <a:t>studenty </a:t>
            </a:r>
            <a:r>
              <a:rPr lang="cs-CZ" sz="3300" dirty="0"/>
              <a:t>aktivizovat, jak zajistím časovou a obsahovou kontinuitu obsahu učiva, jaké učební úlohy je potřeba připravit k procvičování a upevňování učiva), </a:t>
            </a:r>
          </a:p>
          <a:p>
            <a:pPr lvl="1"/>
            <a:r>
              <a:rPr lang="cs-CZ" sz="3300" b="1" i="1" dirty="0"/>
              <a:t>Výchovné možnosti</a:t>
            </a:r>
            <a:r>
              <a:rPr lang="cs-CZ" sz="3300" b="1" dirty="0"/>
              <a:t> </a:t>
            </a:r>
            <a:r>
              <a:rPr lang="cs-CZ" sz="3300" dirty="0"/>
              <a:t>(jak mohu učiva i v průběhu vyučování výchovně využít), </a:t>
            </a:r>
          </a:p>
          <a:p>
            <a:pPr lvl="1"/>
            <a:r>
              <a:rPr lang="cs-CZ" sz="3300" b="1" i="1" dirty="0"/>
              <a:t>Organizace vyučovací jednotky </a:t>
            </a:r>
            <a:r>
              <a:rPr lang="cs-CZ" sz="3300" dirty="0"/>
              <a:t>(které pracovní podmínky si musím zabezpečit), </a:t>
            </a:r>
          </a:p>
          <a:p>
            <a:pPr lvl="1"/>
            <a:r>
              <a:rPr lang="cs-CZ" sz="3300" b="1" i="1" dirty="0"/>
              <a:t>Časový projekt </a:t>
            </a:r>
            <a:r>
              <a:rPr lang="cs-CZ" sz="3300" i="1" dirty="0"/>
              <a:t>vyučovací jednotky </a:t>
            </a:r>
            <a:r>
              <a:rPr lang="cs-CZ" sz="3300" dirty="0"/>
              <a:t>(kolik času mohu věnovat jednotlivým fázím vyučovací </a:t>
            </a:r>
            <a:r>
              <a:rPr lang="cs-CZ" sz="3300" dirty="0" smtClean="0"/>
              <a:t>jednotky) </a:t>
            </a:r>
          </a:p>
          <a:p>
            <a:pPr lvl="1"/>
            <a:r>
              <a:rPr lang="cs-CZ" sz="3300" b="1" i="1" dirty="0" smtClean="0"/>
              <a:t>Realizace přípravy </a:t>
            </a:r>
            <a:r>
              <a:rPr lang="cs-CZ" sz="3300" dirty="0"/>
              <a:t>(jak budu zajišťovat pracovní součinnost </a:t>
            </a:r>
            <a:r>
              <a:rPr lang="cs-CZ" sz="3300" dirty="0" smtClean="0"/>
              <a:t>žáků/studujících, </a:t>
            </a:r>
            <a:r>
              <a:rPr lang="cs-CZ" sz="3300" dirty="0"/>
              <a:t>jak budu zjišťovat </a:t>
            </a:r>
            <a:r>
              <a:rPr lang="cs-CZ" sz="3300" dirty="0" smtClean="0"/>
              <a:t>pracovní) </a:t>
            </a:r>
            <a:endParaRPr lang="cs-CZ" sz="3300" dirty="0"/>
          </a:p>
          <a:p>
            <a:pPr marL="0" indent="0">
              <a:buNone/>
            </a:pPr>
            <a:r>
              <a:rPr lang="cs-CZ" b="1" dirty="0" smtClean="0"/>
              <a:t>= komplexní didaktická analýza </a:t>
            </a:r>
            <a:r>
              <a:rPr lang="cs-CZ" b="1" dirty="0"/>
              <a:t>učiva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5516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1599</Words>
  <Application>Microsoft Office PowerPoint</Application>
  <PresentationFormat>Předvádění na obrazovce (4:3)</PresentationFormat>
  <Paragraphs>242</Paragraphs>
  <Slides>40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1" baseType="lpstr">
      <vt:lpstr>Motiv systému Office</vt:lpstr>
      <vt:lpstr>Plánování a příprava výuky  informační gramotnosti</vt:lpstr>
      <vt:lpstr>Co všechno by měla obsahovat příprava lektora / učícího knihovníka na konkrétní lekci IG?</vt:lpstr>
      <vt:lpstr>Snímek 3</vt:lpstr>
      <vt:lpstr>Co budeme řešit </vt:lpstr>
      <vt:lpstr>Plánování a příprava výuky</vt:lpstr>
      <vt:lpstr>Příprava lektora na výuku - fáze</vt:lpstr>
      <vt:lpstr>Příprava lektora/učícího knihovníka na výuku - fáze</vt:lpstr>
      <vt:lpstr>Typy přípravy </vt:lpstr>
      <vt:lpstr>Typy přípravy </vt:lpstr>
      <vt:lpstr>Sedmero přípravy</vt:lpstr>
      <vt:lpstr>Příklad „,metodického listu přípravy“</vt:lpstr>
      <vt:lpstr>Příprava – shrnující informace</vt:lpstr>
      <vt:lpstr>Otázky ve vzdělávacím procesu</vt:lpstr>
      <vt:lpstr>Třídění otázek</vt:lpstr>
      <vt:lpstr>Výukové cíle</vt:lpstr>
      <vt:lpstr>Výchovně-vzdělávací cíl</vt:lpstr>
      <vt:lpstr>Výchovně-vzdělávací cíl</vt:lpstr>
      <vt:lpstr>Výchovně-vzdělávací cíle</vt:lpstr>
      <vt:lpstr>Dělení cílů výuky</vt:lpstr>
      <vt:lpstr>Požadavky na výukové cíle</vt:lpstr>
      <vt:lpstr>Chyby ve vymezování cílů</vt:lpstr>
      <vt:lpstr>Nastavování výukových cílů</vt:lpstr>
      <vt:lpstr>Taxonomie výukových cílů</vt:lpstr>
      <vt:lpstr>Bloomova taxonomie výukových cílů</vt:lpstr>
      <vt:lpstr>Bloomova taxonomie výukových cílů</vt:lpstr>
      <vt:lpstr>Práce s Blooomovou taxonomií</vt:lpstr>
      <vt:lpstr>Proč právě Bloomova taxonomie?</vt:lpstr>
      <vt:lpstr>Práce s Blooomovou taxonomií</vt:lpstr>
      <vt:lpstr>Práce s Bloomovou taxonomií</vt:lpstr>
      <vt:lpstr>Cíl 1: Znalost (zapamatovat)</vt:lpstr>
      <vt:lpstr>Cíl 2: Porozumění </vt:lpstr>
      <vt:lpstr>Cíl 3: Aplikace</vt:lpstr>
      <vt:lpstr>Cíl 4: Analýza</vt:lpstr>
      <vt:lpstr>Cíl 5: Syntéza</vt:lpstr>
      <vt:lpstr>Cíl: Hodnotící posouzení</vt:lpstr>
      <vt:lpstr>Provazba cílů  s hodnocením</vt:lpstr>
      <vt:lpstr>Otázky ve vztahu k Bloomově taxonomii vzdělávacích cílů </vt:lpstr>
      <vt:lpstr>Výukové cíle a kladení otázek</vt:lpstr>
      <vt:lpstr>Cíle – otázky – úlohy </vt:lpstr>
      <vt:lpstr>Zdroje - výběr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Pavlína Pavík</cp:lastModifiedBy>
  <cp:revision>39</cp:revision>
  <dcterms:created xsi:type="dcterms:W3CDTF">2016-04-17T16:45:57Z</dcterms:created>
  <dcterms:modified xsi:type="dcterms:W3CDTF">2016-11-04T06:34:48Z</dcterms:modified>
</cp:coreProperties>
</file>