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62" r:id="rId7"/>
    <p:sldId id="266" r:id="rId8"/>
    <p:sldId id="267" r:id="rId9"/>
    <p:sldId id="268" r:id="rId10"/>
    <p:sldId id="269" r:id="rId11"/>
    <p:sldId id="270" r:id="rId12"/>
    <p:sldId id="263" r:id="rId13"/>
    <p:sldId id="264" r:id="rId14"/>
    <p:sldId id="265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81" r:id="rId35"/>
    <p:sldId id="280" r:id="rId36"/>
    <p:sldId id="291" r:id="rId37"/>
    <p:sldId id="295" r:id="rId38"/>
    <p:sldId id="293" r:id="rId39"/>
    <p:sldId id="294" r:id="rId40"/>
    <p:sldId id="296" r:id="rId41"/>
    <p:sldId id="297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B6D-7C41-43D3-BE3D-79D690537DF8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CB6D-7C41-43D3-BE3D-79D690537DF8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D64A-626F-436B-A79B-3600E1B3E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Informační vzdělávání </a:t>
            </a:r>
            <a:br>
              <a:rPr lang="cs-CZ" b="1" dirty="0" smtClean="0">
                <a:solidFill>
                  <a:srgbClr val="00B050"/>
                </a:solidFill>
              </a:rPr>
            </a:br>
            <a:r>
              <a:rPr lang="cs-CZ" b="1" dirty="0" smtClean="0">
                <a:solidFill>
                  <a:srgbClr val="00B050"/>
                </a:solidFill>
              </a:rPr>
              <a:t>v kontextu výzkumů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Informační vzdělávání</a:t>
            </a:r>
          </a:p>
          <a:p>
            <a:endParaRPr lang="cs-CZ" dirty="0"/>
          </a:p>
          <a:p>
            <a:r>
              <a:rPr lang="cs-CZ" dirty="0" smtClean="0"/>
              <a:t>9. prosinec 2016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b="1" dirty="0" smtClean="0"/>
              <a:t>PIRLS</a:t>
            </a:r>
            <a:r>
              <a:rPr lang="cs-CZ" sz="3600" dirty="0" smtClean="0"/>
              <a:t> - Čtenářské </a:t>
            </a:r>
            <a:r>
              <a:rPr lang="cs-CZ" sz="3600" dirty="0" smtClean="0"/>
              <a:t>chování a postoje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Čtenářské chování a postoje: </a:t>
            </a:r>
          </a:p>
          <a:p>
            <a:pPr lvl="1"/>
            <a:r>
              <a:rPr lang="cs-CZ" dirty="0" smtClean="0"/>
              <a:t>vedou </a:t>
            </a:r>
            <a:r>
              <a:rPr lang="cs-CZ" dirty="0" smtClean="0"/>
              <a:t>děti ke čtení, přispívají k celoživotnímu čtenářství a napomáhají plnohodnotnému uplatnění jedinců v rámci vzdělané společnosti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ve </a:t>
            </a:r>
            <a:r>
              <a:rPr lang="cs-CZ" dirty="0" smtClean="0"/>
              <a:t>výzkumu PIRLS </a:t>
            </a:r>
            <a:r>
              <a:rPr lang="cs-CZ" dirty="0" smtClean="0"/>
              <a:t>zjišťovány </a:t>
            </a:r>
            <a:r>
              <a:rPr lang="cs-CZ" dirty="0" smtClean="0"/>
              <a:t>prostřednictvím </a:t>
            </a:r>
            <a:r>
              <a:rPr lang="cs-CZ" dirty="0" smtClean="0"/>
              <a:t>dotazníků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PIRLS</a:t>
            </a:r>
            <a:r>
              <a:rPr lang="cs-CZ" dirty="0" smtClean="0"/>
              <a:t> - Čtenářská </a:t>
            </a:r>
            <a:r>
              <a:rPr lang="cs-CZ" dirty="0" smtClean="0"/>
              <a:t>gramotnost a prostředí internetu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 řadě </a:t>
            </a:r>
            <a:r>
              <a:rPr lang="cs-CZ" dirty="0" smtClean="0"/>
              <a:t>zemí hledají děti informace na internetu ještě před zahájením školní </a:t>
            </a:r>
            <a:r>
              <a:rPr lang="cs-CZ" dirty="0" smtClean="0"/>
              <a:t>docházky</a:t>
            </a:r>
          </a:p>
          <a:p>
            <a:r>
              <a:rPr lang="cs-CZ" dirty="0" smtClean="0"/>
              <a:t>V</a:t>
            </a:r>
            <a:r>
              <a:rPr lang="cs-CZ" dirty="0" smtClean="0"/>
              <a:t>e </a:t>
            </a:r>
            <a:r>
              <a:rPr lang="cs-CZ" dirty="0" smtClean="0"/>
              <a:t>čtvrtém ročníku již mnoho žáků dává přednost internetu a jiným elektronickým informačním zdrojům před tradičními tištěnými </a:t>
            </a:r>
            <a:r>
              <a:rPr lang="cs-CZ" dirty="0" smtClean="0"/>
              <a:t>zdroji – ve škole i mimo ni</a:t>
            </a:r>
          </a:p>
          <a:p>
            <a:r>
              <a:rPr lang="cs-CZ" dirty="0" smtClean="0"/>
              <a:t>Z</a:t>
            </a:r>
            <a:r>
              <a:rPr lang="cs-CZ" dirty="0" smtClean="0"/>
              <a:t>ařazování čtení </a:t>
            </a:r>
            <a:r>
              <a:rPr lang="cs-CZ" dirty="0" smtClean="0"/>
              <a:t>internetových textů do výuky a do </a:t>
            </a:r>
            <a:r>
              <a:rPr lang="cs-CZ" dirty="0" smtClean="0"/>
              <a:t>vzdělávacích standardů</a:t>
            </a:r>
          </a:p>
          <a:p>
            <a:r>
              <a:rPr lang="cs-CZ" dirty="0" smtClean="0"/>
              <a:t>Hledání možností</a:t>
            </a:r>
            <a:r>
              <a:rPr lang="cs-CZ" dirty="0" smtClean="0"/>
              <a:t>, </a:t>
            </a:r>
            <a:r>
              <a:rPr lang="cs-CZ" dirty="0" smtClean="0"/>
              <a:t>jak v dalších cyklech výzkumu PIRLS obohatit test o informativní texty prezentované prostřednictvím </a:t>
            </a:r>
            <a:r>
              <a:rPr lang="cs-CZ" dirty="0" smtClean="0"/>
              <a:t>internetu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sz="3600" dirty="0" smtClean="0"/>
              <a:t>Ukázka - sekundární analýza PIRLS ČR (2011) </a:t>
            </a:r>
            <a:r>
              <a:rPr lang="cs-CZ" sz="2000" dirty="0" smtClean="0"/>
              <a:t>http://www.</a:t>
            </a:r>
            <a:r>
              <a:rPr lang="cs-CZ" sz="2000" dirty="0" err="1" smtClean="0"/>
              <a:t>csicr.cz</a:t>
            </a:r>
            <a:r>
              <a:rPr lang="cs-CZ" sz="2000" dirty="0" smtClean="0"/>
              <a:t>/</a:t>
            </a:r>
            <a:r>
              <a:rPr lang="cs-CZ" sz="2000" dirty="0" err="1" smtClean="0"/>
              <a:t>html</a:t>
            </a:r>
            <a:r>
              <a:rPr lang="cs-CZ" sz="2000" dirty="0" smtClean="0"/>
              <a:t>/</a:t>
            </a:r>
            <a:r>
              <a:rPr lang="cs-CZ" sz="2000" dirty="0" err="1" smtClean="0"/>
              <a:t>Sekundarni</a:t>
            </a:r>
            <a:r>
              <a:rPr lang="cs-CZ" sz="2000" dirty="0" smtClean="0"/>
              <a:t>_</a:t>
            </a:r>
            <a:r>
              <a:rPr lang="cs-CZ" sz="2000" dirty="0" err="1" smtClean="0"/>
              <a:t>analyzyPIRLS</a:t>
            </a:r>
            <a:r>
              <a:rPr lang="cs-CZ" sz="2000" dirty="0" smtClean="0"/>
              <a:t>_TIMSS/</a:t>
            </a:r>
            <a:r>
              <a:rPr lang="cs-CZ" sz="2000" dirty="0" err="1" smtClean="0"/>
              <a:t>flipviewerxpress.html</a:t>
            </a:r>
            <a:endParaRPr lang="cs-CZ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605616" cy="500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sz="3100" dirty="0" smtClean="0"/>
              <a:t>Ukázka - sekundární analýza PIRLS ČR (2011) </a:t>
            </a:r>
            <a:r>
              <a:rPr lang="cs-CZ" sz="2000" dirty="0" smtClean="0"/>
              <a:t>http://www.</a:t>
            </a:r>
            <a:r>
              <a:rPr lang="cs-CZ" sz="2000" dirty="0" err="1" smtClean="0"/>
              <a:t>csicr.cz</a:t>
            </a:r>
            <a:r>
              <a:rPr lang="cs-CZ" sz="2000" dirty="0" smtClean="0"/>
              <a:t>/</a:t>
            </a:r>
            <a:r>
              <a:rPr lang="cs-CZ" sz="2000" dirty="0" err="1" smtClean="0"/>
              <a:t>html</a:t>
            </a:r>
            <a:r>
              <a:rPr lang="cs-CZ" sz="2000" dirty="0" smtClean="0"/>
              <a:t>/</a:t>
            </a:r>
            <a:r>
              <a:rPr lang="cs-CZ" sz="2000" dirty="0" err="1" smtClean="0"/>
              <a:t>Sekundarni</a:t>
            </a:r>
            <a:r>
              <a:rPr lang="cs-CZ" sz="2000" dirty="0" smtClean="0"/>
              <a:t>_</a:t>
            </a:r>
            <a:r>
              <a:rPr lang="cs-CZ" sz="2000" dirty="0" err="1" smtClean="0"/>
              <a:t>analyzyPIRLS</a:t>
            </a:r>
            <a:r>
              <a:rPr lang="cs-CZ" sz="2000" dirty="0" smtClean="0"/>
              <a:t>_TIMSS/</a:t>
            </a:r>
            <a:r>
              <a:rPr lang="cs-CZ" sz="2000" dirty="0" err="1" smtClean="0"/>
              <a:t>flipviewerxpress.html</a:t>
            </a:r>
            <a:endParaRPr lang="cs-CZ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148415" cy="4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dirty="0" smtClean="0"/>
              <a:t>Uvolněné testové úlohy PIRLS</a:t>
            </a:r>
            <a:br>
              <a:rPr lang="cs-CZ" dirty="0" smtClean="0"/>
            </a:br>
            <a:r>
              <a:rPr lang="cs-CZ" sz="2000" dirty="0" smtClean="0"/>
              <a:t>http://www.</a:t>
            </a:r>
            <a:r>
              <a:rPr lang="cs-CZ" sz="2000" dirty="0" err="1" smtClean="0"/>
              <a:t>csicr.cz</a:t>
            </a:r>
            <a:r>
              <a:rPr lang="cs-CZ" sz="2000" dirty="0" smtClean="0"/>
              <a:t>/</a:t>
            </a:r>
            <a:r>
              <a:rPr lang="cs-CZ" sz="2000" dirty="0" err="1" smtClean="0"/>
              <a:t>Prave</a:t>
            </a:r>
            <a:r>
              <a:rPr lang="cs-CZ" sz="2000" dirty="0" smtClean="0"/>
              <a:t>-menu/</a:t>
            </a:r>
            <a:r>
              <a:rPr lang="cs-CZ" sz="2000" dirty="0" err="1" smtClean="0"/>
              <a:t>Mezinarodni</a:t>
            </a:r>
            <a:r>
              <a:rPr lang="cs-CZ" sz="2000" dirty="0" smtClean="0"/>
              <a:t>-</a:t>
            </a:r>
            <a:r>
              <a:rPr lang="cs-CZ" sz="2000" dirty="0" err="1" smtClean="0"/>
              <a:t>setreni</a:t>
            </a:r>
            <a:r>
              <a:rPr lang="cs-CZ" sz="2000" dirty="0" smtClean="0"/>
              <a:t>/PIRLS/</a:t>
            </a:r>
            <a:r>
              <a:rPr lang="cs-CZ" sz="2000" dirty="0" err="1" smtClean="0"/>
              <a:t>Uvolnene</a:t>
            </a:r>
            <a:r>
              <a:rPr lang="cs-CZ" sz="2000" dirty="0" smtClean="0"/>
              <a:t>-</a:t>
            </a:r>
            <a:r>
              <a:rPr lang="cs-CZ" sz="2000" dirty="0" err="1" smtClean="0"/>
              <a:t>testove</a:t>
            </a:r>
            <a:r>
              <a:rPr lang="cs-CZ" sz="2000" dirty="0" smtClean="0"/>
              <a:t>-</a:t>
            </a:r>
            <a:r>
              <a:rPr lang="cs-CZ" sz="2000" dirty="0" err="1" smtClean="0"/>
              <a:t>ulohy</a:t>
            </a:r>
            <a:r>
              <a:rPr lang="cs-CZ" sz="2000" dirty="0" smtClean="0"/>
              <a:t>/</a:t>
            </a:r>
            <a:r>
              <a:rPr lang="cs-CZ" sz="2000" dirty="0" err="1" smtClean="0"/>
              <a:t>Cteme</a:t>
            </a:r>
            <a:r>
              <a:rPr lang="cs-CZ" sz="2000" dirty="0" smtClean="0"/>
              <a:t>-nejen-v-</a:t>
            </a:r>
            <a:r>
              <a:rPr lang="cs-CZ" sz="2000" dirty="0" err="1" smtClean="0"/>
              <a:t>hodinach</a:t>
            </a:r>
            <a:r>
              <a:rPr lang="cs-CZ" sz="2000" dirty="0" smtClean="0"/>
              <a:t>-</a:t>
            </a:r>
            <a:r>
              <a:rPr lang="cs-CZ" sz="2000" dirty="0" err="1" smtClean="0"/>
              <a:t>ceskeho</a:t>
            </a:r>
            <a:r>
              <a:rPr lang="cs-CZ" sz="2000" dirty="0" smtClean="0"/>
              <a:t>-jazyka</a:t>
            </a:r>
            <a:endParaRPr lang="cs-CZ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515129" cy="467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dirty="0" smtClean="0"/>
              <a:t>Ukázka </a:t>
            </a:r>
            <a:r>
              <a:rPr lang="cs-CZ" sz="3600" dirty="0" smtClean="0"/>
              <a:t>testové úlohy </a:t>
            </a:r>
            <a:r>
              <a:rPr lang="cs-CZ" sz="3600" dirty="0" smtClean="0"/>
              <a:t>- otázky</a:t>
            </a:r>
            <a:endParaRPr lang="cs-CZ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643050"/>
            <a:ext cx="34427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dirty="0" smtClean="0"/>
              <a:t>Ukázka </a:t>
            </a:r>
            <a:r>
              <a:rPr lang="cs-CZ" sz="3600" dirty="0" smtClean="0"/>
              <a:t>testové úlohy </a:t>
            </a:r>
            <a:r>
              <a:rPr lang="cs-CZ" sz="3600" dirty="0" smtClean="0"/>
              <a:t>- otázky</a:t>
            </a:r>
            <a:endParaRPr lang="cs-CZ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466" y="1600200"/>
            <a:ext cx="78130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dirty="0" smtClean="0"/>
              <a:t>Ukázka </a:t>
            </a:r>
            <a:r>
              <a:rPr lang="cs-CZ" sz="3600" dirty="0" smtClean="0"/>
              <a:t>testové úlohy </a:t>
            </a:r>
            <a:r>
              <a:rPr lang="cs-CZ" sz="3600" dirty="0" smtClean="0"/>
              <a:t>- otázky</a:t>
            </a:r>
            <a:endParaRPr lang="cs-CZ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2926"/>
            <a:ext cx="8229600" cy="408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dirty="0" smtClean="0"/>
              <a:t>Ukázka úloh</a:t>
            </a:r>
            <a:endParaRPr lang="cs-CZ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4955" y="1600200"/>
            <a:ext cx="39540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dirty="0" smtClean="0"/>
              <a:t>Ukázka úloh</a:t>
            </a:r>
            <a:endParaRPr lang="cs-CZ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8496"/>
            <a:ext cx="8229600" cy="45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b="1" dirty="0" smtClean="0"/>
              <a:t>Východisko – cílová skupina žáci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Oblasti výzkumného zájmu</a:t>
            </a:r>
          </a:p>
          <a:p>
            <a:pPr lvl="1"/>
            <a:r>
              <a:rPr lang="cs-CZ" dirty="0" smtClean="0"/>
              <a:t>„informační gramotnost“ – absence</a:t>
            </a:r>
          </a:p>
          <a:p>
            <a:pPr lvl="2"/>
            <a:r>
              <a:rPr lang="cs-CZ" dirty="0" smtClean="0"/>
              <a:t>Příčinou může </a:t>
            </a:r>
            <a:r>
              <a:rPr lang="cs-CZ" dirty="0" smtClean="0"/>
              <a:t>být nejednoznačná a roztříštěná  </a:t>
            </a:r>
            <a:r>
              <a:rPr lang="cs-CZ" dirty="0" smtClean="0"/>
              <a:t>interpretace fenoménu informační gramotnost v českém vzdělávacím prostředí </a:t>
            </a:r>
            <a:r>
              <a:rPr lang="cs-CZ" dirty="0" smtClean="0"/>
              <a:t> (viz absence definice v RVP,  určitá definice v metodice NIQES …)</a:t>
            </a:r>
            <a:endParaRPr lang="cs-CZ" dirty="0" smtClean="0"/>
          </a:p>
          <a:p>
            <a:pPr lvl="2"/>
            <a:endParaRPr lang="cs-CZ" dirty="0"/>
          </a:p>
          <a:p>
            <a:pPr lvl="1"/>
            <a:r>
              <a:rPr lang="cs-CZ" dirty="0" smtClean="0"/>
              <a:t>jiné gramotnosti:</a:t>
            </a:r>
          </a:p>
          <a:p>
            <a:pPr lvl="2"/>
            <a:r>
              <a:rPr lang="cs-CZ" dirty="0" smtClean="0"/>
              <a:t>čtenářská</a:t>
            </a:r>
            <a:r>
              <a:rPr lang="cs-CZ" dirty="0" smtClean="0"/>
              <a:t>, matematická, přírodovědná, počítačová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dirty="0" smtClean="0"/>
              <a:t>Ukázka úloh</a:t>
            </a:r>
            <a:endParaRPr lang="cs-CZ" sz="3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4694" y="1600200"/>
            <a:ext cx="81746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Ukázka úloh</a:t>
            </a:r>
            <a:endParaRPr lang="cs-CZ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9206" y="1600200"/>
            <a:ext cx="81055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Ukázka úloh</a:t>
            </a:r>
            <a:endParaRPr lang="cs-CZ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13094"/>
            <a:ext cx="8229600" cy="4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cs-CZ" sz="3600" b="1" dirty="0" smtClean="0"/>
              <a:t>TIMSS</a:t>
            </a:r>
            <a:r>
              <a:rPr lang="cs-CZ" sz="3600" dirty="0" smtClean="0"/>
              <a:t> (</a:t>
            </a:r>
            <a:r>
              <a:rPr lang="cs-CZ" sz="3600" i="1" dirty="0" err="1" smtClean="0"/>
              <a:t>Trends</a:t>
            </a:r>
            <a:r>
              <a:rPr lang="cs-CZ" sz="3600" i="1" dirty="0" smtClean="0"/>
              <a:t> in </a:t>
            </a:r>
            <a:r>
              <a:rPr lang="cs-CZ" sz="3600" i="1" dirty="0" err="1" smtClean="0"/>
              <a:t>International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Mathematics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and</a:t>
            </a:r>
            <a:r>
              <a:rPr lang="cs-CZ" sz="3600" i="1" dirty="0" smtClean="0"/>
              <a:t> Science Study</a:t>
            </a:r>
            <a:r>
              <a:rPr lang="cs-CZ" sz="3600" dirty="0" smtClean="0"/>
              <a:t>)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Mezinárodní </a:t>
            </a:r>
            <a:r>
              <a:rPr lang="cs-CZ" dirty="0" smtClean="0"/>
              <a:t>úrovně </a:t>
            </a:r>
            <a:r>
              <a:rPr lang="cs-CZ" dirty="0"/>
              <a:t>znalostí a dovedností žáků 4. a/nebo 8. ročníku základní školy v matematice a v přírodovědných </a:t>
            </a:r>
            <a:r>
              <a:rPr lang="cs-CZ" dirty="0" smtClean="0"/>
              <a:t>předmětech</a:t>
            </a:r>
          </a:p>
          <a:p>
            <a:r>
              <a:rPr lang="cs-CZ" dirty="0" smtClean="0"/>
              <a:t>Cyklus čtyřletý</a:t>
            </a:r>
          </a:p>
          <a:p>
            <a:r>
              <a:rPr lang="cs-CZ" dirty="0" smtClean="0"/>
              <a:t>Koordinace: Mezinárodní </a:t>
            </a:r>
            <a:r>
              <a:rPr lang="cs-CZ" dirty="0"/>
              <a:t>asociací pro hodnocení výsledků vzdělávání 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Achievement</a:t>
            </a:r>
            <a:r>
              <a:rPr lang="cs-CZ" dirty="0"/>
              <a:t> – IEA</a:t>
            </a:r>
            <a:r>
              <a:rPr lang="cs-CZ" dirty="0" smtClean="0"/>
              <a:t>)</a:t>
            </a:r>
          </a:p>
          <a:p>
            <a:r>
              <a:rPr lang="cs-CZ" dirty="0" smtClean="0"/>
              <a:t>ČR: Česká </a:t>
            </a:r>
            <a:r>
              <a:rPr lang="cs-CZ" dirty="0"/>
              <a:t>školní </a:t>
            </a:r>
            <a:r>
              <a:rPr lang="cs-CZ" dirty="0" smtClean="0"/>
              <a:t>inspekce</a:t>
            </a:r>
          </a:p>
          <a:p>
            <a:r>
              <a:rPr lang="cs-CZ" dirty="0" smtClean="0"/>
              <a:t>Kromě </a:t>
            </a:r>
            <a:r>
              <a:rPr lang="cs-CZ" dirty="0"/>
              <a:t>úrovně znalostí žáků se zjišťuje i vliv domácího prostředí, postoje rodičů apod., což umožňuje zjistit informace například o selektivitě </a:t>
            </a:r>
            <a:r>
              <a:rPr lang="cs-CZ" dirty="0" smtClean="0"/>
              <a:t>vzdělávání</a:t>
            </a:r>
            <a:br>
              <a:rPr lang="cs-CZ" dirty="0" smtClean="0"/>
            </a:br>
            <a:r>
              <a:rPr lang="cs-CZ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dirty="0" smtClean="0"/>
              <a:t>Národní zpráva                                      </a:t>
            </a:r>
            <a:r>
              <a:rPr lang="cs-CZ" sz="2000" dirty="0" smtClean="0"/>
              <a:t>http://www.</a:t>
            </a:r>
            <a:r>
              <a:rPr lang="cs-CZ" sz="2000" dirty="0" err="1" smtClean="0"/>
              <a:t>csicr.cz</a:t>
            </a:r>
            <a:r>
              <a:rPr lang="cs-CZ" sz="2000" dirty="0" smtClean="0"/>
              <a:t>/</a:t>
            </a:r>
            <a:r>
              <a:rPr lang="cs-CZ" sz="2000" dirty="0" err="1" smtClean="0"/>
              <a:t>Prave</a:t>
            </a:r>
            <a:r>
              <a:rPr lang="cs-CZ" sz="2000" dirty="0" smtClean="0"/>
              <a:t>-menu/</a:t>
            </a:r>
            <a:r>
              <a:rPr lang="cs-CZ" sz="2000" dirty="0" err="1" smtClean="0"/>
              <a:t>Mezinarodni</a:t>
            </a:r>
            <a:r>
              <a:rPr lang="cs-CZ" sz="2000" dirty="0" smtClean="0"/>
              <a:t>-</a:t>
            </a:r>
            <a:r>
              <a:rPr lang="cs-CZ" sz="2000" dirty="0" err="1" smtClean="0"/>
              <a:t>setreni</a:t>
            </a:r>
            <a:r>
              <a:rPr lang="cs-CZ" sz="2000" dirty="0" smtClean="0"/>
              <a:t>/TIMSS/</a:t>
            </a:r>
            <a:r>
              <a:rPr lang="cs-CZ" sz="2000" dirty="0" err="1" smtClean="0"/>
              <a:t>Narodni</a:t>
            </a:r>
            <a:r>
              <a:rPr lang="cs-CZ" sz="2000" dirty="0" smtClean="0"/>
              <a:t>-</a:t>
            </a:r>
            <a:r>
              <a:rPr lang="cs-CZ" sz="2000" dirty="0" err="1" smtClean="0"/>
              <a:t>zpravy</a:t>
            </a:r>
            <a:r>
              <a:rPr lang="cs-CZ" sz="2000" dirty="0" smtClean="0"/>
              <a:t>/</a:t>
            </a:r>
            <a:r>
              <a:rPr lang="cs-CZ" sz="2000" dirty="0" err="1" smtClean="0"/>
              <a:t>Narodni</a:t>
            </a:r>
            <a:r>
              <a:rPr lang="cs-CZ" sz="2000" dirty="0" smtClean="0"/>
              <a:t>-zprava-TIMSS-2015</a:t>
            </a:r>
            <a:endParaRPr lang="cs-CZ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89100"/>
            <a:ext cx="6148388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cs-CZ" sz="3600" b="1" dirty="0" smtClean="0"/>
              <a:t>ICILS</a:t>
            </a:r>
            <a:r>
              <a:rPr lang="cs-CZ" sz="3600" dirty="0" smtClean="0"/>
              <a:t> (</a:t>
            </a:r>
            <a:r>
              <a:rPr lang="cs-CZ" sz="3600" i="1" dirty="0" err="1" smtClean="0"/>
              <a:t>International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Computer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and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Information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Literacy</a:t>
            </a:r>
            <a:r>
              <a:rPr lang="cs-CZ" sz="3600" i="1" dirty="0" smtClean="0"/>
              <a:t> Study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Mezinárodní šetření </a:t>
            </a:r>
            <a:r>
              <a:rPr lang="cs-CZ" dirty="0" smtClean="0"/>
              <a:t>dovedností </a:t>
            </a:r>
            <a:r>
              <a:rPr lang="cs-CZ" dirty="0"/>
              <a:t>žáků v </a:t>
            </a:r>
            <a:r>
              <a:rPr lang="cs-CZ" b="1" dirty="0"/>
              <a:t>oblasti počítačové a informační gramotnosti (CIL).  </a:t>
            </a:r>
            <a:endParaRPr lang="cs-CZ" b="1" dirty="0" smtClean="0"/>
          </a:p>
          <a:p>
            <a:r>
              <a:rPr lang="cs-CZ" dirty="0" smtClean="0"/>
              <a:t>První mezinárodní </a:t>
            </a:r>
            <a:r>
              <a:rPr lang="cs-CZ" dirty="0"/>
              <a:t>komparativní </a:t>
            </a:r>
            <a:r>
              <a:rPr lang="cs-CZ" dirty="0" smtClean="0"/>
              <a:t>studie </a:t>
            </a:r>
            <a:r>
              <a:rPr lang="cs-CZ" dirty="0"/>
              <a:t>sledující připravenost žáků na život v informační společnosti – tj. schopnost používat počítače k vyhledávání, vytváření a sdílení informací za účelem úspěšného fungování jedince doma, ve škole, na pracovišti a ve </a:t>
            </a:r>
            <a:r>
              <a:rPr lang="cs-CZ" dirty="0" smtClean="0"/>
              <a:t>společnosti</a:t>
            </a:r>
          </a:p>
          <a:p>
            <a:r>
              <a:rPr lang="cs-CZ" dirty="0" smtClean="0"/>
              <a:t>Cílová skupina: žáci 8. ročníku základních škol a odpovídajících ročníků víceletých gymnázií</a:t>
            </a:r>
          </a:p>
          <a:p>
            <a:r>
              <a:rPr lang="cs-CZ" dirty="0" smtClean="0"/>
              <a:t>Koordinátor: Mezinárodní asociace </a:t>
            </a:r>
            <a:r>
              <a:rPr lang="cs-CZ" dirty="0"/>
              <a:t>pro hodnocení výsledků vzdělávání (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International</a:t>
            </a:r>
            <a:r>
              <a:rPr lang="cs-CZ" i="1" dirty="0"/>
              <a:t> </a:t>
            </a:r>
            <a:r>
              <a:rPr lang="cs-CZ" i="1" dirty="0" err="1"/>
              <a:t>Association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Evaluation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Educational</a:t>
            </a:r>
            <a:r>
              <a:rPr lang="cs-CZ" i="1" dirty="0"/>
              <a:t> </a:t>
            </a:r>
            <a:r>
              <a:rPr lang="cs-CZ" i="1" dirty="0" err="1"/>
              <a:t>Achievement</a:t>
            </a:r>
            <a:r>
              <a:rPr lang="cs-CZ" i="1" dirty="0"/>
              <a:t> – IEA</a:t>
            </a:r>
            <a:r>
              <a:rPr lang="cs-CZ" dirty="0" smtClean="0"/>
              <a:t>)</a:t>
            </a:r>
          </a:p>
          <a:p>
            <a:r>
              <a:rPr lang="cs-CZ" dirty="0" smtClean="0"/>
              <a:t>ČR: Česká </a:t>
            </a:r>
            <a:r>
              <a:rPr lang="cs-CZ" dirty="0"/>
              <a:t>školní </a:t>
            </a:r>
            <a:r>
              <a:rPr lang="cs-CZ" dirty="0" smtClean="0"/>
              <a:t>inspekce</a:t>
            </a:r>
          </a:p>
          <a:p>
            <a:r>
              <a:rPr lang="cs-CZ" dirty="0" smtClean="0"/>
              <a:t>Cíle šetření:</a:t>
            </a:r>
          </a:p>
          <a:p>
            <a:pPr lvl="1"/>
            <a:r>
              <a:rPr lang="cs-CZ" dirty="0" smtClean="0"/>
              <a:t>zjišťuje </a:t>
            </a:r>
            <a:r>
              <a:rPr lang="cs-CZ" dirty="0"/>
              <a:t>rozdíly ve výsledcích CIL jednak mezi jednotlivými zeměmi, jednak mezi školami v rámci jednotlivých zemí tak, aby zjištěné rozdíly mohly být dány do souvislosti se způsobem poskytování vzdělávání v oblasti </a:t>
            </a:r>
            <a:r>
              <a:rPr lang="cs-CZ" dirty="0" smtClean="0"/>
              <a:t>CIL </a:t>
            </a:r>
          </a:p>
          <a:p>
            <a:pPr lvl="1"/>
            <a:r>
              <a:rPr lang="cs-CZ" dirty="0" smtClean="0"/>
              <a:t>zjišťuje </a:t>
            </a:r>
            <a:r>
              <a:rPr lang="cs-CZ" dirty="0"/>
              <a:t>souvislost mezi úspěšností žáků a různými aspekty vzdělávacích systémů, technologickým zázemím škol, rodinným zázemím a individuálními charakteristikami </a:t>
            </a:r>
            <a:r>
              <a:rPr lang="cs-CZ" dirty="0" smtClean="0"/>
              <a:t>žáků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2400" dirty="0" smtClean="0"/>
              <a:t>Žáci a ICT Sekundární analýza výsledků mezinárodních šetření ICILS 2013 a PISA 2012</a:t>
            </a:r>
            <a:br>
              <a:rPr lang="cs-CZ" sz="2400" dirty="0" smtClean="0"/>
            </a:br>
            <a:r>
              <a:rPr lang="cs-CZ" sz="2400" dirty="0" smtClean="0"/>
              <a:t>Výsledky, závěry, doporučení</a:t>
            </a:r>
            <a:endParaRPr lang="cs-CZ" sz="24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7419455" cy="428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cs-CZ" sz="2400" dirty="0" smtClean="0"/>
              <a:t>Žáci a ICT Sekundární analýza výsledků mezinárodních šetření ICILS 2013 a PISA 2012</a:t>
            </a:r>
            <a:br>
              <a:rPr lang="cs-CZ" sz="2400" dirty="0" smtClean="0"/>
            </a:br>
            <a:r>
              <a:rPr lang="cs-CZ" sz="2400" dirty="0" smtClean="0"/>
              <a:t>Výsledky, závěry, doporučení</a:t>
            </a:r>
            <a:endParaRPr lang="cs-CZ" sz="24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8470747" cy="376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cs-CZ" sz="3600" dirty="0" smtClean="0"/>
              <a:t>Dostupnost a využívání ICT </a:t>
            </a:r>
            <a:br>
              <a:rPr lang="cs-CZ" sz="3600" dirty="0" smtClean="0"/>
            </a:br>
            <a:r>
              <a:rPr lang="cs-CZ" sz="3600" dirty="0" smtClean="0"/>
              <a:t>dle PISA 2012 a ICILS 2013</a:t>
            </a:r>
            <a:endParaRPr lang="cs-CZ" sz="36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539079" cy="439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PISA + ICILS</a:t>
            </a:r>
            <a:endParaRPr lang="cs-CZ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592184" cy="33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cs-CZ" sz="3600" b="1" dirty="0" smtClean="0"/>
              <a:t>PISA</a:t>
            </a:r>
            <a:r>
              <a:rPr lang="cs-CZ" sz="3600" dirty="0" smtClean="0"/>
              <a:t> (</a:t>
            </a:r>
            <a:r>
              <a:rPr lang="cs-CZ" sz="3600" i="1" dirty="0" err="1" smtClean="0"/>
              <a:t>Programme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for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International</a:t>
            </a:r>
            <a:r>
              <a:rPr lang="cs-CZ" sz="3600" i="1" dirty="0" smtClean="0"/>
              <a:t> Student </a:t>
            </a:r>
            <a:r>
              <a:rPr lang="cs-CZ" sz="3600" i="1" dirty="0" err="1" smtClean="0"/>
              <a:t>Assesment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Největší </a:t>
            </a:r>
            <a:r>
              <a:rPr lang="cs-CZ" dirty="0"/>
              <a:t>a nejdůležitější mezinárodní šetření v oblasti měření výsledků vzdělávání, které v současné době ve světě </a:t>
            </a:r>
            <a:r>
              <a:rPr lang="cs-CZ" dirty="0" smtClean="0"/>
              <a:t>probíhá</a:t>
            </a:r>
            <a:endParaRPr lang="cs-CZ" dirty="0" smtClean="0"/>
          </a:p>
          <a:p>
            <a:r>
              <a:rPr lang="cs-CZ" dirty="0" smtClean="0"/>
              <a:t>Výzkum jednou </a:t>
            </a:r>
            <a:r>
              <a:rPr lang="cs-CZ" dirty="0"/>
              <a:t>z aktivit Organizace pro hospodářskou spolupráci a rozvoj (OECD</a:t>
            </a:r>
            <a:r>
              <a:rPr lang="cs-CZ" dirty="0" smtClean="0"/>
              <a:t>)</a:t>
            </a:r>
          </a:p>
          <a:p>
            <a:r>
              <a:rPr lang="cs-CZ" dirty="0" smtClean="0"/>
              <a:t>Šetření zaměřeno </a:t>
            </a:r>
            <a:r>
              <a:rPr lang="cs-CZ" dirty="0"/>
              <a:t>na zjišťování úrovně gramotností patnáctiletých žáků, kteří se ve většině zúčastněných zemí nacházejí v posledních ročnících povinné školní </a:t>
            </a:r>
            <a:r>
              <a:rPr lang="cs-CZ" dirty="0" smtClean="0"/>
              <a:t>docházky</a:t>
            </a:r>
          </a:p>
          <a:p>
            <a:r>
              <a:rPr lang="cs-CZ" dirty="0" smtClean="0"/>
              <a:t>Výzkum koncipován </a:t>
            </a:r>
            <a:r>
              <a:rPr lang="cs-CZ" dirty="0"/>
              <a:t>tak, aby poskytoval tvůrcům školské politiky v jednotlivých zemích všechny důležité informace o fungování jejich školských </a:t>
            </a:r>
            <a:r>
              <a:rPr lang="cs-CZ" dirty="0" smtClean="0"/>
              <a:t>systémů</a:t>
            </a:r>
          </a:p>
          <a:p>
            <a:r>
              <a:rPr lang="cs-CZ" dirty="0" smtClean="0"/>
              <a:t>Testování ve </a:t>
            </a:r>
            <a:r>
              <a:rPr lang="cs-CZ" dirty="0"/>
              <a:t>tříletých </a:t>
            </a:r>
            <a:r>
              <a:rPr lang="cs-CZ" dirty="0" smtClean="0"/>
              <a:t>cyklech (pokaždé </a:t>
            </a:r>
            <a:r>
              <a:rPr lang="cs-CZ" dirty="0" smtClean="0"/>
              <a:t>detailně  pouze v </a:t>
            </a:r>
            <a:r>
              <a:rPr lang="cs-CZ" dirty="0" smtClean="0"/>
              <a:t>jedné z gramotností)  </a:t>
            </a:r>
          </a:p>
          <a:p>
            <a:r>
              <a:rPr lang="cs-CZ" dirty="0" smtClean="0"/>
              <a:t>V </a:t>
            </a:r>
            <a:r>
              <a:rPr lang="cs-CZ" dirty="0"/>
              <a:t>ČR </a:t>
            </a:r>
            <a:r>
              <a:rPr lang="cs-CZ" dirty="0" smtClean="0"/>
              <a:t>realizuje </a:t>
            </a:r>
            <a:r>
              <a:rPr lang="cs-CZ" dirty="0" smtClean="0"/>
              <a:t>testování </a:t>
            </a:r>
            <a:r>
              <a:rPr lang="cs-CZ" dirty="0" smtClean="0"/>
              <a:t>Česká </a:t>
            </a:r>
            <a:r>
              <a:rPr lang="cs-CZ" dirty="0"/>
              <a:t>školní </a:t>
            </a:r>
            <a:r>
              <a:rPr lang="cs-CZ" dirty="0" smtClean="0"/>
              <a:t>inspekce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PISA + ICILS</a:t>
            </a:r>
            <a:endParaRPr lang="cs-CZ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709020" cy="410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PISA + ICILS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Česká republika patří k zemím, kde žáci využívají počítač k volnočasovým účelům v nadprůměrné míře</a:t>
            </a:r>
          </a:p>
          <a:p>
            <a:r>
              <a:rPr lang="cs-CZ" dirty="0" smtClean="0"/>
              <a:t>Mezi patnáctiletými žáky ze všech zemí OECD využívají ICT k volnočasovým aktivitám dokonce v nejvyšší míře</a:t>
            </a:r>
          </a:p>
          <a:p>
            <a:r>
              <a:rPr lang="cs-CZ" dirty="0" smtClean="0"/>
              <a:t>Konkrétní činnosti: čeští žáci vynikají ve stahování hudby, filmů, her či softwaru z internetu a v získávání praktických informací na internetu (alespoň jednou týdně se těmito aktivitami zabývá 84 %, resp. 81 % žáků)</a:t>
            </a:r>
          </a:p>
          <a:p>
            <a:r>
              <a:rPr lang="cs-CZ" dirty="0" smtClean="0"/>
              <a:t>Využívání informačních a komunikačních technologií ve školách: 96 % českých žáků má ve škole přístup ke stolnímu počítači, přenosnému počítači či tablet</a:t>
            </a:r>
          </a:p>
          <a:p>
            <a:r>
              <a:rPr lang="cs-CZ" dirty="0" smtClean="0"/>
              <a:t>Podíl žáků, kteří tyto technologie ve škole využívají, je v mezinárodním srovnání nadprůměrný, a to jak v případě čtrnáctiletých, tak patnáctiletých žáků</a:t>
            </a:r>
          </a:p>
          <a:p>
            <a:r>
              <a:rPr lang="cs-CZ" dirty="0" smtClean="0"/>
              <a:t>Porovnání uživatelů stolních a přenosných počítačů: žáci, kteří ve škole využívají výhradně tablet či notebook, vykovávají jednotlivé činnosti častěji než ti, kteří ve škole využívají výhradně stolní počítač</a:t>
            </a:r>
          </a:p>
          <a:p>
            <a:r>
              <a:rPr lang="cs-CZ" dirty="0" smtClean="0"/>
              <a:t>Např. s procvičováním učiva na počítači se alespoň jednou týdně setkáme u 26 % žáků využívajících stolní počítače, zatímco mezi jejich vrstevníky využívající přenosné počítače je tento podíl 38 %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PISA + ICILS</a:t>
            </a:r>
            <a:endParaRPr lang="cs-CZ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540096" cy="420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200" dirty="0" smtClean="0"/>
              <a:t>Zkoumání úspěšnosti / neúspěšnosti škol</a:t>
            </a:r>
            <a:endParaRPr lang="cs-CZ" sz="32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7805948" cy="390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Vědomostní úrovně, ukázky testů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2000" dirty="0" smtClean="0"/>
              <a:t>http://www.</a:t>
            </a:r>
            <a:r>
              <a:rPr lang="cs-CZ" sz="2000" dirty="0" err="1" smtClean="0"/>
              <a:t>csicr.cz</a:t>
            </a:r>
            <a:r>
              <a:rPr lang="cs-CZ" sz="2000" dirty="0" smtClean="0"/>
              <a:t>/</a:t>
            </a:r>
            <a:r>
              <a:rPr lang="cs-CZ" sz="2000" dirty="0" err="1" smtClean="0"/>
              <a:t>html</a:t>
            </a:r>
            <a:r>
              <a:rPr lang="cs-CZ" sz="2000" dirty="0" smtClean="0"/>
              <a:t>/</a:t>
            </a:r>
            <a:r>
              <a:rPr lang="cs-CZ" sz="2000" dirty="0" err="1" smtClean="0"/>
              <a:t>timss</a:t>
            </a:r>
            <a:r>
              <a:rPr lang="cs-CZ" sz="2000" dirty="0" smtClean="0"/>
              <a:t>/</a:t>
            </a:r>
            <a:r>
              <a:rPr lang="cs-CZ" sz="2000" dirty="0" err="1" smtClean="0"/>
              <a:t>flipviewerxpress.html</a:t>
            </a:r>
            <a:endParaRPr lang="cs-CZ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450557" cy="499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Výsledky zemí</a:t>
            </a:r>
            <a:endParaRPr lang="cs-CZ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5806" y="1600200"/>
            <a:ext cx="6832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dirty="0" smtClean="0"/>
              <a:t>Závěry ICILS + PISA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Uvedená zjištění do určité míry boří všeobecný předpoklad o tom, že ve školách, v nichž žáci používají počítače ve vyšší míře (při výuce i doma), dosahují žáci lepších výsledků. </a:t>
            </a:r>
            <a:endParaRPr lang="cs-CZ" dirty="0" smtClean="0"/>
          </a:p>
          <a:p>
            <a:r>
              <a:rPr lang="cs-CZ" dirty="0" smtClean="0"/>
              <a:t>Nelze tvrdit</a:t>
            </a:r>
            <a:r>
              <a:rPr lang="cs-CZ" dirty="0" smtClean="0"/>
              <a:t>, že využívání ICT ve výuce či mimo ni je automaticky spojeno se zvýšením kvality vzdělávání a obecně lepšími výsledky</a:t>
            </a:r>
            <a:r>
              <a:rPr lang="cs-CZ" dirty="0" smtClean="0"/>
              <a:t>.</a:t>
            </a:r>
          </a:p>
          <a:p>
            <a:r>
              <a:rPr lang="cs-CZ" dirty="0" smtClean="0"/>
              <a:t>N</a:t>
            </a:r>
            <a:r>
              <a:rPr lang="cs-CZ" dirty="0" smtClean="0"/>
              <a:t>adprůměrné </a:t>
            </a:r>
            <a:r>
              <a:rPr lang="cs-CZ" dirty="0" smtClean="0"/>
              <a:t>používání počítačů je spojeno s významně horšími výsledky, na druhou stranu přiměřené využívání počítačů ve škole je přirozeně prospěšné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Používání </a:t>
            </a:r>
            <a:r>
              <a:rPr lang="cs-CZ" dirty="0" smtClean="0"/>
              <a:t>ICT je spojeno s lepšími výsledky žáků pouze v určitých kontextech – např. slouží-li počítačové programy či internet jako podpůrný prostředek ke zvýšení studijního času. </a:t>
            </a:r>
            <a:endParaRPr lang="cs-CZ" dirty="0" smtClean="0"/>
          </a:p>
          <a:p>
            <a:r>
              <a:rPr lang="cs-CZ" dirty="0" smtClean="0"/>
              <a:t>Z </a:t>
            </a:r>
            <a:r>
              <a:rPr lang="cs-CZ" dirty="0" smtClean="0"/>
              <a:t>tohoto hlediska se jako stěžejní ukazuje role učitele. Jedním z vysvětlení může být fakt, že i učitelé potřebují podporu, čas a motivaci na to se naučit, jak ICT při hodinách využívat </a:t>
            </a:r>
            <a:r>
              <a:rPr lang="cs-CZ" dirty="0" smtClean="0"/>
              <a:t>efektivně. </a:t>
            </a:r>
            <a:r>
              <a:rPr lang="cs-CZ" dirty="0" smtClean="0"/>
              <a:t>Tak, aby ICT stále podporovaly proces učení žáků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Lze </a:t>
            </a:r>
            <a:r>
              <a:rPr lang="cs-CZ" dirty="0" smtClean="0"/>
              <a:t>se domnívat, že právě způsob a kvalita využívání počítačů (ať už při výuce nebo mimo ni) je jedním z důležitých faktorů ve vztahu používání ICT a výsledků žáků. Zjištění, že vyšší míra používání počítačů neznamená nutně lepší výsledky, lze interpretovat tak, že školy, kde žáci dosahují horších výsledků, zapojují ICT nástroje do výuky z důvodů jejího zkvalitnění či případně také zatraktivnění. Naopak školy, na nichž studují spíše žáci s lepšími výsledky, nemusí tuto potřebu tolik pociťovat.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cs-CZ" sz="3600" b="1" dirty="0" smtClean="0"/>
              <a:t>TALIS</a:t>
            </a:r>
            <a:r>
              <a:rPr lang="cs-CZ" sz="3600" dirty="0" smtClean="0"/>
              <a:t> (</a:t>
            </a:r>
            <a:r>
              <a:rPr lang="cs-CZ" sz="3600" i="1" dirty="0" err="1" smtClean="0"/>
              <a:t>Teaching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and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Learning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International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Survey</a:t>
            </a:r>
            <a:r>
              <a:rPr lang="cs-CZ" sz="3600" dirty="0" smtClean="0"/>
              <a:t>)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Mezinárodní šetření o vyučování a učení </a:t>
            </a:r>
            <a:endParaRPr lang="cs-CZ" dirty="0" smtClean="0"/>
          </a:p>
          <a:p>
            <a:r>
              <a:rPr lang="cs-CZ" dirty="0" smtClean="0"/>
              <a:t>projekt </a:t>
            </a:r>
            <a:r>
              <a:rPr lang="cs-CZ" dirty="0"/>
              <a:t>Organizace pro hospodářskou spolupráci a rozvoj (OECD</a:t>
            </a:r>
            <a:r>
              <a:rPr lang="cs-CZ" dirty="0" smtClean="0"/>
              <a:t>)</a:t>
            </a:r>
          </a:p>
          <a:p>
            <a:r>
              <a:rPr lang="cs-CZ" dirty="0" smtClean="0"/>
              <a:t>Cyklus šetření: pětiletý</a:t>
            </a:r>
          </a:p>
          <a:p>
            <a:r>
              <a:rPr lang="cs-CZ" dirty="0" smtClean="0"/>
              <a:t>První mezinárodní výzkum, </a:t>
            </a:r>
            <a:r>
              <a:rPr lang="cs-CZ" dirty="0"/>
              <a:t>ve kterém jsou učitelé a ředitelé přímo dotazováni na školní prostředí, kde probíhá vyučování, a podmínky, ve kterých učitelé a ředitelé </a:t>
            </a:r>
            <a:r>
              <a:rPr lang="cs-CZ" dirty="0" smtClean="0"/>
              <a:t>pracují</a:t>
            </a:r>
          </a:p>
          <a:p>
            <a:r>
              <a:rPr lang="cs-CZ" dirty="0" smtClean="0"/>
              <a:t>Význam výzkumu:</a:t>
            </a:r>
          </a:p>
          <a:p>
            <a:pPr lvl="1"/>
            <a:r>
              <a:rPr lang="cs-CZ" dirty="0" smtClean="0"/>
              <a:t>Zpětná vazba, </a:t>
            </a:r>
            <a:r>
              <a:rPr lang="cs-CZ" dirty="0"/>
              <a:t>která má sloužit jako podklad ke zlepšení podmínek pro učitele, zvýšení jejich spokojenosti při vykonávání své profese, a tím zefektivnění celé vzdělávací politiky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Doplnění důležitých informací </a:t>
            </a:r>
            <a:r>
              <a:rPr lang="cs-CZ" dirty="0"/>
              <a:t>k porovnávání vzdělávacích systémů jednotlivých zemí a </a:t>
            </a:r>
            <a:r>
              <a:rPr lang="cs-CZ" dirty="0" smtClean="0"/>
              <a:t>identifikace příkladů </a:t>
            </a:r>
            <a:r>
              <a:rPr lang="cs-CZ" dirty="0"/>
              <a:t>dobré </a:t>
            </a:r>
            <a:r>
              <a:rPr lang="cs-CZ" dirty="0" smtClean="0"/>
              <a:t>praxe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sz="3600" dirty="0" smtClean="0"/>
              <a:t>TALIS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2700" dirty="0" smtClean="0"/>
              <a:t>http://www.</a:t>
            </a:r>
            <a:r>
              <a:rPr lang="cs-CZ" sz="2700" dirty="0" err="1" smtClean="0"/>
              <a:t>csicr.cz</a:t>
            </a:r>
            <a:r>
              <a:rPr lang="cs-CZ" sz="2700" dirty="0" smtClean="0"/>
              <a:t>/</a:t>
            </a:r>
            <a:r>
              <a:rPr lang="cs-CZ" sz="2700" dirty="0" err="1" smtClean="0"/>
              <a:t>Prave</a:t>
            </a:r>
            <a:r>
              <a:rPr lang="cs-CZ" sz="2700" dirty="0" smtClean="0"/>
              <a:t>-menu/</a:t>
            </a:r>
            <a:r>
              <a:rPr lang="cs-CZ" sz="2700" dirty="0" err="1" smtClean="0"/>
              <a:t>Mezinarodni</a:t>
            </a:r>
            <a:r>
              <a:rPr lang="cs-CZ" sz="2700" dirty="0" smtClean="0"/>
              <a:t>-</a:t>
            </a:r>
            <a:r>
              <a:rPr lang="cs-CZ" sz="2700" dirty="0" err="1" smtClean="0"/>
              <a:t>setreni</a:t>
            </a:r>
            <a:r>
              <a:rPr lang="cs-CZ" sz="2700" dirty="0" smtClean="0"/>
              <a:t>/TALIS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Setření </a:t>
            </a:r>
            <a:r>
              <a:rPr lang="cs-CZ" sz="2400" dirty="0"/>
              <a:t>s dotazníkem pro učitele vyučující na 2. stupni základních škol a v odpovídajících ročnících víceletých gymnázií a pro ředitele </a:t>
            </a:r>
            <a:r>
              <a:rPr lang="cs-CZ" sz="2400" dirty="0" smtClean="0"/>
              <a:t>škol</a:t>
            </a:r>
          </a:p>
          <a:p>
            <a:r>
              <a:rPr lang="cs-CZ" sz="2400" dirty="0" smtClean="0"/>
              <a:t>Cíl: poskytnout vhled do situace učitelů a škol v různých zemích, umožnit mezinárodní srovnání a případně dát impuls k některým pozitivním změnám ve vzdělávací politice</a:t>
            </a:r>
          </a:p>
          <a:p>
            <a:endParaRPr lang="cs-CZ" sz="2400" dirty="0" smtClean="0"/>
          </a:p>
          <a:p>
            <a:r>
              <a:rPr lang="cs-CZ" sz="2400" dirty="0" smtClean="0"/>
              <a:t>Poprvé: v roce </a:t>
            </a:r>
            <a:r>
              <a:rPr lang="cs-CZ" sz="2400" dirty="0"/>
              <a:t>2008 bez účasti </a:t>
            </a:r>
            <a:r>
              <a:rPr lang="cs-CZ" sz="2400" dirty="0" smtClean="0"/>
              <a:t>ČR, poté  včetně ČR 2013</a:t>
            </a:r>
          </a:p>
          <a:p>
            <a:pPr lvl="1"/>
            <a:r>
              <a:rPr lang="cs-CZ" sz="2400" dirty="0" smtClean="0"/>
              <a:t>Účast za ČR: </a:t>
            </a:r>
            <a:r>
              <a:rPr lang="cs-CZ" sz="2400" b="1" dirty="0" smtClean="0"/>
              <a:t>220 škol; </a:t>
            </a:r>
            <a:r>
              <a:rPr lang="cs-CZ" sz="2400" dirty="0" smtClean="0"/>
              <a:t>výběr </a:t>
            </a:r>
            <a:r>
              <a:rPr lang="cs-CZ" sz="2400" dirty="0"/>
              <a:t>škol </a:t>
            </a:r>
            <a:r>
              <a:rPr lang="cs-CZ" sz="2400" dirty="0" smtClean="0"/>
              <a:t>provedla </a:t>
            </a:r>
            <a:r>
              <a:rPr lang="cs-CZ" sz="2400" dirty="0"/>
              <a:t>společnost </a:t>
            </a:r>
            <a:r>
              <a:rPr lang="cs-CZ" sz="2400" dirty="0" err="1"/>
              <a:t>Statistics</a:t>
            </a:r>
            <a:r>
              <a:rPr lang="cs-CZ" sz="2400" dirty="0"/>
              <a:t> </a:t>
            </a:r>
            <a:r>
              <a:rPr lang="cs-CZ" sz="2400" dirty="0" err="1" smtClean="0"/>
              <a:t>Canada</a:t>
            </a:r>
            <a:r>
              <a:rPr lang="cs-CZ" sz="2400" dirty="0" smtClean="0"/>
              <a:t>; náhodný </a:t>
            </a:r>
            <a:r>
              <a:rPr lang="cs-CZ" sz="2400" dirty="0"/>
              <a:t>stratifikovaný </a:t>
            </a:r>
            <a:r>
              <a:rPr lang="cs-CZ" sz="2400" dirty="0" smtClean="0"/>
              <a:t>výběr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dirty="0" smtClean="0"/>
              <a:t>Témata výzkumu </a:t>
            </a:r>
            <a:r>
              <a:rPr lang="cs-CZ" sz="3600" b="1" dirty="0" smtClean="0"/>
              <a:t>TALIS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Hodnocení práce učitelů ve školách a forma a charakter zpětné vazby, které se jim dostává, jakož i využití výsledků těchto procesů k odměňování a profesnímu rozvoji učitelů</a:t>
            </a:r>
          </a:p>
          <a:p>
            <a:r>
              <a:rPr lang="cs-CZ" dirty="0" smtClean="0"/>
              <a:t>Množství a typ profesního rozvoje, který mají učitelé k dispozici, a jejich potřeby a bariéry v přístupu k dalšímu vzdělávání</a:t>
            </a:r>
          </a:p>
          <a:p>
            <a:r>
              <a:rPr lang="cs-CZ" dirty="0" smtClean="0"/>
              <a:t>Dopad vlivu koncepčních kroků a postupů na úrovni školy, zejména ze strany vedení škol, na prostředí výuky ve školách a na práci učitelů</a:t>
            </a:r>
          </a:p>
          <a:p>
            <a:r>
              <a:rPr lang="cs-CZ" dirty="0" smtClean="0"/>
              <a:t>Vytváření a podpora efektivního vedení škol v době, kdy dochází k delegování zodpovědnosti a tím k decentralizaci vzdělávací autority</a:t>
            </a:r>
          </a:p>
          <a:p>
            <a:r>
              <a:rPr lang="cs-CZ" dirty="0" smtClean="0"/>
              <a:t>Míra dopadu současných trendů ve školním vedení a managementu na učitele</a:t>
            </a:r>
          </a:p>
          <a:p>
            <a:r>
              <a:rPr lang="cs-CZ" dirty="0" smtClean="0"/>
              <a:t>Profily zemí s ohledem na vyučovací praktiky, aktivity, potřeby profesního vzdělávání, přesvědčení a postoje; a rozdíly, které v těchto oblastech vykazují různí učitelé dle sledovaných charakteristik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b="1" dirty="0" smtClean="0"/>
              <a:t>PISA (od r. 2000)</a:t>
            </a:r>
            <a:endParaRPr lang="cs-CZ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628421" cy="338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de-DE" sz="4000" b="1" dirty="0" err="1" smtClean="0"/>
              <a:t>Výzkum</a:t>
            </a:r>
            <a:r>
              <a:rPr lang="de-DE" sz="4000" b="1" dirty="0" smtClean="0"/>
              <a:t> </a:t>
            </a:r>
            <a:r>
              <a:rPr lang="de-DE" sz="4000" b="1" dirty="0" err="1"/>
              <a:t>Ministerstva</a:t>
            </a:r>
            <a:r>
              <a:rPr lang="de-DE" sz="4000" b="1" dirty="0"/>
              <a:t> </a:t>
            </a:r>
            <a:r>
              <a:rPr lang="de-DE" sz="4000" b="1" dirty="0" err="1"/>
              <a:t>informací</a:t>
            </a:r>
            <a:r>
              <a:rPr lang="de-DE" sz="4000" b="1" dirty="0"/>
              <a:t>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de-DE" sz="4000" b="1" dirty="0" smtClean="0"/>
              <a:t>a </a:t>
            </a:r>
            <a:r>
              <a:rPr lang="de-DE" sz="4000" b="1" dirty="0"/>
              <a:t>STEM/MARK</a:t>
            </a:r>
            <a:r>
              <a:rPr lang="de-DE" dirty="0"/>
              <a:t/>
            </a:r>
            <a:br>
              <a:rPr lang="de-DE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Probíhal v roce 2005</a:t>
            </a:r>
          </a:p>
          <a:p>
            <a:r>
              <a:rPr lang="cs-CZ" dirty="0" smtClean="0"/>
              <a:t>Cíl: informační a počítačová gramotnost obyvatel ČR (potíže s definicemi PG a IG)</a:t>
            </a:r>
          </a:p>
          <a:p>
            <a:r>
              <a:rPr lang="cs-CZ" dirty="0" smtClean="0"/>
              <a:t>osloveno </a:t>
            </a:r>
            <a:r>
              <a:rPr lang="cs-CZ" dirty="0"/>
              <a:t>15 tisíc osob mezi 18 a 60 lety, 500 osob 15 až </a:t>
            </a:r>
            <a:r>
              <a:rPr lang="cs-CZ" dirty="0" smtClean="0"/>
              <a:t>17ti </a:t>
            </a:r>
            <a:r>
              <a:rPr lang="cs-CZ" dirty="0" err="1"/>
              <a:t>letých</a:t>
            </a:r>
            <a:r>
              <a:rPr lang="cs-CZ" dirty="0"/>
              <a:t> a 500 osob nad 61 </a:t>
            </a:r>
            <a:r>
              <a:rPr lang="cs-CZ" dirty="0" smtClean="0"/>
              <a:t>let</a:t>
            </a:r>
          </a:p>
          <a:p>
            <a:r>
              <a:rPr lang="cs-CZ" dirty="0" smtClean="0"/>
              <a:t>Ve </a:t>
            </a:r>
            <a:r>
              <a:rPr lang="cs-CZ" dirty="0"/>
              <a:t>druhém kole </a:t>
            </a:r>
            <a:r>
              <a:rPr lang="cs-CZ" dirty="0" smtClean="0"/>
              <a:t>verifikační </a:t>
            </a:r>
            <a:r>
              <a:rPr lang="cs-CZ" dirty="0"/>
              <a:t>studiové testy s dalšími 500 </a:t>
            </a:r>
            <a:endParaRPr lang="cs-CZ" dirty="0" smtClean="0"/>
          </a:p>
          <a:p>
            <a:r>
              <a:rPr lang="cs-CZ" dirty="0" smtClean="0"/>
              <a:t>Dotazování </a:t>
            </a:r>
            <a:r>
              <a:rPr lang="cs-CZ" dirty="0"/>
              <a:t>probíhalo pomocí telefonu. </a:t>
            </a:r>
            <a:endParaRPr lang="cs-CZ" dirty="0" smtClean="0"/>
          </a:p>
          <a:p>
            <a:r>
              <a:rPr lang="cs-CZ" dirty="0" smtClean="0"/>
              <a:t>6 oblastí gramotnosti (informační / počítačové)</a:t>
            </a:r>
          </a:p>
          <a:p>
            <a:r>
              <a:rPr lang="cs-CZ" dirty="0" smtClean="0"/>
              <a:t>Za </a:t>
            </a:r>
            <a:r>
              <a:rPr lang="cs-CZ" dirty="0"/>
              <a:t>informačně/počítačově gramotné obyvatele </a:t>
            </a:r>
            <a:r>
              <a:rPr lang="cs-CZ" dirty="0" smtClean="0"/>
              <a:t>označeno pouze </a:t>
            </a:r>
            <a:r>
              <a:rPr lang="cs-CZ" dirty="0"/>
              <a:t>27 </a:t>
            </a:r>
            <a:r>
              <a:rPr lang="cs-CZ" dirty="0" smtClean="0"/>
              <a:t>% respondentů</a:t>
            </a:r>
          </a:p>
          <a:p>
            <a:r>
              <a:rPr lang="cs-CZ" dirty="0" smtClean="0"/>
              <a:t>Potencionálně </a:t>
            </a:r>
            <a:r>
              <a:rPr lang="cs-CZ" dirty="0"/>
              <a:t>gramotných </a:t>
            </a:r>
            <a:r>
              <a:rPr lang="cs-CZ" dirty="0" smtClean="0"/>
              <a:t>39</a:t>
            </a:r>
            <a:r>
              <a:rPr lang="cs-CZ" dirty="0"/>
              <a:t> % </a:t>
            </a:r>
            <a:r>
              <a:rPr lang="cs-CZ" dirty="0" smtClean="0"/>
              <a:t>respondentů</a:t>
            </a:r>
          </a:p>
          <a:p>
            <a:r>
              <a:rPr lang="cs-CZ" dirty="0" smtClean="0"/>
              <a:t>V </a:t>
            </a:r>
            <a:r>
              <a:rPr lang="cs-CZ" dirty="0"/>
              <a:t>kategorii pod 18 let </a:t>
            </a:r>
            <a:r>
              <a:rPr lang="cs-CZ" dirty="0" smtClean="0"/>
              <a:t>55</a:t>
            </a:r>
            <a:r>
              <a:rPr lang="cs-CZ" dirty="0"/>
              <a:t> % informačně gramotných </a:t>
            </a:r>
            <a:r>
              <a:rPr lang="cs-CZ" dirty="0" smtClean="0"/>
              <a:t>osob</a:t>
            </a:r>
          </a:p>
          <a:p>
            <a:r>
              <a:rPr lang="cs-CZ" dirty="0" smtClean="0"/>
              <a:t>V kategorii seniorů </a:t>
            </a:r>
            <a:r>
              <a:rPr lang="cs-CZ" dirty="0"/>
              <a:t>2 </a:t>
            </a:r>
            <a:r>
              <a:rPr lang="cs-CZ" dirty="0" smtClean="0"/>
              <a:t>% IG</a:t>
            </a:r>
          </a:p>
          <a:p>
            <a:r>
              <a:rPr lang="cs-CZ" dirty="0" smtClean="0"/>
              <a:t>Další </a:t>
            </a:r>
            <a:r>
              <a:rPr lang="cs-CZ" dirty="0"/>
              <a:t>data </a:t>
            </a:r>
            <a:r>
              <a:rPr lang="cs-CZ" dirty="0" smtClean="0"/>
              <a:t>umožňují </a:t>
            </a:r>
            <a:r>
              <a:rPr lang="cs-CZ" dirty="0"/>
              <a:t>srovnávat různá povolání a obyvatele z jednotlivých </a:t>
            </a:r>
            <a:r>
              <a:rPr lang="cs-CZ" dirty="0" smtClean="0"/>
              <a:t>krajů</a:t>
            </a:r>
          </a:p>
          <a:p>
            <a:r>
              <a:rPr lang="cs-CZ" dirty="0" smtClean="0"/>
              <a:t>62</a:t>
            </a:r>
            <a:r>
              <a:rPr lang="cs-CZ" dirty="0"/>
              <a:t> % uživatelů se pomocí PC </a:t>
            </a:r>
            <a:r>
              <a:rPr lang="cs-CZ" dirty="0" smtClean="0"/>
              <a:t>vzdělává</a:t>
            </a:r>
          </a:p>
          <a:p>
            <a:r>
              <a:rPr lang="cs-CZ" dirty="0" smtClean="0"/>
              <a:t>74</a:t>
            </a:r>
            <a:r>
              <a:rPr lang="cs-CZ" dirty="0"/>
              <a:t> % získalo potřebnou gramotnost na </a:t>
            </a:r>
            <a:r>
              <a:rPr lang="cs-CZ" dirty="0" err="1" smtClean="0"/>
              <a:t>školác</a:t>
            </a:r>
            <a:endParaRPr lang="cs-CZ" dirty="0" smtClean="0"/>
          </a:p>
          <a:p>
            <a:r>
              <a:rPr lang="cs-CZ" dirty="0" smtClean="0"/>
              <a:t>Nejhorší </a:t>
            </a:r>
            <a:r>
              <a:rPr lang="cs-CZ" dirty="0"/>
              <a:t>výsledky </a:t>
            </a:r>
            <a:r>
              <a:rPr lang="cs-CZ" dirty="0" smtClean="0"/>
              <a:t>v </a:t>
            </a:r>
            <a:r>
              <a:rPr lang="cs-CZ" dirty="0"/>
              <a:t>oblasti zpracování tabulek a grafů a v práci s internetem, nejlepší pak ve zpracování </a:t>
            </a:r>
            <a:r>
              <a:rPr lang="cs-CZ" dirty="0" smtClean="0"/>
              <a:t>textu</a:t>
            </a:r>
          </a:p>
          <a:p>
            <a:r>
              <a:rPr lang="cs-CZ" dirty="0" smtClean="0"/>
              <a:t>Více viz http://ikaros.cz/vyzkum-mi-cr-a-stemmark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sz="4000" dirty="0" smtClean="0"/>
              <a:t>Výzkumy komise </a:t>
            </a:r>
            <a:r>
              <a:rPr lang="cs-CZ" sz="4000" dirty="0" smtClean="0"/>
              <a:t>IVIG při AKVŠ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2700" dirty="0" smtClean="0"/>
              <a:t>http://www.</a:t>
            </a:r>
            <a:r>
              <a:rPr lang="cs-CZ" sz="2700" dirty="0" err="1" smtClean="0"/>
              <a:t>akvs.cz</a:t>
            </a:r>
            <a:r>
              <a:rPr lang="cs-CZ" sz="2700" dirty="0" smtClean="0"/>
              <a:t>/komise-iniciativy/komise-</a:t>
            </a:r>
            <a:r>
              <a:rPr lang="cs-CZ" sz="2700" dirty="0" err="1" smtClean="0"/>
              <a:t>ivig</a:t>
            </a:r>
            <a:r>
              <a:rPr lang="cs-CZ" sz="2700" dirty="0" smtClean="0"/>
              <a:t>/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Roku 2004 a </a:t>
            </a:r>
            <a:r>
              <a:rPr lang="cs-CZ" dirty="0" smtClean="0"/>
              <a:t>2005 </a:t>
            </a:r>
            <a:r>
              <a:rPr lang="cs-CZ" dirty="0"/>
              <a:t>dva projekty pilotních průzkumů </a:t>
            </a:r>
            <a:r>
              <a:rPr lang="cs-CZ" b="1" dirty="0"/>
              <a:t>stavu informační gramotnosti vysokoškolských </a:t>
            </a:r>
            <a:r>
              <a:rPr lang="cs-CZ" b="1" dirty="0" smtClean="0"/>
              <a:t>studentů</a:t>
            </a:r>
          </a:p>
          <a:p>
            <a:pPr lvl="1"/>
            <a:r>
              <a:rPr lang="cs-CZ" b="1" dirty="0" smtClean="0"/>
              <a:t>http://akvs.cz/komise-iniciativy/komise-ivig/pruzkumy-iv-a-ig/informacni-vzdelavani-na-vs/</a:t>
            </a:r>
            <a:endParaRPr lang="cs-CZ" b="1" dirty="0" smtClean="0"/>
          </a:p>
          <a:p>
            <a:r>
              <a:rPr lang="cs-CZ" dirty="0" smtClean="0"/>
              <a:t>Nízká návratnost - </a:t>
            </a:r>
            <a:r>
              <a:rPr lang="cs-CZ" dirty="0"/>
              <a:t>pouze </a:t>
            </a:r>
            <a:r>
              <a:rPr lang="cs-CZ" dirty="0" smtClean="0"/>
              <a:t>45 % </a:t>
            </a:r>
            <a:r>
              <a:rPr lang="cs-CZ" dirty="0"/>
              <a:t>z 900 oslovených </a:t>
            </a:r>
            <a:r>
              <a:rPr lang="cs-CZ" dirty="0" smtClean="0"/>
              <a:t>respondentů</a:t>
            </a:r>
          </a:p>
          <a:p>
            <a:r>
              <a:rPr lang="cs-CZ" dirty="0" smtClean="0"/>
              <a:t>Zjištění: úroveň </a:t>
            </a:r>
            <a:r>
              <a:rPr lang="cs-CZ" dirty="0"/>
              <a:t>informační gramotnosti ovlivňuje délka studia, </a:t>
            </a:r>
            <a:r>
              <a:rPr lang="cs-CZ" dirty="0" smtClean="0"/>
              <a:t>kurzy </a:t>
            </a:r>
            <a:r>
              <a:rPr lang="cs-CZ" dirty="0"/>
              <a:t>práce s informacemi, frekvence využívání knihovny a subjektivní hodnocení důležitosti informační gramotnosti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letech 2006, 2008, 2010 a </a:t>
            </a:r>
            <a:r>
              <a:rPr lang="cs-CZ" dirty="0" smtClean="0"/>
              <a:t>2012 - dotazníkový průzkum zaměřený na zmapování situace v oblasti vzdělávacích aktivit vysokoškolských knihoven</a:t>
            </a:r>
          </a:p>
          <a:p>
            <a:pPr lvl="1"/>
            <a:r>
              <a:rPr lang="cs-CZ" dirty="0" smtClean="0"/>
              <a:t>Překážky rozvoje IG: malý oddíl spolupráce knihoven a VŠ pracovišť, nezařazení kurzů IG do kurikula oborů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600" b="1" dirty="0" smtClean="0"/>
              <a:t>PISA  - výstupy aktuálně 2016 </a:t>
            </a:r>
            <a:r>
              <a:rPr lang="cs-CZ" sz="3600" b="1" dirty="0" smtClean="0"/>
              <a:t>(od r. 2000)</a:t>
            </a:r>
            <a:endParaRPr lang="cs-CZ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66941"/>
            <a:ext cx="8229600" cy="379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PIRLS</a:t>
            </a:r>
            <a:r>
              <a:rPr lang="cs-CZ" sz="3600" dirty="0" smtClean="0"/>
              <a:t> </a:t>
            </a:r>
            <a:r>
              <a:rPr lang="cs-CZ" sz="3600" i="1" dirty="0" smtClean="0"/>
              <a:t>(</a:t>
            </a:r>
            <a:r>
              <a:rPr lang="en-US" sz="3600" i="1" dirty="0" smtClean="0"/>
              <a:t>Progress </a:t>
            </a:r>
            <a:r>
              <a:rPr lang="en-US" sz="3600" i="1" dirty="0"/>
              <a:t>in </a:t>
            </a:r>
            <a:r>
              <a:rPr lang="en-US" sz="3600" i="1" dirty="0" smtClean="0"/>
              <a:t>International</a:t>
            </a:r>
            <a:r>
              <a:rPr lang="cs-CZ" sz="3600" i="1" dirty="0" smtClean="0"/>
              <a:t/>
            </a:r>
            <a:br>
              <a:rPr lang="cs-CZ" sz="3600" i="1" dirty="0" smtClean="0"/>
            </a:br>
            <a:r>
              <a:rPr lang="en-US" sz="3600" i="1" dirty="0" smtClean="0"/>
              <a:t>Reading </a:t>
            </a:r>
            <a:r>
              <a:rPr lang="en-US" sz="3600" i="1" dirty="0"/>
              <a:t>Literacy Study)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Mezinárodní </a:t>
            </a:r>
            <a:r>
              <a:rPr lang="cs-CZ" dirty="0"/>
              <a:t>výzkum </a:t>
            </a:r>
            <a:r>
              <a:rPr lang="cs-CZ" dirty="0" smtClean="0"/>
              <a:t>úrovně čtenářské gramotnosti žáků </a:t>
            </a:r>
            <a:r>
              <a:rPr lang="cs-CZ" dirty="0"/>
              <a:t>4. ročníku základní </a:t>
            </a:r>
            <a:r>
              <a:rPr lang="cs-CZ" dirty="0" smtClean="0"/>
              <a:t>školy</a:t>
            </a:r>
          </a:p>
          <a:p>
            <a:r>
              <a:rPr lang="cs-CZ" b="1" dirty="0" smtClean="0"/>
              <a:t>Čtenářská gramotnost </a:t>
            </a:r>
            <a:r>
              <a:rPr lang="cs-CZ" dirty="0" smtClean="0"/>
              <a:t>v pojetí PIRLS:</a:t>
            </a:r>
          </a:p>
          <a:p>
            <a:pPr lvl="1"/>
            <a:r>
              <a:rPr lang="cs-CZ" dirty="0" smtClean="0"/>
              <a:t>„…schopnost </a:t>
            </a:r>
            <a:r>
              <a:rPr lang="cs-CZ" dirty="0"/>
              <a:t>rozumět formám psaného jazyka, které vyžaduje společnost a/nebo oceňují jednotlivci, a tyto formy používat. Mladí čtenáři mohou odvozovat význam z široké škály textů. Čtou, aby se učili, aby se zapojili do společenství čtenářů a pro zábavu.“</a:t>
            </a:r>
            <a:endParaRPr lang="cs-CZ" dirty="0" smtClean="0"/>
          </a:p>
          <a:p>
            <a:r>
              <a:rPr lang="cs-CZ" dirty="0" smtClean="0"/>
              <a:t>Proč právě ve 4. ročnících?</a:t>
            </a:r>
          </a:p>
          <a:p>
            <a:pPr lvl="1"/>
            <a:r>
              <a:rPr lang="cs-CZ" dirty="0" smtClean="0"/>
              <a:t>Právě </a:t>
            </a:r>
            <a:r>
              <a:rPr lang="cs-CZ" dirty="0"/>
              <a:t>v tomto období </a:t>
            </a:r>
            <a:r>
              <a:rPr lang="cs-CZ" dirty="0" smtClean="0"/>
              <a:t>už </a:t>
            </a:r>
            <a:r>
              <a:rPr lang="cs-CZ" dirty="0"/>
              <a:t>žáci ovládají techniku čtení a začínají ho používat jako prostředek k dalšímu </a:t>
            </a:r>
            <a:r>
              <a:rPr lang="cs-CZ" dirty="0" smtClean="0"/>
              <a:t>vzdělávání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PIRLS  organizován </a:t>
            </a:r>
            <a:r>
              <a:rPr lang="cs-CZ" dirty="0"/>
              <a:t>Mezinárodní asociací pro hodnocení výsledků vzdělávání – IEA (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 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Achievement</a:t>
            </a:r>
            <a:r>
              <a:rPr lang="cs-CZ" dirty="0" smtClean="0"/>
              <a:t>)</a:t>
            </a:r>
          </a:p>
          <a:p>
            <a:r>
              <a:rPr lang="cs-CZ" dirty="0" smtClean="0"/>
              <a:t>ČR – národní </a:t>
            </a:r>
            <a:r>
              <a:rPr lang="cs-CZ" dirty="0"/>
              <a:t>koordinační </a:t>
            </a:r>
            <a:r>
              <a:rPr lang="cs-CZ" dirty="0" smtClean="0"/>
              <a:t>centrum v rámci v </a:t>
            </a:r>
            <a:r>
              <a:rPr lang="cs-CZ" dirty="0"/>
              <a:t>rámci České školní </a:t>
            </a:r>
            <a:r>
              <a:rPr lang="cs-CZ" dirty="0" smtClean="0"/>
              <a:t>inspekce</a:t>
            </a:r>
          </a:p>
          <a:p>
            <a:r>
              <a:rPr lang="cs-CZ" dirty="0" smtClean="0"/>
              <a:t>Testování v pětiletých cyklech (od 2001, v 2006 bez české účasti)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cs-CZ" sz="3600" b="1" dirty="0" smtClean="0"/>
              <a:t>PIRLS </a:t>
            </a:r>
            <a:r>
              <a:rPr lang="cs-CZ" sz="3600" i="1" dirty="0" smtClean="0"/>
              <a:t>(</a:t>
            </a:r>
            <a:r>
              <a:rPr lang="en-US" sz="3600" i="1" dirty="0" smtClean="0"/>
              <a:t>Progress in International Reading Literacy Study)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Přehled aspektů čtenářské gramotnosti</a:t>
            </a:r>
          </a:p>
          <a:p>
            <a:r>
              <a:rPr lang="cs-CZ" dirty="0" smtClean="0"/>
              <a:t> V rámci takto vymezené čtenářské gramotnosti lze rozlišit tři aspekty, které se při čtení uplatňují: </a:t>
            </a:r>
          </a:p>
          <a:p>
            <a:pPr lvl="1"/>
            <a:r>
              <a:rPr lang="cs-CZ" dirty="0" smtClean="0"/>
              <a:t> </a:t>
            </a:r>
            <a:r>
              <a:rPr lang="cs-CZ" dirty="0" smtClean="0"/>
              <a:t>účely čtení, </a:t>
            </a:r>
          </a:p>
          <a:p>
            <a:pPr lvl="1"/>
            <a:r>
              <a:rPr lang="cs-CZ" dirty="0" smtClean="0"/>
              <a:t> </a:t>
            </a:r>
            <a:r>
              <a:rPr lang="cs-CZ" dirty="0" smtClean="0"/>
              <a:t>postupy porozumění, </a:t>
            </a:r>
          </a:p>
          <a:p>
            <a:pPr lvl="1"/>
            <a:r>
              <a:rPr lang="cs-CZ" dirty="0" smtClean="0"/>
              <a:t> </a:t>
            </a:r>
            <a:r>
              <a:rPr lang="cs-CZ" dirty="0" smtClean="0"/>
              <a:t>čtenářské chování a postoje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cs-CZ" sz="3600" b="1" dirty="0" smtClean="0"/>
              <a:t>PIRLS</a:t>
            </a:r>
            <a:r>
              <a:rPr lang="cs-CZ" sz="3600" dirty="0" smtClean="0"/>
              <a:t> </a:t>
            </a:r>
            <a:r>
              <a:rPr lang="cs-CZ" sz="3600" i="1" dirty="0" smtClean="0"/>
              <a:t>(</a:t>
            </a:r>
            <a:r>
              <a:rPr lang="en-US" sz="3600" i="1" dirty="0" smtClean="0"/>
              <a:t>Progress in International Reading Literacy Study)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b="1" dirty="0" smtClean="0"/>
              <a:t>Účely čtení </a:t>
            </a:r>
            <a:endParaRPr lang="cs-CZ" b="1" dirty="0" smtClean="0"/>
          </a:p>
          <a:p>
            <a:r>
              <a:rPr lang="cs-CZ" dirty="0" smtClean="0"/>
              <a:t>záměry</a:t>
            </a:r>
            <a:r>
              <a:rPr lang="cs-CZ" dirty="0" smtClean="0"/>
              <a:t>, s nimiž čtenáři přistupují k </a:t>
            </a:r>
            <a:r>
              <a:rPr lang="cs-CZ" dirty="0" smtClean="0"/>
              <a:t>četbě</a:t>
            </a:r>
          </a:p>
          <a:p>
            <a:r>
              <a:rPr lang="cs-CZ" dirty="0" smtClean="0"/>
              <a:t>k</a:t>
            </a:r>
            <a:r>
              <a:rPr lang="cs-CZ" dirty="0" smtClean="0"/>
              <a:t>onkrétnímu </a:t>
            </a:r>
            <a:r>
              <a:rPr lang="cs-CZ" dirty="0" smtClean="0"/>
              <a:t>účelu zpravidla odpovídá i určitý druh textu, jehož četbou lze daný účel </a:t>
            </a:r>
            <a:r>
              <a:rPr lang="cs-CZ" dirty="0" smtClean="0"/>
              <a:t>naplnit</a:t>
            </a:r>
          </a:p>
          <a:p>
            <a:r>
              <a:rPr lang="cs-CZ" dirty="0" smtClean="0"/>
              <a:t>PIRLS </a:t>
            </a:r>
            <a:r>
              <a:rPr lang="cs-CZ" dirty="0" smtClean="0"/>
              <a:t>se soustředí na dva účely </a:t>
            </a:r>
            <a:r>
              <a:rPr lang="cs-CZ" dirty="0" smtClean="0"/>
              <a:t>čtení v škole i mimo ni:</a:t>
            </a:r>
          </a:p>
          <a:p>
            <a:pPr lvl="1"/>
            <a:r>
              <a:rPr lang="cs-CZ" dirty="0" smtClean="0"/>
              <a:t>A) </a:t>
            </a:r>
            <a:r>
              <a:rPr lang="cs-CZ" dirty="0" smtClean="0"/>
              <a:t>čtení pro získání literární zkušenosti (čtení ze zájmu a pro radost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B)</a:t>
            </a:r>
            <a:r>
              <a:rPr lang="cs-CZ" dirty="0" smtClean="0"/>
              <a:t> </a:t>
            </a:r>
            <a:r>
              <a:rPr lang="cs-CZ" dirty="0" smtClean="0"/>
              <a:t>čtení pro získání a používání informací (čtení jako nástroj vzdělávání</a:t>
            </a:r>
            <a:r>
              <a:rPr lang="cs-CZ" dirty="0" smtClean="0"/>
              <a:t>)</a:t>
            </a:r>
          </a:p>
          <a:p>
            <a:pPr lvl="1">
              <a:buNone/>
            </a:pPr>
            <a:r>
              <a:rPr lang="cs-CZ" dirty="0" smtClean="0"/>
              <a:t> </a:t>
            </a:r>
          </a:p>
          <a:p>
            <a:pPr>
              <a:buNone/>
            </a:pPr>
            <a:r>
              <a:rPr lang="cs-CZ" b="1" dirty="0" smtClean="0"/>
              <a:t>Postupy </a:t>
            </a:r>
            <a:r>
              <a:rPr lang="cs-CZ" b="1" dirty="0" smtClean="0"/>
              <a:t>porozumění</a:t>
            </a:r>
          </a:p>
          <a:p>
            <a:r>
              <a:rPr lang="cs-CZ" dirty="0" smtClean="0"/>
              <a:t>ve </a:t>
            </a:r>
            <a:r>
              <a:rPr lang="cs-CZ" dirty="0" smtClean="0"/>
              <a:t>výzkumu PIRLS </a:t>
            </a:r>
            <a:r>
              <a:rPr lang="cs-CZ" dirty="0" smtClean="0"/>
              <a:t>jsou to činnosti</a:t>
            </a:r>
            <a:r>
              <a:rPr lang="cs-CZ" dirty="0" smtClean="0"/>
              <a:t>, které čtenáři provádějí při četbě textu, aby porozuměli jeho </a:t>
            </a:r>
            <a:r>
              <a:rPr lang="cs-CZ" dirty="0" smtClean="0"/>
              <a:t>významu</a:t>
            </a:r>
          </a:p>
          <a:p>
            <a:r>
              <a:rPr lang="cs-CZ" dirty="0" smtClean="0"/>
              <a:t>s</a:t>
            </a:r>
            <a:r>
              <a:rPr lang="cs-CZ" dirty="0" smtClean="0"/>
              <a:t>ledovány </a:t>
            </a:r>
            <a:r>
              <a:rPr lang="cs-CZ" dirty="0" smtClean="0"/>
              <a:t>čtyři postupy porozumění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l </a:t>
            </a:r>
            <a:r>
              <a:rPr lang="cs-CZ" dirty="0" smtClean="0"/>
              <a:t>vyhledávání </a:t>
            </a:r>
            <a:r>
              <a:rPr lang="cs-CZ" dirty="0" smtClean="0"/>
              <a:t>informací</a:t>
            </a:r>
          </a:p>
          <a:p>
            <a:pPr lvl="1"/>
            <a:r>
              <a:rPr lang="cs-CZ" dirty="0" smtClean="0"/>
              <a:t>II</a:t>
            </a:r>
            <a:r>
              <a:rPr lang="cs-CZ" dirty="0" smtClean="0"/>
              <a:t> </a:t>
            </a:r>
            <a:r>
              <a:rPr lang="cs-CZ" dirty="0" smtClean="0"/>
              <a:t>vyvozování </a:t>
            </a:r>
            <a:r>
              <a:rPr lang="cs-CZ" dirty="0" smtClean="0"/>
              <a:t>závěrů</a:t>
            </a:r>
          </a:p>
          <a:p>
            <a:pPr lvl="1"/>
            <a:r>
              <a:rPr lang="cs-CZ" dirty="0" smtClean="0"/>
              <a:t>III</a:t>
            </a:r>
            <a:r>
              <a:rPr lang="cs-CZ" dirty="0" smtClean="0"/>
              <a:t> interpretace</a:t>
            </a:r>
          </a:p>
          <a:p>
            <a:pPr lvl="1"/>
            <a:r>
              <a:rPr lang="cs-CZ" dirty="0" smtClean="0"/>
              <a:t>IV p</a:t>
            </a:r>
            <a:r>
              <a:rPr lang="cs-CZ" dirty="0" smtClean="0"/>
              <a:t>osuzování textu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Účely </a:t>
            </a:r>
            <a:r>
              <a:rPr lang="cs-CZ" dirty="0" smtClean="0"/>
              <a:t>čtení a postupy porozumění tvoří ve výzkumu PIRLS základ písemného </a:t>
            </a:r>
            <a:r>
              <a:rPr lang="cs-CZ" dirty="0" smtClean="0"/>
              <a:t>testu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čtení s porozuměním. Všechny čtyři postupy jsou sledovány v rámci obou účelů čtení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Prakticky to znamená, že každý účel je v testu reprezentován jiným druhem textu (literárním nebo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informativním</a:t>
            </a:r>
            <a:r>
              <a:rPr lang="cs-CZ" dirty="0" smtClean="0"/>
              <a:t>) a ke každému textu je položeno několik otázek, které jsou zaměřeny na různé postupy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porozumění</a:t>
            </a:r>
            <a:r>
              <a:rPr lang="cs-CZ" dirty="0" smtClean="0"/>
              <a:t>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2800" b="1" dirty="0" smtClean="0"/>
              <a:t>Procentuální zastoupení účelů čtení a postupů porozumění v testech PIRLS a </a:t>
            </a:r>
            <a:r>
              <a:rPr lang="cs-CZ" sz="2800" b="1" dirty="0" err="1" smtClean="0"/>
              <a:t>prePIRLS</a:t>
            </a:r>
            <a:endParaRPr lang="cs-CZ" sz="28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7051540" cy="3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1454</Words>
  <Application>Microsoft Office PowerPoint</Application>
  <PresentationFormat>Předvádění na obrazovce (4:3)</PresentationFormat>
  <Paragraphs>163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sady Office</vt:lpstr>
      <vt:lpstr>Informační vzdělávání  v kontextu výzkumů</vt:lpstr>
      <vt:lpstr>Východisko – cílová skupina žáci</vt:lpstr>
      <vt:lpstr>PISA (Programme for International Student Assesment)</vt:lpstr>
      <vt:lpstr>PISA (od r. 2000)</vt:lpstr>
      <vt:lpstr>PISA  - výstupy aktuálně 2016 (od r. 2000)</vt:lpstr>
      <vt:lpstr>PIRLS (Progress in International Reading Literacy Study)</vt:lpstr>
      <vt:lpstr>PIRLS (Progress in International Reading Literacy Study)</vt:lpstr>
      <vt:lpstr>PIRLS (Progress in International Reading Literacy Study)</vt:lpstr>
      <vt:lpstr>Procentuální zastoupení účelů čtení a postupů porozumění v testech PIRLS a prePIRLS</vt:lpstr>
      <vt:lpstr>PIRLS - Čtenářské chování a postoje </vt:lpstr>
      <vt:lpstr>PIRLS - Čtenářská gramotnost a prostředí internetu</vt:lpstr>
      <vt:lpstr>Ukázka - sekundární analýza PIRLS ČR (2011) http://www.csicr.cz/html/Sekundarni_analyzyPIRLS_TIMSS/flipviewerxpress.html</vt:lpstr>
      <vt:lpstr>Ukázka - sekundární analýza PIRLS ČR (2011) http://www.csicr.cz/html/Sekundarni_analyzyPIRLS_TIMSS/flipviewerxpress.html</vt:lpstr>
      <vt:lpstr>Uvolněné testové úlohy PIRLS http://www.csicr.cz/Prave-menu/Mezinarodni-setreni/PIRLS/Uvolnene-testove-ulohy/Cteme-nejen-v-hodinach-ceskeho-jazyka</vt:lpstr>
      <vt:lpstr>Ukázka testové úlohy - otázky</vt:lpstr>
      <vt:lpstr>Ukázka testové úlohy - otázky</vt:lpstr>
      <vt:lpstr>Ukázka testové úlohy - otázky</vt:lpstr>
      <vt:lpstr>Ukázka úloh</vt:lpstr>
      <vt:lpstr>Ukázka úloh</vt:lpstr>
      <vt:lpstr>Ukázka úloh</vt:lpstr>
      <vt:lpstr>Ukázka úloh</vt:lpstr>
      <vt:lpstr>Ukázka úloh</vt:lpstr>
      <vt:lpstr>TIMSS (Trends in International Mathematics and Science Study) </vt:lpstr>
      <vt:lpstr>Národní zpráva                                      http://www.csicr.cz/Prave-menu/Mezinarodni-setreni/TIMSS/Narodni-zpravy/Narodni-zprava-TIMSS-2015</vt:lpstr>
      <vt:lpstr>ICILS (International Computer and Information Literacy Study)</vt:lpstr>
      <vt:lpstr>Žáci a ICT Sekundární analýza výsledků mezinárodních šetření ICILS 2013 a PISA 2012 Výsledky, závěry, doporučení</vt:lpstr>
      <vt:lpstr>Žáci a ICT Sekundární analýza výsledků mezinárodních šetření ICILS 2013 a PISA 2012 Výsledky, závěry, doporučení</vt:lpstr>
      <vt:lpstr>Dostupnost a využívání ICT  dle PISA 2012 a ICILS 2013</vt:lpstr>
      <vt:lpstr>PISA + ICILS</vt:lpstr>
      <vt:lpstr>PISA + ICILS</vt:lpstr>
      <vt:lpstr>PISA + ICILS</vt:lpstr>
      <vt:lpstr>PISA + ICILS</vt:lpstr>
      <vt:lpstr>Zkoumání úspěšnosti / neúspěšnosti škol</vt:lpstr>
      <vt:lpstr>Vědomostní úrovně, ukázky testů  http://www.csicr.cz/html/timss/flipviewerxpress.html</vt:lpstr>
      <vt:lpstr>Výsledky zemí</vt:lpstr>
      <vt:lpstr>Závěry ICILS + PISA</vt:lpstr>
      <vt:lpstr>TALIS (Teaching and Learning International Survey) </vt:lpstr>
      <vt:lpstr>TALIS  http://www.csicr.cz/Prave-menu/Mezinarodni-setreni/TALIS</vt:lpstr>
      <vt:lpstr>Témata výzkumu TALIS</vt:lpstr>
      <vt:lpstr> Výzkum Ministerstva informací  a STEM/MARK </vt:lpstr>
      <vt:lpstr>Výzkumy komise IVIG při AKVŠ  http://www.akvs.cz/komise-iniciativy/komise-ivig/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vzdělávání  v kontextu výzkumů</dc:title>
  <dc:creator>Pavlína Pavík</dc:creator>
  <cp:lastModifiedBy>Pavlína Pavík</cp:lastModifiedBy>
  <cp:revision>3</cp:revision>
  <dcterms:created xsi:type="dcterms:W3CDTF">2016-12-09T05:22:26Z</dcterms:created>
  <dcterms:modified xsi:type="dcterms:W3CDTF">2016-12-16T06:47:25Z</dcterms:modified>
</cp:coreProperties>
</file>