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5" r:id="rId3"/>
    <p:sldId id="302" r:id="rId4"/>
    <p:sldId id="303" r:id="rId5"/>
    <p:sldId id="306" r:id="rId6"/>
    <p:sldId id="308" r:id="rId7"/>
    <p:sldId id="319" r:id="rId8"/>
    <p:sldId id="310" r:id="rId9"/>
    <p:sldId id="307" r:id="rId10"/>
    <p:sldId id="322" r:id="rId11"/>
    <p:sldId id="321" r:id="rId12"/>
    <p:sldId id="329" r:id="rId13"/>
    <p:sldId id="309" r:id="rId14"/>
    <p:sldId id="315" r:id="rId15"/>
    <p:sldId id="317" r:id="rId16"/>
    <p:sldId id="318" r:id="rId17"/>
    <p:sldId id="316" r:id="rId18"/>
    <p:sldId id="326" r:id="rId19"/>
    <p:sldId id="311" r:id="rId20"/>
    <p:sldId id="324" r:id="rId21"/>
    <p:sldId id="320" r:id="rId22"/>
    <p:sldId id="312" r:id="rId23"/>
    <p:sldId id="313" r:id="rId24"/>
    <p:sldId id="325" r:id="rId25"/>
    <p:sldId id="314" r:id="rId26"/>
    <p:sldId id="323" r:id="rId27"/>
    <p:sldId id="327" r:id="rId28"/>
    <p:sldId id="328" r:id="rId29"/>
    <p:sldId id="290" r:id="rId30"/>
    <p:sldId id="27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2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72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4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8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8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8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2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F7331E-54C9-4193-A5E4-2A4A9DAFB3DB}" type="datetimeFigureOut">
              <a:rPr lang="cs-CZ" smtClean="0"/>
              <a:t>2.11.2016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6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stebanmoro.org/wp-content/uploads/2012/08/choosing_a_good_chart-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graf&amp;source=lnms&amp;tbm=isch&amp;sa=X&amp;ved=0ahUKEwjTwe-ptorQAhUBORQKHXtBATEQ_AUICCgB&amp;biw=1920&amp;bih=1009" TargetMode="External"/><Relationship Id="rId2" Type="http://schemas.openxmlformats.org/officeDocument/2006/relationships/hyperlink" Target="http://is.muni.cz/th/362075/ff_m/tvorba-efektivnich-grafu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5BdDpY3FOneV_9GSFakK_BCc5X1vrbztucSSio0mo8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YN58XouWM5wCuq0R2" TargetMode="External"/><Relationship Id="rId2" Type="http://schemas.openxmlformats.org/officeDocument/2006/relationships/hyperlink" Target="https://goo.gl/SXFKY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atavizcatalogue.com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atefree.cz/blo/hoaxy/1161-muslimske-zeme-uprchliky-neprijimaj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Rozvoj IT kompetencí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Kovářová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6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 - </a:t>
            </a:r>
            <a:r>
              <a:rPr lang="cs-CZ" dirty="0" err="1" smtClean="0"/>
              <a:t>ilustrcace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Odlišnost, podobnost</a:t>
            </a:r>
          </a:p>
          <a:p>
            <a:r>
              <a:rPr lang="cs-CZ" dirty="0" smtClean="0"/>
              <a:t>Vztahy mezi hodnotami</a:t>
            </a:r>
          </a:p>
          <a:p>
            <a:r>
              <a:rPr lang="cs-CZ" dirty="0" smtClean="0"/>
              <a:t>Pořadí, uspořádání</a:t>
            </a:r>
          </a:p>
          <a:p>
            <a:r>
              <a:rPr lang="cs-CZ" dirty="0" smtClean="0"/>
              <a:t>Rozsah</a:t>
            </a:r>
          </a:p>
          <a:p>
            <a:endParaRPr lang="cs-CZ" dirty="0"/>
          </a:p>
          <a:p>
            <a:r>
              <a:rPr lang="cs-CZ" dirty="0" smtClean="0"/>
              <a:t>Pozice, velikost, úhel…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51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4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typy grafů (Excel 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Výsečový (koláčový) – části 1 proměnné – celkem 100 %; varianta prstencový</a:t>
            </a:r>
          </a:p>
          <a:p>
            <a:r>
              <a:rPr lang="cs-CZ" dirty="0" smtClean="0"/>
              <a:t>Sloupcový – jedna nebo více proměnných (tam nutné stejné hodnoty), možné absolutní (vč. záporných) i relativní hodnoty; varianta pruhový</a:t>
            </a:r>
          </a:p>
          <a:p>
            <a:r>
              <a:rPr lang="cs-CZ" dirty="0" smtClean="0"/>
              <a:t>Spojnicový – spojitá proměnná (i víc), znázornění trendu; varianta plošný</a:t>
            </a:r>
          </a:p>
          <a:p>
            <a:r>
              <a:rPr lang="cs-CZ" dirty="0" smtClean="0"/>
              <a:t>Paprskový – několik proměnných spojitých pro srovnání (víc charakteristik)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93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890586"/>
            <a:ext cx="7543800" cy="393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2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399" y="1946275"/>
            <a:ext cx="6397651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022" y="1846263"/>
            <a:ext cx="43424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595" y="1846263"/>
            <a:ext cx="596926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711" y="1846263"/>
            <a:ext cx="534902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9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467679"/>
            <a:ext cx="7543800" cy="2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929" y="1846263"/>
            <a:ext cx="566859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Ukázky jiných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EdX</a:t>
            </a:r>
            <a:r>
              <a:rPr lang="cs-CZ" dirty="0" smtClean="0"/>
              <a:t> (Anna Winklerová)</a:t>
            </a:r>
          </a:p>
          <a:p>
            <a:r>
              <a:rPr lang="cs-CZ" dirty="0" err="1" smtClean="0"/>
              <a:t>Corinth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 (Martin Bukáček)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44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421" y="1846263"/>
            <a:ext cx="722960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6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034" y="1846263"/>
            <a:ext cx="409238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3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12" y="2416175"/>
            <a:ext cx="7260826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112" y="2111375"/>
            <a:ext cx="6042226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5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214" y="1846263"/>
            <a:ext cx="322802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98" y="1846263"/>
            <a:ext cx="682745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725" y="1846263"/>
            <a:ext cx="63350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4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špatně?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702" y="1846263"/>
            <a:ext cx="575704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teď?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Příklady z předmětu Vizualizace dat =&gt; celý semestr pro zájemce</a:t>
            </a:r>
          </a:p>
          <a:p>
            <a:r>
              <a:rPr lang="cs-CZ" dirty="0" smtClean="0">
                <a:hlinkClick r:id="rId2"/>
              </a:rPr>
              <a:t>Brožura</a:t>
            </a:r>
            <a:r>
              <a:rPr lang="cs-CZ" dirty="0" smtClean="0"/>
              <a:t> pro tvorbu efektivních grafů nejen do DP od Tomáše Marka</a:t>
            </a:r>
          </a:p>
          <a:p>
            <a:r>
              <a:rPr lang="cs-CZ" dirty="0" smtClean="0"/>
              <a:t>Další chyby - </a:t>
            </a:r>
            <a:r>
              <a:rPr lang="cs-CZ" dirty="0" smtClean="0">
                <a:hlinkClick r:id="rId3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26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Vytvořte grafy:</a:t>
            </a:r>
          </a:p>
          <a:p>
            <a:pPr lvl="1"/>
            <a:r>
              <a:rPr lang="cs-CZ" dirty="0" smtClean="0"/>
              <a:t>1 koláčový</a:t>
            </a:r>
          </a:p>
          <a:p>
            <a:pPr lvl="1"/>
            <a:r>
              <a:rPr lang="cs-CZ" dirty="0" smtClean="0"/>
              <a:t>1 sloupcový</a:t>
            </a:r>
          </a:p>
          <a:p>
            <a:pPr lvl="1"/>
            <a:r>
              <a:rPr lang="cs-CZ" dirty="0" smtClean="0"/>
              <a:t>1 jiný</a:t>
            </a:r>
          </a:p>
          <a:p>
            <a:r>
              <a:rPr lang="cs-CZ" dirty="0" smtClean="0">
                <a:hlinkClick r:id="rId2"/>
              </a:rPr>
              <a:t>Ukažte</a:t>
            </a:r>
            <a:r>
              <a:rPr lang="cs-CZ" dirty="0" smtClean="0"/>
              <a:t> a interpretujte</a:t>
            </a:r>
          </a:p>
          <a:p>
            <a:r>
              <a:rPr lang="cs-CZ" dirty="0" smtClean="0"/>
              <a:t>Totéž pro modul (nejen základní studijní opora)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69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 čeho se nehnete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Domluva skupiny</a:t>
            </a:r>
          </a:p>
          <a:p>
            <a:pPr lvl="1"/>
            <a:r>
              <a:rPr lang="cs-CZ" dirty="0"/>
              <a:t>Rámcová struktura </a:t>
            </a:r>
            <a:r>
              <a:rPr lang="cs-CZ" dirty="0" smtClean="0"/>
              <a:t>kurzu (vyrovnanost náročnosti, vazba mezi moduly)</a:t>
            </a:r>
            <a:endParaRPr lang="cs-CZ" dirty="0"/>
          </a:p>
          <a:p>
            <a:pPr lvl="1"/>
            <a:r>
              <a:rPr lang="cs-CZ" dirty="0" smtClean="0"/>
              <a:t>Výukové cíle (kurz, moduly)</a:t>
            </a:r>
          </a:p>
          <a:p>
            <a:r>
              <a:rPr lang="cs-CZ" dirty="0" smtClean="0"/>
              <a:t>Vyhledané podklady</a:t>
            </a:r>
          </a:p>
          <a:p>
            <a:pPr lvl="1"/>
            <a:r>
              <a:rPr lang="cs-CZ" dirty="0" smtClean="0"/>
              <a:t>Základ pro obsah textových opor</a:t>
            </a:r>
          </a:p>
          <a:p>
            <a:pPr lvl="1"/>
            <a:r>
              <a:rPr lang="cs-CZ" dirty="0" smtClean="0"/>
              <a:t>Rozšiřující materiály (lze později)</a:t>
            </a:r>
          </a:p>
          <a:p>
            <a:r>
              <a:rPr lang="cs-CZ" dirty="0" smtClean="0"/>
              <a:t>Komunikace</a:t>
            </a:r>
          </a:p>
          <a:p>
            <a:pPr lvl="1"/>
            <a:r>
              <a:rPr lang="cs-CZ" dirty="0" smtClean="0"/>
              <a:t>Tým</a:t>
            </a:r>
          </a:p>
          <a:p>
            <a:pPr lvl="1"/>
            <a:r>
              <a:rPr lang="cs-CZ" dirty="0" smtClean="0"/>
              <a:t>E-kurz (přizpůsobení obsahu možné komunikaci)</a:t>
            </a:r>
          </a:p>
          <a:p>
            <a:r>
              <a:rPr lang="cs-CZ" dirty="0" smtClean="0"/>
              <a:t>Základní studijní materiál</a:t>
            </a:r>
          </a:p>
          <a:p>
            <a:pPr lvl="1"/>
            <a:r>
              <a:rPr lang="cs-CZ" dirty="0" smtClean="0"/>
              <a:t>Obsah</a:t>
            </a:r>
          </a:p>
          <a:p>
            <a:pPr lvl="1"/>
            <a:r>
              <a:rPr lang="cs-CZ" dirty="0" smtClean="0"/>
              <a:t>Struktura</a:t>
            </a:r>
          </a:p>
        </p:txBody>
      </p:sp>
    </p:spTree>
    <p:extLst>
      <p:ext uri="{BB962C8B-B14F-4D97-AF65-F5344CB8AC3E}">
        <p14:creationId xmlns:p14="http://schemas.microsoft.com/office/powerpoint/2010/main" val="1240480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5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Prezentace </a:t>
            </a:r>
            <a:r>
              <a:rPr lang="cs-CZ" dirty="0" smtClean="0">
                <a:hlinkClick r:id="rId2"/>
              </a:rPr>
              <a:t>skupin</a:t>
            </a:r>
            <a:endParaRPr lang="cs-CZ" dirty="0" smtClean="0"/>
          </a:p>
          <a:p>
            <a:r>
              <a:rPr lang="cs-CZ" dirty="0" smtClean="0"/>
              <a:t>Dotazy na mne?</a:t>
            </a:r>
          </a:p>
          <a:p>
            <a:r>
              <a:rPr lang="cs-CZ" dirty="0" smtClean="0"/>
              <a:t>15 min. práce ve skupinách – kdo co potřebuje</a:t>
            </a:r>
          </a:p>
          <a:p>
            <a:r>
              <a:rPr lang="cs-CZ" dirty="0" smtClean="0"/>
              <a:t>Úroveň kompetencí</a:t>
            </a:r>
          </a:p>
          <a:p>
            <a:pPr lvl="1"/>
            <a:r>
              <a:rPr lang="cs-CZ" dirty="0" smtClean="0"/>
              <a:t>Jedeme od základů</a:t>
            </a:r>
          </a:p>
          <a:p>
            <a:pPr lvl="1"/>
            <a:r>
              <a:rPr lang="cs-CZ" dirty="0" smtClean="0"/>
              <a:t>Pro koho známé, pracuje při přednášce na svém modulu, ale sledujte, co utíká</a:t>
            </a:r>
          </a:p>
          <a:p>
            <a:r>
              <a:rPr lang="cs-CZ" dirty="0" smtClean="0"/>
              <a:t>Hlasování o posledním tématu – anonymní návrhy (</a:t>
            </a:r>
            <a:r>
              <a:rPr lang="cs-CZ" dirty="0" smtClean="0">
                <a:hlinkClick r:id="rId3"/>
              </a:rPr>
              <a:t>Google </a:t>
            </a:r>
            <a:r>
              <a:rPr lang="cs-CZ" dirty="0" err="1" smtClean="0">
                <a:hlinkClick r:id="rId3"/>
              </a:rPr>
              <a:t>form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05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Znázornění informací vizuálním způsobem =&gt; libovolné typy grafických formátů</a:t>
            </a:r>
          </a:p>
          <a:p>
            <a:pPr lvl="1"/>
            <a:r>
              <a:rPr lang="cs-CZ" dirty="0" smtClean="0"/>
              <a:t>Grafy</a:t>
            </a:r>
          </a:p>
          <a:p>
            <a:pPr lvl="1"/>
            <a:r>
              <a:rPr lang="cs-CZ" dirty="0" smtClean="0"/>
              <a:t>Schémata a diagramy (vč. myšlenkových mapy)</a:t>
            </a:r>
          </a:p>
          <a:p>
            <a:pPr lvl="1"/>
            <a:r>
              <a:rPr lang="cs-CZ" dirty="0" smtClean="0"/>
              <a:t>Infografiky…</a:t>
            </a:r>
          </a:p>
          <a:p>
            <a:r>
              <a:rPr lang="cs-CZ" dirty="0" smtClean="0"/>
              <a:t>Chceme předat informaci, kde obraz efektivnější než slova =&gt; základ jasno v informaci, co vyjadřujeme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28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vizualizací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Prezentace, srovnání, interpretace dat</a:t>
            </a:r>
          </a:p>
          <a:p>
            <a:pPr lvl="1"/>
            <a:r>
              <a:rPr lang="cs-CZ" dirty="0" smtClean="0"/>
              <a:t>Lepší rozhodnutí, ilustrace, vhled</a:t>
            </a:r>
          </a:p>
          <a:p>
            <a:pPr lvl="1"/>
            <a:r>
              <a:rPr lang="cs-CZ" dirty="0" smtClean="0"/>
              <a:t>Podpora argumentace, přesvědčování, emoce, motivace…</a:t>
            </a:r>
          </a:p>
          <a:p>
            <a:r>
              <a:rPr lang="cs-CZ" dirty="0" smtClean="0"/>
              <a:t>Společné prvky</a:t>
            </a:r>
          </a:p>
          <a:p>
            <a:pPr lvl="1"/>
            <a:r>
              <a:rPr lang="cs-CZ" dirty="0" smtClean="0"/>
              <a:t>Nutné pochopení samostatně</a:t>
            </a:r>
          </a:p>
          <a:p>
            <a:pPr lvl="1"/>
            <a:r>
              <a:rPr lang="cs-CZ" dirty="0" smtClean="0"/>
              <a:t>Začlenění do textu interpretací</a:t>
            </a:r>
          </a:p>
          <a:p>
            <a:pPr lvl="1"/>
            <a:r>
              <a:rPr lang="cs-CZ" dirty="0" smtClean="0"/>
              <a:t>Pozor na práci s barvami a vzory</a:t>
            </a:r>
          </a:p>
          <a:p>
            <a:r>
              <a:rPr lang="cs-CZ" dirty="0" smtClean="0"/>
              <a:t>Různé </a:t>
            </a:r>
            <a:r>
              <a:rPr lang="cs-CZ" dirty="0" smtClean="0">
                <a:hlinkClick r:id="rId2"/>
              </a:rPr>
              <a:t>typy vizualizací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6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zem&amp;ecaron; uprchlík&amp;uring; hatefre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7" y="0"/>
            <a:ext cx="9154787" cy="58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4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co vizualizuji?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Klíčový zdroj informací</a:t>
            </a:r>
          </a:p>
          <a:p>
            <a:r>
              <a:rPr lang="cs-CZ" dirty="0"/>
              <a:t>Co chcete vizualizovat?</a:t>
            </a:r>
          </a:p>
          <a:p>
            <a:r>
              <a:rPr lang="cs-CZ" dirty="0" smtClean="0"/>
              <a:t>Kde hledat?</a:t>
            </a:r>
          </a:p>
          <a:p>
            <a:r>
              <a:rPr lang="cs-CZ" dirty="0" smtClean="0"/>
              <a:t>Najděte data k vizualizaci pro své téma – pro toto cvičení výhradně statistická</a:t>
            </a:r>
          </a:p>
          <a:p>
            <a:r>
              <a:rPr lang="cs-CZ" dirty="0" smtClean="0"/>
              <a:t>Co jste schopni na základě dat vyjádřit a co chcete?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4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Pozor na osy, měřítko, barvy</a:t>
            </a:r>
          </a:p>
          <a:p>
            <a:r>
              <a:rPr lang="cs-CZ" dirty="0" smtClean="0"/>
              <a:t>Čitelnost + hodnoty, kategorie…</a:t>
            </a:r>
          </a:p>
          <a:p>
            <a:r>
              <a:rPr lang="cs-CZ" dirty="0" smtClean="0"/>
              <a:t>Jen nezbytné (ne nepotřebná data)</a:t>
            </a:r>
          </a:p>
          <a:p>
            <a:r>
              <a:rPr lang="cs-CZ" dirty="0" smtClean="0"/>
              <a:t>Žádné podsekávání os, natahování os (strmost vývoje), 3D</a:t>
            </a:r>
          </a:p>
          <a:p>
            <a:r>
              <a:rPr lang="cs-CZ" dirty="0" smtClean="0"/>
              <a:t>Odlišné = upoutá – co chceme zdůraznit, ale ne návodné</a:t>
            </a:r>
          </a:p>
          <a:p>
            <a:r>
              <a:rPr lang="cs-CZ" dirty="0" smtClean="0"/>
              <a:t>Nominální data řazená podle velikosti, ordinální a spojitá podle pořadí</a:t>
            </a:r>
          </a:p>
          <a:p>
            <a:r>
              <a:rPr lang="cs-CZ" dirty="0" smtClean="0"/>
              <a:t>Méně přesné, ale lépe interpretovatelné než tabulka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247642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664</TotalTime>
  <Words>502</Words>
  <Application>Microsoft Office PowerPoint</Application>
  <PresentationFormat>Předvádění na obrazovce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Retrospektiva</vt:lpstr>
      <vt:lpstr>Rozvoj IT kompetencí</vt:lpstr>
      <vt:lpstr>Ukázky jiných prostředí</vt:lpstr>
      <vt:lpstr>Bez čeho se nehnete dál?</vt:lpstr>
      <vt:lpstr>Problémy?</vt:lpstr>
      <vt:lpstr>Vizualizace informací</vt:lpstr>
      <vt:lpstr>Význam vizualizací</vt:lpstr>
      <vt:lpstr>Prezentace aplikace PowerPoint</vt:lpstr>
      <vt:lpstr>Úkol – co vizualizuji?</vt:lpstr>
      <vt:lpstr>Grafy</vt:lpstr>
      <vt:lpstr>Grafy - ilustrcace</vt:lpstr>
      <vt:lpstr>Prezentace aplikace PowerPoint</vt:lpstr>
      <vt:lpstr>Základní typy grafů (Excel 2010)</vt:lpstr>
      <vt:lpstr>Co je špatně?</vt:lpstr>
      <vt:lpstr>Co je špatně?</vt:lpstr>
      <vt:lpstr>Co je špatně?</vt:lpstr>
      <vt:lpstr>Co je špatně?</vt:lpstr>
      <vt:lpstr>Co je špatně?</vt:lpstr>
      <vt:lpstr>Co je špatně?</vt:lpstr>
      <vt:lpstr>Co je špatně?</vt:lpstr>
      <vt:lpstr>Co je špatně?</vt:lpstr>
      <vt:lpstr>Co je špatně?</vt:lpstr>
      <vt:lpstr>Co je špatně?</vt:lpstr>
      <vt:lpstr>Prezentace aplikace PowerPoint</vt:lpstr>
      <vt:lpstr>Co je špatně?</vt:lpstr>
      <vt:lpstr>Co je špatně?</vt:lpstr>
      <vt:lpstr>?</vt:lpstr>
      <vt:lpstr>Co je špatně?</vt:lpstr>
      <vt:lpstr>Co teď?</vt:lpstr>
      <vt:lpstr>Zadání úkolu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IT kompetencí</dc:title>
  <dc:creator>PC</dc:creator>
  <cp:lastModifiedBy>Pavla Kovářová</cp:lastModifiedBy>
  <cp:revision>72</cp:revision>
  <dcterms:created xsi:type="dcterms:W3CDTF">2015-09-30T15:23:33Z</dcterms:created>
  <dcterms:modified xsi:type="dcterms:W3CDTF">2016-11-02T16:16:26Z</dcterms:modified>
</cp:coreProperties>
</file>