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handoutMasterIdLst>
    <p:handoutMasterId r:id="rId39"/>
  </p:handoutMasterIdLst>
  <p:sldIdLst>
    <p:sldId id="326" r:id="rId2"/>
    <p:sldId id="328" r:id="rId3"/>
    <p:sldId id="332" r:id="rId4"/>
    <p:sldId id="333" r:id="rId5"/>
    <p:sldId id="428" r:id="rId6"/>
    <p:sldId id="335" r:id="rId7"/>
    <p:sldId id="424" r:id="rId8"/>
    <p:sldId id="426" r:id="rId9"/>
    <p:sldId id="345" r:id="rId10"/>
    <p:sldId id="336" r:id="rId11"/>
    <p:sldId id="337" r:id="rId12"/>
    <p:sldId id="401" r:id="rId13"/>
    <p:sldId id="352" r:id="rId14"/>
    <p:sldId id="355" r:id="rId15"/>
    <p:sldId id="356" r:id="rId16"/>
    <p:sldId id="357" r:id="rId17"/>
    <p:sldId id="358" r:id="rId18"/>
    <p:sldId id="427" r:id="rId19"/>
    <p:sldId id="359" r:id="rId20"/>
    <p:sldId id="363" r:id="rId21"/>
    <p:sldId id="429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7" r:id="rId30"/>
    <p:sldId id="430" r:id="rId31"/>
    <p:sldId id="391" r:id="rId32"/>
    <p:sldId id="389" r:id="rId33"/>
    <p:sldId id="390" r:id="rId34"/>
    <p:sldId id="371" r:id="rId35"/>
    <p:sldId id="330" r:id="rId36"/>
    <p:sldId id="305" r:id="rId37"/>
    <p:sldId id="393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1F3CB-0F4F-453A-A11C-526E46AA17B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CE6A7B8-1EEB-464A-9B39-6FFEE82E7718}">
      <dgm:prSet phldrT="[Text]"/>
      <dgm:spPr/>
      <dgm:t>
        <a:bodyPr/>
        <a:lstStyle/>
        <a:p>
          <a:r>
            <a:rPr lang="cs-CZ" dirty="0" smtClean="0"/>
            <a:t>Výsledky</a:t>
          </a:r>
          <a:endParaRPr lang="cs-CZ" dirty="0"/>
        </a:p>
      </dgm:t>
    </dgm:pt>
    <dgm:pt modelId="{FA587B01-1918-46F3-BD5F-5925D2AEC2DF}" type="parTrans" cxnId="{BEDDFCDD-3F81-4AED-9B2A-FF2A7486D2AD}">
      <dgm:prSet/>
      <dgm:spPr/>
    </dgm:pt>
    <dgm:pt modelId="{D70503DB-4B7E-4EEF-8E71-7D84E957D2A2}" type="sibTrans" cxnId="{BEDDFCDD-3F81-4AED-9B2A-FF2A7486D2AD}">
      <dgm:prSet/>
      <dgm:spPr/>
    </dgm:pt>
    <dgm:pt modelId="{E5F34FEE-B0C3-418F-A060-D7E819F02AC0}">
      <dgm:prSet phldrT="[Text]"/>
      <dgm:spPr/>
      <dgm:t>
        <a:bodyPr/>
        <a:lstStyle/>
        <a:p>
          <a:r>
            <a:rPr lang="cs-CZ" dirty="0" smtClean="0"/>
            <a:t>Učení</a:t>
          </a:r>
          <a:endParaRPr lang="cs-CZ" dirty="0"/>
        </a:p>
      </dgm:t>
    </dgm:pt>
    <dgm:pt modelId="{28FACEA1-91DD-41B2-80F9-D9F8C1859D1D}" type="sibTrans" cxnId="{726FD2BC-1417-416F-A672-20F70D09D0E3}">
      <dgm:prSet/>
      <dgm:spPr/>
    </dgm:pt>
    <dgm:pt modelId="{D65C5322-02CB-48A9-8703-4F6DEEDCB3DE}" type="parTrans" cxnId="{726FD2BC-1417-416F-A672-20F70D09D0E3}">
      <dgm:prSet/>
      <dgm:spPr/>
    </dgm:pt>
    <dgm:pt modelId="{B524892D-D1DF-4254-9802-7A4097F67557}">
      <dgm:prSet phldrT="[Text]"/>
      <dgm:spPr/>
      <dgm:t>
        <a:bodyPr/>
        <a:lstStyle/>
        <a:p>
          <a:r>
            <a:rPr lang="cs-CZ" dirty="0" smtClean="0"/>
            <a:t>Chování</a:t>
          </a:r>
          <a:endParaRPr lang="cs-CZ" dirty="0"/>
        </a:p>
      </dgm:t>
    </dgm:pt>
    <dgm:pt modelId="{31B23FD5-BAD7-43AF-A7B6-04D7D4A2EB43}" type="sibTrans" cxnId="{BDEE01A4-E6E9-43DE-9379-0C0B753CE2FE}">
      <dgm:prSet/>
      <dgm:spPr/>
    </dgm:pt>
    <dgm:pt modelId="{C9853DEE-36FD-4D10-A52C-4A104D3225A1}" type="parTrans" cxnId="{BDEE01A4-E6E9-43DE-9379-0C0B753CE2FE}">
      <dgm:prSet/>
      <dgm:spPr/>
    </dgm:pt>
    <dgm:pt modelId="{99B93E89-1CBC-4DD7-995B-46F90CDCBF82}">
      <dgm:prSet phldrT="[Text]"/>
      <dgm:spPr/>
      <dgm:t>
        <a:bodyPr/>
        <a:lstStyle/>
        <a:p>
          <a:r>
            <a:rPr lang="cs-CZ" dirty="0" smtClean="0"/>
            <a:t>Reakce</a:t>
          </a:r>
          <a:endParaRPr lang="cs-CZ" dirty="0"/>
        </a:p>
      </dgm:t>
    </dgm:pt>
    <dgm:pt modelId="{FC6C2404-FA22-4927-B64E-366181B20683}" type="parTrans" cxnId="{9D2AB13B-D82F-4A28-953F-AB998E470649}">
      <dgm:prSet/>
      <dgm:spPr/>
    </dgm:pt>
    <dgm:pt modelId="{9E455B46-8887-4C50-A58B-DA88567DD9B2}" type="sibTrans" cxnId="{9D2AB13B-D82F-4A28-953F-AB998E470649}">
      <dgm:prSet/>
      <dgm:spPr/>
    </dgm:pt>
    <dgm:pt modelId="{75D15BAD-F5FE-4273-B9E7-04F22AAD18A4}" type="pres">
      <dgm:prSet presAssocID="{5E31F3CB-0F4F-453A-A11C-526E46AA17B9}" presName="Name0" presStyleCnt="0">
        <dgm:presLayoutVars>
          <dgm:dir/>
          <dgm:animLvl val="lvl"/>
          <dgm:resizeHandles val="exact"/>
        </dgm:presLayoutVars>
      </dgm:prSet>
      <dgm:spPr/>
    </dgm:pt>
    <dgm:pt modelId="{C8A0E654-731B-4F11-97E7-A51733A16223}" type="pres">
      <dgm:prSet presAssocID="{BCE6A7B8-1EEB-464A-9B39-6FFEE82E7718}" presName="Name8" presStyleCnt="0"/>
      <dgm:spPr/>
    </dgm:pt>
    <dgm:pt modelId="{69484EF6-F43D-480B-84AD-D75469042EDD}" type="pres">
      <dgm:prSet presAssocID="{BCE6A7B8-1EEB-464A-9B39-6FFEE82E7718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6A1BFC-1A54-425C-AED8-FF57FE0B3EB4}" type="pres">
      <dgm:prSet presAssocID="{BCE6A7B8-1EEB-464A-9B39-6FFEE82E771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1B568B-D878-498F-A72F-6695A3BCC814}" type="pres">
      <dgm:prSet presAssocID="{B524892D-D1DF-4254-9802-7A4097F67557}" presName="Name8" presStyleCnt="0"/>
      <dgm:spPr/>
    </dgm:pt>
    <dgm:pt modelId="{1C0A078E-1703-4BAE-AB3F-EFD25EB313A6}" type="pres">
      <dgm:prSet presAssocID="{B524892D-D1DF-4254-9802-7A4097F67557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AC86F3-FA0F-4D0B-A80B-32B9B8009EF9}" type="pres">
      <dgm:prSet presAssocID="{B524892D-D1DF-4254-9802-7A4097F675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0881FC-C359-4BB1-B3BF-E76AF78C2C00}" type="pres">
      <dgm:prSet presAssocID="{E5F34FEE-B0C3-418F-A060-D7E819F02AC0}" presName="Name8" presStyleCnt="0"/>
      <dgm:spPr/>
    </dgm:pt>
    <dgm:pt modelId="{0104AD73-8EF5-4BC9-9A97-3439E67DED84}" type="pres">
      <dgm:prSet presAssocID="{E5F34FEE-B0C3-418F-A060-D7E819F02AC0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EED970-2B3C-4D62-972B-3DB99FCCF2A9}" type="pres">
      <dgm:prSet presAssocID="{E5F34FEE-B0C3-418F-A060-D7E819F02A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B9730B-CA0D-4FE7-B9D0-9470B103DBD3}" type="pres">
      <dgm:prSet presAssocID="{99B93E89-1CBC-4DD7-995B-46F90CDCBF82}" presName="Name8" presStyleCnt="0"/>
      <dgm:spPr/>
    </dgm:pt>
    <dgm:pt modelId="{B59DBADE-A6A1-4499-894F-3BDB389F9980}" type="pres">
      <dgm:prSet presAssocID="{99B93E89-1CBC-4DD7-995B-46F90CDCBF82}" presName="level" presStyleLbl="node1" presStyleIdx="3" presStyleCnt="4">
        <dgm:presLayoutVars>
          <dgm:chMax val="1"/>
          <dgm:bulletEnabled val="1"/>
        </dgm:presLayoutVars>
      </dgm:prSet>
      <dgm:spPr/>
    </dgm:pt>
    <dgm:pt modelId="{EEBAFDFA-99DC-495A-8C0C-299A49B66F49}" type="pres">
      <dgm:prSet presAssocID="{99B93E89-1CBC-4DD7-995B-46F90CDCBF8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1ACADFE-B478-4D55-949B-17D6C696F999}" type="presOf" srcId="{BCE6A7B8-1EEB-464A-9B39-6FFEE82E7718}" destId="{416A1BFC-1A54-425C-AED8-FF57FE0B3EB4}" srcOrd="1" destOrd="0" presId="urn:microsoft.com/office/officeart/2005/8/layout/pyramid1"/>
    <dgm:cxn modelId="{29538B91-C857-4402-8165-A29055F9C569}" type="presOf" srcId="{B524892D-D1DF-4254-9802-7A4097F67557}" destId="{1C0A078E-1703-4BAE-AB3F-EFD25EB313A6}" srcOrd="0" destOrd="0" presId="urn:microsoft.com/office/officeart/2005/8/layout/pyramid1"/>
    <dgm:cxn modelId="{E1AB4A40-DF24-461F-A682-679172503CCF}" type="presOf" srcId="{E5F34FEE-B0C3-418F-A060-D7E819F02AC0}" destId="{0104AD73-8EF5-4BC9-9A97-3439E67DED84}" srcOrd="0" destOrd="0" presId="urn:microsoft.com/office/officeart/2005/8/layout/pyramid1"/>
    <dgm:cxn modelId="{47B8A0CB-2AF0-49D3-8242-3A64E3025DEC}" type="presOf" srcId="{5E31F3CB-0F4F-453A-A11C-526E46AA17B9}" destId="{75D15BAD-F5FE-4273-B9E7-04F22AAD18A4}" srcOrd="0" destOrd="0" presId="urn:microsoft.com/office/officeart/2005/8/layout/pyramid1"/>
    <dgm:cxn modelId="{F9D286B8-05DC-497E-9F0E-E592E67D64A3}" type="presOf" srcId="{99B93E89-1CBC-4DD7-995B-46F90CDCBF82}" destId="{EEBAFDFA-99DC-495A-8C0C-299A49B66F49}" srcOrd="1" destOrd="0" presId="urn:microsoft.com/office/officeart/2005/8/layout/pyramid1"/>
    <dgm:cxn modelId="{BEDDFCDD-3F81-4AED-9B2A-FF2A7486D2AD}" srcId="{5E31F3CB-0F4F-453A-A11C-526E46AA17B9}" destId="{BCE6A7B8-1EEB-464A-9B39-6FFEE82E7718}" srcOrd="0" destOrd="0" parTransId="{FA587B01-1918-46F3-BD5F-5925D2AEC2DF}" sibTransId="{D70503DB-4B7E-4EEF-8E71-7D84E957D2A2}"/>
    <dgm:cxn modelId="{A68989DE-5C1C-4E5A-8ED4-A9282A12D7C5}" type="presOf" srcId="{B524892D-D1DF-4254-9802-7A4097F67557}" destId="{60AC86F3-FA0F-4D0B-A80B-32B9B8009EF9}" srcOrd="1" destOrd="0" presId="urn:microsoft.com/office/officeart/2005/8/layout/pyramid1"/>
    <dgm:cxn modelId="{726FD2BC-1417-416F-A672-20F70D09D0E3}" srcId="{5E31F3CB-0F4F-453A-A11C-526E46AA17B9}" destId="{E5F34FEE-B0C3-418F-A060-D7E819F02AC0}" srcOrd="2" destOrd="0" parTransId="{D65C5322-02CB-48A9-8703-4F6DEEDCB3DE}" sibTransId="{28FACEA1-91DD-41B2-80F9-D9F8C1859D1D}"/>
    <dgm:cxn modelId="{BDEE01A4-E6E9-43DE-9379-0C0B753CE2FE}" srcId="{5E31F3CB-0F4F-453A-A11C-526E46AA17B9}" destId="{B524892D-D1DF-4254-9802-7A4097F67557}" srcOrd="1" destOrd="0" parTransId="{C9853DEE-36FD-4D10-A52C-4A104D3225A1}" sibTransId="{31B23FD5-BAD7-43AF-A7B6-04D7D4A2EB43}"/>
    <dgm:cxn modelId="{5809071C-AF18-4A8C-83F2-03AA90FC0D73}" type="presOf" srcId="{BCE6A7B8-1EEB-464A-9B39-6FFEE82E7718}" destId="{69484EF6-F43D-480B-84AD-D75469042EDD}" srcOrd="0" destOrd="0" presId="urn:microsoft.com/office/officeart/2005/8/layout/pyramid1"/>
    <dgm:cxn modelId="{9D2AB13B-D82F-4A28-953F-AB998E470649}" srcId="{5E31F3CB-0F4F-453A-A11C-526E46AA17B9}" destId="{99B93E89-1CBC-4DD7-995B-46F90CDCBF82}" srcOrd="3" destOrd="0" parTransId="{FC6C2404-FA22-4927-B64E-366181B20683}" sibTransId="{9E455B46-8887-4C50-A58B-DA88567DD9B2}"/>
    <dgm:cxn modelId="{6643F75B-38D6-44DD-A43C-72F609FECD10}" type="presOf" srcId="{99B93E89-1CBC-4DD7-995B-46F90CDCBF82}" destId="{B59DBADE-A6A1-4499-894F-3BDB389F9980}" srcOrd="0" destOrd="0" presId="urn:microsoft.com/office/officeart/2005/8/layout/pyramid1"/>
    <dgm:cxn modelId="{C070008B-5457-4E91-BD7C-8F5D28F2E2BD}" type="presOf" srcId="{E5F34FEE-B0C3-418F-A060-D7E819F02AC0}" destId="{7AEED970-2B3C-4D62-972B-3DB99FCCF2A9}" srcOrd="1" destOrd="0" presId="urn:microsoft.com/office/officeart/2005/8/layout/pyramid1"/>
    <dgm:cxn modelId="{817366AF-0E74-40EC-B797-1BEDC5F41454}" type="presParOf" srcId="{75D15BAD-F5FE-4273-B9E7-04F22AAD18A4}" destId="{C8A0E654-731B-4F11-97E7-A51733A16223}" srcOrd="0" destOrd="0" presId="urn:microsoft.com/office/officeart/2005/8/layout/pyramid1"/>
    <dgm:cxn modelId="{1B17F5C7-ECD6-4988-AAD2-0E5E152F4C0A}" type="presParOf" srcId="{C8A0E654-731B-4F11-97E7-A51733A16223}" destId="{69484EF6-F43D-480B-84AD-D75469042EDD}" srcOrd="0" destOrd="0" presId="urn:microsoft.com/office/officeart/2005/8/layout/pyramid1"/>
    <dgm:cxn modelId="{67D400B6-A678-4EE2-BF00-ECF6CD8002A6}" type="presParOf" srcId="{C8A0E654-731B-4F11-97E7-A51733A16223}" destId="{416A1BFC-1A54-425C-AED8-FF57FE0B3EB4}" srcOrd="1" destOrd="0" presId="urn:microsoft.com/office/officeart/2005/8/layout/pyramid1"/>
    <dgm:cxn modelId="{84481716-7215-44C2-9BCF-DEE20AD52374}" type="presParOf" srcId="{75D15BAD-F5FE-4273-B9E7-04F22AAD18A4}" destId="{211B568B-D878-498F-A72F-6695A3BCC814}" srcOrd="1" destOrd="0" presId="urn:microsoft.com/office/officeart/2005/8/layout/pyramid1"/>
    <dgm:cxn modelId="{CEAFB4DA-1B0D-498F-A9DB-CF0F90CFDB65}" type="presParOf" srcId="{211B568B-D878-498F-A72F-6695A3BCC814}" destId="{1C0A078E-1703-4BAE-AB3F-EFD25EB313A6}" srcOrd="0" destOrd="0" presId="urn:microsoft.com/office/officeart/2005/8/layout/pyramid1"/>
    <dgm:cxn modelId="{EEFF11CE-DA18-4EA5-9C7B-B2397622903C}" type="presParOf" srcId="{211B568B-D878-498F-A72F-6695A3BCC814}" destId="{60AC86F3-FA0F-4D0B-A80B-32B9B8009EF9}" srcOrd="1" destOrd="0" presId="urn:microsoft.com/office/officeart/2005/8/layout/pyramid1"/>
    <dgm:cxn modelId="{EBA82FCA-87EA-4F8A-8002-C5E173C9CD4E}" type="presParOf" srcId="{75D15BAD-F5FE-4273-B9E7-04F22AAD18A4}" destId="{440881FC-C359-4BB1-B3BF-E76AF78C2C00}" srcOrd="2" destOrd="0" presId="urn:microsoft.com/office/officeart/2005/8/layout/pyramid1"/>
    <dgm:cxn modelId="{7FA51A87-8850-4918-9E17-73F7906D31B1}" type="presParOf" srcId="{440881FC-C359-4BB1-B3BF-E76AF78C2C00}" destId="{0104AD73-8EF5-4BC9-9A97-3439E67DED84}" srcOrd="0" destOrd="0" presId="urn:microsoft.com/office/officeart/2005/8/layout/pyramid1"/>
    <dgm:cxn modelId="{5A4C90C9-24D3-432F-8A1C-D1B54996FE0F}" type="presParOf" srcId="{440881FC-C359-4BB1-B3BF-E76AF78C2C00}" destId="{7AEED970-2B3C-4D62-972B-3DB99FCCF2A9}" srcOrd="1" destOrd="0" presId="urn:microsoft.com/office/officeart/2005/8/layout/pyramid1"/>
    <dgm:cxn modelId="{94760E13-49CC-46E9-8FAD-74FFF8EB6D66}" type="presParOf" srcId="{75D15BAD-F5FE-4273-B9E7-04F22AAD18A4}" destId="{53B9730B-CA0D-4FE7-B9D0-9470B103DBD3}" srcOrd="3" destOrd="0" presId="urn:microsoft.com/office/officeart/2005/8/layout/pyramid1"/>
    <dgm:cxn modelId="{C796628E-C7DE-4B3E-9EB2-49EA4285361D}" type="presParOf" srcId="{53B9730B-CA0D-4FE7-B9D0-9470B103DBD3}" destId="{B59DBADE-A6A1-4499-894F-3BDB389F9980}" srcOrd="0" destOrd="0" presId="urn:microsoft.com/office/officeart/2005/8/layout/pyramid1"/>
    <dgm:cxn modelId="{AC035A8A-D62C-4C08-A99E-22A77229A5AE}" type="presParOf" srcId="{53B9730B-CA0D-4FE7-B9D0-9470B103DBD3}" destId="{EEBAFDFA-99DC-495A-8C0C-299A49B66F4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84EF6-F43D-480B-84AD-D75469042EDD}">
      <dsp:nvSpPr>
        <dsp:cNvPr id="0" name=""/>
        <dsp:cNvSpPr/>
      </dsp:nvSpPr>
      <dsp:spPr>
        <a:xfrm>
          <a:off x="2828925" y="0"/>
          <a:ext cx="1885950" cy="1005681"/>
        </a:xfrm>
        <a:prstGeom prst="trapezoid">
          <a:avLst>
            <a:gd name="adj" fmla="val 937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Výsledky</a:t>
          </a:r>
          <a:endParaRPr lang="cs-CZ" sz="3900" kern="1200" dirty="0"/>
        </a:p>
      </dsp:txBody>
      <dsp:txXfrm>
        <a:off x="2828925" y="0"/>
        <a:ext cx="1885950" cy="1005681"/>
      </dsp:txXfrm>
    </dsp:sp>
    <dsp:sp modelId="{1C0A078E-1703-4BAE-AB3F-EFD25EB313A6}">
      <dsp:nvSpPr>
        <dsp:cNvPr id="0" name=""/>
        <dsp:cNvSpPr/>
      </dsp:nvSpPr>
      <dsp:spPr>
        <a:xfrm>
          <a:off x="1885950" y="1005681"/>
          <a:ext cx="3771900" cy="1005681"/>
        </a:xfrm>
        <a:prstGeom prst="trapezoid">
          <a:avLst>
            <a:gd name="adj" fmla="val 937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Chování</a:t>
          </a:r>
          <a:endParaRPr lang="cs-CZ" sz="3900" kern="1200" dirty="0"/>
        </a:p>
      </dsp:txBody>
      <dsp:txXfrm>
        <a:off x="2546032" y="1005681"/>
        <a:ext cx="2451735" cy="1005681"/>
      </dsp:txXfrm>
    </dsp:sp>
    <dsp:sp modelId="{0104AD73-8EF5-4BC9-9A97-3439E67DED84}">
      <dsp:nvSpPr>
        <dsp:cNvPr id="0" name=""/>
        <dsp:cNvSpPr/>
      </dsp:nvSpPr>
      <dsp:spPr>
        <a:xfrm>
          <a:off x="942974" y="2011362"/>
          <a:ext cx="5657850" cy="1005681"/>
        </a:xfrm>
        <a:prstGeom prst="trapezoid">
          <a:avLst>
            <a:gd name="adj" fmla="val 937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Učení</a:t>
          </a:r>
          <a:endParaRPr lang="cs-CZ" sz="3900" kern="1200" dirty="0"/>
        </a:p>
      </dsp:txBody>
      <dsp:txXfrm>
        <a:off x="1933098" y="2011362"/>
        <a:ext cx="3677602" cy="1005681"/>
      </dsp:txXfrm>
    </dsp:sp>
    <dsp:sp modelId="{B59DBADE-A6A1-4499-894F-3BDB389F9980}">
      <dsp:nvSpPr>
        <dsp:cNvPr id="0" name=""/>
        <dsp:cNvSpPr/>
      </dsp:nvSpPr>
      <dsp:spPr>
        <a:xfrm>
          <a:off x="0" y="3017043"/>
          <a:ext cx="7543800" cy="1005681"/>
        </a:xfrm>
        <a:prstGeom prst="trapezoid">
          <a:avLst>
            <a:gd name="adj" fmla="val 937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Reakce</a:t>
          </a:r>
          <a:endParaRPr lang="cs-CZ" sz="3900" kern="1200" dirty="0"/>
        </a:p>
      </dsp:txBody>
      <dsp:txXfrm>
        <a:off x="1320164" y="3017043"/>
        <a:ext cx="4903470" cy="1005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3561C-5978-4F37-98A1-AB1DE01C7F47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F3C89-3FA0-4CFC-97C7-DFAA02556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864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50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8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8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2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03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97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5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72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1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5C68B11-C5A8-448C-8CE9-B1A273C79CFC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4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2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46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tl.byu.edu/single-article/instructional-development-evaluation-assessment-idea" TargetMode="External"/><Relationship Id="rId2" Type="http://schemas.openxmlformats.org/officeDocument/2006/relationships/hyperlink" Target="https://www.surveymonkey.com/s.aspx?sm=DYPW9UPnYseBPpg2+22OjA==#q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w2714H5WeAPoIwZb5_T6b9x8VEUqoSuDeuQJA7dIvc8/edit?usp=sharing" TargetMode="External"/><Relationship Id="rId2" Type="http://schemas.openxmlformats.org/officeDocument/2006/relationships/hyperlink" Target="https://goo.gl/SXFKY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100metod.cz/post/47548004047/14-persony" TargetMode="External"/><Relationship Id="rId7" Type="http://schemas.openxmlformats.org/officeDocument/2006/relationships/hyperlink" Target="http://100metod.cz/post/64186970869/31-empaticka-mapa" TargetMode="External"/><Relationship Id="rId2" Type="http://schemas.openxmlformats.org/officeDocument/2006/relationships/hyperlink" Target="http://100metod.cz/post/45750687441/4-metoda-pozitivni-zmen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00metod.cz/post/47564551604/21-cesta-sluzbou" TargetMode="External"/><Relationship Id="rId5" Type="http://schemas.openxmlformats.org/officeDocument/2006/relationships/hyperlink" Target="http://100metod.cz/post/47565050568/20-mapa-kontaktnich-mist" TargetMode="External"/><Relationship Id="rId4" Type="http://schemas.openxmlformats.org/officeDocument/2006/relationships/hyperlink" Target="http://100metod.cz/post/47557538977/15-pozicni-mapy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link.springer.com/10.1007/s10798-007-9029-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ctsails.org/" TargetMode="External"/><Relationship Id="rId2" Type="http://schemas.openxmlformats.org/officeDocument/2006/relationships/hyperlink" Target="http://www.bby.hacettepe.edu.tr/yayinlar/dosyalar/Developing_the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org/plugins/local_analytic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Rozvoj IT kompetencí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Pavla Kovářová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8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Schéma evaluace (Hendl 2008, s. 298-307)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Kvantitativní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Shromažďování informací (literatura, různé modely evaluace)</a:t>
            </a:r>
          </a:p>
          <a:p>
            <a:r>
              <a:rPr lang="cs-CZ" smtClean="0"/>
              <a:t>Vytvoření kritérií validizace (co vyhodnocovat, „dobrá“ hodnota + vhodný expertní panel)</a:t>
            </a:r>
          </a:p>
          <a:p>
            <a:r>
              <a:rPr lang="cs-CZ" smtClean="0"/>
              <a:t>Návrh plánu a provedení sběru dat</a:t>
            </a:r>
          </a:p>
          <a:p>
            <a:r>
              <a:rPr lang="cs-CZ" smtClean="0"/>
              <a:t>Analýza dat</a:t>
            </a:r>
          </a:p>
          <a:p>
            <a:r>
              <a:rPr lang="cs-CZ" smtClean="0"/>
              <a:t>Rozhodnutí (doporučení, akce, zdůvodnění)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Kvalitativní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Podrobný popis intervence</a:t>
            </a:r>
          </a:p>
          <a:p>
            <a:r>
              <a:rPr lang="cs-CZ" smtClean="0"/>
              <a:t>Analýza jednotlivých procesů</a:t>
            </a:r>
          </a:p>
          <a:p>
            <a:r>
              <a:rPr lang="cs-CZ" smtClean="0"/>
              <a:t>Popis různých typů účastníků a způsobů účasti</a:t>
            </a:r>
          </a:p>
          <a:p>
            <a:r>
              <a:rPr lang="cs-CZ" smtClean="0"/>
              <a:t>Popis vlivu na účastníky</a:t>
            </a:r>
          </a:p>
          <a:p>
            <a:r>
              <a:rPr lang="cs-CZ" smtClean="0"/>
              <a:t>Popis pozorovaných změn (nebo absence), efektů a důsledků</a:t>
            </a:r>
          </a:p>
          <a:p>
            <a:r>
              <a:rPr lang="cs-CZ" smtClean="0"/>
              <a:t>Popis silných a slabých stránek dle účastníků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761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struktura formování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Výzkumný problém =&gt; výzkumný cíl = základ úkolu, ostatní k tomu zvažováno:</a:t>
            </a:r>
          </a:p>
          <a:p>
            <a:pPr lvl="1"/>
            <a:r>
              <a:rPr lang="cs-CZ" dirty="0" smtClean="0"/>
              <a:t>Rámec výzkumu (před, během, po; </a:t>
            </a:r>
            <a:r>
              <a:rPr lang="cs-CZ" dirty="0" err="1" smtClean="0"/>
              <a:t>kvali</a:t>
            </a:r>
            <a:r>
              <a:rPr lang="cs-CZ" dirty="0" smtClean="0"/>
              <a:t>/</a:t>
            </a:r>
            <a:r>
              <a:rPr lang="cs-CZ" dirty="0" err="1" smtClean="0"/>
              <a:t>kvanti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Základní pojmy k definování</a:t>
            </a:r>
          </a:p>
          <a:p>
            <a:pPr lvl="1"/>
            <a:r>
              <a:rPr lang="cs-CZ" dirty="0" smtClean="0"/>
              <a:t>Výzkumné otázky</a:t>
            </a:r>
          </a:p>
          <a:p>
            <a:pPr lvl="1"/>
            <a:r>
              <a:rPr lang="cs-CZ" dirty="0" smtClean="0"/>
              <a:t>Potřebnost a smysluplnost</a:t>
            </a:r>
          </a:p>
          <a:p>
            <a:pPr lvl="1"/>
            <a:r>
              <a:rPr lang="cs-CZ" dirty="0" smtClean="0"/>
              <a:t>Zdroj dat (lidé, záznamy, dokumenty...)</a:t>
            </a:r>
          </a:p>
          <a:p>
            <a:pPr lvl="1"/>
            <a:r>
              <a:rPr lang="cs-CZ" dirty="0" smtClean="0"/>
              <a:t>Populace, vzorek </a:t>
            </a:r>
            <a:r>
              <a:rPr lang="cs-CZ" altLang="cs-CZ" dirty="0" smtClean="0"/>
              <a:t>(zdroj, velikost, reprezentativnost)</a:t>
            </a:r>
            <a:endParaRPr lang="cs-CZ" dirty="0" smtClean="0"/>
          </a:p>
          <a:p>
            <a:pPr lvl="1"/>
            <a:r>
              <a:rPr lang="cs-CZ" dirty="0" smtClean="0"/>
              <a:t>Postup (harmonogram, záznam, materiál, rozpočet, pomocníci)</a:t>
            </a:r>
          </a:p>
          <a:p>
            <a:pPr lvl="1"/>
            <a:r>
              <a:rPr lang="cs-CZ" dirty="0" smtClean="0"/>
              <a:t>Metody, hypotézy, analýza dat, vyhodnocení (příště)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034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Analýza a výsledky</a:t>
            </a:r>
            <a:endParaRPr lang="en-GB" altLang="cs-CZ" smtClean="0"/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509588" y="2017713"/>
            <a:ext cx="8081962" cy="4532312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altLang="cs-CZ" dirty="0" smtClean="0"/>
              <a:t>Pro pochopení problému nutná znalost kontextu (vznik dat) a výsledků (výskyt, vztahy, </a:t>
            </a:r>
            <a:r>
              <a:rPr lang="cs-CZ" altLang="cs-CZ" dirty="0" err="1" smtClean="0"/>
              <a:t>zobecnitelnost</a:t>
            </a:r>
            <a:r>
              <a:rPr lang="cs-CZ" altLang="cs-CZ" dirty="0" smtClean="0"/>
              <a:t>)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smtClean="0"/>
              <a:t>První </a:t>
            </a:r>
            <a:r>
              <a:rPr lang="cs-CZ" altLang="cs-CZ" dirty="0" smtClean="0"/>
              <a:t>krok uspořádání a četnosti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smtClean="0"/>
              <a:t>Závěry mohou napovědět grafy – hodnotíme zhuštění, shluky, mezery, odlehlé hodnoty, tvar rozdělení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smtClean="0"/>
              <a:t>Statistické </a:t>
            </a:r>
            <a:r>
              <a:rPr lang="cs-CZ" altLang="cs-CZ" dirty="0" smtClean="0"/>
              <a:t>hodnoty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dirty="0" smtClean="0"/>
              <a:t>Míry centrální tendence: průměr (kardinální, symetrické rozložení), medián (min. ordinální, s odlehlými hodnotami, silně zešikmené), modus (více vrcholů, základní přehled)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dirty="0" smtClean="0"/>
              <a:t>Variační hodnoty: variační šíře, statistická odchylka a rozptyl…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2092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Vyvození závěrů a jejich prezentace</a:t>
            </a:r>
            <a:endParaRPr lang="en-GB" altLang="cs-CZ" dirty="0" smtClean="0"/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altLang="cs-CZ" dirty="0" smtClean="0"/>
              <a:t>Vysvětlení </a:t>
            </a:r>
            <a:r>
              <a:rPr lang="cs-CZ" altLang="cs-CZ" dirty="0" smtClean="0"/>
              <a:t>zjištění, vyhodnocení, hledání skrytých spojení, jejich příčin a významu, podmínky a rozsah zjištění</a:t>
            </a:r>
          </a:p>
          <a:p>
            <a:pPr lvl="1">
              <a:defRPr/>
            </a:pPr>
            <a:r>
              <a:rPr lang="cs-CZ" altLang="cs-CZ" dirty="0" smtClean="0"/>
              <a:t>Vyplývají ze srovnání nějaké souvislostí? Je zde asymetrie, pravidelnost, odchylky…? Jaké je vysvětlení? Existuje v údajích nějaký trend, nebo spíše „rozházenost“? </a:t>
            </a:r>
          </a:p>
          <a:p>
            <a:pPr lvl="1">
              <a:defRPr/>
            </a:pPr>
            <a:r>
              <a:rPr lang="cs-CZ" altLang="cs-CZ" dirty="0" smtClean="0"/>
              <a:t>Jak zjištění (ne)odpovídají teorii? A výzkumům? Je nějaké vysvětlení?</a:t>
            </a:r>
          </a:p>
          <a:p>
            <a:pPr>
              <a:defRPr/>
            </a:pPr>
            <a:r>
              <a:rPr lang="cs-CZ" altLang="cs-CZ" dirty="0" smtClean="0"/>
              <a:t>Klíčové argumentovat, usuzovat a zdůvodňovat</a:t>
            </a:r>
          </a:p>
          <a:p>
            <a:pPr>
              <a:defRPr/>
            </a:pPr>
            <a:r>
              <a:rPr lang="cs-CZ" altLang="cs-CZ" dirty="0" smtClean="0"/>
              <a:t>Možné </a:t>
            </a:r>
            <a:r>
              <a:rPr lang="cs-CZ" altLang="cs-CZ" dirty="0" smtClean="0"/>
              <a:t>vzniky chyb nutné okomentovat a uvažovat (co, vliv)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0540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Měření I. úrovně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Témata</a:t>
            </a:r>
            <a:r>
              <a:rPr lang="cs-CZ" dirty="0" smtClean="0"/>
              <a:t>: obecná spokojenost s výukovými materiály (snadnost použití, srozumitelnost, užitečnost), lektorem, prostředím...</a:t>
            </a:r>
          </a:p>
          <a:p>
            <a:r>
              <a:rPr lang="cs-CZ" dirty="0" smtClean="0"/>
              <a:t>Nutná možnost kvantifikace (</a:t>
            </a:r>
            <a:r>
              <a:rPr lang="cs-CZ" dirty="0" err="1" smtClean="0"/>
              <a:t>zobecnitelnost</a:t>
            </a:r>
            <a:r>
              <a:rPr lang="cs-CZ" dirty="0" smtClean="0"/>
              <a:t>) + doplňující komentář, anonymita</a:t>
            </a:r>
          </a:p>
          <a:p>
            <a:r>
              <a:rPr lang="cs-CZ" dirty="0" smtClean="0"/>
              <a:t>Výsledkem pro organizátory podněty k pokračování lekce, změně obsahu, metodologie apod.</a:t>
            </a:r>
          </a:p>
          <a:p>
            <a:r>
              <a:rPr lang="cs-CZ" dirty="0" smtClean="0"/>
              <a:t>Negativní výsledek =&gt; silný vliv na další efekt lekce (mj. motivace)</a:t>
            </a:r>
          </a:p>
          <a:p>
            <a:r>
              <a:rPr lang="cs-CZ" dirty="0" smtClean="0"/>
              <a:t>Poměrně časté (dle </a:t>
            </a:r>
            <a:r>
              <a:rPr lang="cs-CZ" dirty="0" err="1" smtClean="0"/>
              <a:t>Kirkpatricka</a:t>
            </a:r>
            <a:r>
              <a:rPr lang="cs-CZ" dirty="0" smtClean="0"/>
              <a:t> na 1. úrovni </a:t>
            </a:r>
            <a:r>
              <a:rPr lang="cs-CZ" dirty="0" smtClean="0"/>
              <a:t>u </a:t>
            </a:r>
            <a:r>
              <a:rPr lang="cs-CZ" dirty="0" smtClean="0"/>
              <a:t>95 % programů X na 4. úrovni jen 5-10 %)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173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měření I. úrovně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Dotazování:</a:t>
            </a:r>
          </a:p>
          <a:p>
            <a:pPr lvl="1"/>
            <a:r>
              <a:rPr lang="cs-CZ" dirty="0" smtClean="0"/>
              <a:t>Dotazník </a:t>
            </a:r>
          </a:p>
          <a:p>
            <a:pPr lvl="1"/>
            <a:r>
              <a:rPr lang="cs-CZ" dirty="0" smtClean="0"/>
              <a:t>Slovní vyjádření účastníků </a:t>
            </a:r>
          </a:p>
          <a:p>
            <a:pPr lvl="0"/>
            <a:r>
              <a:rPr lang="cs-CZ" dirty="0" smtClean="0"/>
              <a:t>Obsahová analýza</a:t>
            </a:r>
          </a:p>
          <a:p>
            <a:pPr lvl="1"/>
            <a:r>
              <a:rPr lang="cs-CZ" dirty="0" smtClean="0"/>
              <a:t>Různé typy dokumentů při i po lekci</a:t>
            </a:r>
          </a:p>
          <a:p>
            <a:pPr lvl="1"/>
            <a:r>
              <a:rPr lang="cs-CZ" dirty="0" smtClean="0"/>
              <a:t>Diskuzní fóra</a:t>
            </a:r>
          </a:p>
          <a:p>
            <a:pPr lvl="1"/>
            <a:r>
              <a:rPr lang="cs-CZ" dirty="0" smtClean="0"/>
              <a:t>Kreativní techniky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39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Dotazování</a:t>
            </a:r>
            <a:endParaRPr lang="en-GB" altLang="cs-CZ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dirty="0" smtClean="0"/>
              <a:t>Dotazník</a:t>
            </a:r>
            <a:r>
              <a:rPr lang="cs-CZ" altLang="cs-CZ" dirty="0" smtClean="0"/>
              <a:t> (+ anketa) X interview</a:t>
            </a:r>
          </a:p>
          <a:p>
            <a:r>
              <a:rPr lang="cs-CZ" altLang="cs-CZ" dirty="0" smtClean="0"/>
              <a:t>Nezjišťuje pedagogickou realitu, ale názor =&gt; v pedagogice dotazník jen když nelze </a:t>
            </a:r>
            <a:r>
              <a:rPr lang="cs-CZ" altLang="cs-CZ" dirty="0" smtClean="0"/>
              <a:t>jinak</a:t>
            </a:r>
          </a:p>
          <a:p>
            <a:r>
              <a:rPr lang="cs-CZ" altLang="cs-CZ" dirty="0" smtClean="0"/>
              <a:t>Vhodné řešit obsah i formu</a:t>
            </a:r>
            <a:endParaRPr lang="cs-CZ" altLang="cs-CZ" dirty="0" smtClean="0"/>
          </a:p>
          <a:p>
            <a:r>
              <a:rPr lang="cs-CZ" altLang="cs-CZ" dirty="0" smtClean="0"/>
              <a:t>Pozor na návratnost, prokázána hl. u lidí s vyšším vzděláním, odpovědností a kladným postojem k problematice</a:t>
            </a:r>
          </a:p>
          <a:p>
            <a:r>
              <a:rPr lang="cs-CZ" altLang="cs-CZ" dirty="0" smtClean="0"/>
              <a:t>Čištění odpovědí: vyřazení nesprávných a neúplných, rozhodnutí co s nevyplněnými</a:t>
            </a:r>
          </a:p>
          <a:p>
            <a:r>
              <a:rPr lang="cs-CZ" dirty="0"/>
              <a:t>Příklady: </a:t>
            </a:r>
            <a:r>
              <a:rPr lang="cs-CZ" dirty="0">
                <a:hlinkClick r:id="rId2"/>
              </a:rPr>
              <a:t>dotazník 1. dojmu</a:t>
            </a:r>
            <a:r>
              <a:rPr lang="cs-CZ" dirty="0"/>
              <a:t>, </a:t>
            </a:r>
            <a:r>
              <a:rPr lang="cs-CZ" dirty="0" smtClean="0">
                <a:hlinkClick r:id="rId3"/>
              </a:rPr>
              <a:t>IDEA test</a:t>
            </a:r>
            <a:r>
              <a:rPr lang="cs-CZ" dirty="0" smtClean="0"/>
              <a:t>, </a:t>
            </a:r>
            <a:r>
              <a:rPr lang="cs-CZ" dirty="0" err="1" smtClean="0"/>
              <a:t>smilesheety</a:t>
            </a:r>
            <a:r>
              <a:rPr lang="cs-CZ" dirty="0" smtClean="0"/>
              <a:t> (ukázky)</a:t>
            </a:r>
            <a:endParaRPr lang="cs-CZ" dirty="0"/>
          </a:p>
          <a:p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55849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Požadavky na konstrukci</a:t>
            </a:r>
            <a:endParaRPr lang="en-GB" altLang="cs-CZ" dirty="0" smtClean="0"/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altLang="cs-CZ" dirty="0" smtClean="0"/>
              <a:t>Pozor na ochotu spolupracovat (klíčový průvodní komentář, vč. jasných pokynů)</a:t>
            </a:r>
          </a:p>
          <a:p>
            <a:pPr>
              <a:defRPr/>
            </a:pPr>
            <a:r>
              <a:rPr lang="cs-CZ" altLang="cs-CZ" dirty="0"/>
              <a:t>Položky srozumitelné respondentům, </a:t>
            </a:r>
            <a:r>
              <a:rPr lang="cs-CZ" altLang="cs-CZ" dirty="0" smtClean="0"/>
              <a:t>jednoznačné, jen nezbytné + nesmí </a:t>
            </a:r>
            <a:r>
              <a:rPr lang="cs-CZ" altLang="cs-CZ" dirty="0"/>
              <a:t>být sugestivní, </a:t>
            </a:r>
            <a:r>
              <a:rPr lang="cs-CZ" altLang="cs-CZ" dirty="0" smtClean="0"/>
              <a:t>návodné!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Logická struktura (pořadí položek)</a:t>
            </a:r>
          </a:p>
          <a:p>
            <a:pPr lvl="1">
              <a:defRPr/>
            </a:pPr>
            <a:r>
              <a:rPr lang="cs-CZ" altLang="cs-CZ" dirty="0" smtClean="0"/>
              <a:t>Kontaktní: uvedení, důvěra X ne demografické a choulostivé</a:t>
            </a:r>
          </a:p>
          <a:p>
            <a:pPr lvl="1">
              <a:defRPr/>
            </a:pPr>
            <a:r>
              <a:rPr lang="cs-CZ" altLang="cs-CZ" dirty="0" smtClean="0"/>
              <a:t>Kontrolní: ověření věrohodnosti (stejné jinak, otázky na známé / neexistující…) =&gt; vždy posoudit důsledek</a:t>
            </a:r>
          </a:p>
          <a:p>
            <a:pPr lvl="1">
              <a:defRPr/>
            </a:pPr>
            <a:r>
              <a:rPr lang="cs-CZ" altLang="cs-CZ" dirty="0" smtClean="0"/>
              <a:t>Filtrační: vyřazení respondentů</a:t>
            </a:r>
          </a:p>
          <a:p>
            <a:pPr>
              <a:defRPr/>
            </a:pPr>
            <a:r>
              <a:rPr lang="cs-CZ" altLang="cs-CZ" dirty="0" smtClean="0"/>
              <a:t>Pozor na obsah otázky (např. proč…? =&gt; jen názor</a:t>
            </a:r>
            <a:r>
              <a:rPr lang="cs-CZ" alt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609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Cíl – dotazník pro evaluaci e-kurzu (tým)</a:t>
            </a:r>
          </a:p>
          <a:p>
            <a:r>
              <a:rPr lang="cs-CZ" dirty="0" smtClean="0"/>
              <a:t>Co chcete zjistit?</a:t>
            </a:r>
          </a:p>
          <a:p>
            <a:r>
              <a:rPr lang="cs-CZ" dirty="0" smtClean="0"/>
              <a:t>Rozložte základní problém na dílčí</a:t>
            </a:r>
          </a:p>
          <a:p>
            <a:r>
              <a:rPr lang="cs-CZ" dirty="0" smtClean="0"/>
              <a:t>Lze zjistit jednoduchou otázkou s nabídkou odpovědí?</a:t>
            </a:r>
          </a:p>
          <a:p>
            <a:pPr lvl="1"/>
            <a:r>
              <a:rPr lang="cs-CZ" dirty="0" smtClean="0"/>
              <a:t>Ano =&gt; dotazníková otázka (ideálně spojitá, pak ordinální, pak nominální)</a:t>
            </a:r>
          </a:p>
          <a:p>
            <a:pPr lvl="1"/>
            <a:r>
              <a:rPr lang="cs-CZ" dirty="0" smtClean="0"/>
              <a:t>Ne =&gt; rozložení dál</a:t>
            </a:r>
          </a:p>
          <a:p>
            <a:r>
              <a:rPr lang="cs-CZ" dirty="0" smtClean="0"/>
              <a:t>Co nejméně otázek ke stanovenému cíli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650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Rating (škály)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pozorování provádí expert, ale princip stejný pro dotazníkové</a:t>
            </a:r>
          </a:p>
          <a:p>
            <a:r>
              <a:rPr lang="cs-CZ" dirty="0" smtClean="0"/>
              <a:t>Dělení (dle </a:t>
            </a:r>
            <a:r>
              <a:rPr lang="cs-CZ" dirty="0" err="1" smtClean="0"/>
              <a:t>Kerlingera</a:t>
            </a:r>
            <a:r>
              <a:rPr lang="cs-CZ" dirty="0" smtClean="0"/>
              <a:t>): kategoriální, numerické (čísla + extrémy slovně) a grafické (místo čísel osa)</a:t>
            </a:r>
          </a:p>
          <a:p>
            <a:r>
              <a:rPr lang="cs-CZ" dirty="0" smtClean="0"/>
              <a:t>Lze 0 až max. nebo – až +</a:t>
            </a:r>
          </a:p>
          <a:p>
            <a:r>
              <a:rPr lang="cs-CZ" dirty="0" smtClean="0"/>
              <a:t>Lichý (častější, středová hodnota) i sudý počet (nutné se vyjádřit), pro pedagogické jevy doporučeno 4-5, pro postoje 6-7</a:t>
            </a:r>
          </a:p>
          <a:p>
            <a:r>
              <a:rPr lang="cs-CZ" dirty="0" smtClean="0"/>
              <a:t>Posuzovací škály s vynucenou volbou, např. přiřazení různých charakteristik na stejné škály, nutné ne k jedné hodnotě (např. technika S. Rysa)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870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Problémy?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Prezentace jednotlivců v rámci </a:t>
            </a:r>
            <a:r>
              <a:rPr lang="cs-CZ" smtClean="0">
                <a:hlinkClick r:id="rId2"/>
              </a:rPr>
              <a:t>skupin</a:t>
            </a:r>
            <a:r>
              <a:rPr lang="cs-CZ" smtClean="0"/>
              <a:t> </a:t>
            </a:r>
            <a:endParaRPr lang="cs-CZ" smtClean="0"/>
          </a:p>
          <a:p>
            <a:r>
              <a:rPr lang="cs-CZ" smtClean="0"/>
              <a:t>Dotazy na mne? Co vám chybí k dokončení modulů? S čím bojujete? Co z </a:t>
            </a:r>
            <a:r>
              <a:rPr lang="cs-CZ" smtClean="0">
                <a:hlinkClick r:id="rId3"/>
              </a:rPr>
              <a:t>úkolů</a:t>
            </a:r>
            <a:r>
              <a:rPr lang="cs-CZ" smtClean="0"/>
              <a:t> už máte?</a:t>
            </a:r>
          </a:p>
          <a:p>
            <a:r>
              <a:rPr lang="cs-CZ" smtClean="0"/>
              <a:t>15 min. práce ve skupinách – kdo co potřebuje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23796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dirty="0"/>
              <a:t>Analýza dokumentů, hl. textové, ale obecně jakékoli</a:t>
            </a:r>
          </a:p>
          <a:p>
            <a:r>
              <a:rPr lang="cs-CZ" dirty="0" smtClean="0"/>
              <a:t>Kvantitativní i kvalitativní</a:t>
            </a:r>
          </a:p>
          <a:p>
            <a:r>
              <a:rPr lang="cs-CZ" dirty="0" smtClean="0"/>
              <a:t>Vždy nutné specifikovat typ dokumentů pro obsah (homogenita), např. mediální zprávy, diskuzní fóra, seminární práce...</a:t>
            </a:r>
          </a:p>
          <a:p>
            <a:r>
              <a:rPr lang="cs-CZ" altLang="cs-CZ" dirty="0"/>
              <a:t>Vymezení základního (výběrového) souboru =&gt; významové jednotky (slovo, téma…) =&gt; analytické kategorie (klasifikace jednotek) =&gt; (kvantifikace přes četnosti, středové a variační hodnoty, statistické testy…) =&gt; interpretace zjištění</a:t>
            </a:r>
          </a:p>
          <a:p>
            <a:r>
              <a:rPr lang="cs-CZ" altLang="cs-CZ" dirty="0"/>
              <a:t>Sledováno nejčastěji frekvence, </a:t>
            </a:r>
            <a:r>
              <a:rPr lang="cs-CZ" altLang="cs-CZ" dirty="0" smtClean="0"/>
              <a:t>kontingence (vč. ne/výskyt), pořadí</a:t>
            </a:r>
            <a:r>
              <a:rPr lang="cs-CZ" altLang="cs-CZ" dirty="0"/>
              <a:t>, </a:t>
            </a:r>
            <a:r>
              <a:rPr lang="cs-CZ" altLang="cs-CZ" dirty="0" smtClean="0"/>
              <a:t>stupeň (intenzita</a:t>
            </a:r>
            <a:r>
              <a:rPr lang="cs-CZ" altLang="cs-CZ" dirty="0"/>
              <a:t>), </a:t>
            </a:r>
            <a:r>
              <a:rPr lang="cs-CZ" altLang="cs-CZ" dirty="0" smtClean="0"/>
              <a:t>věnovaný čas nebo plocha, systém kategorií</a:t>
            </a:r>
            <a:endParaRPr lang="cs-CZ" altLang="cs-CZ" dirty="0"/>
          </a:p>
          <a:p>
            <a:r>
              <a:rPr lang="cs-CZ" dirty="0" smtClean="0"/>
              <a:t>Využitelné i na 2. úrovni: obrázky v zápiscích X chyby v seminárce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3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cíle úkolů (Rohlíková, s. 216-217)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Hledání cest k řešení, aplikace pojmů</a:t>
            </a:r>
          </a:p>
          <a:p>
            <a:r>
              <a:rPr lang="cs-CZ" dirty="0" smtClean="0"/>
              <a:t>Ověření studentových postojů</a:t>
            </a:r>
          </a:p>
          <a:p>
            <a:r>
              <a:rPr lang="cs-CZ" dirty="0" smtClean="0"/>
              <a:t>Rozvoj schopností, utřídění a vyjádření myšlenek</a:t>
            </a:r>
          </a:p>
          <a:p>
            <a:r>
              <a:rPr lang="cs-CZ" dirty="0" smtClean="0"/>
              <a:t>Odpovědnost studenta za své řešení</a:t>
            </a:r>
          </a:p>
          <a:p>
            <a:r>
              <a:rPr lang="cs-CZ" dirty="0" smtClean="0"/>
              <a:t>Prostor pro kreativitu, řešení problémových úkolů,</a:t>
            </a:r>
          </a:p>
          <a:p>
            <a:r>
              <a:rPr lang="cs-CZ" dirty="0" smtClean="0"/>
              <a:t>Možnost práce v týmu + spolupráce</a:t>
            </a:r>
          </a:p>
          <a:p>
            <a:r>
              <a:rPr lang="cs-CZ" dirty="0" smtClean="0"/>
              <a:t>Rozvoj písemné komunikace, příp. i ústní</a:t>
            </a:r>
          </a:p>
          <a:p>
            <a:r>
              <a:rPr lang="cs-CZ" dirty="0" smtClean="0"/>
              <a:t>Aplikace teoretických poznatků na praktickou situaci</a:t>
            </a:r>
          </a:p>
          <a:p>
            <a:r>
              <a:rPr lang="cs-CZ" dirty="0" smtClean="0"/>
              <a:t>Využití informačních zdrojů pro nové poznatky, rozvinutí aktuálních schopností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539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Měření II. úrovně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Úroveň získaných znalostí (test), dovedností (modelové situace) nebo postojů (škály)</a:t>
            </a:r>
          </a:p>
          <a:p>
            <a:r>
              <a:rPr lang="pt-BR" dirty="0" smtClean="0"/>
              <a:t>Metody jednoduché, ale náročné na </a:t>
            </a:r>
            <a:r>
              <a:rPr lang="cs-CZ" dirty="0" smtClean="0"/>
              <a:t>vhodné nastavení + testování (statistické)</a:t>
            </a:r>
          </a:p>
          <a:p>
            <a:r>
              <a:rPr lang="cs-CZ" dirty="0" smtClean="0"/>
              <a:t>Kvantitativní, doporučena kontrolní skupina + </a:t>
            </a:r>
            <a:r>
              <a:rPr lang="cs-CZ" dirty="0" err="1" smtClean="0"/>
              <a:t>pre</a:t>
            </a:r>
            <a:r>
              <a:rPr lang="cs-CZ" dirty="0" smtClean="0"/>
              <a:t>/post</a:t>
            </a:r>
          </a:p>
          <a:p>
            <a:r>
              <a:rPr lang="cs-CZ" dirty="0" smtClean="0"/>
              <a:t>Vhodná bezprostřední a dlouhodobá retence (</a:t>
            </a:r>
            <a:r>
              <a:rPr lang="cs-CZ" altLang="cs-CZ" dirty="0" smtClean="0"/>
              <a:t>s odstupem cca 3 měsíců)</a:t>
            </a:r>
            <a:endParaRPr lang="cs-CZ" dirty="0" smtClean="0"/>
          </a:p>
          <a:p>
            <a:r>
              <a:rPr lang="cs-CZ" dirty="0" smtClean="0"/>
              <a:t>Použití k odpovídající akci (změna obsahu)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42" y="117857"/>
            <a:ext cx="4122358" cy="616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538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Metody měření II. úrovně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dirty="0" smtClean="0"/>
              <a:t>Různé druhy testů (např. </a:t>
            </a:r>
            <a:r>
              <a:rPr lang="cs-CZ" altLang="cs-CZ" dirty="0" err="1" smtClean="0"/>
              <a:t>pre</a:t>
            </a:r>
            <a:r>
              <a:rPr lang="cs-CZ" altLang="cs-CZ" dirty="0" smtClean="0"/>
              <a:t>- a post-testy</a:t>
            </a:r>
            <a:r>
              <a:rPr lang="cs-CZ" dirty="0"/>
              <a:t>, s kontrolní skupinou, s časovou prodlevou</a:t>
            </a:r>
            <a:r>
              <a:rPr lang="cs-CZ" dirty="0" smtClean="0"/>
              <a:t>…)</a:t>
            </a:r>
            <a:endParaRPr lang="cs-CZ" altLang="cs-CZ" dirty="0" smtClean="0"/>
          </a:p>
          <a:p>
            <a:r>
              <a:rPr lang="cs-CZ" altLang="cs-CZ" dirty="0" smtClean="0"/>
              <a:t>Hodnocení účastníků lektorem (riziko subjektivnosti)</a:t>
            </a:r>
          </a:p>
          <a:p>
            <a:r>
              <a:rPr lang="cs-CZ" altLang="cs-CZ" dirty="0" smtClean="0"/>
              <a:t>Sebehodnocení (schopnost reálně posoudit své vlastní silné a slabé stránky</a:t>
            </a:r>
            <a:r>
              <a:rPr lang="cs-CZ" altLang="cs-CZ" dirty="0" smtClean="0"/>
              <a:t>)</a:t>
            </a:r>
            <a:endParaRPr lang="cs-CZ" altLang="cs-CZ" dirty="0" smtClean="0"/>
          </a:p>
          <a:p>
            <a:r>
              <a:rPr lang="cs-CZ" altLang="cs-CZ" dirty="0" smtClean="0"/>
              <a:t>Zadávání úkolů z reálných situací, které se vztahují k probíranému tématu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6214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Testy v pedagogickém výzkumu</a:t>
            </a:r>
            <a:endParaRPr lang="en-GB" altLang="cs-CZ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altLang="cs-CZ" dirty="0" smtClean="0"/>
              <a:t>Ústní zkouška nahodilá, časově náročná, malá objektivita X osobní kontakt, možné reakce</a:t>
            </a:r>
            <a:endParaRPr lang="en-GB" altLang="cs-CZ" dirty="0" smtClean="0"/>
          </a:p>
          <a:p>
            <a:pPr>
              <a:defRPr/>
            </a:pPr>
            <a:r>
              <a:rPr lang="cs-CZ" altLang="cs-CZ" dirty="0" smtClean="0"/>
              <a:t>Test =  zkouška identická pro všechny s jasně danými způsoby hodnocení a číselného vyjádření (ne libovolná)</a:t>
            </a:r>
          </a:p>
          <a:p>
            <a:pPr>
              <a:defRPr/>
            </a:pPr>
            <a:r>
              <a:rPr lang="cs-CZ" altLang="cs-CZ" dirty="0" smtClean="0"/>
              <a:t>Testy schopností (předpoklady řešení úloh, např. IQ testy), osobnosti (temperament, motivace…) a výkonu (především didaktické)</a:t>
            </a:r>
          </a:p>
          <a:p>
            <a:pPr>
              <a:defRPr/>
            </a:pPr>
            <a:r>
              <a:rPr lang="cs-CZ" altLang="cs-CZ" dirty="0" smtClean="0"/>
              <a:t>Didaktický test = „objektivní zjišťování úrovně zvládnutí učiva u určité skupiny osob“ (</a:t>
            </a:r>
            <a:r>
              <a:rPr lang="cs-CZ" altLang="cs-CZ" dirty="0" err="1" smtClean="0"/>
              <a:t>Chráska</a:t>
            </a:r>
            <a:r>
              <a:rPr lang="cs-CZ" altLang="cs-CZ" dirty="0" smtClean="0"/>
              <a:t> 2007, s. 184), nutné dodržení pravidel při návrhu, ověřování, hodnocení a interpretaci</a:t>
            </a:r>
          </a:p>
        </p:txBody>
      </p:sp>
    </p:spTree>
    <p:extLst>
      <p:ext uri="{BB962C8B-B14F-4D97-AF65-F5344CB8AC3E}">
        <p14:creationId xmlns:p14="http://schemas.microsoft.com/office/powerpoint/2010/main" val="2339020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Typy didaktických testů</a:t>
            </a:r>
            <a:endParaRPr lang="en-GB" altLang="cs-CZ" smtClean="0"/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altLang="cs-CZ" dirty="0" smtClean="0"/>
              <a:t>Rychlosti (úlohu schopný řešit každý, rozdíl v rychlosti) X </a:t>
            </a:r>
            <a:r>
              <a:rPr lang="cs-CZ" altLang="cs-CZ" b="1" dirty="0" smtClean="0"/>
              <a:t>úrovně</a:t>
            </a:r>
            <a:r>
              <a:rPr lang="cs-CZ" altLang="cs-CZ" dirty="0" smtClean="0"/>
              <a:t> (bez časového limitu, v praxi jen pro nejpomalejší)</a:t>
            </a:r>
          </a:p>
          <a:p>
            <a:pPr>
              <a:defRPr/>
            </a:pPr>
            <a:r>
              <a:rPr lang="cs-CZ" altLang="cs-CZ" dirty="0" smtClean="0"/>
              <a:t>Standardizovaný (důkladně ověřený, vč. testové příručky = manuál) X </a:t>
            </a:r>
            <a:r>
              <a:rPr lang="cs-CZ" altLang="cs-CZ" dirty="0" err="1" smtClean="0"/>
              <a:t>kvazistandardizovaný</a:t>
            </a:r>
            <a:r>
              <a:rPr lang="cs-CZ" altLang="cs-CZ" dirty="0" smtClean="0"/>
              <a:t> (např. pro všechny třídy v ročníku) X </a:t>
            </a:r>
            <a:r>
              <a:rPr lang="cs-CZ" altLang="cs-CZ" b="1" dirty="0" smtClean="0"/>
              <a:t>nestandardizovaný</a:t>
            </a:r>
          </a:p>
          <a:p>
            <a:pPr>
              <a:defRPr/>
            </a:pPr>
            <a:r>
              <a:rPr lang="cs-CZ" altLang="cs-CZ" b="1" dirty="0" smtClean="0"/>
              <a:t>Kognitivní</a:t>
            </a:r>
            <a:r>
              <a:rPr lang="cs-CZ" altLang="cs-CZ" dirty="0" smtClean="0"/>
              <a:t> (např. výpočet) a psychomotorický (např. psaní na stroji)</a:t>
            </a:r>
          </a:p>
          <a:p>
            <a:pPr>
              <a:defRPr/>
            </a:pPr>
            <a:r>
              <a:rPr lang="cs-CZ" altLang="cs-CZ" dirty="0" smtClean="0"/>
              <a:t>Rozlišující (žák k populaci testovaných) X </a:t>
            </a:r>
            <a:r>
              <a:rPr lang="cs-CZ" altLang="cs-CZ" b="1" dirty="0" smtClean="0"/>
              <a:t>ověřující</a:t>
            </a:r>
            <a:r>
              <a:rPr lang="cs-CZ" altLang="cs-CZ" dirty="0" smtClean="0"/>
              <a:t> (žák ke všem úlohám pro zvládnutí učiva)</a:t>
            </a:r>
          </a:p>
          <a:p>
            <a:pPr>
              <a:defRPr/>
            </a:pPr>
            <a:r>
              <a:rPr lang="cs-CZ" altLang="cs-CZ" dirty="0" smtClean="0"/>
              <a:t>Vstupní X průběžné (spíše hodnocení výuky než žáků) X </a:t>
            </a:r>
            <a:r>
              <a:rPr lang="cs-CZ" altLang="cs-CZ" b="1" dirty="0" smtClean="0"/>
              <a:t>výstupní</a:t>
            </a:r>
          </a:p>
          <a:p>
            <a:pPr>
              <a:defRPr/>
            </a:pPr>
            <a:r>
              <a:rPr lang="cs-CZ" altLang="cs-CZ" b="1" dirty="0" smtClean="0"/>
              <a:t>Monotematické</a:t>
            </a:r>
            <a:r>
              <a:rPr lang="cs-CZ" altLang="cs-CZ" dirty="0" smtClean="0"/>
              <a:t> X polytematické</a:t>
            </a:r>
          </a:p>
          <a:p>
            <a:pPr>
              <a:defRPr/>
            </a:pPr>
            <a:r>
              <a:rPr lang="cs-CZ" altLang="cs-CZ" b="1" dirty="0" smtClean="0"/>
              <a:t>Objektivně</a:t>
            </a:r>
            <a:r>
              <a:rPr lang="cs-CZ" altLang="cs-CZ" dirty="0" smtClean="0"/>
              <a:t> (lze i strojově) X subjektivně </a:t>
            </a:r>
            <a:r>
              <a:rPr lang="cs-CZ" altLang="cs-CZ" dirty="0" err="1" smtClean="0"/>
              <a:t>skórovatelné</a:t>
            </a:r>
            <a:r>
              <a:rPr lang="cs-CZ" altLang="cs-CZ" dirty="0" smtClean="0"/>
              <a:t> (komplexnější)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7813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Testové úlohy – otevřené</a:t>
            </a:r>
            <a:endParaRPr lang="en-GB" altLang="cs-CZ" dirty="0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mtClean="0"/>
              <a:t>Otevřené: nutné kódovat X hlubší souvislosti</a:t>
            </a:r>
          </a:p>
          <a:p>
            <a:r>
              <a:rPr lang="cs-CZ" altLang="cs-CZ" smtClean="0"/>
              <a:t>Široké: </a:t>
            </a:r>
          </a:p>
          <a:p>
            <a:pPr lvl="1"/>
            <a:r>
              <a:rPr lang="cs-CZ" altLang="cs-CZ" smtClean="0"/>
              <a:t>komplexní vědomosti či dovednosti</a:t>
            </a:r>
          </a:p>
          <a:p>
            <a:pPr lvl="1"/>
            <a:r>
              <a:rPr lang="cs-CZ" altLang="cs-CZ" smtClean="0"/>
              <a:t>nelze objektivně skórovat</a:t>
            </a:r>
          </a:p>
          <a:p>
            <a:pPr lvl="1"/>
            <a:r>
              <a:rPr lang="cs-CZ" altLang="cs-CZ" smtClean="0"/>
              <a:t>stanoven počet bodů se snížením za chybu/chybějící část</a:t>
            </a:r>
          </a:p>
          <a:p>
            <a:pPr lvl="1"/>
            <a:r>
              <a:rPr lang="cs-CZ" altLang="cs-CZ" smtClean="0"/>
              <a:t>nestrukturované X se strukturou (vymezenou X danou konvencí)</a:t>
            </a:r>
          </a:p>
          <a:p>
            <a:r>
              <a:rPr lang="cs-CZ" altLang="cs-CZ" smtClean="0"/>
              <a:t>Se stručnou odpovědí: </a:t>
            </a:r>
          </a:p>
          <a:p>
            <a:pPr lvl="1"/>
            <a:r>
              <a:rPr lang="cs-CZ" altLang="cs-CZ" smtClean="0"/>
              <a:t>produkční (Kdy byla založena MU?) </a:t>
            </a:r>
          </a:p>
          <a:p>
            <a:pPr lvl="1"/>
            <a:r>
              <a:rPr lang="cs-CZ" altLang="cs-CZ" smtClean="0"/>
              <a:t>doplňovací (MU byla založena …)</a:t>
            </a:r>
          </a:p>
          <a:p>
            <a:pPr lvl="1"/>
            <a:r>
              <a:rPr lang="cs-CZ" altLang="cs-CZ" smtClean="0"/>
              <a:t>snadný návrh, těžké uhodnout</a:t>
            </a:r>
          </a:p>
        </p:txBody>
      </p:sp>
    </p:spTree>
    <p:extLst>
      <p:ext uri="{BB962C8B-B14F-4D97-AF65-F5344CB8AC3E}">
        <p14:creationId xmlns:p14="http://schemas.microsoft.com/office/powerpoint/2010/main" val="80739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Testové úlohy – uzavřené</a:t>
            </a:r>
            <a:endParaRPr lang="en-GB" altLang="cs-CZ" dirty="0" smtClean="0"/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altLang="cs-CZ" dirty="0" smtClean="0"/>
              <a:t>Náročnější tvorba (překrytí) X rychlejší </a:t>
            </a:r>
          </a:p>
          <a:p>
            <a:pPr>
              <a:defRPr/>
            </a:pPr>
            <a:r>
              <a:rPr lang="cs-CZ" altLang="cs-CZ" dirty="0" smtClean="0"/>
              <a:t>Distraktory musí být stejně přijatelné, ideálně na obvyklých chybách</a:t>
            </a:r>
          </a:p>
          <a:p>
            <a:pPr>
              <a:defRPr/>
            </a:pPr>
            <a:r>
              <a:rPr lang="cs-CZ" altLang="cs-CZ" dirty="0" smtClean="0"/>
              <a:t>Varianty co nejstručnější (ohled na cílovku)</a:t>
            </a:r>
          </a:p>
          <a:p>
            <a:pPr>
              <a:defRPr/>
            </a:pPr>
            <a:r>
              <a:rPr lang="cs-CZ" altLang="cs-CZ" dirty="0" smtClean="0"/>
              <a:t>Typy: </a:t>
            </a:r>
          </a:p>
          <a:p>
            <a:pPr lvl="1">
              <a:defRPr/>
            </a:pPr>
            <a:r>
              <a:rPr lang="cs-CZ" altLang="cs-CZ" dirty="0" smtClean="0"/>
              <a:t>Dichotomické: snadný návrh, problém hádání (kompenzace množstvím)</a:t>
            </a:r>
          </a:p>
          <a:p>
            <a:pPr lvl="1">
              <a:defRPr/>
            </a:pPr>
            <a:r>
              <a:rPr lang="cs-CZ" altLang="cs-CZ" dirty="0" err="1" smtClean="0"/>
              <a:t>Polytomické</a:t>
            </a:r>
            <a:r>
              <a:rPr lang="cs-CZ" altLang="cs-CZ" dirty="0" smtClean="0"/>
              <a:t> s výběrem jedné odpovědi: správná, nejpřesnější, nesprávná (zápor nutné zdůraznit)</a:t>
            </a:r>
          </a:p>
          <a:p>
            <a:pPr lvl="1">
              <a:defRPr/>
            </a:pPr>
            <a:r>
              <a:rPr lang="cs-CZ" altLang="cs-CZ" dirty="0" smtClean="0"/>
              <a:t>Výčtové položky: nutné zdůraznit více odpovědí, složité na skórování (všechno a nic X poměrově s max. 1 bodem za úlohu X vážené)</a:t>
            </a:r>
          </a:p>
          <a:p>
            <a:pPr lvl="1">
              <a:defRPr/>
            </a:pPr>
            <a:r>
              <a:rPr lang="cs-CZ" altLang="cs-CZ" dirty="0" smtClean="0"/>
              <a:t>Situační/interpretační: volba není explicitní (např. Doplňte číslici pro dělitelnost sedmi: 823*43)</a:t>
            </a:r>
          </a:p>
          <a:p>
            <a:pPr lvl="1">
              <a:defRPr/>
            </a:pPr>
            <a:r>
              <a:rPr lang="cs-CZ" altLang="cs-CZ" dirty="0" smtClean="0"/>
              <a:t>Přiřazovací (hlavní města a státy; na jedné straně více variant – hádání), </a:t>
            </a:r>
            <a:r>
              <a:rPr lang="cs-CZ" altLang="cs-CZ" dirty="0" err="1" smtClean="0"/>
              <a:t>uspořádací</a:t>
            </a:r>
            <a:r>
              <a:rPr lang="cs-CZ" altLang="cs-CZ" dirty="0" smtClean="0"/>
              <a:t> (seřaďte dle velikosti, složité skórování)</a:t>
            </a:r>
          </a:p>
        </p:txBody>
      </p:sp>
    </p:spTree>
    <p:extLst>
      <p:ext uri="{BB962C8B-B14F-4D97-AF65-F5344CB8AC3E}">
        <p14:creationId xmlns:p14="http://schemas.microsoft.com/office/powerpoint/2010/main" val="4258125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Konstrukce </a:t>
            </a:r>
            <a:r>
              <a:rPr lang="cs-CZ" altLang="cs-CZ" dirty="0" smtClean="0"/>
              <a:t>didaktického </a:t>
            </a:r>
            <a:r>
              <a:rPr lang="cs-CZ" altLang="cs-CZ" dirty="0" smtClean="0"/>
              <a:t>testu</a:t>
            </a:r>
            <a:endParaRPr lang="en-GB" altLang="cs-CZ" dirty="0" smtClean="0"/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altLang="cs-CZ" dirty="0" smtClean="0"/>
              <a:t>Výukové cíle</a:t>
            </a:r>
          </a:p>
          <a:p>
            <a:pPr>
              <a:defRPr/>
            </a:pPr>
            <a:r>
              <a:rPr lang="cs-CZ" altLang="cs-CZ" dirty="0" smtClean="0"/>
              <a:t>=&gt; </a:t>
            </a:r>
            <a:r>
              <a:rPr lang="cs-CZ" altLang="cs-CZ" dirty="0" smtClean="0"/>
              <a:t>pro každé určitý počet úloh </a:t>
            </a: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=&gt; </a:t>
            </a:r>
            <a:r>
              <a:rPr lang="cs-CZ" altLang="cs-CZ" dirty="0" smtClean="0"/>
              <a:t>konstrukce úloh </a:t>
            </a: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=&gt; </a:t>
            </a:r>
            <a:r>
              <a:rPr lang="cs-CZ" altLang="cs-CZ" dirty="0" smtClean="0"/>
              <a:t>po pár dnech odstupu nové zhodnocení (náročnost, srozumitelnost…) </a:t>
            </a: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=&gt; </a:t>
            </a:r>
            <a:r>
              <a:rPr lang="cs-CZ" altLang="cs-CZ" dirty="0" smtClean="0"/>
              <a:t>posouzení kompetenty </a:t>
            </a: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=&gt; </a:t>
            </a:r>
            <a:r>
              <a:rPr lang="cs-CZ" altLang="cs-CZ" dirty="0" smtClean="0"/>
              <a:t>úprava (vč. vyřazení s nevhodnými charakteristikami, seřazení od nejlehčích) </a:t>
            </a: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=&gt; </a:t>
            </a:r>
            <a:r>
              <a:rPr lang="cs-CZ" altLang="cs-CZ" dirty="0" smtClean="0"/>
              <a:t>určení času a pokynů pro </a:t>
            </a:r>
            <a:r>
              <a:rPr lang="cs-CZ" altLang="cs-CZ" dirty="0" smtClean="0"/>
              <a:t>testované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059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Hodnocení didaktického testu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Rovnoměrné X vážené</a:t>
            </a:r>
          </a:p>
          <a:p>
            <a:r>
              <a:rPr lang="cs-CZ" dirty="0" smtClean="0"/>
              <a:t>Rozbor odpovědí, vč. nenormovaných (špatně, nevyplněno)</a:t>
            </a:r>
          </a:p>
          <a:p>
            <a:r>
              <a:rPr lang="cs-CZ" dirty="0" smtClean="0"/>
              <a:t>Klasifikace obvykle dle normálního rozdělení četností, možný intuitivní přístup, na základě správných </a:t>
            </a:r>
            <a:r>
              <a:rPr lang="cs-CZ" dirty="0" smtClean="0"/>
              <a:t>odpovědí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2235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Evaluace 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Evaluace = zkoumání hodnoty (kvality) výukové jednotky pro usuzování o efektivitě </a:t>
            </a:r>
          </a:p>
          <a:p>
            <a:r>
              <a:rPr lang="cs-CZ" smtClean="0"/>
              <a:t>Hodnocení = zkoumání kompetencí studentů v návaznosti na výukovou jednotku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838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 (i pro úkoly)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Klíčová =&gt; poučení z chyb</a:t>
            </a:r>
          </a:p>
          <a:p>
            <a:r>
              <a:rPr lang="cs-CZ" dirty="0" smtClean="0"/>
              <a:t>Okamžitá, včasná a důkladná</a:t>
            </a:r>
          </a:p>
          <a:p>
            <a:r>
              <a:rPr lang="cs-CZ" dirty="0" smtClean="0"/>
              <a:t>Průběžná a souhrnná</a:t>
            </a:r>
          </a:p>
          <a:p>
            <a:r>
              <a:rPr lang="cs-CZ" dirty="0" smtClean="0"/>
              <a:t>Konstruktivní, motivující, věcná</a:t>
            </a:r>
          </a:p>
          <a:p>
            <a:r>
              <a:rPr lang="cs-CZ" dirty="0" smtClean="0"/>
              <a:t>Konkrétní, objektivní a individuální</a:t>
            </a:r>
          </a:p>
          <a:p>
            <a:r>
              <a:rPr lang="cs-CZ" dirty="0" smtClean="0"/>
              <a:t>Konzistentní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5942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Úkol</a:t>
            </a:r>
            <a:endParaRPr lang="cs-CZ" sz="3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Vytvořte pro svůj modul </a:t>
            </a:r>
            <a:r>
              <a:rPr lang="cs-CZ" dirty="0" err="1" smtClean="0"/>
              <a:t>autoevaluační</a:t>
            </a:r>
            <a:r>
              <a:rPr lang="cs-CZ" dirty="0" smtClean="0"/>
              <a:t> test</a:t>
            </a:r>
          </a:p>
          <a:p>
            <a:r>
              <a:rPr lang="cs-CZ" dirty="0" smtClean="0"/>
              <a:t>Objektivně </a:t>
            </a:r>
            <a:r>
              <a:rPr lang="cs-CZ" dirty="0" err="1" smtClean="0"/>
              <a:t>skórovatelný</a:t>
            </a:r>
            <a:r>
              <a:rPr lang="cs-CZ" dirty="0" smtClean="0"/>
              <a:t>, 5-10 otázek, min. 4 varianty, zpětná vazba</a:t>
            </a:r>
          </a:p>
          <a:p>
            <a:r>
              <a:rPr lang="cs-CZ" dirty="0" smtClean="0"/>
              <a:t>Zamyslete se nad postupem vyhodnocení a uplatněním výsledků</a:t>
            </a:r>
          </a:p>
        </p:txBody>
      </p:sp>
    </p:spTree>
    <p:extLst>
      <p:ext uri="{BB962C8B-B14F-4D97-AF65-F5344CB8AC3E}">
        <p14:creationId xmlns:p14="http://schemas.microsoft.com/office/powerpoint/2010/main" val="3770989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Pozorování</a:t>
            </a:r>
            <a:r>
              <a:rPr lang="cs-CZ" dirty="0" smtClean="0"/>
              <a:t>, dotazování =&gt; řešení situací</a:t>
            </a:r>
          </a:p>
          <a:p>
            <a:r>
              <a:rPr lang="cs-CZ" dirty="0"/>
              <a:t>Využití i na 1. úrovni – hospitace, náslechy</a:t>
            </a:r>
          </a:p>
          <a:p>
            <a:r>
              <a:rPr lang="cs-CZ" dirty="0" smtClean="0"/>
              <a:t>Objektivní, záměrné, cílevědomé, plánované a systematické</a:t>
            </a:r>
          </a:p>
          <a:p>
            <a:r>
              <a:rPr lang="cs-CZ" dirty="0" smtClean="0"/>
              <a:t>Nutný záznam a následně metodické zpracování (uspořádání, kategorizace, vyhodnocení a interpretace)</a:t>
            </a:r>
          </a:p>
          <a:p>
            <a:r>
              <a:rPr lang="cs-CZ" dirty="0" smtClean="0"/>
              <a:t>Nestrukturované (nové – explorativní nebo diferencované prostředí) X strukturované (předem dané kategorie + manuál) =&gt; oba dále kódovány</a:t>
            </a:r>
          </a:p>
          <a:p>
            <a:r>
              <a:rPr lang="cs-CZ" dirty="0" smtClean="0"/>
              <a:t>Posuzovací škály (na konci, obvykle 15-25), příp. pozorovací systémy (nejznámější </a:t>
            </a:r>
            <a:r>
              <a:rPr lang="cs-CZ" dirty="0" err="1" smtClean="0"/>
              <a:t>Bellackův</a:t>
            </a:r>
            <a:r>
              <a:rPr lang="cs-CZ" dirty="0" smtClean="0"/>
              <a:t> – objektivní zachycení dění ve třídě; </a:t>
            </a:r>
            <a:r>
              <a:rPr lang="cs-CZ" dirty="0" err="1" smtClean="0"/>
              <a:t>Flandersův</a:t>
            </a:r>
            <a:r>
              <a:rPr lang="cs-CZ" dirty="0" smtClean="0"/>
              <a:t> – víc i vliv emocí, pozitivní/negativní)</a:t>
            </a:r>
          </a:p>
          <a:p>
            <a:r>
              <a:rPr lang="cs-CZ" dirty="0" smtClean="0"/>
              <a:t>Typicky: délka, frekvence, sekvence, </a:t>
            </a:r>
            <a:r>
              <a:rPr lang="cs-CZ" dirty="0" smtClean="0"/>
              <a:t>kombinace</a:t>
            </a:r>
          </a:p>
          <a:p>
            <a:r>
              <a:rPr lang="cs-CZ" dirty="0" smtClean="0"/>
              <a:t>Náročné pro tutora, možnost peer-</a:t>
            </a:r>
            <a:r>
              <a:rPr lang="cs-CZ" dirty="0" err="1" smtClean="0"/>
              <a:t>assessment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1258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Negativní vlivy na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Pozor na ovlivňování pozorovaných (pohyby, gesta i oblečení</a:t>
            </a:r>
            <a:r>
              <a:rPr lang="cs-CZ" dirty="0" smtClean="0"/>
              <a:t>...)</a:t>
            </a:r>
          </a:p>
          <a:p>
            <a:r>
              <a:rPr lang="cs-CZ" dirty="0" smtClean="0"/>
              <a:t>Haló efekt (vliv prvního dojmu na celé pozorování)</a:t>
            </a:r>
          </a:p>
          <a:p>
            <a:r>
              <a:rPr lang="cs-CZ" dirty="0" smtClean="0"/>
              <a:t>Logická chyba („logický“ předpoklad vlastnosti), předsudky (vliv jiných učitelů), </a:t>
            </a:r>
            <a:r>
              <a:rPr lang="cs-CZ" dirty="0" err="1" smtClean="0"/>
              <a:t>stereotypizace</a:t>
            </a:r>
            <a:r>
              <a:rPr lang="cs-CZ" dirty="0" smtClean="0"/>
              <a:t> (charakteristiky jako u podobných dětí), tradice (brýlatý intelektuál)</a:t>
            </a:r>
          </a:p>
          <a:p>
            <a:r>
              <a:rPr lang="cs-CZ" dirty="0" smtClean="0"/>
              <a:t>Figura a pozadí (vliv prostředí na vnímání situace)</a:t>
            </a:r>
          </a:p>
          <a:p>
            <a:r>
              <a:rPr lang="cs-CZ" dirty="0" smtClean="0"/>
              <a:t>Aktuální psychický stav pozorovatele</a:t>
            </a:r>
          </a:p>
          <a:p>
            <a:r>
              <a:rPr lang="cs-CZ" dirty="0" smtClean="0"/>
              <a:t>...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450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 Hledání důvodů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Základem kvantita, ale vhodná možnost volné odpovědi =&gt; nutná analýza</a:t>
            </a:r>
          </a:p>
          <a:p>
            <a:r>
              <a:rPr lang="cs-CZ" dirty="0" smtClean="0"/>
              <a:t>Možná návaznost smíšeným výzkumem (kolik =&gt; proč)</a:t>
            </a:r>
          </a:p>
          <a:p>
            <a:r>
              <a:rPr lang="cs-CZ" dirty="0" smtClean="0"/>
              <a:t>Možné různé typy analýz, např.:</a:t>
            </a:r>
          </a:p>
          <a:p>
            <a:pPr lvl="1"/>
            <a:r>
              <a:rPr lang="cs-CZ" dirty="0"/>
              <a:t>Strom problémů: jako diagram příčin a následků, ale větvení do obou </a:t>
            </a:r>
            <a:r>
              <a:rPr lang="cs-CZ" dirty="0" smtClean="0"/>
              <a:t>směrů</a:t>
            </a:r>
          </a:p>
          <a:p>
            <a:pPr lvl="1"/>
            <a:r>
              <a:rPr lang="cs-CZ" dirty="0" smtClean="0"/>
              <a:t>Soubor ze 100metod: </a:t>
            </a:r>
            <a:r>
              <a:rPr lang="cs-CZ" dirty="0" smtClean="0">
                <a:hlinkClick r:id="rId2"/>
              </a:rPr>
              <a:t>metoda pozitivní změny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persony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poziční mapy</a:t>
            </a:r>
            <a:r>
              <a:rPr lang="cs-CZ" dirty="0" smtClean="0"/>
              <a:t>, </a:t>
            </a:r>
            <a:r>
              <a:rPr lang="cs-CZ" dirty="0" smtClean="0">
                <a:hlinkClick r:id="rId5"/>
              </a:rPr>
              <a:t>mapa kontaktních míst</a:t>
            </a:r>
            <a:r>
              <a:rPr lang="cs-CZ" dirty="0" smtClean="0"/>
              <a:t>, </a:t>
            </a:r>
            <a:r>
              <a:rPr lang="cs-CZ" dirty="0" smtClean="0">
                <a:hlinkClick r:id="rId6"/>
              </a:rPr>
              <a:t>cesta službou</a:t>
            </a:r>
            <a:r>
              <a:rPr lang="cs-CZ" dirty="0" smtClean="0"/>
              <a:t>, </a:t>
            </a:r>
            <a:r>
              <a:rPr lang="cs-CZ" dirty="0" smtClean="0">
                <a:hlinkClick r:id="rId7"/>
              </a:rPr>
              <a:t>empatická mapa</a:t>
            </a:r>
            <a:r>
              <a:rPr lang="cs-CZ" dirty="0" smtClean="0"/>
              <a:t>... a mnoho dalších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11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 – evaluace v e-kurzu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Autoevaluační test</a:t>
            </a:r>
          </a:p>
          <a:p>
            <a:pPr lvl="1"/>
            <a:r>
              <a:rPr lang="cs-CZ" smtClean="0"/>
              <a:t>10 otázek</a:t>
            </a:r>
          </a:p>
          <a:p>
            <a:pPr lvl="1"/>
            <a:r>
              <a:rPr lang="cs-CZ" smtClean="0"/>
              <a:t>Všechny automatické vyhodnocení správnosti</a:t>
            </a:r>
          </a:p>
          <a:p>
            <a:pPr lvl="1"/>
            <a:r>
              <a:rPr lang="cs-CZ" smtClean="0"/>
              <a:t>Všechny se zpětnou vazbou pro studenta</a:t>
            </a:r>
          </a:p>
          <a:p>
            <a:r>
              <a:rPr lang="cs-CZ" smtClean="0"/>
              <a:t>Dotazník spokojenosti – celý e-kurz</a:t>
            </a:r>
          </a:p>
          <a:p>
            <a:pPr lvl="1"/>
            <a:r>
              <a:rPr lang="cs-CZ" smtClean="0"/>
              <a:t>Popis dotazníku (oslovení respondentů)</a:t>
            </a:r>
          </a:p>
          <a:p>
            <a:pPr lvl="1"/>
            <a:r>
              <a:rPr lang="cs-CZ" smtClean="0"/>
              <a:t>Cca 5 otázek, max. 2 otevřené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72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pozornost.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Více kreativity v KPI22.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6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cs-CZ" dirty="0"/>
              <a:t>GAVORA, Peter. </a:t>
            </a:r>
            <a:r>
              <a:rPr lang="cs-CZ" i="1" dirty="0"/>
              <a:t>Úvod do pedagogického výzkumu: kvantitativně-</a:t>
            </a:r>
            <a:r>
              <a:rPr lang="cs-CZ" i="1" dirty="0" err="1"/>
              <a:t>scientické</a:t>
            </a:r>
            <a:r>
              <a:rPr lang="cs-CZ" i="1" dirty="0"/>
              <a:t> a kvalitativně-humanitní přístupy v edukačním výzkumu</a:t>
            </a:r>
            <a:r>
              <a:rPr lang="cs-CZ" dirty="0"/>
              <a:t>. České </a:t>
            </a:r>
            <a:r>
              <a:rPr lang="cs-CZ" dirty="0" err="1"/>
              <a:t>rozš</a:t>
            </a:r>
            <a:r>
              <a:rPr lang="cs-CZ" dirty="0"/>
              <a:t>. vyd. Překlad Jana </a:t>
            </a:r>
            <a:r>
              <a:rPr lang="cs-CZ" dirty="0" err="1"/>
              <a:t>Cacková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2009, 302 s. ISBN 978-80-7315-185-0. </a:t>
            </a:r>
            <a:endParaRPr lang="cs-CZ" dirty="0" smtClean="0"/>
          </a:p>
          <a:p>
            <a:pPr>
              <a:defRPr/>
            </a:pPr>
            <a:r>
              <a:rPr lang="cs-CZ" dirty="0"/>
              <a:t>HAUPT, </a:t>
            </a:r>
            <a:r>
              <a:rPr lang="cs-CZ" dirty="0" err="1"/>
              <a:t>Grietjie</a:t>
            </a:r>
            <a:r>
              <a:rPr lang="cs-CZ" dirty="0"/>
              <a:t> a </a:t>
            </a:r>
            <a:r>
              <a:rPr lang="cs-CZ" dirty="0" err="1"/>
              <a:t>Seugnet</a:t>
            </a:r>
            <a:r>
              <a:rPr lang="cs-CZ" dirty="0"/>
              <a:t> BLIGNAUT. </a:t>
            </a:r>
            <a:r>
              <a:rPr lang="cs-CZ" dirty="0" err="1"/>
              <a:t>Uncovering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: </a:t>
            </a:r>
            <a:r>
              <a:rPr lang="cs-CZ" dirty="0" err="1"/>
              <a:t>explicating</a:t>
            </a:r>
            <a:r>
              <a:rPr lang="cs-CZ" dirty="0"/>
              <a:t> </a:t>
            </a:r>
            <a:r>
              <a:rPr lang="cs-CZ" dirty="0" err="1"/>
              <a:t>obscurity</a:t>
            </a:r>
            <a:r>
              <a:rPr lang="cs-CZ" dirty="0"/>
              <a:t> in </a:t>
            </a:r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aesthetics</a:t>
            </a:r>
            <a:r>
              <a:rPr lang="cs-CZ" dirty="0"/>
              <a:t> in design and technology </a:t>
            </a:r>
            <a:r>
              <a:rPr lang="cs-CZ" dirty="0" err="1"/>
              <a:t>education</a:t>
            </a:r>
            <a:r>
              <a:rPr lang="cs-CZ" dirty="0"/>
              <a:t>. </a:t>
            </a:r>
            <a:r>
              <a:rPr lang="cs-CZ" i="1" dirty="0"/>
              <a:t>International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Technology and Design </a:t>
            </a:r>
            <a:r>
              <a:rPr lang="cs-CZ" i="1" dirty="0" err="1"/>
              <a:t>Education</a:t>
            </a:r>
            <a:r>
              <a:rPr lang="cs-CZ" dirty="0"/>
              <a:t>. 2008, vol. 18, </a:t>
            </a:r>
            <a:r>
              <a:rPr lang="cs-CZ" dirty="0" err="1"/>
              <a:t>issue</a:t>
            </a:r>
            <a:r>
              <a:rPr lang="cs-CZ" dirty="0"/>
              <a:t> 4, s. 361-374. DOI: 10.1007/s10798-007-9029-1. Dostupné z: </a:t>
            </a:r>
            <a:r>
              <a:rPr lang="cs-CZ" dirty="0">
                <a:hlinkClick r:id="rId2"/>
              </a:rPr>
              <a:t>http://link.springer.com/10.1007/s10798-007-9029-1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HENDL</a:t>
            </a:r>
            <a:r>
              <a:rPr lang="cs-CZ" dirty="0"/>
              <a:t>, Jan. </a:t>
            </a:r>
            <a:r>
              <a:rPr lang="cs-CZ" i="1" dirty="0"/>
              <a:t>Kvalitativní výzkum: základní teorie, metody a aplikace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Portál, 2008, 407 s. ISBN 978-80-7367-485-4. </a:t>
            </a:r>
          </a:p>
          <a:p>
            <a:pPr>
              <a:defRPr/>
            </a:pPr>
            <a:r>
              <a:rPr lang="cs-CZ" dirty="0" smtClean="0"/>
              <a:t>HENDL, Jan. </a:t>
            </a:r>
            <a:r>
              <a:rPr lang="cs-CZ" i="1" dirty="0" smtClean="0"/>
              <a:t>Přehled statistických metod: analýza a </a:t>
            </a:r>
            <a:r>
              <a:rPr lang="cs-CZ" i="1" dirty="0" err="1" smtClean="0"/>
              <a:t>metaanalýza</a:t>
            </a:r>
            <a:r>
              <a:rPr lang="cs-CZ" i="1" dirty="0" smtClean="0"/>
              <a:t> dat</a:t>
            </a:r>
            <a:r>
              <a:rPr lang="cs-CZ" dirty="0" smtClean="0"/>
              <a:t>. 3., </a:t>
            </a:r>
            <a:r>
              <a:rPr lang="cs-CZ" dirty="0" err="1" smtClean="0"/>
              <a:t>přeprac</a:t>
            </a:r>
            <a:r>
              <a:rPr lang="cs-CZ" dirty="0" smtClean="0"/>
              <a:t>. vyd. Praha: Portál, 2009, 695 s. ISBN 9788073674823. </a:t>
            </a:r>
          </a:p>
          <a:p>
            <a:pPr>
              <a:defRPr/>
            </a:pPr>
            <a:r>
              <a:rPr lang="cs-CZ" dirty="0"/>
              <a:t>CHRÁSKA, Miroslav. </a:t>
            </a:r>
            <a:r>
              <a:rPr lang="cs-CZ" i="1" dirty="0"/>
              <a:t>Metody pedagogického výzkumu: základy kvantitativního výzkumu</a:t>
            </a:r>
            <a:r>
              <a:rPr lang="cs-CZ" dirty="0"/>
              <a:t>. Vydání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2007, 265 s. ISBN 978-80-247-1369-4.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KIRKPATRICK, Donald. </a:t>
            </a:r>
            <a:r>
              <a:rPr lang="cs-CZ" i="1" dirty="0" err="1" smtClean="0"/>
              <a:t>Evaluating</a:t>
            </a:r>
            <a:r>
              <a:rPr lang="cs-CZ" i="1" dirty="0" smtClean="0"/>
              <a:t> </a:t>
            </a:r>
            <a:r>
              <a:rPr lang="cs-CZ" i="1" dirty="0" err="1" smtClean="0"/>
              <a:t>Training</a:t>
            </a:r>
            <a:r>
              <a:rPr lang="cs-CZ" i="1" dirty="0" smtClean="0"/>
              <a:t> </a:t>
            </a:r>
            <a:r>
              <a:rPr lang="cs-CZ" i="1" dirty="0" err="1" smtClean="0"/>
              <a:t>Programs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Four</a:t>
            </a:r>
            <a:r>
              <a:rPr lang="cs-CZ" i="1" dirty="0" smtClean="0"/>
              <a:t> </a:t>
            </a:r>
            <a:r>
              <a:rPr lang="cs-CZ" i="1" dirty="0" err="1" smtClean="0"/>
              <a:t>Levels</a:t>
            </a:r>
            <a:r>
              <a:rPr lang="cs-CZ" dirty="0" smtClean="0"/>
              <a:t>. 3. vyd. ReadHowYouWant.com, 2009. 296 s. ISBN 978-14-429-5584-4.</a:t>
            </a:r>
          </a:p>
          <a:p>
            <a:pPr>
              <a:defRPr/>
            </a:pPr>
            <a:r>
              <a:rPr lang="cs-CZ" dirty="0"/>
              <a:t>KIRKPATRICK, Donald. Great Idea </a:t>
            </a:r>
            <a:r>
              <a:rPr lang="cs-CZ" dirty="0" err="1"/>
              <a:t>Revised</a:t>
            </a:r>
            <a:r>
              <a:rPr lang="cs-CZ" dirty="0"/>
              <a:t>: </a:t>
            </a:r>
            <a:r>
              <a:rPr lang="cs-CZ" dirty="0" err="1"/>
              <a:t>Revisiting</a:t>
            </a:r>
            <a:r>
              <a:rPr lang="cs-CZ" dirty="0"/>
              <a:t> </a:t>
            </a:r>
            <a:r>
              <a:rPr lang="cs-CZ" dirty="0" err="1"/>
              <a:t>Kirkpatrick’s</a:t>
            </a:r>
            <a:r>
              <a:rPr lang="cs-CZ" dirty="0"/>
              <a:t> </a:t>
            </a:r>
            <a:r>
              <a:rPr lang="cs-CZ" dirty="0" err="1"/>
              <a:t>Four-Level</a:t>
            </a:r>
            <a:r>
              <a:rPr lang="cs-CZ" dirty="0"/>
              <a:t> Model. </a:t>
            </a:r>
            <a:r>
              <a:rPr lang="cs-CZ" i="1" dirty="0" err="1"/>
              <a:t>Training</a:t>
            </a:r>
            <a:r>
              <a:rPr lang="cs-CZ" i="1" dirty="0"/>
              <a:t> &amp; </a:t>
            </a:r>
            <a:r>
              <a:rPr lang="cs-CZ" i="1" dirty="0" err="1"/>
              <a:t>Development</a:t>
            </a:r>
            <a:r>
              <a:rPr lang="cs-CZ" dirty="0"/>
              <a:t>. č. 50, s. 54-57.</a:t>
            </a:r>
          </a:p>
          <a:p>
            <a:pPr>
              <a:defRPr/>
            </a:pPr>
            <a:r>
              <a:rPr lang="en-US" dirty="0" smtClean="0"/>
              <a:t>RAHIMIĆ</a:t>
            </a:r>
            <a:r>
              <a:rPr lang="en-US" dirty="0"/>
              <a:t>, </a:t>
            </a:r>
            <a:r>
              <a:rPr lang="en-US" dirty="0" err="1"/>
              <a:t>Zijada</a:t>
            </a:r>
            <a:r>
              <a:rPr lang="en-US" dirty="0"/>
              <a:t> a </a:t>
            </a:r>
            <a:r>
              <a:rPr lang="en-US" dirty="0" err="1"/>
              <a:t>Sanvila</a:t>
            </a:r>
            <a:r>
              <a:rPr lang="en-US" dirty="0"/>
              <a:t> VUK. Evaluating the effects of employees education in B&amp;H companies. In: </a:t>
            </a:r>
            <a:r>
              <a:rPr lang="en-US" i="1" dirty="0"/>
              <a:t>Conference Proceedings: International Conference of the Faculty</a:t>
            </a:r>
            <a:r>
              <a:rPr lang="en-US" dirty="0"/>
              <a:t>. 2012, s. 1044-1057.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 err="1"/>
              <a:t>EBSCOhost</a:t>
            </a:r>
            <a:r>
              <a:rPr lang="en-US" dirty="0"/>
              <a:t>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ROHLÍKOVÁ, Lucie a Jana VEJVODOVÁ. </a:t>
            </a:r>
            <a:r>
              <a:rPr lang="cs-CZ" i="1" dirty="0" smtClean="0"/>
              <a:t>Vyučovací metody na vysoké škole: praktický průvodce výukou v prezenční i distanční formě studia</a:t>
            </a:r>
            <a:r>
              <a:rPr lang="cs-CZ" dirty="0" smtClean="0"/>
              <a:t>. 1. vyd. Praha: </a:t>
            </a:r>
            <a:r>
              <a:rPr lang="cs-CZ" dirty="0" err="1" smtClean="0"/>
              <a:t>Grada</a:t>
            </a:r>
            <a:r>
              <a:rPr lang="cs-CZ" dirty="0" smtClean="0"/>
              <a:t>, 2012, 281 s. ISBN 978-80-247-4152-9.</a:t>
            </a:r>
          </a:p>
          <a:p>
            <a:pPr>
              <a:defRPr/>
            </a:pPr>
            <a:r>
              <a:rPr lang="cs-CZ" dirty="0" smtClean="0"/>
              <a:t>SKUTIL, Martin. </a:t>
            </a:r>
            <a:r>
              <a:rPr lang="cs-CZ" i="1" dirty="0" smtClean="0"/>
              <a:t>Základy pedagogicko-psychologického výzkumu pro studenty učitelství</a:t>
            </a:r>
            <a:r>
              <a:rPr lang="cs-CZ" dirty="0" smtClean="0"/>
              <a:t>. Vyd. 1. Praha: Portál, 2011, 254 s. ISBN 978-807-3677-787. </a:t>
            </a:r>
          </a:p>
          <a:p>
            <a:pPr>
              <a:defRPr/>
            </a:pPr>
            <a:r>
              <a:rPr lang="cs-CZ" dirty="0" smtClean="0"/>
              <a:t>ŠVEC, Štefan. </a:t>
            </a:r>
            <a:r>
              <a:rPr lang="cs-CZ" i="1" dirty="0" smtClean="0"/>
              <a:t>Metodologie věd o výchově: kvantitativně-</a:t>
            </a:r>
            <a:r>
              <a:rPr lang="cs-CZ" i="1" dirty="0" err="1" smtClean="0"/>
              <a:t>scientické</a:t>
            </a:r>
            <a:r>
              <a:rPr lang="cs-CZ" i="1" dirty="0" smtClean="0"/>
              <a:t> a kvalitativně-humanitní přístupy v edukačním výzkumu</a:t>
            </a:r>
            <a:r>
              <a:rPr lang="cs-CZ" dirty="0" smtClean="0"/>
              <a:t>. České </a:t>
            </a:r>
            <a:r>
              <a:rPr lang="cs-CZ" dirty="0" err="1" smtClean="0"/>
              <a:t>rozš</a:t>
            </a:r>
            <a:r>
              <a:rPr lang="cs-CZ" dirty="0" smtClean="0"/>
              <a:t>. vyd. Překlad Jana </a:t>
            </a:r>
            <a:r>
              <a:rPr lang="cs-CZ" dirty="0" err="1" smtClean="0"/>
              <a:t>Cacková</a:t>
            </a:r>
            <a:r>
              <a:rPr lang="cs-CZ" dirty="0" smtClean="0"/>
              <a:t>. Brno: </a:t>
            </a:r>
            <a:r>
              <a:rPr lang="cs-CZ" dirty="0" err="1" smtClean="0"/>
              <a:t>Paido</a:t>
            </a:r>
            <a:r>
              <a:rPr lang="cs-CZ" dirty="0" smtClean="0"/>
              <a:t>, 2009, 302 s. ISBN 978-807-3151-928. </a:t>
            </a:r>
          </a:p>
          <a:p>
            <a:pPr>
              <a:defRPr/>
            </a:pPr>
            <a:r>
              <a:rPr lang="cs-CZ" dirty="0" smtClean="0"/>
              <a:t>VESELÝ, Arnošt. </a:t>
            </a:r>
            <a:r>
              <a:rPr lang="cs-CZ" i="1" dirty="0" smtClean="0"/>
              <a:t>Metody analýzy politik</a:t>
            </a:r>
            <a:r>
              <a:rPr lang="cs-CZ" dirty="0" smtClean="0"/>
              <a:t>. [2010]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54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Metody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Soubor kompetencí</a:t>
            </a:r>
          </a:p>
          <a:p>
            <a:pPr lvl="1"/>
            <a:r>
              <a:rPr lang="cs-CZ" smtClean="0"/>
              <a:t>Sebehodnocení, vč. sebevnímané účinnosti, např. </a:t>
            </a:r>
            <a:r>
              <a:rPr lang="cs-CZ" smtClean="0">
                <a:hlinkClick r:id="rId2"/>
              </a:rPr>
              <a:t>ILSE</a:t>
            </a:r>
            <a:r>
              <a:rPr lang="cs-CZ" smtClean="0"/>
              <a:t> (information literacy self-efficacy)</a:t>
            </a:r>
          </a:p>
          <a:p>
            <a:pPr lvl="1"/>
            <a:r>
              <a:rPr lang="cs-CZ" smtClean="0"/>
              <a:t>Objektivní hodnocení (znalosti): hl. test s výběrem z více odpovědí v souladu se standardem IG, např. </a:t>
            </a:r>
            <a:r>
              <a:rPr lang="cs-CZ" smtClean="0">
                <a:hlinkClick r:id="rId3"/>
              </a:rPr>
              <a:t>SAILS</a:t>
            </a:r>
            <a:endParaRPr lang="cs-CZ" smtClean="0"/>
          </a:p>
          <a:p>
            <a:pPr lvl="1"/>
            <a:r>
              <a:rPr lang="cs-CZ" smtClean="0"/>
              <a:t>Performativní hodnocení (výkon): dokumentace procesu nebo produktu, hl. pozorování, dokumentová analýza</a:t>
            </a:r>
          </a:p>
          <a:p>
            <a:pPr lvl="1"/>
            <a:r>
              <a:rPr lang="cs-CZ" smtClean="0"/>
              <a:t>Autentické hodnocení (aplikace v reálné situaci): analýza bibliografií, portfólií…, konceptuální mapy</a:t>
            </a:r>
          </a:p>
          <a:p>
            <a:r>
              <a:rPr lang="cs-CZ" smtClean="0"/>
              <a:t>Organizace výuky</a:t>
            </a:r>
          </a:p>
          <a:p>
            <a:pPr lvl="1"/>
            <a:r>
              <a:rPr lang="cs-CZ" smtClean="0"/>
              <a:t>Analýza potřeb, akční výzkum, evaluační výzkum</a:t>
            </a:r>
          </a:p>
          <a:p>
            <a:pPr lvl="1"/>
            <a:r>
              <a:rPr lang="cs-CZ" smtClean="0"/>
              <a:t>Formativní (např. focus group, analýza produktů), sumativní</a:t>
            </a:r>
          </a:p>
          <a:p>
            <a:pPr lvl="1"/>
            <a:r>
              <a:rPr lang="cs-CZ" smtClean="0"/>
              <a:t>Třídní (lekce, předmět), programové (studijní program), institucionální =&gt; výukové cíle (Radcliff et al. 2007)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257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výuky – logy v </a:t>
            </a:r>
            <a:r>
              <a:rPr lang="cs-CZ" dirty="0" err="1" smtClean="0"/>
              <a:t>Moodle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Záznamy všech aktivit studentů</a:t>
            </a:r>
          </a:p>
          <a:p>
            <a:r>
              <a:rPr lang="cs-CZ" dirty="0"/>
              <a:t>Např. přihlášení, prohlížení, stažení, využité odkazy, doba strávená v aktivitě</a:t>
            </a:r>
            <a:r>
              <a:rPr lang="cs-CZ" dirty="0" smtClean="0"/>
              <a:t>…; více dat interaktivní prvky</a:t>
            </a:r>
          </a:p>
          <a:p>
            <a:r>
              <a:rPr lang="cs-CZ" dirty="0" smtClean="0"/>
              <a:t>Nástroje v </a:t>
            </a:r>
            <a:r>
              <a:rPr lang="cs-CZ" dirty="0" err="1" smtClean="0"/>
              <a:t>Moodle</a:t>
            </a:r>
            <a:endParaRPr lang="cs-CZ" dirty="0" smtClean="0"/>
          </a:p>
          <a:p>
            <a:pPr lvl="1"/>
            <a:r>
              <a:rPr lang="cs-CZ" dirty="0" smtClean="0"/>
              <a:t>Známky – výsledky všech testů s hodnocením</a:t>
            </a:r>
          </a:p>
          <a:p>
            <a:pPr lvl="1"/>
            <a:r>
              <a:rPr lang="cs-CZ" dirty="0" smtClean="0"/>
              <a:t>Statistiky testů – vlastnosti testových otázek a testů</a:t>
            </a:r>
          </a:p>
          <a:p>
            <a:pPr lvl="1"/>
            <a:r>
              <a:rPr lang="cs-CZ" dirty="0" smtClean="0"/>
              <a:t>Sestavy: </a:t>
            </a:r>
          </a:p>
          <a:p>
            <a:pPr lvl="2"/>
            <a:r>
              <a:rPr lang="cs-CZ" dirty="0" smtClean="0"/>
              <a:t>protokoly (kdo kdy co odkud dělal), </a:t>
            </a:r>
          </a:p>
          <a:p>
            <a:pPr lvl="2"/>
            <a:r>
              <a:rPr lang="cs-CZ" dirty="0" smtClean="0"/>
              <a:t>aktivita kurzu (k jednotlivým materiálům, kolik a jak pracovalo)</a:t>
            </a:r>
          </a:p>
          <a:p>
            <a:pPr lvl="2"/>
            <a:r>
              <a:rPr lang="cs-CZ" dirty="0" smtClean="0"/>
              <a:t>účast v kurzu (k jednotlivým studentům co kdy a jak dělal)</a:t>
            </a:r>
          </a:p>
          <a:p>
            <a:pPr lvl="2"/>
            <a:r>
              <a:rPr lang="cs-CZ" dirty="0" smtClean="0"/>
              <a:t>statistiky kurzu/přehledové statistiky (co se v kurzu dělo, hl. počet přístupů v časovém intervalu, aktivita uživatelů)</a:t>
            </a:r>
          </a:p>
          <a:p>
            <a:pPr lvl="1"/>
            <a:r>
              <a:rPr lang="cs-CZ" dirty="0" smtClean="0"/>
              <a:t>Příklad dalších možných </a:t>
            </a:r>
            <a:r>
              <a:rPr lang="cs-CZ" dirty="0" err="1" smtClean="0"/>
              <a:t>pluginů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Google Universal </a:t>
            </a:r>
            <a:r>
              <a:rPr lang="cs-CZ" smtClean="0">
                <a:hlinkClick r:id="rId2"/>
              </a:rPr>
              <a:t>Analytics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61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Evaluační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Možné cíle: popis programu/intervence (cíl, vlastnosti, návrh a implementace), srovnání (s jinými programy, standardy), predikce (pravděpodobnost dosažení výsledku, projevené vlastnosti)</a:t>
            </a:r>
          </a:p>
          <a:p>
            <a:r>
              <a:rPr lang="cs-CZ" smtClean="0"/>
              <a:t>4 základní kritéria kvality: užitečnost, proveditelnost, oprávněnost, technická adekvátnost</a:t>
            </a:r>
          </a:p>
          <a:p>
            <a:r>
              <a:rPr lang="cs-CZ" smtClean="0"/>
              <a:t>Formativní (co zlepšit) X sumativní (efektivita)</a:t>
            </a:r>
          </a:p>
          <a:p>
            <a:r>
              <a:rPr lang="cs-CZ" smtClean="0"/>
              <a:t>Výchozí zdroje programu, aktivity, výsledky, cíle, vztahy mezi nimi</a:t>
            </a:r>
          </a:p>
          <a:p>
            <a:r>
              <a:rPr lang="cs-CZ" smtClean="0"/>
              <a:t>Postup: analýza teorie, obraz o programu (lidé, dokumenty...), sběr dat, analýza, prezentace výsledků (podstatné zahrnutí doporučení)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071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evaluace – </a:t>
            </a:r>
            <a:r>
              <a:rPr lang="cs-CZ" dirty="0" err="1"/>
              <a:t>Kirkpatrickův</a:t>
            </a:r>
            <a:r>
              <a:rPr lang="cs-CZ" dirty="0"/>
              <a:t> model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92839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3089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měření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838571"/>
              </p:ext>
            </p:extLst>
          </p:nvPr>
        </p:nvGraphicFramePr>
        <p:xfrm>
          <a:off x="321275" y="1846263"/>
          <a:ext cx="8550875" cy="3388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3957"/>
                <a:gridCol w="1540476"/>
                <a:gridCol w="1392195"/>
                <a:gridCol w="2504302"/>
                <a:gridCol w="172994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1. reakce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2. učení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3. chování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4. výsledky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Co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Osobní, pocity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Kompetence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Aplikace</a:t>
                      </a:r>
                      <a:r>
                        <a:rPr lang="cs-CZ" baseline="0" dirty="0" smtClean="0"/>
                        <a:t> znalostí, změna chování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Vliv změn chování na okolí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Kdy (ideálně před/po)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Ihned po realizaci výuky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Několik 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Několik týdnů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Několik měsíců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Jak</a:t>
                      </a:r>
                      <a:r>
                        <a:rPr lang="cs-CZ" baseline="0" dirty="0" smtClean="0"/>
                        <a:t> (příklady metod)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Dotazník, rozhovor, </a:t>
                      </a:r>
                      <a:r>
                        <a:rPr lang="cs-CZ" dirty="0" err="1" smtClean="0"/>
                        <a:t>focus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group</a:t>
                      </a:r>
                      <a:r>
                        <a:rPr lang="cs-CZ" dirty="0" smtClean="0"/>
                        <a:t>, diskuzní fóra….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Náročné</a:t>
                      </a:r>
                      <a:r>
                        <a:rPr lang="cs-CZ" baseline="0" dirty="0" smtClean="0"/>
                        <a:t> na přípravu</a:t>
                      </a:r>
                      <a:endParaRPr lang="cs-CZ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err="1" smtClean="0"/>
                        <a:t>Pretesty</a:t>
                      </a:r>
                      <a:r>
                        <a:rPr lang="cs-CZ" dirty="0" smtClean="0"/>
                        <a:t> a </a:t>
                      </a:r>
                      <a:r>
                        <a:rPr lang="cs-CZ" dirty="0" err="1" smtClean="0"/>
                        <a:t>posttesty</a:t>
                      </a:r>
                      <a:r>
                        <a:rPr lang="cs-CZ" dirty="0" smtClean="0"/>
                        <a:t>, rozhovory, pozorování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Problém kvantifikace a interpretace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Symbol"/>
                        <a:buNone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Pozorování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(hloubkové)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rozhovory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focus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360° zpětná vazba,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focus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dirty="0" smtClean="0"/>
                        <a:t>Pravidelná hodnocení výkonu, manažerské rozhovory, ROI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7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1. a 2.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Obvykle kvantitativní</a:t>
            </a:r>
          </a:p>
          <a:p>
            <a:pPr lvl="1"/>
            <a:r>
              <a:rPr lang="cs-CZ" altLang="cs-CZ" dirty="0" smtClean="0"/>
              <a:t>Nezachytí možné, ale obvyklé</a:t>
            </a:r>
          </a:p>
          <a:p>
            <a:pPr lvl="1"/>
            <a:r>
              <a:rPr lang="cs-CZ" altLang="cs-CZ" dirty="0" smtClean="0"/>
              <a:t>Snaha o falzifikaci hypotézy</a:t>
            </a:r>
          </a:p>
          <a:p>
            <a:r>
              <a:rPr lang="cs-CZ" altLang="cs-CZ" dirty="0" smtClean="0"/>
              <a:t>Stanovení problému</a:t>
            </a:r>
          </a:p>
          <a:p>
            <a:pPr lvl="1"/>
            <a:r>
              <a:rPr lang="cs-CZ" altLang="cs-CZ" dirty="0" smtClean="0"/>
              <a:t>Teoretická analýza (studium literatury, konzultace s odborníky, zkušenosti z praxe)</a:t>
            </a:r>
          </a:p>
          <a:p>
            <a:pPr lvl="1"/>
            <a:r>
              <a:rPr lang="cs-CZ" altLang="cs-CZ" dirty="0" smtClean="0"/>
              <a:t>Formulace problému (operacionalizace definic, formulace výzkumné otázky</a:t>
            </a:r>
            <a:r>
              <a:rPr lang="cs-CZ" altLang="cs-CZ" dirty="0" smtClean="0"/>
              <a:t>)</a:t>
            </a:r>
          </a:p>
          <a:p>
            <a:r>
              <a:rPr lang="cs-CZ" altLang="cs-CZ" dirty="0"/>
              <a:t>Rozhodnutí o podobě všech kroků (vč. analýzy a interpretace)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5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1982</TotalTime>
  <Words>2557</Words>
  <Application>Microsoft Office PowerPoint</Application>
  <PresentationFormat>Předvádění na obrazovce (4:3)</PresentationFormat>
  <Paragraphs>282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Retrospektiva</vt:lpstr>
      <vt:lpstr>Rozvoj IT kompetencí</vt:lpstr>
      <vt:lpstr>Problémy?</vt:lpstr>
      <vt:lpstr>Evaluace a hodnocení</vt:lpstr>
      <vt:lpstr>Metody hodnocení</vt:lpstr>
      <vt:lpstr>Organizace výuky – logy v Moodle</vt:lpstr>
      <vt:lpstr>Evaluační výzkum</vt:lpstr>
      <vt:lpstr>Metody evaluace – Kirkpatrickův model</vt:lpstr>
      <vt:lpstr>Úrovně měření</vt:lpstr>
      <vt:lpstr>1. a 2. úroveň</vt:lpstr>
      <vt:lpstr>Schéma evaluace (Hendl 2008, s. 298-307)</vt:lpstr>
      <vt:lpstr>Základní struktura formování výzkumu</vt:lpstr>
      <vt:lpstr>Analýza a výsledky</vt:lpstr>
      <vt:lpstr>Vyvození závěrů a jejich prezentace</vt:lpstr>
      <vt:lpstr>Měření I. úrovně</vt:lpstr>
      <vt:lpstr>Metody měření I. úrovně</vt:lpstr>
      <vt:lpstr>Dotazování</vt:lpstr>
      <vt:lpstr>Požadavky na konstrukci</vt:lpstr>
      <vt:lpstr>Úkol</vt:lpstr>
      <vt:lpstr>Rating (škály)</vt:lpstr>
      <vt:lpstr>Obsahová analýza</vt:lpstr>
      <vt:lpstr>Možné cíle úkolů (Rohlíková, s. 216-217)</vt:lpstr>
      <vt:lpstr>Měření II. úrovně</vt:lpstr>
      <vt:lpstr>Metody měření II. úrovně</vt:lpstr>
      <vt:lpstr>Testy v pedagogickém výzkumu</vt:lpstr>
      <vt:lpstr>Typy didaktických testů</vt:lpstr>
      <vt:lpstr>Testové úlohy – otevřené</vt:lpstr>
      <vt:lpstr>Testové úlohy – uzavřené</vt:lpstr>
      <vt:lpstr>Konstrukce didaktického testu</vt:lpstr>
      <vt:lpstr>Hodnocení didaktického testu</vt:lpstr>
      <vt:lpstr>Zpětná vazba (i pro úkoly)</vt:lpstr>
      <vt:lpstr>Úkol</vt:lpstr>
      <vt:lpstr>Modelové situace</vt:lpstr>
      <vt:lpstr>Negativní vlivy na pozorování</vt:lpstr>
      <vt:lpstr>Co s tím? Hledání důvodů</vt:lpstr>
      <vt:lpstr>Úkol – evaluace v e-kurzu</vt:lpstr>
      <vt:lpstr>Děkuji za pozornost.</vt:lpstr>
      <vt:lpstr>Použitá literatura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user</dc:creator>
  <cp:lastModifiedBy>Pavla Kovářová</cp:lastModifiedBy>
  <cp:revision>146</cp:revision>
  <cp:lastPrinted>2014-10-22T10:35:34Z</cp:lastPrinted>
  <dcterms:created xsi:type="dcterms:W3CDTF">2014-10-19T19:21:25Z</dcterms:created>
  <dcterms:modified xsi:type="dcterms:W3CDTF">2016-12-14T14:12:42Z</dcterms:modified>
</cp:coreProperties>
</file>