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30"/>
  </p:handoutMasterIdLst>
  <p:sldIdLst>
    <p:sldId id="326" r:id="rId2"/>
    <p:sldId id="327" r:id="rId3"/>
    <p:sldId id="328" r:id="rId4"/>
    <p:sldId id="308" r:id="rId5"/>
    <p:sldId id="313" r:id="rId6"/>
    <p:sldId id="316" r:id="rId7"/>
    <p:sldId id="314" r:id="rId8"/>
    <p:sldId id="317" r:id="rId9"/>
    <p:sldId id="319" r:id="rId10"/>
    <p:sldId id="318" r:id="rId11"/>
    <p:sldId id="315" r:id="rId12"/>
    <p:sldId id="332" r:id="rId13"/>
    <p:sldId id="336" r:id="rId14"/>
    <p:sldId id="333" r:id="rId15"/>
    <p:sldId id="335" r:id="rId16"/>
    <p:sldId id="338" r:id="rId17"/>
    <p:sldId id="337" r:id="rId18"/>
    <p:sldId id="339" r:id="rId19"/>
    <p:sldId id="310" r:id="rId20"/>
    <p:sldId id="321" r:id="rId21"/>
    <p:sldId id="322" r:id="rId22"/>
    <p:sldId id="323" r:id="rId23"/>
    <p:sldId id="325" r:id="rId24"/>
    <p:sldId id="334" r:id="rId25"/>
    <p:sldId id="329" r:id="rId26"/>
    <p:sldId id="330" r:id="rId27"/>
    <p:sldId id="331" r:id="rId28"/>
    <p:sldId id="3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561C-5978-4F37-98A1-AB1DE01C7F47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3C89-3FA0-4CFC-97C7-DFAA02556B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86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2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1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4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omo.com/" TargetMode="External"/><Relationship Id="rId3" Type="http://schemas.openxmlformats.org/officeDocument/2006/relationships/hyperlink" Target="https://www.google.cz/search?q=konceptu%C3%A1ln%C3%AD+mapy&amp;source=lnms&amp;tbm=isch&amp;sa=X&amp;ved=0CAgQ_AUoAmoVChMIupLF063lyAIVg4ksCh0CAAhj&amp;biw=933&amp;bih=920#tbm=isch&amp;q=%22konceptu%C3%A1ln%C3%AD+mapa%22&amp;imgrc=_" TargetMode="External"/><Relationship Id="rId7" Type="http://schemas.openxmlformats.org/officeDocument/2006/relationships/hyperlink" Target="https://www.lucidchart.com/pages/examples/concept-maps" TargetMode="External"/><Relationship Id="rId2" Type="http://schemas.openxmlformats.org/officeDocument/2006/relationships/hyperlink" Target="https://www.google.cz/search?q=mind+map&amp;source=lnms&amp;tbm=isch&amp;sa=X&amp;ved=0CAcQ_AUoAWoVChMI5sqW3qHlyAIV5p1yCh16Jg_g&amp;biw=933&amp;bih=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gitaltrends.com/computing/best-mind-mapping-tools/" TargetMode="External"/><Relationship Id="rId5" Type="http://schemas.openxmlformats.org/officeDocument/2006/relationships/hyperlink" Target="https://coggle.it/" TargetMode="External"/><Relationship Id="rId4" Type="http://schemas.openxmlformats.org/officeDocument/2006/relationships/hyperlink" Target="https://www.mindmeister.com/" TargetMode="External"/><Relationship Id="rId9" Type="http://schemas.openxmlformats.org/officeDocument/2006/relationships/hyperlink" Target="goo.gl/VQLaij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cloud.com/" TargetMode="External"/><Relationship Id="rId5" Type="http://schemas.openxmlformats.org/officeDocument/2006/relationships/hyperlink" Target="http://www.wordle.net/" TargetMode="External"/><Relationship Id="rId4" Type="http://schemas.openxmlformats.org/officeDocument/2006/relationships/hyperlink" Target="https://tagu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@49.2027611,16.59447,15z/data=!4m2!6m1!1s1MRTvH8nHyv2UPIPo6lh617GusN0" TargetMode="External"/><Relationship Id="rId7" Type="http://schemas.openxmlformats.org/officeDocument/2006/relationships/hyperlink" Target="https://timeline.knightlab.com/" TargetMode="External"/><Relationship Id="rId2" Type="http://schemas.openxmlformats.org/officeDocument/2006/relationships/hyperlink" Target="https://create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meglider.com/" TargetMode="External"/><Relationship Id="rId5" Type="http://schemas.openxmlformats.org/officeDocument/2006/relationships/hyperlink" Target="https://www.sutori.com/" TargetMode="External"/><Relationship Id="rId4" Type="http://schemas.openxmlformats.org/officeDocument/2006/relationships/hyperlink" Target="https://www.gliff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hread-creative.co.uk/wp-content/uploads/2014/03/vector-bitmap-differences.pn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nvas.com/site/home_en.php" TargetMode="External"/><Relationship Id="rId3" Type="http://schemas.openxmlformats.org/officeDocument/2006/relationships/hyperlink" Target="http://www.posterini.com/" TargetMode="External"/><Relationship Id="rId7" Type="http://schemas.openxmlformats.org/officeDocument/2006/relationships/hyperlink" Target="https://infogr.am/" TargetMode="External"/><Relationship Id="rId2" Type="http://schemas.openxmlformats.org/officeDocument/2006/relationships/hyperlink" Target="https://www.youtube.com/watch?v=i7xdnlxTVXU&amp;t=3630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otor.com/" TargetMode="External"/><Relationship Id="rId5" Type="http://schemas.openxmlformats.org/officeDocument/2006/relationships/hyperlink" Target="https://pixlr.com/editor/" TargetMode="External"/><Relationship Id="rId4" Type="http://schemas.openxmlformats.org/officeDocument/2006/relationships/hyperlink" Target="http://picmonkey.com/" TargetMode="External"/><Relationship Id="rId9" Type="http://schemas.openxmlformats.org/officeDocument/2006/relationships/hyperlink" Target="https://www.draw.io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13" Type="http://schemas.openxmlformats.org/officeDocument/2006/relationships/hyperlink" Target="http://www.oldbookillustrations.com/" TargetMode="External"/><Relationship Id="rId3" Type="http://schemas.openxmlformats.org/officeDocument/2006/relationships/hyperlink" Target="http://www.colorblender.com/" TargetMode="External"/><Relationship Id="rId7" Type="http://schemas.openxmlformats.org/officeDocument/2006/relationships/hyperlink" Target="https://freeimages.red/" TargetMode="External"/><Relationship Id="rId12" Type="http://schemas.openxmlformats.org/officeDocument/2006/relationships/hyperlink" Target="http://magdeleine.co/license/cc0/" TargetMode="External"/><Relationship Id="rId2" Type="http://schemas.openxmlformats.org/officeDocument/2006/relationships/hyperlink" Target="https://www.google.cz/search?q=knihovna+plak%C3%A1t&amp;client=firefox-b&amp;tbm=isch&amp;tbo=u&amp;source=univ&amp;sa=X&amp;ved=0ahUKEwiTlOmd4NDQAhVGXSwKHYYAAb4QsAQIeg&amp;biw=982&amp;bih=9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hold.cc/" TargetMode="External"/><Relationship Id="rId11" Type="http://schemas.openxmlformats.org/officeDocument/2006/relationships/hyperlink" Target="http://compfight.com/" TargetMode="External"/><Relationship Id="rId5" Type="http://schemas.openxmlformats.org/officeDocument/2006/relationships/hyperlink" Target="http://www.publicdomainpictures.net/" TargetMode="External"/><Relationship Id="rId10" Type="http://schemas.openxmlformats.org/officeDocument/2006/relationships/hyperlink" Target="https://unsplash.com/" TargetMode="External"/><Relationship Id="rId4" Type="http://schemas.openxmlformats.org/officeDocument/2006/relationships/hyperlink" Target="https://color.adobe.com/" TargetMode="External"/><Relationship Id="rId9" Type="http://schemas.openxmlformats.org/officeDocument/2006/relationships/hyperlink" Target="https://www.flickr.com/" TargetMode="External"/><Relationship Id="rId14" Type="http://schemas.openxmlformats.org/officeDocument/2006/relationships/hyperlink" Target="https://99designs.com/blog/resources/public-domain-image-resour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network.cz/grafika-gimp-snadna-tvorba-vlastnich-animaci" TargetMode="External"/><Relationship Id="rId2" Type="http://schemas.openxmlformats.org/officeDocument/2006/relationships/hyperlink" Target="https://www.moovly.com/sites/default/files/uploads/moovly-user-guid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animate4schools.com/" TargetMode="External"/><Relationship Id="rId4" Type="http://schemas.openxmlformats.org/officeDocument/2006/relationships/hyperlink" Target="http://www.dvolver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beliefscomix.com/Apple/" TargetMode="External"/><Relationship Id="rId2" Type="http://schemas.openxmlformats.org/officeDocument/2006/relationships/hyperlink" Target="https://littlebirdtales.com/info/ap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einfografiky.cz/wp-content/uploads/2014/08/jak-vlastnimi-silami-vytvorit-infografiku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goo.gl/VQLaij" TargetMode="External"/><Relationship Id="rId3" Type="http://schemas.openxmlformats.org/officeDocument/2006/relationships/hyperlink" Target="https://venngage.com/" TargetMode="External"/><Relationship Id="rId7" Type="http://schemas.openxmlformats.org/officeDocument/2006/relationships/hyperlink" Target="http://visual.ly/" TargetMode="External"/><Relationship Id="rId2" Type="http://schemas.openxmlformats.org/officeDocument/2006/relationships/hyperlink" Target="https://www.google.cz/search?q=infografika&amp;source=lnms&amp;tbm=isch&amp;sa=X&amp;ved=0CAcQ_AUoAWoVChMIq-eujrflyAIVSxAsCh31kgr0&amp;biw=933&amp;bih=920https://www.google.cz/search?q=mind+map&amp;source=lnms&amp;tbm=isch&amp;sa=X&amp;ved=0CAcQ_AUoAWoVChMI5sqW3qHlyAIV5p1yCh16Jg_g&amp;biw=933&amp;bih=9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gr.am/" TargetMode="External"/><Relationship Id="rId5" Type="http://schemas.openxmlformats.org/officeDocument/2006/relationships/hyperlink" Target="https://piktochart.com/" TargetMode="External"/><Relationship Id="rId4" Type="http://schemas.openxmlformats.org/officeDocument/2006/relationships/hyperlink" Target="https://www.easel.l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hyperlink" Target="http://screencast-o-matic.c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ld.c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2714H5WeAPoIwZb5_T6b9x8VEUqoSuDeuQJA7dIvc8/edit?usp=sharing" TargetMode="External"/><Relationship Id="rId2" Type="http://schemas.openxmlformats.org/officeDocument/2006/relationships/hyperlink" Target="https://goo.gl/SXFKY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gamrot.cz/myslenkove-mapy-a-mych-deset-tip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lickr.com/photos/philippeboukobza/8608133034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Rozvoj IT kompetencí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Kovářová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 Konceptuální mapa (Joseph </a:t>
            </a:r>
            <a:r>
              <a:rPr lang="cs-CZ" dirty="0" err="1" smtClean="0"/>
              <a:t>Novak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Rámečky pro klíčová slova</a:t>
            </a:r>
          </a:p>
          <a:p>
            <a:r>
              <a:rPr lang="cs-CZ" dirty="0" smtClean="0"/>
              <a:t>Označování čar podle pořadí nebo důležitosti</a:t>
            </a:r>
          </a:p>
          <a:p>
            <a:r>
              <a:rPr lang="cs-CZ" dirty="0" smtClean="0"/>
              <a:t>Klíčové pojmy v horní části mapy</a:t>
            </a:r>
          </a:p>
          <a:p>
            <a:r>
              <a:rPr lang="cs-CZ" dirty="0" smtClean="0"/>
              <a:t>Ikony a obrázky v omezené míře</a:t>
            </a:r>
          </a:p>
          <a:p>
            <a:r>
              <a:rPr lang="cs-CZ" dirty="0" smtClean="0"/>
              <a:t>Logika umístění pojmů a sled větví</a:t>
            </a:r>
          </a:p>
          <a:p>
            <a:r>
              <a:rPr lang="cs-CZ" dirty="0" smtClean="0"/>
              <a:t>Účel hl. utřídění a zopakování vědomostí, ne hledání nového a řešení problému</a:t>
            </a:r>
          </a:p>
        </p:txBody>
      </p:sp>
    </p:spTree>
    <p:extLst>
      <p:ext uri="{BB962C8B-B14F-4D97-AF65-F5344CB8AC3E}">
        <p14:creationId xmlns:p14="http://schemas.microsoft.com/office/powerpoint/2010/main" val="15863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Příklady MM</a:t>
            </a:r>
            <a:r>
              <a:rPr lang="cs-CZ" dirty="0"/>
              <a:t> X </a:t>
            </a:r>
            <a:r>
              <a:rPr lang="cs-CZ" dirty="0" smtClean="0">
                <a:hlinkClick r:id="rId3"/>
              </a:rPr>
              <a:t>konceptuální mapa</a:t>
            </a:r>
            <a:endParaRPr lang="cs-CZ" dirty="0" smtClean="0"/>
          </a:p>
          <a:p>
            <a:r>
              <a:rPr lang="cs-CZ" dirty="0" smtClean="0"/>
              <a:t>Preferovaný SW? </a:t>
            </a:r>
          </a:p>
          <a:p>
            <a:pPr lvl="1"/>
            <a:r>
              <a:rPr lang="cs-CZ" dirty="0" smtClean="0"/>
              <a:t>U mě </a:t>
            </a:r>
            <a:r>
              <a:rPr lang="cs-CZ" dirty="0" err="1" smtClean="0">
                <a:hlinkClick r:id="rId4"/>
              </a:rPr>
              <a:t>MindMeister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Coogle</a:t>
            </a:r>
            <a:endParaRPr lang="cs-CZ" dirty="0" smtClean="0"/>
          </a:p>
          <a:p>
            <a:pPr lvl="1"/>
            <a:r>
              <a:rPr lang="cs-CZ" dirty="0" smtClean="0"/>
              <a:t>Další např. </a:t>
            </a:r>
            <a:r>
              <a:rPr lang="cs-CZ" dirty="0" err="1" smtClean="0"/>
              <a:t>FreeMind</a:t>
            </a:r>
            <a:r>
              <a:rPr lang="cs-CZ" dirty="0" smtClean="0"/>
              <a:t>, </a:t>
            </a:r>
            <a:r>
              <a:rPr lang="cs-CZ" dirty="0" err="1" smtClean="0"/>
              <a:t>Xmind</a:t>
            </a:r>
            <a:r>
              <a:rPr lang="cs-CZ" dirty="0" smtClean="0"/>
              <a:t>, </a:t>
            </a:r>
            <a:r>
              <a:rPr lang="cs-CZ" dirty="0" err="1" smtClean="0"/>
              <a:t>iMindMap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a další</a:t>
            </a:r>
            <a:endParaRPr lang="cs-CZ" dirty="0" smtClean="0"/>
          </a:p>
          <a:p>
            <a:pPr lvl="1"/>
            <a:r>
              <a:rPr lang="cs-CZ" dirty="0" smtClean="0"/>
              <a:t>Pro konceptuální mapy některé </a:t>
            </a:r>
            <a:r>
              <a:rPr lang="cs-CZ" dirty="0"/>
              <a:t>nástroje pro MM, příp. </a:t>
            </a:r>
            <a:r>
              <a:rPr lang="cs-CZ" dirty="0" err="1">
                <a:hlinkClick r:id="rId7"/>
              </a:rPr>
              <a:t>Lucidchart</a:t>
            </a:r>
            <a:r>
              <a:rPr lang="cs-CZ" dirty="0"/>
              <a:t>, </a:t>
            </a:r>
            <a:r>
              <a:rPr lang="cs-CZ" dirty="0" err="1">
                <a:hlinkClick r:id="rId8"/>
              </a:rPr>
              <a:t>Mindomo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Výsledky zkopírujte </a:t>
            </a:r>
            <a:r>
              <a:rPr lang="cs-CZ" dirty="0"/>
              <a:t>na </a:t>
            </a:r>
            <a:r>
              <a:rPr lang="cs-CZ" dirty="0" smtClean="0">
                <a:hlinkClick r:id="rId9" action="ppaction://hlinkfile"/>
              </a:rPr>
              <a:t>goo.gl/</a:t>
            </a:r>
            <a:r>
              <a:rPr lang="cs-CZ" dirty="0" err="1" smtClean="0">
                <a:hlinkClick r:id="rId9" action="ppaction://hlinkfile"/>
              </a:rPr>
              <a:t>VQLaij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871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Wordcloud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Wordcloud</a:t>
            </a:r>
            <a:r>
              <a:rPr lang="cs-CZ" dirty="0" smtClean="0"/>
              <a:t> = mrak slov k určitému konceptu</a:t>
            </a:r>
          </a:p>
          <a:p>
            <a:r>
              <a:rPr lang="cs-CZ" dirty="0" smtClean="0"/>
              <a:t>Velikost slov, příp. barva by měla odpovídat významu</a:t>
            </a:r>
          </a:p>
          <a:p>
            <a:r>
              <a:rPr lang="cs-CZ" dirty="0" smtClean="0"/>
              <a:t>Obvykle slova, příp. ustálená slovní spojení</a:t>
            </a:r>
          </a:p>
          <a:p>
            <a:r>
              <a:rPr lang="cs-CZ" dirty="0" smtClean="0"/>
              <a:t>Grafické znázornění stěžejních pojmů a jejich důležitosti</a:t>
            </a:r>
          </a:p>
          <a:p>
            <a:r>
              <a:rPr lang="cs-CZ" dirty="0" smtClean="0"/>
              <a:t>Využíváno od začátku 21. století, rozšíření hlav s web 2.0 + vizualizace frekvence </a:t>
            </a:r>
            <a:r>
              <a:rPr lang="cs-CZ" dirty="0" err="1" smtClean="0"/>
              <a:t>metadat</a:t>
            </a:r>
            <a:r>
              <a:rPr lang="cs-CZ" dirty="0" smtClean="0"/>
              <a:t> (</a:t>
            </a:r>
            <a:r>
              <a:rPr lang="cs-CZ" dirty="0" err="1" smtClean="0"/>
              <a:t>tagcloud</a:t>
            </a:r>
            <a:r>
              <a:rPr lang="cs-CZ" dirty="0" smtClean="0"/>
              <a:t>) na webu (navigace)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0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Wordcloud + brainstorming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typy uspořádání a možností úprav (barvy, velikost, font…)</a:t>
            </a:r>
          </a:p>
          <a:p>
            <a:r>
              <a:rPr lang="cs-CZ" dirty="0" smtClean="0"/>
              <a:t>Pozornost: větší + střed + horní levý kvadrant přitahuje</a:t>
            </a:r>
          </a:p>
          <a:p>
            <a:r>
              <a:rPr lang="cs-CZ" dirty="0" smtClean="0"/>
              <a:t>Spíš skenování než čtení, možnost poznání souvislostí k hledanému konceptu</a:t>
            </a:r>
          </a:p>
          <a:p>
            <a:r>
              <a:rPr lang="cs-CZ" dirty="0" smtClean="0"/>
              <a:t>Lze zadávat slova (brainstorming), texty, URL… dle nástroje – např. </a:t>
            </a:r>
            <a:r>
              <a:rPr lang="cs-CZ" dirty="0" err="1" smtClean="0">
                <a:hlinkClick r:id="rId2"/>
              </a:rPr>
              <a:t>Tagxedo</a:t>
            </a:r>
            <a:r>
              <a:rPr lang="cs-CZ" dirty="0" smtClean="0"/>
              <a:t>, </a:t>
            </a:r>
            <a:r>
              <a:rPr lang="cs-CZ" dirty="0" err="1" smtClean="0">
                <a:hlinkClick r:id="rId3"/>
              </a:rPr>
              <a:t>WordItOut</a:t>
            </a:r>
            <a:r>
              <a:rPr lang="cs-CZ" dirty="0" smtClean="0"/>
              <a:t>, </a:t>
            </a:r>
            <a:r>
              <a:rPr lang="cs-CZ" dirty="0" err="1" smtClean="0">
                <a:hlinkClick r:id="rId4"/>
              </a:rPr>
              <a:t>Tagul</a:t>
            </a:r>
            <a:r>
              <a:rPr lang="cs-CZ" dirty="0" smtClean="0"/>
              <a:t>,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Wordle</a:t>
            </a:r>
            <a:r>
              <a:rPr lang="cs-CZ" dirty="0"/>
              <a:t>, </a:t>
            </a:r>
            <a:r>
              <a:rPr lang="cs-CZ" dirty="0" smtClean="0"/>
              <a:t> </a:t>
            </a:r>
            <a:r>
              <a:rPr lang="cs-CZ" dirty="0" err="1" smtClean="0">
                <a:hlinkClick r:id="rId6"/>
              </a:rPr>
              <a:t>ToCloud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5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Modely struktury, např. </a:t>
            </a:r>
          </a:p>
          <a:p>
            <a:pPr lvl="1"/>
            <a:r>
              <a:rPr lang="cs-CZ" dirty="0" smtClean="0"/>
              <a:t>Množiny (</a:t>
            </a:r>
            <a:r>
              <a:rPr lang="cs-CZ" dirty="0" err="1" smtClean="0"/>
              <a:t>Vennův</a:t>
            </a:r>
            <a:r>
              <a:rPr lang="cs-CZ" dirty="0" smtClean="0"/>
              <a:t> diagram, např. </a:t>
            </a:r>
            <a:r>
              <a:rPr lang="cs-CZ" dirty="0" err="1" smtClean="0">
                <a:hlinkClick r:id="rId2"/>
              </a:rPr>
              <a:t>Creately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Prostor (mapa, např. </a:t>
            </a:r>
            <a:r>
              <a:rPr lang="cs-CZ" dirty="0" smtClean="0">
                <a:hlinkClick r:id="rId3"/>
              </a:rPr>
              <a:t>Google mapy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Návaznost procesů (vývojový diagram, </a:t>
            </a:r>
            <a:r>
              <a:rPr lang="cs-CZ" dirty="0" err="1" smtClean="0"/>
              <a:t>flow</a:t>
            </a:r>
            <a:r>
              <a:rPr lang="cs-CZ" dirty="0" smtClean="0"/>
              <a:t> diagram, např. </a:t>
            </a:r>
            <a:r>
              <a:rPr lang="cs-CZ" dirty="0" err="1" smtClean="0">
                <a:hlinkClick r:id="rId4"/>
              </a:rPr>
              <a:t>Gliffy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Prvky (periodická soustava prvků)</a:t>
            </a:r>
          </a:p>
          <a:p>
            <a:pPr lvl="1"/>
            <a:r>
              <a:rPr lang="cs-CZ" dirty="0" smtClean="0"/>
              <a:t>Čas (časová osa, např. </a:t>
            </a:r>
            <a:r>
              <a:rPr lang="cs-CZ" dirty="0" err="1" smtClean="0">
                <a:hlinkClick r:id="rId5"/>
              </a:rPr>
              <a:t>Sutori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TimeGlider</a:t>
            </a:r>
            <a:r>
              <a:rPr lang="cs-CZ" dirty="0" smtClean="0"/>
              <a:t>, </a:t>
            </a:r>
            <a:r>
              <a:rPr lang="cs-CZ" dirty="0" err="1" smtClean="0">
                <a:hlinkClick r:id="rId7"/>
              </a:rPr>
              <a:t>Timeline</a:t>
            </a:r>
            <a:r>
              <a:rPr lang="cs-CZ" dirty="0" smtClean="0">
                <a:hlinkClick r:id="rId7"/>
              </a:rPr>
              <a:t> JS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4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obrázky -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Bitmap: obrazové body v mřížce (rastr), komprese, např. fotografie</a:t>
            </a:r>
          </a:p>
          <a:p>
            <a:r>
              <a:rPr lang="cs-CZ" dirty="0" smtClean="0"/>
              <a:t>Vektor: geometrické objekty, souřadnice počátku a konce, např. jednoduché ilustrace</a:t>
            </a:r>
          </a:p>
        </p:txBody>
      </p:sp>
      <p:pic>
        <p:nvPicPr>
          <p:cNvPr id="1026" name="Picture 2" descr="http://thread-creative.co.uk/wp-content/uploads/2014/03/vector-bitmap-differences.pn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845734"/>
            <a:ext cx="4725156" cy="33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pro grafiku (</a:t>
            </a:r>
            <a:r>
              <a:rPr lang="cs-CZ" dirty="0" smtClean="0">
                <a:hlinkClick r:id="rId2"/>
              </a:rPr>
              <a:t>Chytková, 2016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Vektor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Adobe </a:t>
            </a:r>
            <a:r>
              <a:rPr lang="cs-CZ" dirty="0" err="1"/>
              <a:t>Illustrator</a:t>
            </a:r>
            <a:r>
              <a:rPr lang="cs-CZ" dirty="0"/>
              <a:t>, </a:t>
            </a:r>
            <a:r>
              <a:rPr lang="cs-CZ" dirty="0" err="1"/>
              <a:t>Inkscape</a:t>
            </a:r>
            <a:r>
              <a:rPr lang="cs-CZ" dirty="0"/>
              <a:t>, </a:t>
            </a:r>
            <a:r>
              <a:rPr lang="cs-CZ" dirty="0" err="1"/>
              <a:t>CorelDraw</a:t>
            </a:r>
            <a:r>
              <a:rPr lang="cs-CZ" dirty="0"/>
              <a:t>, </a:t>
            </a:r>
            <a:r>
              <a:rPr lang="cs-CZ" dirty="0" err="1"/>
              <a:t>DrawPlus</a:t>
            </a:r>
            <a:r>
              <a:rPr lang="cs-CZ" dirty="0"/>
              <a:t>, </a:t>
            </a:r>
            <a:r>
              <a:rPr lang="cs-CZ" dirty="0" err="1"/>
              <a:t>Sketch</a:t>
            </a:r>
            <a:r>
              <a:rPr lang="cs-CZ" dirty="0"/>
              <a:t> (Mac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hlinkClick r:id="rId3"/>
              </a:rPr>
              <a:t>Posterini</a:t>
            </a:r>
            <a:r>
              <a:rPr lang="cs-CZ" dirty="0" smtClean="0"/>
              <a:t>, </a:t>
            </a:r>
            <a:r>
              <a:rPr lang="cs-CZ" dirty="0" err="1" smtClean="0">
                <a:hlinkClick r:id="rId4"/>
              </a:rPr>
              <a:t>Picmonkey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Pixrl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Fotor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/>
              <a:t>.</a:t>
            </a:r>
            <a:r>
              <a:rPr lang="it-IT" dirty="0"/>
              <a:t>ai, .cdr, .ps, .eps, .svg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Bitmapa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Adobe </a:t>
            </a:r>
            <a:r>
              <a:rPr lang="cs-CZ" dirty="0" err="1" smtClean="0"/>
              <a:t>Photoshop</a:t>
            </a:r>
            <a:r>
              <a:rPr lang="cs-CZ" dirty="0" smtClean="0"/>
              <a:t>, </a:t>
            </a:r>
            <a:r>
              <a:rPr lang="cs-CZ" dirty="0" err="1" smtClean="0"/>
              <a:t>Gimp</a:t>
            </a:r>
            <a:r>
              <a:rPr lang="cs-CZ" dirty="0" smtClean="0"/>
              <a:t>, </a:t>
            </a:r>
            <a:r>
              <a:rPr lang="cs-CZ" dirty="0" err="1" smtClean="0"/>
              <a:t>Zoner</a:t>
            </a:r>
            <a:r>
              <a:rPr lang="cs-CZ" dirty="0" smtClean="0"/>
              <a:t>, </a:t>
            </a:r>
            <a:r>
              <a:rPr lang="cs-CZ" dirty="0" err="1" smtClean="0"/>
              <a:t>PhotoStudio</a:t>
            </a:r>
            <a:r>
              <a:rPr lang="cs-CZ" dirty="0" smtClean="0"/>
              <a:t>, </a:t>
            </a:r>
            <a:r>
              <a:rPr lang="cs-CZ" dirty="0" err="1" smtClean="0"/>
              <a:t>IrfanView</a:t>
            </a:r>
            <a:r>
              <a:rPr lang="cs-CZ" dirty="0" smtClean="0"/>
              <a:t>, </a:t>
            </a:r>
            <a:r>
              <a:rPr lang="cs-CZ" dirty="0" err="1" smtClean="0"/>
              <a:t>PaintBrush</a:t>
            </a:r>
            <a:r>
              <a:rPr lang="cs-CZ" dirty="0" smtClean="0"/>
              <a:t> </a:t>
            </a:r>
            <a:r>
              <a:rPr lang="cs-CZ" dirty="0"/>
              <a:t>(Mac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hlinkClick r:id="rId3"/>
              </a:rPr>
              <a:t>Posterini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Infogr.am</a:t>
            </a:r>
            <a:r>
              <a:rPr lang="cs-CZ" dirty="0"/>
              <a:t>, </a:t>
            </a:r>
            <a:r>
              <a:rPr lang="cs-CZ" dirty="0" err="1" smtClean="0">
                <a:hlinkClick r:id="rId8"/>
              </a:rPr>
              <a:t>Janvas</a:t>
            </a:r>
            <a:r>
              <a:rPr lang="cs-CZ" dirty="0" smtClean="0"/>
              <a:t>, </a:t>
            </a:r>
            <a:r>
              <a:rPr lang="cs-CZ" dirty="0" smtClean="0">
                <a:hlinkClick r:id="rId9"/>
              </a:rPr>
              <a:t>Draw.io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.</a:t>
            </a:r>
            <a:r>
              <a:rPr lang="cs-CZ" dirty="0" err="1"/>
              <a:t>bmp</a:t>
            </a:r>
            <a:r>
              <a:rPr lang="cs-CZ" dirty="0"/>
              <a:t>, .</a:t>
            </a:r>
            <a:r>
              <a:rPr lang="cs-CZ" dirty="0" err="1"/>
              <a:t>jpg</a:t>
            </a:r>
            <a:r>
              <a:rPr lang="cs-CZ" dirty="0"/>
              <a:t>, .</a:t>
            </a:r>
            <a:r>
              <a:rPr lang="cs-CZ" dirty="0" err="1"/>
              <a:t>gif</a:t>
            </a:r>
            <a:r>
              <a:rPr lang="cs-CZ" dirty="0"/>
              <a:t>, .</a:t>
            </a:r>
            <a:r>
              <a:rPr lang="cs-CZ" dirty="0" err="1"/>
              <a:t>png</a:t>
            </a:r>
            <a:r>
              <a:rPr lang="cs-CZ" dirty="0"/>
              <a:t>, .</a:t>
            </a:r>
            <a:r>
              <a:rPr lang="cs-CZ" dirty="0" err="1"/>
              <a:t>tif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obrázky -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 na barvy a jejich </a:t>
            </a:r>
            <a:r>
              <a:rPr lang="cs-CZ" dirty="0" smtClean="0">
                <a:hlinkClick r:id="rId2"/>
              </a:rPr>
              <a:t>míchání</a:t>
            </a:r>
            <a:r>
              <a:rPr lang="cs-CZ" dirty="0" smtClean="0"/>
              <a:t>, pomůcky např. </a:t>
            </a:r>
            <a:r>
              <a:rPr lang="cs-CZ" dirty="0" err="1" smtClean="0">
                <a:hlinkClick r:id="rId3"/>
              </a:rPr>
              <a:t>ColorBlender</a:t>
            </a:r>
            <a:r>
              <a:rPr lang="cs-CZ" dirty="0" smtClean="0"/>
              <a:t> nebo </a:t>
            </a:r>
            <a:r>
              <a:rPr lang="cs-CZ" dirty="0" smtClean="0">
                <a:hlinkClick r:id="rId4"/>
              </a:rPr>
              <a:t>Adobe </a:t>
            </a:r>
            <a:r>
              <a:rPr lang="cs-CZ" dirty="0" err="1" smtClean="0">
                <a:hlinkClick r:id="rId4"/>
              </a:rPr>
              <a:t>Color</a:t>
            </a:r>
            <a:r>
              <a:rPr lang="cs-CZ" dirty="0" smtClean="0">
                <a:hlinkClick r:id="rId4"/>
              </a:rPr>
              <a:t> CC</a:t>
            </a:r>
            <a:endParaRPr lang="cs-CZ" dirty="0" smtClean="0"/>
          </a:p>
          <a:p>
            <a:r>
              <a:rPr lang="cs-CZ" dirty="0" smtClean="0"/>
              <a:t>Práva použití</a:t>
            </a:r>
          </a:p>
          <a:p>
            <a:r>
              <a:rPr lang="cs-CZ" dirty="0" smtClean="0"/>
              <a:t>Databanky, např. </a:t>
            </a:r>
            <a:r>
              <a:rPr lang="cs-CZ" dirty="0" err="1" smtClean="0">
                <a:hlinkClick r:id="rId5"/>
              </a:rPr>
              <a:t>PublicDomainPictures</a:t>
            </a:r>
            <a:r>
              <a:rPr lang="cs-CZ" dirty="0" smtClean="0"/>
              <a:t>, </a:t>
            </a:r>
            <a:r>
              <a:rPr lang="cs-CZ" dirty="0" err="1" smtClean="0">
                <a:hlinkClick r:id="rId6"/>
              </a:rPr>
              <a:t>Behold</a:t>
            </a:r>
            <a:r>
              <a:rPr lang="cs-CZ" dirty="0"/>
              <a:t>, </a:t>
            </a:r>
            <a:r>
              <a:rPr lang="cs-CZ" dirty="0" err="1" smtClean="0">
                <a:hlinkClick r:id="rId7"/>
              </a:rPr>
              <a:t>FreeImages</a:t>
            </a:r>
            <a:r>
              <a:rPr lang="cs-CZ" dirty="0" smtClean="0"/>
              <a:t>, </a:t>
            </a:r>
            <a:r>
              <a:rPr lang="cs-CZ" dirty="0" err="1">
                <a:hlinkClick r:id="rId8"/>
              </a:rPr>
              <a:t>Pixabay</a:t>
            </a:r>
            <a:r>
              <a:rPr lang="cs-CZ" dirty="0"/>
              <a:t>, </a:t>
            </a:r>
            <a:r>
              <a:rPr lang="cs-CZ" dirty="0" err="1">
                <a:hlinkClick r:id="rId9"/>
              </a:rPr>
              <a:t>Flickr</a:t>
            </a:r>
            <a:r>
              <a:rPr lang="cs-CZ" dirty="0"/>
              <a:t>, Google </a:t>
            </a:r>
            <a:r>
              <a:rPr lang="cs-CZ" dirty="0" smtClean="0"/>
              <a:t>Obrázky, </a:t>
            </a:r>
            <a:r>
              <a:rPr lang="cs-CZ" dirty="0" err="1" smtClean="0">
                <a:hlinkClick r:id="rId10"/>
              </a:rPr>
              <a:t>Unsplash</a:t>
            </a:r>
            <a:r>
              <a:rPr lang="cs-CZ" dirty="0" smtClean="0"/>
              <a:t>, </a:t>
            </a:r>
            <a:r>
              <a:rPr lang="cs-CZ" dirty="0" err="1" smtClean="0">
                <a:hlinkClick r:id="rId11"/>
              </a:rPr>
              <a:t>Compfight</a:t>
            </a:r>
            <a:r>
              <a:rPr lang="cs-CZ" dirty="0" smtClean="0"/>
              <a:t>, </a:t>
            </a:r>
            <a:r>
              <a:rPr lang="cs-CZ" dirty="0" err="1" smtClean="0">
                <a:hlinkClick r:id="rId12"/>
              </a:rPr>
              <a:t>Magdeleine</a:t>
            </a:r>
            <a:r>
              <a:rPr lang="cs-CZ" dirty="0" smtClean="0"/>
              <a:t>, </a:t>
            </a:r>
            <a:r>
              <a:rPr lang="cs-CZ" dirty="0" err="1" smtClean="0">
                <a:hlinkClick r:id="rId13"/>
              </a:rPr>
              <a:t>Old</a:t>
            </a:r>
            <a:r>
              <a:rPr lang="cs-CZ" dirty="0" smtClean="0">
                <a:hlinkClick r:id="rId13"/>
              </a:rPr>
              <a:t> </a:t>
            </a:r>
            <a:r>
              <a:rPr lang="cs-CZ" dirty="0" err="1" smtClean="0">
                <a:hlinkClick r:id="rId13"/>
              </a:rPr>
              <a:t>Book</a:t>
            </a:r>
            <a:r>
              <a:rPr lang="cs-CZ" dirty="0" smtClean="0">
                <a:hlinkClick r:id="rId13"/>
              </a:rPr>
              <a:t> </a:t>
            </a:r>
            <a:r>
              <a:rPr lang="cs-CZ" dirty="0" err="1" smtClean="0">
                <a:hlinkClick r:id="rId13"/>
              </a:rPr>
              <a:t>Illustrations</a:t>
            </a:r>
            <a:r>
              <a:rPr lang="cs-CZ" dirty="0" smtClean="0"/>
              <a:t> a </a:t>
            </a:r>
            <a:r>
              <a:rPr lang="cs-CZ" dirty="0" smtClean="0">
                <a:hlinkClick r:id="rId14"/>
              </a:rPr>
              <a:t>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6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Tvorba pohybu v grafice =&gt; sekvence navazujících snímků</a:t>
            </a:r>
          </a:p>
          <a:p>
            <a:r>
              <a:rPr lang="cs-CZ" dirty="0" smtClean="0"/>
              <a:t>Potřeba jednotlivých snímků + vhodné načasování</a:t>
            </a:r>
          </a:p>
          <a:p>
            <a:r>
              <a:rPr lang="cs-CZ" dirty="0" smtClean="0"/>
              <a:t>Obrázky – pohyb vrstev</a:t>
            </a:r>
          </a:p>
          <a:p>
            <a:r>
              <a:rPr lang="cs-CZ" dirty="0" smtClean="0"/>
              <a:t>Fotky – snímky, smyčky</a:t>
            </a:r>
          </a:p>
          <a:p>
            <a:r>
              <a:rPr lang="cs-CZ" dirty="0" smtClean="0"/>
              <a:t>Typický formát </a:t>
            </a:r>
            <a:r>
              <a:rPr lang="cs-CZ" dirty="0" err="1" smtClean="0"/>
              <a:t>flash</a:t>
            </a:r>
            <a:r>
              <a:rPr lang="cs-CZ" dirty="0" smtClean="0"/>
              <a:t> (pozor na </a:t>
            </a:r>
            <a:r>
              <a:rPr lang="cs-CZ" dirty="0" err="1" smtClean="0"/>
              <a:t>iOS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 zájemce: návod </a:t>
            </a:r>
            <a:r>
              <a:rPr lang="cs-CZ" dirty="0" err="1" smtClean="0">
                <a:hlinkClick r:id="rId2"/>
              </a:rPr>
              <a:t>Moovly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GIMP</a:t>
            </a:r>
            <a:endParaRPr lang="cs-CZ" dirty="0" smtClean="0"/>
          </a:p>
          <a:p>
            <a:r>
              <a:rPr lang="cs-CZ" dirty="0" smtClean="0"/>
              <a:t>Jednoduché nástroje: </a:t>
            </a:r>
            <a:r>
              <a:rPr lang="cs-CZ" dirty="0" err="1" smtClean="0">
                <a:hlinkClick r:id="rId4"/>
              </a:rPr>
              <a:t>Dvolver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GoAnimate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4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</a:t>
            </a:r>
            <a:r>
              <a:rPr lang="cs-CZ" dirty="0" err="1" smtClean="0"/>
              <a:t>storytelling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Vyprávění příběhů, často formát </a:t>
            </a:r>
            <a:r>
              <a:rPr lang="cs-CZ" dirty="0" err="1" smtClean="0"/>
              <a:t>komixů</a:t>
            </a:r>
            <a:r>
              <a:rPr lang="cs-CZ" dirty="0" smtClean="0"/>
              <a:t> =&gt; spojení smyslů</a:t>
            </a:r>
          </a:p>
          <a:p>
            <a:r>
              <a:rPr lang="cs-CZ" dirty="0" smtClean="0"/>
              <a:t>Lepší zapamatování, představivost, identifikace s postavou, lepší vliv na postoje, kreativita, vyšší kognitivní úrovně</a:t>
            </a:r>
          </a:p>
          <a:p>
            <a:r>
              <a:rPr lang="cs-CZ" dirty="0" smtClean="0"/>
              <a:t>Nástroje: </a:t>
            </a:r>
          </a:p>
          <a:p>
            <a:pPr lvl="1"/>
            <a:r>
              <a:rPr lang="cs-CZ" dirty="0" err="1">
                <a:hlinkClick r:id="rId2"/>
              </a:rPr>
              <a:t>Little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Bird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Tales</a:t>
            </a:r>
            <a:r>
              <a:rPr lang="cs-CZ" dirty="0"/>
              <a:t> – obrázky lze i kreslit nebo nahrát, lze doplnit komentářem a stáhnout MP4</a:t>
            </a:r>
          </a:p>
          <a:p>
            <a:pPr lvl="1"/>
            <a:r>
              <a:rPr lang="cs-CZ" u="sng" dirty="0" err="1">
                <a:hlinkClick r:id="rId3"/>
              </a:rPr>
              <a:t>MakeBeliefsComix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1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 čeho se nehnete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Domluva skupiny: struktura kurzu, výukové cíle</a:t>
            </a:r>
          </a:p>
          <a:p>
            <a:r>
              <a:rPr lang="cs-CZ" dirty="0"/>
              <a:t>Komunikace: tým, e-kurz</a:t>
            </a:r>
          </a:p>
          <a:p>
            <a:r>
              <a:rPr lang="cs-CZ" dirty="0" smtClean="0"/>
              <a:t>Vyhledané podklady</a:t>
            </a:r>
          </a:p>
          <a:p>
            <a:pPr lvl="1"/>
            <a:r>
              <a:rPr lang="cs-CZ" dirty="0" smtClean="0"/>
              <a:t>Základ pro obsah textových opor</a:t>
            </a:r>
          </a:p>
          <a:p>
            <a:pPr lvl="1"/>
            <a:r>
              <a:rPr lang="cs-CZ" dirty="0" smtClean="0"/>
              <a:t>Rozšiřující materiály (lze později)</a:t>
            </a:r>
          </a:p>
          <a:p>
            <a:r>
              <a:rPr lang="cs-CZ" dirty="0" smtClean="0"/>
              <a:t>Základní studijní materiál: struktura, obsah</a:t>
            </a:r>
          </a:p>
          <a:p>
            <a:r>
              <a:rPr lang="cs-CZ" dirty="0" smtClean="0"/>
              <a:t>Podklady pro grafické doplnění: data, obrázky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756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</a:t>
            </a:r>
            <a:r>
              <a:rPr lang="cs-CZ" dirty="0" err="1" smtClean="0"/>
              <a:t>infografika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Růst informací =&gt; vhodné zpřehlednit</a:t>
            </a:r>
          </a:p>
          <a:p>
            <a:r>
              <a:rPr lang="cs-CZ" dirty="0" smtClean="0"/>
              <a:t>Obrázek za 1000 slov</a:t>
            </a:r>
          </a:p>
          <a:p>
            <a:r>
              <a:rPr lang="cs-CZ" dirty="0" smtClean="0"/>
              <a:t>Vytažení nejdůležitějšího v nejvhodnější formě, poznámky bez omáčky</a:t>
            </a:r>
          </a:p>
          <a:p>
            <a:r>
              <a:rPr lang="cs-CZ" dirty="0" smtClean="0"/>
              <a:t>Nutná dostatečná kvalita</a:t>
            </a:r>
          </a:p>
        </p:txBody>
      </p:sp>
    </p:spTree>
    <p:extLst>
      <p:ext uri="{BB962C8B-B14F-4D97-AF65-F5344CB8AC3E}">
        <p14:creationId xmlns:p14="http://schemas.microsoft.com/office/powerpoint/2010/main" val="21335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</a:t>
            </a:r>
            <a:r>
              <a:rPr lang="cs-CZ" dirty="0" err="1" smtClean="0"/>
              <a:t>infografiky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Snadné sdílení s přispěním pěkného obrazu</a:t>
            </a:r>
          </a:p>
          <a:p>
            <a:r>
              <a:rPr lang="cs-CZ" dirty="0" smtClean="0"/>
              <a:t>Rychlé upoutání</a:t>
            </a:r>
          </a:p>
          <a:p>
            <a:r>
              <a:rPr lang="cs-CZ" dirty="0" smtClean="0"/>
              <a:t>Pro více lidí snadněji pochopitelná</a:t>
            </a:r>
          </a:p>
          <a:p>
            <a:r>
              <a:rPr lang="cs-CZ" dirty="0" smtClean="0"/>
              <a:t>Lepší zapamatování informací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4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tématu: </a:t>
            </a:r>
          </a:p>
          <a:p>
            <a:pPr marL="555498" lvl="1" indent="-514350"/>
            <a:r>
              <a:rPr lang="cs-CZ" dirty="0" smtClean="0"/>
              <a:t>Cílová skupina, účel</a:t>
            </a:r>
          </a:p>
          <a:p>
            <a:pPr marL="555498" lvl="1" indent="-514350"/>
            <a:r>
              <a:rPr lang="cs-CZ" dirty="0"/>
              <a:t>Typ grafiky: časová osa, grafy a ikony, mapy…</a:t>
            </a:r>
          </a:p>
          <a:p>
            <a:pPr marL="555498" lvl="1" indent="-514350"/>
            <a:r>
              <a:rPr lang="cs-CZ" dirty="0"/>
              <a:t>Typografie, barevnost, rozvržení (často lepší minimalismus, ale inovativní)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Zadání a nalezení dat: </a:t>
            </a:r>
          </a:p>
          <a:p>
            <a:pPr marL="555498" lvl="1" indent="-514350"/>
            <a:r>
              <a:rPr lang="cs-CZ" dirty="0" smtClean="0"/>
              <a:t>Atraktivní, přehledná, lehká forma</a:t>
            </a:r>
          </a:p>
          <a:p>
            <a:pPr marL="555498" lvl="1" indent="-514350"/>
            <a:r>
              <a:rPr lang="cs-CZ" dirty="0" smtClean="0"/>
              <a:t>Stručnost, výstižnost, pochopitelnost, zajímavost, vtip</a:t>
            </a:r>
          </a:p>
          <a:p>
            <a:pPr marL="555498" lvl="1" indent="-514350"/>
            <a:r>
              <a:rPr lang="cs-CZ" dirty="0" smtClean="0"/>
              <a:t>Dostatek relevantních informací: např. </a:t>
            </a:r>
            <a:r>
              <a:rPr lang="cs-CZ" dirty="0" err="1" smtClean="0"/>
              <a:t>Chartsbin</a:t>
            </a:r>
            <a:r>
              <a:rPr lang="cs-CZ" dirty="0"/>
              <a:t>, Google Public Data </a:t>
            </a:r>
            <a:r>
              <a:rPr lang="cs-CZ" dirty="0" smtClean="0"/>
              <a:t>Explorer, </a:t>
            </a:r>
            <a:r>
              <a:rPr lang="cs-CZ" dirty="0" err="1" smtClean="0"/>
              <a:t>StatPlanet</a:t>
            </a:r>
            <a:r>
              <a:rPr lang="cs-CZ" dirty="0" smtClean="0"/>
              <a:t>…</a:t>
            </a:r>
          </a:p>
          <a:p>
            <a:pPr marL="555498" lvl="1" indent="-514350"/>
            <a:r>
              <a:rPr lang="cs-CZ" dirty="0" smtClean="0"/>
              <a:t>Strukturování dat do příběhu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Tvorba a publikace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5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Příklady</a:t>
            </a:r>
            <a:endParaRPr lang="cs-CZ" dirty="0" smtClean="0"/>
          </a:p>
          <a:p>
            <a:r>
              <a:rPr lang="cs-CZ" dirty="0" smtClean="0"/>
              <a:t>Preferovaný SW? </a:t>
            </a:r>
          </a:p>
          <a:p>
            <a:pPr lvl="1"/>
            <a:r>
              <a:rPr lang="cs-CZ" dirty="0" smtClean="0"/>
              <a:t>U mě </a:t>
            </a:r>
            <a:r>
              <a:rPr lang="cs-CZ" dirty="0" err="1" smtClean="0">
                <a:hlinkClick r:id="rId3"/>
              </a:rPr>
              <a:t>Venngage</a:t>
            </a:r>
            <a:endParaRPr lang="cs-CZ" dirty="0" smtClean="0"/>
          </a:p>
          <a:p>
            <a:pPr lvl="1"/>
            <a:r>
              <a:rPr lang="cs-CZ" dirty="0" smtClean="0"/>
              <a:t>Další např. </a:t>
            </a:r>
            <a:r>
              <a:rPr lang="cs-CZ" dirty="0" smtClean="0">
                <a:hlinkClick r:id="rId4"/>
              </a:rPr>
              <a:t>Easel.ly</a:t>
            </a:r>
            <a:r>
              <a:rPr lang="cs-CZ" dirty="0"/>
              <a:t>, </a:t>
            </a:r>
            <a:r>
              <a:rPr lang="cs-CZ" dirty="0" err="1">
                <a:hlinkClick r:id="rId5"/>
              </a:rPr>
              <a:t>Piktochart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Infogr.am</a:t>
            </a:r>
            <a:r>
              <a:rPr lang="cs-CZ" dirty="0"/>
              <a:t> (grafy), </a:t>
            </a:r>
            <a:r>
              <a:rPr lang="cs-CZ" dirty="0">
                <a:hlinkClick r:id="rId7"/>
              </a:rPr>
              <a:t>Visual.ly</a:t>
            </a:r>
            <a:r>
              <a:rPr lang="cs-CZ" dirty="0"/>
              <a:t> (komunita</a:t>
            </a:r>
            <a:r>
              <a:rPr lang="cs-CZ" dirty="0" smtClean="0"/>
              <a:t>)…</a:t>
            </a:r>
            <a:endParaRPr lang="cs-CZ" dirty="0"/>
          </a:p>
          <a:p>
            <a:r>
              <a:rPr lang="cs-CZ" dirty="0" smtClean="0"/>
              <a:t>Udělejte jakoukoli </a:t>
            </a:r>
            <a:r>
              <a:rPr lang="cs-CZ" dirty="0" err="1" smtClean="0"/>
              <a:t>infografiku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Výsledky </a:t>
            </a:r>
            <a:r>
              <a:rPr lang="cs-CZ" dirty="0"/>
              <a:t>zkopírujte na </a:t>
            </a:r>
            <a:r>
              <a:rPr lang="cs-CZ" dirty="0">
                <a:hlinkClick r:id="rId8" action="ppaction://hlinkfile"/>
              </a:rPr>
              <a:t>goo.gl/</a:t>
            </a:r>
            <a:r>
              <a:rPr lang="cs-CZ" dirty="0" err="1">
                <a:hlinkClick r:id="rId8" action="ppaction://hlinkfile"/>
              </a:rPr>
              <a:t>VQLaij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nástroje pro větší (multimediální) materiály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Videotutoriály</a:t>
            </a:r>
            <a:r>
              <a:rPr lang="cs-CZ" dirty="0" smtClean="0"/>
              <a:t>, např. </a:t>
            </a:r>
            <a:r>
              <a:rPr lang="cs-CZ" dirty="0" err="1" smtClean="0">
                <a:hlinkClick r:id="rId2"/>
              </a:rPr>
              <a:t>Screencast</a:t>
            </a:r>
            <a:r>
              <a:rPr lang="cs-CZ" dirty="0" smtClean="0">
                <a:hlinkClick r:id="rId2"/>
              </a:rPr>
              <a:t>-</a:t>
            </a:r>
            <a:r>
              <a:rPr lang="cs-CZ" dirty="0">
                <a:hlinkClick r:id="rId2"/>
              </a:rPr>
              <a:t>​O-​</a:t>
            </a:r>
            <a:r>
              <a:rPr lang="cs-CZ" dirty="0" smtClean="0">
                <a:hlinkClick r:id="rId2"/>
              </a:rPr>
              <a:t>Matic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Prezentace, např. </a:t>
            </a:r>
            <a:r>
              <a:rPr lang="cs-CZ" dirty="0" err="1" smtClean="0">
                <a:hlinkClick r:id="rId3"/>
              </a:rPr>
              <a:t>Prezi</a:t>
            </a:r>
            <a:r>
              <a:rPr lang="cs-CZ" dirty="0" smtClean="0"/>
              <a:t>, </a:t>
            </a:r>
            <a:r>
              <a:rPr lang="cs-CZ" dirty="0" err="1" smtClean="0">
                <a:hlinkClick r:id="rId4"/>
              </a:rPr>
              <a:t>Fold</a:t>
            </a:r>
            <a:endParaRPr lang="cs-CZ" dirty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Grafika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Vytvořte myšlenkovou nebo konceptuální mapu pokrývající téma vašeho modulu (součást popisu modulu)</a:t>
            </a:r>
          </a:p>
          <a:p>
            <a:pPr lvl="1"/>
            <a:r>
              <a:rPr lang="cs-CZ" dirty="0" smtClean="0"/>
              <a:t>Cca 3 úrovně větví</a:t>
            </a:r>
          </a:p>
          <a:p>
            <a:pPr lvl="1"/>
            <a:r>
              <a:rPr lang="cs-CZ" dirty="0" smtClean="0"/>
              <a:t>Cíl přehled o náplni modulu + základní poznatky</a:t>
            </a:r>
          </a:p>
          <a:p>
            <a:r>
              <a:rPr lang="cs-CZ" dirty="0" smtClean="0"/>
              <a:t>Vytvořte </a:t>
            </a:r>
            <a:r>
              <a:rPr lang="cs-CZ" dirty="0" err="1" smtClean="0"/>
              <a:t>infografiku</a:t>
            </a:r>
            <a:r>
              <a:rPr lang="cs-CZ" dirty="0" smtClean="0"/>
              <a:t> jako rozšiřující materiál nebo součást základního studijního materiálu</a:t>
            </a:r>
          </a:p>
          <a:p>
            <a:pPr lvl="1"/>
            <a:r>
              <a:rPr lang="cs-CZ" dirty="0" smtClean="0"/>
              <a:t>Obsahem min. 1 graf, 1 obrázek a 2 textová pole</a:t>
            </a:r>
          </a:p>
          <a:p>
            <a:pPr lvl="1"/>
            <a:r>
              <a:rPr lang="cs-CZ" dirty="0" smtClean="0"/>
              <a:t>Nezapomeňte na zdroje v případě přebírání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2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evaluace v e-kurzu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Autoevaluační</a:t>
            </a:r>
            <a:r>
              <a:rPr lang="cs-CZ" dirty="0"/>
              <a:t> </a:t>
            </a:r>
            <a:r>
              <a:rPr lang="cs-CZ" dirty="0" smtClean="0"/>
              <a:t>test</a:t>
            </a:r>
          </a:p>
          <a:p>
            <a:pPr lvl="1"/>
            <a:r>
              <a:rPr lang="cs-CZ" dirty="0" smtClean="0"/>
              <a:t>10 otázek</a:t>
            </a:r>
          </a:p>
          <a:p>
            <a:pPr lvl="1"/>
            <a:r>
              <a:rPr lang="cs-CZ" dirty="0" smtClean="0"/>
              <a:t>Všechny automatické vyhodnocení správnosti</a:t>
            </a:r>
          </a:p>
          <a:p>
            <a:pPr lvl="1"/>
            <a:r>
              <a:rPr lang="cs-CZ" dirty="0" smtClean="0"/>
              <a:t>Všechny se zpětnou vazbou pro studenta</a:t>
            </a:r>
            <a:endParaRPr lang="cs-CZ" dirty="0"/>
          </a:p>
          <a:p>
            <a:r>
              <a:rPr lang="cs-CZ" dirty="0" smtClean="0"/>
              <a:t>Dotazník spokojenosti – celý e-kurz</a:t>
            </a:r>
          </a:p>
          <a:p>
            <a:pPr lvl="1"/>
            <a:r>
              <a:rPr lang="cs-CZ" dirty="0" smtClean="0"/>
              <a:t>Popis dotazníku (oslovení respondentů)</a:t>
            </a:r>
          </a:p>
          <a:p>
            <a:pPr lvl="1"/>
            <a:r>
              <a:rPr lang="cs-CZ" dirty="0" smtClean="0"/>
              <a:t>Cca 5 otázek, max. 2 otevřené</a:t>
            </a:r>
          </a:p>
        </p:txBody>
      </p:sp>
    </p:spTree>
    <p:extLst>
      <p:ext uri="{BB962C8B-B14F-4D97-AF65-F5344CB8AC3E}">
        <p14:creationId xmlns:p14="http://schemas.microsoft.com/office/powerpoint/2010/main" val="6372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 a pak…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Termíny kolokvia v IS</a:t>
            </a:r>
          </a:p>
          <a:p>
            <a:r>
              <a:rPr lang="cs-CZ" dirty="0" smtClean="0"/>
              <a:t>Ne nutně celá skupina, ale lepší</a:t>
            </a:r>
          </a:p>
          <a:p>
            <a:r>
              <a:rPr lang="cs-CZ" dirty="0" smtClean="0"/>
              <a:t>Prezentace celku + jednotlivých úkolů</a:t>
            </a:r>
          </a:p>
          <a:p>
            <a:r>
              <a:rPr lang="cs-CZ" dirty="0" smtClean="0"/>
              <a:t>Úkoly stačí dokončit před kolokviem, po prezentaci projdu do hloubky, příp. navrhnu úpravy</a:t>
            </a:r>
          </a:p>
          <a:p>
            <a:r>
              <a:rPr lang="cs-CZ" dirty="0" smtClean="0"/>
              <a:t>Až budou úkoly odpovídat požadavkům + prezentace bude v pořádku, dostanete zápočet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kreativity v KPI22.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6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Prezentace </a:t>
            </a:r>
            <a:r>
              <a:rPr lang="cs-CZ" dirty="0" smtClean="0">
                <a:hlinkClick r:id="rId2"/>
              </a:rPr>
              <a:t>skupin</a:t>
            </a:r>
            <a:r>
              <a:rPr lang="cs-CZ" dirty="0" smtClean="0"/>
              <a:t> a v nich jednotlivců</a:t>
            </a:r>
            <a:endParaRPr lang="cs-CZ" dirty="0" smtClean="0"/>
          </a:p>
          <a:p>
            <a:r>
              <a:rPr lang="cs-CZ" dirty="0" smtClean="0"/>
              <a:t>Dotazy na mne? Co vám chybí k dokončení modulů</a:t>
            </a:r>
            <a:r>
              <a:rPr lang="cs-CZ" dirty="0" smtClean="0"/>
              <a:t>? S čím bojujete? Co z </a:t>
            </a:r>
            <a:r>
              <a:rPr lang="cs-CZ" dirty="0" smtClean="0">
                <a:hlinkClick r:id="rId3"/>
              </a:rPr>
              <a:t>úkolů</a:t>
            </a:r>
            <a:r>
              <a:rPr lang="cs-CZ" dirty="0" smtClean="0"/>
              <a:t> už máte?</a:t>
            </a:r>
            <a:endParaRPr lang="cs-CZ" dirty="0" smtClean="0"/>
          </a:p>
          <a:p>
            <a:r>
              <a:rPr lang="cs-CZ" dirty="0" smtClean="0"/>
              <a:t>15 min. práce ve skupinách – kdo co potřebuje</a:t>
            </a:r>
          </a:p>
        </p:txBody>
      </p:sp>
    </p:spTree>
    <p:extLst>
      <p:ext uri="{BB962C8B-B14F-4D97-AF65-F5344CB8AC3E}">
        <p14:creationId xmlns:p14="http://schemas.microsoft.com/office/powerpoint/2010/main" val="182379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Brainstorming – nástroje pro grafické obohacení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Grafy - minule</a:t>
            </a:r>
            <a:endParaRPr lang="cs-CZ" dirty="0"/>
          </a:p>
          <a:p>
            <a:pPr lvl="0"/>
            <a:r>
              <a:rPr lang="cs-CZ" dirty="0" err="1"/>
              <a:t>Tag</a:t>
            </a:r>
            <a:r>
              <a:rPr lang="cs-CZ" dirty="0"/>
              <a:t> </a:t>
            </a:r>
            <a:r>
              <a:rPr lang="cs-CZ" dirty="0" err="1"/>
              <a:t>cloud</a:t>
            </a:r>
            <a:endParaRPr lang="cs-CZ" dirty="0"/>
          </a:p>
          <a:p>
            <a:pPr lvl="0"/>
            <a:r>
              <a:rPr lang="cs-CZ" dirty="0"/>
              <a:t>Myšlenkové mapy</a:t>
            </a:r>
          </a:p>
          <a:p>
            <a:pPr lvl="0"/>
            <a:r>
              <a:rPr lang="cs-CZ" dirty="0"/>
              <a:t>Diagramy, časové osy</a:t>
            </a:r>
          </a:p>
          <a:p>
            <a:pPr lvl="0"/>
            <a:r>
              <a:rPr lang="cs-CZ" dirty="0"/>
              <a:t>Databanky obrázků</a:t>
            </a:r>
          </a:p>
          <a:p>
            <a:pPr lvl="0"/>
            <a:r>
              <a:rPr lang="cs-CZ" dirty="0"/>
              <a:t>Úprava obrázků (fotek), kreslení</a:t>
            </a:r>
          </a:p>
          <a:p>
            <a:r>
              <a:rPr lang="cs-CZ" dirty="0"/>
              <a:t>Koláže</a:t>
            </a:r>
          </a:p>
          <a:p>
            <a:pPr lvl="1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Animace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Komiksy, </a:t>
            </a:r>
            <a:r>
              <a:rPr lang="cs-CZ" dirty="0" err="1"/>
              <a:t>stripy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Digitální </a:t>
            </a:r>
            <a:r>
              <a:rPr lang="cs-CZ" dirty="0" err="1"/>
              <a:t>storytelling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Infografiky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Postery, letáčky, plakáty</a:t>
            </a:r>
            <a:r>
              <a:rPr lang="cs-CZ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Videotutoriály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Prezentace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9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myšlenkových map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kreativnější povahy pomůcka organizace myšlenek =&gt; růst s plynutím nápadů X klasické seznamy oddělují myšlenky a nutí zůstat na konci</a:t>
            </a:r>
          </a:p>
          <a:p>
            <a:r>
              <a:rPr lang="cs-CZ" dirty="0" smtClean="0"/>
              <a:t>Mapa s liniemi, barvami, obrázky, slovy…</a:t>
            </a:r>
          </a:p>
          <a:p>
            <a:r>
              <a:rPr lang="cs-CZ" dirty="0" smtClean="0"/>
              <a:t>Přirozená jako žilky na listech, oběhová soustava…</a:t>
            </a:r>
          </a:p>
        </p:txBody>
      </p:sp>
    </p:spTree>
    <p:extLst>
      <p:ext uri="{BB962C8B-B14F-4D97-AF65-F5344CB8AC3E}">
        <p14:creationId xmlns:p14="http://schemas.microsoft.com/office/powerpoint/2010/main" val="1836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lze využít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Organizace</a:t>
            </a:r>
          </a:p>
          <a:p>
            <a:pPr lvl="1"/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Lidé</a:t>
            </a:r>
          </a:p>
          <a:p>
            <a:pPr lvl="1"/>
            <a:r>
              <a:rPr lang="cs-CZ" dirty="0" smtClean="0"/>
              <a:t>Informace</a:t>
            </a:r>
          </a:p>
          <a:p>
            <a:r>
              <a:rPr lang="cs-CZ" dirty="0" smtClean="0"/>
              <a:t>Plánování</a:t>
            </a:r>
          </a:p>
          <a:p>
            <a:pPr lvl="1"/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Čas</a:t>
            </a:r>
          </a:p>
          <a:p>
            <a:pPr lvl="1"/>
            <a:r>
              <a:rPr lang="cs-CZ" dirty="0" smtClean="0"/>
              <a:t>Události</a:t>
            </a:r>
          </a:p>
          <a:p>
            <a:r>
              <a:rPr lang="cs-CZ" dirty="0" smtClean="0"/>
              <a:t>Učení</a:t>
            </a:r>
          </a:p>
          <a:p>
            <a:pPr lvl="1"/>
            <a:r>
              <a:rPr lang="cs-CZ" dirty="0" smtClean="0"/>
              <a:t>Příprava</a:t>
            </a:r>
          </a:p>
          <a:p>
            <a:pPr lvl="1"/>
            <a:r>
              <a:rPr lang="cs-CZ" dirty="0" smtClean="0"/>
              <a:t>Proces (poznámky i přednášení)</a:t>
            </a:r>
          </a:p>
          <a:p>
            <a:pPr lvl="1"/>
            <a:r>
              <a:rPr lang="cs-CZ" dirty="0" smtClean="0"/>
              <a:t>Zkoušky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3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tvorby dle Tonyho </a:t>
            </a:r>
            <a:r>
              <a:rPr lang="cs-CZ" dirty="0" err="1" smtClean="0"/>
              <a:t>Buzana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Začněte uprostřed papíru =&gt; rozvoj myšlenek různými směry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Ústřední obrázek, symbol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Inspirujte mozek barvami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Srdce =&gt; hlavní větve =&gt; větve druhé úrovně (asociace napříč)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Větve jako křivky, slova na nich leží bez ohraničení (bublina), otáčení papíru, jinak nuda pro mozek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Jen jedno klíčové slovo nebo jednoduché spojení (přehlednost, snazší asociace)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Obrázky a symboly po celé mapě (inspirativnost)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BUZAN, Tony. </a:t>
            </a:r>
            <a:r>
              <a:rPr lang="cs-CZ" sz="2000" i="1" dirty="0"/>
              <a:t>Myšlenkové mapy: probuďte svou kreativitu, zlepšete svou paměť, změňte svůj </a:t>
            </a:r>
            <a:r>
              <a:rPr lang="cs-CZ" sz="2000" i="1" dirty="0" smtClean="0"/>
              <a:t>život</a:t>
            </a:r>
            <a:r>
              <a:rPr lang="cs-CZ" sz="2000" dirty="0"/>
              <a:t>. Brno: </a:t>
            </a:r>
            <a:r>
              <a:rPr lang="cs-CZ" sz="2000" dirty="0" err="1"/>
              <a:t>Computer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2011.</a:t>
            </a:r>
          </a:p>
          <a:p>
            <a:pPr marL="0" indent="0">
              <a:buNone/>
            </a:pPr>
            <a:r>
              <a:rPr lang="cs-CZ" sz="2000" dirty="0"/>
              <a:t>ČERNÝ, Michal a Dagmar CHYTKOVÁ. </a:t>
            </a:r>
            <a:r>
              <a:rPr lang="cs-CZ" sz="2000" i="1" dirty="0"/>
              <a:t>Myšlenkové mapy pro studenty</a:t>
            </a:r>
            <a:r>
              <a:rPr lang="cs-CZ" sz="2000" dirty="0"/>
              <a:t>. Brno: </a:t>
            </a:r>
            <a:r>
              <a:rPr lang="cs-CZ" sz="2000" dirty="0" err="1"/>
              <a:t>BizBooks</a:t>
            </a:r>
            <a:r>
              <a:rPr lang="cs-CZ" sz="2000" dirty="0"/>
              <a:t>, 2014. </a:t>
            </a:r>
            <a:r>
              <a:rPr lang="cs-CZ" sz="2000" dirty="0" smtClean="0"/>
              <a:t>978-80-265-0267-8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10 tipů Daniela </a:t>
            </a:r>
            <a:r>
              <a:rPr lang="cs-CZ" dirty="0" err="1" smtClean="0">
                <a:hlinkClick r:id="rId2"/>
              </a:rPr>
              <a:t>Gamrota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Určit hlavní myšlenku (záměr)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Volba správného nástroje (SW x pastelky)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Vhodné místo, prostředí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Využít šablony – ne proti  kreativitě, pro ulehčení, např. 6 otázek pro hlavní větve (</a:t>
            </a:r>
            <a:r>
              <a:rPr lang="pl-PL" dirty="0"/>
              <a:t>kdo, co, kdy, kde, jak, proč</a:t>
            </a:r>
            <a:r>
              <a:rPr lang="pl-PL" dirty="0" smtClean="0"/>
              <a:t>), 6 klobouků dle de Bona (fakta, pocity, negativní - problémy, pozitivní - přínosy, nápady, celek)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Počet větví pro každého jiný (přehlednost), DG 10x5x3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Spojuj </a:t>
            </a:r>
            <a:r>
              <a:rPr lang="pl-PL" dirty="0"/>
              <a:t>(přerušované šípky</a:t>
            </a:r>
            <a:r>
              <a:rPr lang="pl-PL" dirty="0" smtClean="0"/>
              <a:t>) a odkazuj (další mapa)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Inspiruj se jinými mapami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Čmárej (koncentrace malováním + odpočinek =&gt; nový start)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Vracej se, např. po týdnu (ale individuální)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Zastav se – pauza 15-30 min., pak pokračování nebo restart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37"/>
            <a:ext cx="9144000" cy="6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1777</TotalTime>
  <Words>1307</Words>
  <Application>Microsoft Office PowerPoint</Application>
  <PresentationFormat>Předvádění na obrazovce (4:3)</PresentationFormat>
  <Paragraphs>187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Retrospektiva</vt:lpstr>
      <vt:lpstr>Rozvoj IT kompetencí</vt:lpstr>
      <vt:lpstr>Bez čeho se nehnete dál?</vt:lpstr>
      <vt:lpstr>Problémy?</vt:lpstr>
      <vt:lpstr>Brainstorming – nástroje pro grafické obohacení materiálů</vt:lpstr>
      <vt:lpstr>Výhody myšlenkových map</vt:lpstr>
      <vt:lpstr>K čemu lze využít?</vt:lpstr>
      <vt:lpstr>Pravidla tvorby dle Tonyho Buzana</vt:lpstr>
      <vt:lpstr>10 tipů Daniela Gamrota</vt:lpstr>
      <vt:lpstr>Prezentace aplikace PowerPoint</vt:lpstr>
      <vt:lpstr>X Konceptuální mapa (Joseph Novak)</vt:lpstr>
      <vt:lpstr>Zkusíme?</vt:lpstr>
      <vt:lpstr>Wordcloud</vt:lpstr>
      <vt:lpstr>Wordcloud + brainstorming</vt:lpstr>
      <vt:lpstr>Diagramy</vt:lpstr>
      <vt:lpstr>Práce s obrázky - formáty</vt:lpstr>
      <vt:lpstr>Nástroje pro grafiku (Chytková, 2016)</vt:lpstr>
      <vt:lpstr>Práce s obrázky - vyhledávání</vt:lpstr>
      <vt:lpstr>Animace</vt:lpstr>
      <vt:lpstr>Digitální storytelling</vt:lpstr>
      <vt:lpstr>K čemu infografika?</vt:lpstr>
      <vt:lpstr>Výhody infografiky</vt:lpstr>
      <vt:lpstr>Postup</vt:lpstr>
      <vt:lpstr>Zkusíme?</vt:lpstr>
      <vt:lpstr>Další nástroje pro větší (multimediální) materiály</vt:lpstr>
      <vt:lpstr>Úkol – Grafika 2</vt:lpstr>
      <vt:lpstr>Úkol – evaluace v e-kurzu</vt:lpstr>
      <vt:lpstr>Příště a pak…</vt:lpstr>
      <vt:lpstr>Děkuji za pozornost.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user</dc:creator>
  <cp:lastModifiedBy>Pavla Kovářová</cp:lastModifiedBy>
  <cp:revision>130</cp:revision>
  <cp:lastPrinted>2014-10-22T10:35:34Z</cp:lastPrinted>
  <dcterms:created xsi:type="dcterms:W3CDTF">2014-10-19T19:21:25Z</dcterms:created>
  <dcterms:modified xsi:type="dcterms:W3CDTF">2016-12-01T09:17:10Z</dcterms:modified>
</cp:coreProperties>
</file>