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34" r:id="rId3"/>
    <p:sldId id="336" r:id="rId4"/>
    <p:sldId id="335" r:id="rId5"/>
    <p:sldId id="337" r:id="rId6"/>
    <p:sldId id="333" r:id="rId7"/>
    <p:sldId id="339" r:id="rId8"/>
    <p:sldId id="338" r:id="rId9"/>
    <p:sldId id="340" r:id="rId10"/>
    <p:sldId id="341" r:id="rId11"/>
    <p:sldId id="342" r:id="rId12"/>
    <p:sldId id="344" r:id="rId13"/>
    <p:sldId id="345" r:id="rId14"/>
    <p:sldId id="346" r:id="rId15"/>
    <p:sldId id="343" r:id="rId16"/>
    <p:sldId id="347" r:id="rId17"/>
    <p:sldId id="318" r:id="rId18"/>
    <p:sldId id="348" r:id="rId19"/>
    <p:sldId id="349" r:id="rId20"/>
    <p:sldId id="350" r:id="rId21"/>
    <p:sldId id="351" r:id="rId22"/>
    <p:sldId id="352" r:id="rId23"/>
    <p:sldId id="353" r:id="rId24"/>
    <p:sldId id="356" r:id="rId25"/>
    <p:sldId id="354" r:id="rId26"/>
    <p:sldId id="355" r:id="rId27"/>
    <p:sldId id="278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31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2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331E-54C9-4193-A5E4-2A4A9DAFB3DB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1082B-6172-42A6-9B6B-2BB043E70C29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36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331E-54C9-4193-A5E4-2A4A9DAFB3DB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1082B-6172-42A6-9B6B-2BB043E70C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026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331E-54C9-4193-A5E4-2A4A9DAFB3DB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1082B-6172-42A6-9B6B-2BB043E70C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582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331E-54C9-4193-A5E4-2A4A9DAFB3DB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1082B-6172-42A6-9B6B-2BB043E70C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724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331E-54C9-4193-A5E4-2A4A9DAFB3DB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1082B-6172-42A6-9B6B-2BB043E70C29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7545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331E-54C9-4193-A5E4-2A4A9DAFB3DB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1082B-6172-42A6-9B6B-2BB043E70C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08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331E-54C9-4193-A5E4-2A4A9DAFB3DB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1082B-6172-42A6-9B6B-2BB043E70C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183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331E-54C9-4193-A5E4-2A4A9DAFB3DB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1082B-6172-42A6-9B6B-2BB043E70C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67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331E-54C9-4193-A5E4-2A4A9DAFB3DB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1082B-6172-42A6-9B6B-2BB043E70C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889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C7F7331E-54C9-4193-A5E4-2A4A9DAFB3DB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E1082B-6172-42A6-9B6B-2BB043E70C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174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331E-54C9-4193-A5E4-2A4A9DAFB3DB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1082B-6172-42A6-9B6B-2BB043E70C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1271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F7331E-54C9-4193-A5E4-2A4A9DAFB3DB}" type="datetimeFigureOut">
              <a:rPr lang="cs-CZ" smtClean="0"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6E1082B-6172-42A6-9B6B-2BB043E70C29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2362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benes-michl.cz/data/blog/typographic_cheatsheet_1_1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akpsatweb.cz/htm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voho.cz/wiki/latex/" TargetMode="External"/><Relationship Id="rId2" Type="http://schemas.openxmlformats.org/officeDocument/2006/relationships/hyperlink" Target="https://cs.sharelatex.com/lear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s.muni.cz/th/362031/ff_b_a2/PA_final.pdf" TargetMode="External"/><Relationship Id="rId5" Type="http://schemas.openxmlformats.org/officeDocument/2006/relationships/hyperlink" Target="http://www.it.cas.cz/manual/latex/" TargetMode="External"/><Relationship Id="rId4" Type="http://schemas.openxmlformats.org/officeDocument/2006/relationships/hyperlink" Target="http://homel.vsb.cz/~s1a10/educ/EPubl/latex-docbook/ch04.html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cs.sharelatex.com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goo.gl/SXFKY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su.cz/fpd/kik/dokumenty/autsy/materialy/e_didaktika3_4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Rozvoj IT kompetencí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Pavla Kovářová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467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0262"/>
            <a:ext cx="9144000" cy="5817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732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Styl vyjadřování v textové opoře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Konverzace mezi autorem a studentem – otázky, slovesa v 2. osobě mn. </a:t>
            </a:r>
            <a:r>
              <a:rPr lang="cs-CZ" dirty="0"/>
              <a:t>č</a:t>
            </a:r>
            <a:r>
              <a:rPr lang="cs-CZ" dirty="0" smtClean="0"/>
              <a:t>., zájmena vy/váš/svůj…</a:t>
            </a:r>
          </a:p>
          <a:p>
            <a:r>
              <a:rPr lang="cs-CZ" dirty="0" smtClean="0"/>
              <a:t>Snaha vytvořit osobní vztah, ne moc formální (ale spisovný), např. metafory, frazeologie, citově zabarvené =&gt; vyšší motivace studentů, zájem</a:t>
            </a:r>
          </a:p>
          <a:p>
            <a:r>
              <a:rPr lang="cs-CZ" dirty="0" smtClean="0"/>
              <a:t>Humor, ale ne nucený (slovní hříčky, vtipné příklady, obrázky…)</a:t>
            </a:r>
          </a:p>
          <a:p>
            <a:r>
              <a:rPr lang="cs-CZ" dirty="0" smtClean="0"/>
              <a:t>Názornost, praktická aplikace (např. podívejte se na ukázku, zamyslete se nad obrázkem…)</a:t>
            </a:r>
          </a:p>
          <a:p>
            <a:r>
              <a:rPr lang="cs-CZ" dirty="0" smtClean="0"/>
              <a:t>Jasné formátování (ne přehnané) – důležité informace, příklady, ikony</a:t>
            </a:r>
          </a:p>
          <a:p>
            <a:r>
              <a:rPr lang="cs-CZ" dirty="0" smtClean="0"/>
              <a:t>Návaznost v textu i mezi texty (křížové odkazy, linky) a dalšími materiály</a:t>
            </a:r>
          </a:p>
          <a:p>
            <a:r>
              <a:rPr lang="cs-CZ" dirty="0" smtClean="0"/>
              <a:t>Jazyková a formální správnost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3135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Font: pro delší text patkové, vhodná velikost (10-12 bodů), omezené střídání</a:t>
            </a:r>
          </a:p>
          <a:p>
            <a:r>
              <a:rPr lang="cs-CZ" dirty="0" smtClean="0"/>
              <a:t>Žádné vícečetné mezery a řádky (tabulátor, vložení nového řádku/stránky…), pevné mezery a řádky</a:t>
            </a:r>
          </a:p>
          <a:p>
            <a:r>
              <a:rPr lang="cs-CZ" dirty="0" smtClean="0"/>
              <a:t>Zarovnání do bloku, dělení slov</a:t>
            </a:r>
          </a:p>
          <a:p>
            <a:r>
              <a:rPr lang="cs-CZ" dirty="0" smtClean="0"/>
              <a:t>Žádné sirotky a vdovy (1 řádek odstavce na jiné straně)</a:t>
            </a:r>
          </a:p>
          <a:p>
            <a:r>
              <a:rPr lang="cs-CZ" dirty="0" smtClean="0"/>
              <a:t>Nadpisy formou stylů (jednotnost + generování obsahu) – svázání s následujícím</a:t>
            </a:r>
          </a:p>
          <a:p>
            <a:r>
              <a:rPr lang="cs-CZ" dirty="0" smtClean="0"/>
              <a:t>Mezery za interpunkčním znaménkem, ne před ním (výjimka závorky, uvozovky)</a:t>
            </a:r>
          </a:p>
          <a:p>
            <a:r>
              <a:rPr lang="cs-CZ" dirty="0" smtClean="0"/>
              <a:t>Spojovník (nebude-li) X </a:t>
            </a:r>
            <a:r>
              <a:rPr lang="cs-CZ" dirty="0"/>
              <a:t>pomlčka (1938–1945) Levý Alt + </a:t>
            </a:r>
            <a:r>
              <a:rPr lang="cs-CZ" dirty="0" smtClean="0"/>
              <a:t>0150</a:t>
            </a:r>
          </a:p>
          <a:p>
            <a:r>
              <a:rPr lang="cs-CZ" dirty="0" smtClean="0"/>
              <a:t>Uvozovky české (6699), procenta X procentní</a:t>
            </a:r>
          </a:p>
          <a:p>
            <a:r>
              <a:rPr lang="cs-CZ" dirty="0" smtClean="0"/>
              <a:t>A další, např. v </a:t>
            </a:r>
            <a:r>
              <a:rPr lang="cs-CZ" dirty="0" smtClean="0">
                <a:hlinkClick r:id="rId2"/>
              </a:rPr>
              <a:t>typografickém taháku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0757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typografie MS Word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Změňte font textu na Garamond, velikost 11, zarovnání do bloku, řádkování 1,15, automatické dělení slov</a:t>
            </a:r>
          </a:p>
          <a:p>
            <a:r>
              <a:rPr lang="cs-CZ" dirty="0"/>
              <a:t>U všech odstavců nastavte odsazení prvního řádku o 1 cm </a:t>
            </a:r>
          </a:p>
          <a:p>
            <a:r>
              <a:rPr lang="cs-CZ" dirty="0" smtClean="0"/>
              <a:t>Pomocí </a:t>
            </a:r>
            <a:r>
              <a:rPr lang="cs-CZ" dirty="0" err="1"/>
              <a:t>C</a:t>
            </a:r>
            <a:r>
              <a:rPr lang="cs-CZ" dirty="0" err="1" smtClean="0"/>
              <a:t>trl+h</a:t>
            </a:r>
            <a:r>
              <a:rPr lang="cs-CZ" dirty="0" smtClean="0"/>
              <a:t> odstraňte všechny dvojité mezery a zkontrolujte správnost mezer u interpunkčních znamének a formátu uvozovek</a:t>
            </a:r>
          </a:p>
          <a:p>
            <a:r>
              <a:rPr lang="cs-CZ" dirty="0" smtClean="0"/>
              <a:t>Vložte pevnou mezeru (</a:t>
            </a:r>
            <a:r>
              <a:rPr lang="cs-CZ" dirty="0" err="1" smtClean="0"/>
              <a:t>Crtl+Shift+mezera</a:t>
            </a:r>
            <a:r>
              <a:rPr lang="cs-CZ" dirty="0" smtClean="0"/>
              <a:t>) za všechny jednopísmenné předložky v kap. 1</a:t>
            </a:r>
          </a:p>
          <a:p>
            <a:r>
              <a:rPr lang="cs-CZ" dirty="0" smtClean="0"/>
              <a:t>V </a:t>
            </a:r>
            <a:r>
              <a:rPr lang="cs-CZ" dirty="0"/>
              <a:t>kap. </a:t>
            </a:r>
            <a:r>
              <a:rPr lang="cs-CZ" dirty="0" smtClean="0"/>
              <a:t>2.2.4 všechny spojovníky nahraďte pomlčkou, kde má být</a:t>
            </a:r>
          </a:p>
        </p:txBody>
      </p:sp>
    </p:spTree>
    <p:extLst>
      <p:ext uri="{BB962C8B-B14F-4D97-AF65-F5344CB8AC3E}">
        <p14:creationId xmlns:p14="http://schemas.microsoft.com/office/powerpoint/2010/main" val="1307379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typografie MS Word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Na </a:t>
            </a:r>
            <a:r>
              <a:rPr lang="cs-CZ" dirty="0"/>
              <a:t>s. 2 vygenerujte </a:t>
            </a:r>
            <a:r>
              <a:rPr lang="cs-CZ" dirty="0" smtClean="0"/>
              <a:t>obsah a na konci textu seznam obrázků</a:t>
            </a:r>
            <a:endParaRPr lang="cs-CZ" dirty="0"/>
          </a:p>
          <a:p>
            <a:r>
              <a:rPr lang="cs-CZ" dirty="0" smtClean="0"/>
              <a:t>Vyberte všechny nadpisy 1. úrovně a nastavte svázání s následujícím, kontrolu osamocených řádků a vložení konce stránky před nadpis</a:t>
            </a:r>
          </a:p>
          <a:p>
            <a:r>
              <a:rPr lang="cs-CZ" dirty="0" smtClean="0"/>
              <a:t>Aktualizujte obsah</a:t>
            </a:r>
          </a:p>
          <a:p>
            <a:r>
              <a:rPr lang="cs-CZ" dirty="0" smtClean="0"/>
              <a:t>Do zápatí vložte čísla stránek zarovnané na střed, nastavte, aby se číslo stránky nezobrazilo na první straně</a:t>
            </a:r>
          </a:p>
          <a:p>
            <a:r>
              <a:rPr lang="cs-CZ" dirty="0" smtClean="0"/>
              <a:t>Před obrázek v kap. 2.2.2 napište větu „Výsledek ukazuje Obr. 1.“, kde odkaz na obrázek bude pomocí křížového odkazu</a:t>
            </a:r>
          </a:p>
          <a:p>
            <a:r>
              <a:rPr lang="cs-CZ" dirty="0" smtClean="0"/>
              <a:t>Vyzkoušejte si vložení poznámky pod čarou a citace pomocí nástroje v MS Word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82187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je/není správně?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Ukázka studijní opory kurzu základů počítačové gramotnosti – textové procesory</a:t>
            </a:r>
          </a:p>
          <a:p>
            <a:pPr lvl="1"/>
            <a:r>
              <a:rPr lang="cs-CZ" dirty="0" smtClean="0"/>
              <a:t>Struktura textu</a:t>
            </a:r>
          </a:p>
          <a:p>
            <a:pPr lvl="1"/>
            <a:r>
              <a:rPr lang="cs-CZ" dirty="0" smtClean="0"/>
              <a:t>Styl vyjadřování</a:t>
            </a:r>
          </a:p>
          <a:p>
            <a:pPr lvl="1"/>
            <a:r>
              <a:rPr lang="cs-CZ" dirty="0" smtClean="0"/>
              <a:t>Práce se studentem</a:t>
            </a:r>
          </a:p>
          <a:p>
            <a:pPr lvl="1"/>
            <a:r>
              <a:rPr lang="cs-CZ" dirty="0" smtClean="0"/>
              <a:t>Typografie</a:t>
            </a:r>
          </a:p>
          <a:p>
            <a:pPr lvl="1"/>
            <a:r>
              <a:rPr lang="cs-CZ" dirty="0" smtClean="0"/>
              <a:t>Návrhy na zlepšení?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93755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Interaktivní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Interaktivita možná i v textu (křížové/hypertextové odkazy)</a:t>
            </a:r>
          </a:p>
          <a:p>
            <a:r>
              <a:rPr lang="cs-CZ" dirty="0" smtClean="0"/>
              <a:t>Zde pro ukázku MS PowerPoint</a:t>
            </a:r>
          </a:p>
          <a:p>
            <a:pPr lvl="1"/>
            <a:r>
              <a:rPr lang="cs-CZ" dirty="0" smtClean="0"/>
              <a:t>Hypertextový odkaz – místo v dokumentu</a:t>
            </a:r>
          </a:p>
          <a:p>
            <a:pPr lvl="1"/>
            <a:r>
              <a:rPr lang="cs-CZ" dirty="0" smtClean="0"/>
              <a:t>Animace – kliknutí na objekt</a:t>
            </a:r>
          </a:p>
          <a:p>
            <a:pPr lvl="1"/>
            <a:r>
              <a:rPr lang="cs-CZ" dirty="0" smtClean="0"/>
              <a:t>Akce (pod objekty) – přechody mezi snímky, spuštění programu, přehrání zvuku…</a:t>
            </a:r>
          </a:p>
          <a:p>
            <a:r>
              <a:rPr lang="cs-CZ" dirty="0" smtClean="0"/>
              <a:t>Cvičení:</a:t>
            </a:r>
          </a:p>
          <a:p>
            <a:pPr lvl="1"/>
            <a:r>
              <a:rPr lang="cs-CZ" dirty="0" smtClean="0"/>
              <a:t>Vytvořte manuálně kopii </a:t>
            </a:r>
            <a:r>
              <a:rPr lang="cs-CZ" dirty="0" err="1" smtClean="0"/>
              <a:t>slidu</a:t>
            </a:r>
            <a:r>
              <a:rPr lang="cs-CZ" dirty="0" smtClean="0"/>
              <a:t> 15 a 17 (ne zkopírováním)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5985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materiálů – základní studijní opora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Soubor: libovolný soubor ke stažení</a:t>
            </a:r>
          </a:p>
          <a:p>
            <a:r>
              <a:rPr lang="cs-CZ" dirty="0" smtClean="0"/>
              <a:t>Kniha: dlouhý textový materiál dělený na kapitoly, lze zařadit i multimédia</a:t>
            </a:r>
          </a:p>
          <a:p>
            <a:r>
              <a:rPr lang="cs-CZ" dirty="0" smtClean="0"/>
              <a:t>Stránka: webová stránka jako součást kurzu – snadnější aktualizace + dostupnost</a:t>
            </a:r>
          </a:p>
          <a:p>
            <a:r>
              <a:rPr lang="cs-CZ" dirty="0" smtClean="0"/>
              <a:t>Přednáška</a:t>
            </a:r>
            <a:r>
              <a:rPr lang="cs-CZ" dirty="0"/>
              <a:t>: adaptivní výkladový materiál =&gt; posloupnost aktivit s různými cestami procházení, např. dle kontrolních otázek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487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Texty v HTML (Moodle)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Formátování (nadpis, font, velikost písma, tučné/kurzíva…)</a:t>
            </a:r>
          </a:p>
          <a:p>
            <a:r>
              <a:rPr lang="cs-CZ" dirty="0" smtClean="0"/>
              <a:t>Barva textu a pozadí</a:t>
            </a:r>
          </a:p>
          <a:p>
            <a:r>
              <a:rPr lang="cs-CZ" dirty="0" smtClean="0"/>
              <a:t>Zarovnání, body, číslování, odsazení</a:t>
            </a:r>
          </a:p>
          <a:p>
            <a:r>
              <a:rPr lang="cs-CZ" dirty="0" smtClean="0"/>
              <a:t>Vložení a nastavení obrázků a videa/zvuku, tabulky… (zarovnání, rozměry, odsazení, rámeček, titulek…)</a:t>
            </a:r>
          </a:p>
          <a:p>
            <a:r>
              <a:rPr lang="cs-CZ" dirty="0" smtClean="0"/>
              <a:t>Pevné mezery, speciální znaky (ve zdroji posloupnost znaků, např. pevná mezera je &amp;</a:t>
            </a:r>
            <a:r>
              <a:rPr lang="cs-CZ" dirty="0" err="1" smtClean="0"/>
              <a:t>nbsp</a:t>
            </a:r>
            <a:r>
              <a:rPr lang="cs-CZ" dirty="0" smtClean="0"/>
              <a:t>)</a:t>
            </a:r>
          </a:p>
          <a:p>
            <a:r>
              <a:rPr lang="cs-CZ" dirty="0" smtClean="0"/>
              <a:t>HTML odkazy</a:t>
            </a:r>
          </a:p>
          <a:p>
            <a:r>
              <a:rPr lang="cs-CZ" dirty="0" smtClean="0"/>
              <a:t>Hledat/nahradit</a:t>
            </a:r>
          </a:p>
          <a:p>
            <a:r>
              <a:rPr lang="cs-CZ" dirty="0" smtClean="0"/>
              <a:t>Úprava zdrojového kódu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79794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Zdrojový kód – </a:t>
            </a:r>
            <a:r>
              <a:rPr lang="cs-CZ" dirty="0" err="1" smtClean="0"/>
              <a:t>tagy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Tagy</a:t>
            </a:r>
            <a:r>
              <a:rPr lang="cs-CZ" dirty="0" smtClean="0"/>
              <a:t> pro nastavení nad prostým textem</a:t>
            </a:r>
          </a:p>
          <a:p>
            <a:r>
              <a:rPr lang="cs-CZ" dirty="0" smtClean="0"/>
              <a:t>V ostrých závorkách &lt;br&gt; bez mezer</a:t>
            </a:r>
          </a:p>
          <a:p>
            <a:r>
              <a:rPr lang="cs-CZ" dirty="0" smtClean="0"/>
              <a:t>Většina párová &lt;p&gt; &lt;/p&gt;</a:t>
            </a:r>
          </a:p>
          <a:p>
            <a:r>
              <a:rPr lang="cs-CZ" dirty="0" smtClean="0"/>
              <a:t>Neznámé </a:t>
            </a:r>
            <a:r>
              <a:rPr lang="cs-CZ" dirty="0" err="1" smtClean="0"/>
              <a:t>tagy</a:t>
            </a:r>
            <a:r>
              <a:rPr lang="cs-CZ" dirty="0" smtClean="0"/>
              <a:t> ignorovány</a:t>
            </a:r>
          </a:p>
          <a:p>
            <a:r>
              <a:rPr lang="cs-CZ" dirty="0" smtClean="0"/>
              <a:t>Dvě mezery jako jedna</a:t>
            </a:r>
          </a:p>
          <a:p>
            <a:r>
              <a:rPr lang="cs-CZ" dirty="0" smtClean="0"/>
              <a:t>Enter (řádky) bez významu (jen přehlednost)</a:t>
            </a:r>
          </a:p>
          <a:p>
            <a:r>
              <a:rPr lang="cs-CZ" dirty="0" smtClean="0"/>
              <a:t>Mnoho možností, pro začátek základ, další </a:t>
            </a:r>
            <a:r>
              <a:rPr lang="cs-CZ" dirty="0" err="1" smtClean="0"/>
              <a:t>tagy</a:t>
            </a:r>
            <a:r>
              <a:rPr lang="cs-CZ" dirty="0"/>
              <a:t>, atributy a </a:t>
            </a:r>
            <a:r>
              <a:rPr lang="cs-CZ" dirty="0" smtClean="0"/>
              <a:t>tipy např. v </a:t>
            </a:r>
            <a:r>
              <a:rPr lang="cs-CZ" dirty="0">
                <a:hlinkClick r:id="rId2"/>
              </a:rPr>
              <a:t>HTML </a:t>
            </a:r>
            <a:r>
              <a:rPr lang="cs-CZ" dirty="0" smtClean="0">
                <a:hlinkClick r:id="rId2"/>
              </a:rPr>
              <a:t>příručce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9747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 čeho se nehnete dál?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Domluva skupiny</a:t>
            </a:r>
          </a:p>
          <a:p>
            <a:pPr lvl="1"/>
            <a:r>
              <a:rPr lang="cs-CZ" dirty="0"/>
              <a:t>Rámcová struktura </a:t>
            </a:r>
            <a:r>
              <a:rPr lang="cs-CZ" dirty="0" smtClean="0"/>
              <a:t>kurzu (vyrovnanost náročnosti, vazba mezi moduly)</a:t>
            </a:r>
            <a:endParaRPr lang="cs-CZ" dirty="0"/>
          </a:p>
          <a:p>
            <a:pPr lvl="1"/>
            <a:r>
              <a:rPr lang="cs-CZ" dirty="0" smtClean="0"/>
              <a:t>Výukové cíle (kurz, moduly)</a:t>
            </a:r>
          </a:p>
          <a:p>
            <a:r>
              <a:rPr lang="cs-CZ" dirty="0" smtClean="0"/>
              <a:t>Vyhledané podklady</a:t>
            </a:r>
          </a:p>
          <a:p>
            <a:pPr lvl="1"/>
            <a:r>
              <a:rPr lang="cs-CZ" dirty="0" smtClean="0"/>
              <a:t>Základ pro obsah textových opor</a:t>
            </a:r>
          </a:p>
          <a:p>
            <a:pPr lvl="1"/>
            <a:r>
              <a:rPr lang="cs-CZ" dirty="0" smtClean="0"/>
              <a:t>Rozšiřující materiály (lze později)</a:t>
            </a:r>
          </a:p>
          <a:p>
            <a:r>
              <a:rPr lang="cs-CZ" dirty="0" smtClean="0"/>
              <a:t>Komunikace</a:t>
            </a:r>
          </a:p>
          <a:p>
            <a:pPr lvl="1"/>
            <a:r>
              <a:rPr lang="cs-CZ" dirty="0" smtClean="0"/>
              <a:t>Tým</a:t>
            </a:r>
          </a:p>
          <a:p>
            <a:pPr lvl="1"/>
            <a:r>
              <a:rPr lang="cs-CZ" dirty="0" smtClean="0"/>
              <a:t>E-kurz (přizpůsobení obsahu možné komunikaci)</a:t>
            </a:r>
          </a:p>
        </p:txBody>
      </p:sp>
    </p:spTree>
    <p:extLst>
      <p:ext uri="{BB962C8B-B14F-4D97-AF65-F5344CB8AC3E}">
        <p14:creationId xmlns:p14="http://schemas.microsoft.com/office/powerpoint/2010/main" val="15262580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</a:t>
            </a:r>
            <a:r>
              <a:rPr lang="cs-CZ" dirty="0" err="1" smtClean="0"/>
              <a:t>tagy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Nadpisy &lt;h1&gt; až &lt;h6&gt;</a:t>
            </a:r>
          </a:p>
          <a:p>
            <a:r>
              <a:rPr lang="cs-CZ" dirty="0"/>
              <a:t>Tučně &lt;b&gt;, kurzíva &lt;i&gt;</a:t>
            </a:r>
          </a:p>
          <a:p>
            <a:r>
              <a:rPr lang="cs-CZ" dirty="0" smtClean="0"/>
              <a:t>Konec řádku (nepárový) &lt;br&gt;</a:t>
            </a:r>
          </a:p>
          <a:p>
            <a:r>
              <a:rPr lang="cs-CZ" dirty="0" smtClean="0"/>
              <a:t>Odstavec &lt;p&gt;</a:t>
            </a:r>
          </a:p>
          <a:p>
            <a:r>
              <a:rPr lang="cs-CZ" dirty="0" smtClean="0"/>
              <a:t>Vložení obrázku (nepárový) &lt;</a:t>
            </a:r>
            <a:r>
              <a:rPr lang="cs-CZ" dirty="0" err="1" smtClean="0"/>
              <a:t>img</a:t>
            </a:r>
            <a:r>
              <a:rPr lang="cs-CZ" dirty="0" smtClean="0"/>
              <a:t> </a:t>
            </a:r>
            <a:r>
              <a:rPr lang="cs-CZ" dirty="0" err="1" smtClean="0"/>
              <a:t>src</a:t>
            </a:r>
            <a:r>
              <a:rPr lang="cs-CZ" dirty="0"/>
              <a:t>="</a:t>
            </a:r>
            <a:r>
              <a:rPr lang="cs-CZ" dirty="0" smtClean="0"/>
              <a:t>obrázek.jpg"&gt;</a:t>
            </a:r>
          </a:p>
          <a:p>
            <a:r>
              <a:rPr lang="cs-CZ" dirty="0" smtClean="0"/>
              <a:t>Blok textu &lt;</a:t>
            </a:r>
            <a:r>
              <a:rPr lang="cs-CZ" dirty="0" err="1" smtClean="0"/>
              <a:t>span</a:t>
            </a:r>
            <a:r>
              <a:rPr lang="cs-CZ" dirty="0" smtClean="0"/>
              <a:t>&gt;</a:t>
            </a:r>
          </a:p>
          <a:p>
            <a:r>
              <a:rPr lang="cs-CZ" dirty="0" smtClean="0"/>
              <a:t>Odkaz &lt;a&gt;</a:t>
            </a:r>
          </a:p>
          <a:p>
            <a:r>
              <a:rPr lang="cs-CZ" dirty="0"/>
              <a:t>Poznámka &lt;!-- </a:t>
            </a:r>
            <a:r>
              <a:rPr lang="cs-CZ" dirty="0" smtClean="0"/>
              <a:t>poznámka </a:t>
            </a:r>
            <a:r>
              <a:rPr lang="cs-CZ" dirty="0"/>
              <a:t>--&gt;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719755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Vybrané atributy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Align</a:t>
            </a:r>
            <a:r>
              <a:rPr lang="cs-CZ" dirty="0" smtClean="0"/>
              <a:t> = zarovnání</a:t>
            </a:r>
          </a:p>
          <a:p>
            <a:r>
              <a:rPr lang="cs-CZ" dirty="0" smtClean="0"/>
              <a:t>Style = formát textu (např. barva) </a:t>
            </a:r>
            <a:r>
              <a:rPr lang="en-US" dirty="0" smtClean="0"/>
              <a:t>&lt;span style="color: red"&gt;</a:t>
            </a:r>
            <a:r>
              <a:rPr lang="cs-CZ" dirty="0" smtClean="0"/>
              <a:t>červená</a:t>
            </a:r>
            <a:r>
              <a:rPr lang="en-US" dirty="0" smtClean="0"/>
              <a:t>&lt;/span&gt;</a:t>
            </a:r>
            <a:endParaRPr lang="cs-CZ" dirty="0" smtClean="0"/>
          </a:p>
          <a:p>
            <a:r>
              <a:rPr lang="cs-CZ" dirty="0" err="1" smtClean="0"/>
              <a:t>Href</a:t>
            </a:r>
            <a:r>
              <a:rPr lang="cs-CZ" dirty="0" smtClean="0"/>
              <a:t> = cesta k odkazu </a:t>
            </a:r>
            <a:r>
              <a:rPr lang="pl-PL" dirty="0" smtClean="0"/>
              <a:t>&lt;a href="</a:t>
            </a:r>
            <a:r>
              <a:rPr lang="cs-CZ" dirty="0" smtClean="0"/>
              <a:t>adresář/soubor.htm</a:t>
            </a:r>
            <a:r>
              <a:rPr lang="pl-PL" dirty="0" smtClean="0"/>
              <a:t>"&gt;odkaz&lt;/a&gt;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10546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HTML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Vezměte cca A4 textu studijní opory a vytvořte z ní studijní materiál stránka ve vašem modulu</a:t>
            </a:r>
          </a:p>
          <a:p>
            <a:r>
              <a:rPr lang="cs-CZ" dirty="0" smtClean="0"/>
              <a:t>Nastavte nadpis(y)</a:t>
            </a:r>
          </a:p>
          <a:p>
            <a:r>
              <a:rPr lang="cs-CZ" dirty="0" smtClean="0"/>
              <a:t>Zarovnejte vše vlevo</a:t>
            </a:r>
          </a:p>
          <a:p>
            <a:r>
              <a:rPr lang="cs-CZ" dirty="0" smtClean="0"/>
              <a:t>Font písma bezpatkový, 12 bodů</a:t>
            </a:r>
          </a:p>
          <a:p>
            <a:r>
              <a:rPr lang="cs-CZ" dirty="0" smtClean="0"/>
              <a:t>Klíčová slova tučně</a:t>
            </a:r>
          </a:p>
          <a:p>
            <a:r>
              <a:rPr lang="cs-CZ" dirty="0" smtClean="0"/>
              <a:t>Vložte min. 1 obrázek, nastavte velikost, obtékání, zarovnání</a:t>
            </a:r>
          </a:p>
          <a:p>
            <a:r>
              <a:rPr lang="cs-CZ" dirty="0" smtClean="0"/>
              <a:t>Vložte min. 1 </a:t>
            </a:r>
            <a:r>
              <a:rPr lang="cs-CZ" dirty="0" err="1" smtClean="0"/>
              <a:t>embed</a:t>
            </a:r>
            <a:r>
              <a:rPr lang="cs-CZ" dirty="0" smtClean="0"/>
              <a:t> videa z </a:t>
            </a:r>
            <a:r>
              <a:rPr lang="cs-CZ" dirty="0" err="1" smtClean="0"/>
              <a:t>YouTube</a:t>
            </a:r>
            <a:endParaRPr lang="cs-CZ" dirty="0" smtClean="0"/>
          </a:p>
          <a:p>
            <a:r>
              <a:rPr lang="cs-CZ" dirty="0" smtClean="0"/>
              <a:t>Vložte min. 3 odkazy</a:t>
            </a:r>
          </a:p>
          <a:p>
            <a:r>
              <a:rPr lang="cs-CZ" dirty="0" smtClean="0"/>
              <a:t>Zobrazte výsledek ve zdrojovém kódu a projděte si 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79851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Exkurz do </a:t>
            </a:r>
            <a:r>
              <a:rPr lang="cs-CZ" dirty="0" err="1" smtClean="0"/>
              <a:t>LaTeX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TeX</a:t>
            </a:r>
            <a:r>
              <a:rPr lang="cs-CZ" dirty="0" smtClean="0"/>
              <a:t> v public </a:t>
            </a:r>
            <a:r>
              <a:rPr lang="cs-CZ" dirty="0" err="1" smtClean="0"/>
              <a:t>domain</a:t>
            </a:r>
            <a:r>
              <a:rPr lang="cs-CZ" dirty="0" smtClean="0"/>
              <a:t> (</a:t>
            </a:r>
            <a:r>
              <a:rPr lang="cs-CZ" dirty="0" err="1" smtClean="0"/>
              <a:t>Stanford</a:t>
            </a:r>
            <a:r>
              <a:rPr lang="cs-CZ" dirty="0" smtClean="0"/>
              <a:t> University), </a:t>
            </a:r>
            <a:r>
              <a:rPr lang="cs-CZ" dirty="0" err="1" smtClean="0"/>
              <a:t>LaTeX</a:t>
            </a:r>
            <a:r>
              <a:rPr lang="cs-CZ" dirty="0" smtClean="0"/>
              <a:t> nadstavba (systém maker</a:t>
            </a:r>
          </a:p>
          <a:p>
            <a:r>
              <a:rPr lang="cs-CZ" dirty="0" smtClean="0"/>
              <a:t>Proti WYSIWYG editorům formátovací značky =&gt; kompilace do PDF (nebo .tex)</a:t>
            </a:r>
          </a:p>
          <a:p>
            <a:r>
              <a:rPr lang="cs-CZ" dirty="0" smtClean="0"/>
              <a:t>Sazba stránky s algoritmy pro dodržení typografických pravidel (někdy problém s jazykovými, vč. dělení slov)</a:t>
            </a:r>
          </a:p>
          <a:p>
            <a:r>
              <a:rPr lang="cs-CZ" dirty="0" smtClean="0"/>
              <a:t>Dostupná řada šablon pro typy textu (leták, kniha, článek…)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00328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Zápis v </a:t>
            </a:r>
            <a:r>
              <a:rPr lang="cs-CZ" dirty="0" err="1" smtClean="0"/>
              <a:t>LaTeX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Na začátek nutná iniciace balíčků (např. čeština, grafika…)</a:t>
            </a:r>
          </a:p>
          <a:p>
            <a:r>
              <a:rPr lang="cs-CZ" dirty="0" smtClean="0"/>
              <a:t>Podobně jako </a:t>
            </a:r>
            <a:r>
              <a:rPr lang="cs-CZ" dirty="0" err="1" smtClean="0"/>
              <a:t>tag</a:t>
            </a:r>
            <a:r>
              <a:rPr lang="cs-CZ" dirty="0" smtClean="0"/>
              <a:t>, může mít různé parametry, nutné dodržení </a:t>
            </a:r>
            <a:r>
              <a:rPr lang="cs-CZ" dirty="0"/>
              <a:t>velikosti písmen </a:t>
            </a:r>
            <a:endParaRPr lang="cs-CZ" dirty="0" smtClean="0"/>
          </a:p>
          <a:p>
            <a:r>
              <a:rPr lang="cs-CZ" dirty="0" smtClean="0"/>
              <a:t>\</a:t>
            </a:r>
            <a:r>
              <a:rPr lang="cs-CZ" dirty="0" err="1"/>
              <a:t>prikaz</a:t>
            </a:r>
            <a:r>
              <a:rPr lang="cs-CZ" dirty="0"/>
              <a:t>[</a:t>
            </a:r>
            <a:r>
              <a:rPr lang="cs-CZ" dirty="0" err="1"/>
              <a:t>nepovinny_parametr</a:t>
            </a:r>
            <a:r>
              <a:rPr lang="cs-CZ" dirty="0"/>
              <a:t>]{</a:t>
            </a:r>
            <a:r>
              <a:rPr lang="cs-CZ" dirty="0" err="1"/>
              <a:t>povinny_parametr</a:t>
            </a:r>
            <a:r>
              <a:rPr lang="cs-CZ" dirty="0" smtClean="0"/>
              <a:t>}</a:t>
            </a:r>
          </a:p>
          <a:p>
            <a:r>
              <a:rPr lang="cs-CZ" dirty="0" smtClean="0"/>
              <a:t>Struktura pro formu i obsah apod. </a:t>
            </a:r>
          </a:p>
          <a:p>
            <a:r>
              <a:rPr lang="cs-CZ" dirty="0" smtClean="0"/>
              <a:t>Prostředí pro </a:t>
            </a:r>
            <a:r>
              <a:rPr lang="cs-CZ" dirty="0"/>
              <a:t>bloky obsahu (\</a:t>
            </a:r>
            <a:r>
              <a:rPr lang="cs-CZ" dirty="0" err="1" smtClean="0"/>
              <a:t>begin</a:t>
            </a:r>
            <a:r>
              <a:rPr lang="cs-CZ" dirty="0"/>
              <a:t> … </a:t>
            </a:r>
            <a:r>
              <a:rPr lang="cs-CZ" dirty="0" smtClean="0"/>
              <a:t>\end), např. seznamy</a:t>
            </a:r>
          </a:p>
          <a:p>
            <a:r>
              <a:rPr lang="cs-CZ" dirty="0" smtClean="0"/>
              <a:t>Příkazy opět najdete na webu, např. </a:t>
            </a:r>
            <a:r>
              <a:rPr lang="cs-CZ" dirty="0" err="1" smtClean="0">
                <a:hlinkClick r:id="rId2"/>
              </a:rPr>
              <a:t>ShareLaTeX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Documentation</a:t>
            </a:r>
            <a:r>
              <a:rPr lang="cs-CZ" dirty="0" smtClean="0"/>
              <a:t>, příp. </a:t>
            </a:r>
            <a:r>
              <a:rPr lang="cs-CZ" dirty="0" smtClean="0">
                <a:hlinkClick r:id="rId3"/>
              </a:rPr>
              <a:t>základy v </a:t>
            </a:r>
            <a:r>
              <a:rPr lang="cs-CZ" dirty="0" smtClean="0">
                <a:hlinkClick r:id="rId3"/>
              </a:rPr>
              <a:t>češtině</a:t>
            </a:r>
            <a:r>
              <a:rPr lang="cs-CZ" dirty="0" smtClean="0"/>
              <a:t>, </a:t>
            </a:r>
            <a:r>
              <a:rPr lang="cs-CZ" dirty="0" smtClean="0">
                <a:hlinkClick r:id="rId4"/>
              </a:rPr>
              <a:t>podrobnější</a:t>
            </a:r>
            <a:r>
              <a:rPr lang="cs-CZ" dirty="0" smtClean="0"/>
              <a:t> nebo </a:t>
            </a:r>
            <a:r>
              <a:rPr lang="cs-CZ" dirty="0" err="1" smtClean="0">
                <a:hlinkClick r:id="rId5"/>
              </a:rPr>
              <a:t>LaTeX</a:t>
            </a:r>
            <a:r>
              <a:rPr lang="cs-CZ" dirty="0" smtClean="0">
                <a:hlinkClick r:id="rId5"/>
              </a:rPr>
              <a:t> v kostce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Ukázka</a:t>
            </a:r>
            <a:r>
              <a:rPr lang="cs-CZ" dirty="0" smtClean="0"/>
              <a:t> bakalářské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806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Vyzkoušejte </a:t>
            </a:r>
            <a:r>
              <a:rPr lang="cs-CZ" dirty="0" err="1" smtClean="0">
                <a:hlinkClick r:id="rId2"/>
              </a:rPr>
              <a:t>ShareLaTeX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Vezměte cca A4 textu studijní opory a vytvořte z ní studijní materiál stránka ve vašem modulu</a:t>
            </a:r>
          </a:p>
          <a:p>
            <a:r>
              <a:rPr lang="cs-CZ" dirty="0" smtClean="0"/>
              <a:t>Klíčová </a:t>
            </a:r>
            <a:r>
              <a:rPr lang="cs-CZ" dirty="0"/>
              <a:t>slova tučně</a:t>
            </a:r>
          </a:p>
          <a:p>
            <a:r>
              <a:rPr lang="cs-CZ" dirty="0"/>
              <a:t>Vložte min. 1 obrázek, nastavte </a:t>
            </a:r>
            <a:r>
              <a:rPr lang="cs-CZ" dirty="0" smtClean="0"/>
              <a:t>velikost</a:t>
            </a:r>
            <a:endParaRPr lang="cs-CZ" dirty="0"/>
          </a:p>
          <a:p>
            <a:r>
              <a:rPr lang="cs-CZ" dirty="0" smtClean="0"/>
              <a:t>Vložte </a:t>
            </a:r>
            <a:r>
              <a:rPr lang="cs-CZ" dirty="0"/>
              <a:t>min. 3 </a:t>
            </a:r>
            <a:r>
              <a:rPr lang="cs-CZ" dirty="0" smtClean="0"/>
              <a:t>odkazy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22724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bloku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Vyberte si formát pro základní studijní materiál</a:t>
            </a:r>
          </a:p>
          <a:p>
            <a:r>
              <a:rPr lang="cs-CZ" dirty="0" smtClean="0"/>
              <a:t>Upravte obsah s využitím vhodných formátovacích nástrojů</a:t>
            </a:r>
          </a:p>
          <a:p>
            <a:r>
              <a:rPr lang="cs-CZ" dirty="0" smtClean="0"/>
              <a:t>Dodržte didaktická pravidla pro studijní opory</a:t>
            </a:r>
          </a:p>
          <a:p>
            <a:r>
              <a:rPr lang="cs-CZ" dirty="0" smtClean="0"/>
              <a:t>Dodržte jazyková a typografická pravidla</a:t>
            </a:r>
          </a:p>
          <a:p>
            <a:r>
              <a:rPr lang="cs-CZ" dirty="0" smtClean="0"/>
              <a:t>Myslete na interaktivitu</a:t>
            </a:r>
          </a:p>
          <a:p>
            <a:r>
              <a:rPr lang="cs-CZ" dirty="0" smtClean="0"/>
              <a:t>Časová náročnost základního studijního materiálu min. 30 min.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73605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752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Prezentace </a:t>
            </a:r>
            <a:r>
              <a:rPr lang="cs-CZ" dirty="0" smtClean="0">
                <a:hlinkClick r:id="rId2"/>
              </a:rPr>
              <a:t>skupin</a:t>
            </a:r>
            <a:endParaRPr lang="cs-CZ" dirty="0" smtClean="0"/>
          </a:p>
          <a:p>
            <a:r>
              <a:rPr lang="cs-CZ" dirty="0" smtClean="0"/>
              <a:t>Dotazy na mne?</a:t>
            </a:r>
          </a:p>
          <a:p>
            <a:r>
              <a:rPr lang="cs-CZ" dirty="0" smtClean="0"/>
              <a:t>15 min. práce ve skupinách – zpracováno vše řešené v minulém cvičení? (cílová skupina, motivace, úvodní informace ke kurzu/modulu, struktura kurzu…)</a:t>
            </a:r>
          </a:p>
          <a:p>
            <a:r>
              <a:rPr lang="cs-CZ" dirty="0" smtClean="0"/>
              <a:t>Úroveň kompetencí</a:t>
            </a:r>
          </a:p>
          <a:p>
            <a:pPr lvl="1"/>
            <a:r>
              <a:rPr lang="cs-CZ" dirty="0" smtClean="0"/>
              <a:t>Jedeme od základů</a:t>
            </a:r>
          </a:p>
          <a:p>
            <a:pPr lvl="1"/>
            <a:r>
              <a:rPr lang="cs-CZ" dirty="0" smtClean="0"/>
              <a:t>Pro koho známé, pracuje při přednášce na svém modulu, ale sledujte, co utíká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6604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dál?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Dnes:</a:t>
            </a:r>
          </a:p>
          <a:p>
            <a:pPr lvl="1"/>
            <a:r>
              <a:rPr lang="cs-CZ" dirty="0"/>
              <a:t>Základní studijní materiál = jádro kurzu</a:t>
            </a:r>
          </a:p>
          <a:p>
            <a:pPr lvl="1"/>
            <a:r>
              <a:rPr lang="cs-CZ" dirty="0" smtClean="0"/>
              <a:t>Didaktické principy pro studijní opory v e-kurzu</a:t>
            </a:r>
          </a:p>
          <a:p>
            <a:pPr lvl="1"/>
            <a:r>
              <a:rPr lang="cs-CZ" dirty="0" smtClean="0"/>
              <a:t>Formální zpracování studijních opor</a:t>
            </a:r>
          </a:p>
          <a:p>
            <a:pPr lvl="2"/>
            <a:r>
              <a:rPr lang="cs-CZ" dirty="0" smtClean="0"/>
              <a:t>MS Word – formátování, styly, typografie…</a:t>
            </a:r>
          </a:p>
          <a:p>
            <a:pPr lvl="2"/>
            <a:r>
              <a:rPr lang="cs-CZ" dirty="0" smtClean="0"/>
              <a:t>MS PowerPoint – interaktivita v prezentaci</a:t>
            </a:r>
          </a:p>
          <a:p>
            <a:pPr lvl="2"/>
            <a:r>
              <a:rPr lang="cs-CZ" dirty="0" smtClean="0"/>
              <a:t>Text v HTML</a:t>
            </a:r>
          </a:p>
          <a:p>
            <a:pPr lvl="2"/>
            <a:r>
              <a:rPr lang="cs-CZ" dirty="0" smtClean="0"/>
              <a:t>Drobný exkurz do </a:t>
            </a:r>
            <a:r>
              <a:rPr lang="cs-CZ" dirty="0" err="1" smtClean="0"/>
              <a:t>LaTeX</a:t>
            </a:r>
            <a:endParaRPr lang="cs-CZ" dirty="0" smtClean="0"/>
          </a:p>
          <a:p>
            <a:r>
              <a:rPr lang="cs-CZ" dirty="0" smtClean="0"/>
              <a:t>V následujících: </a:t>
            </a:r>
          </a:p>
          <a:p>
            <a:pPr lvl="1"/>
            <a:r>
              <a:rPr lang="cs-CZ" dirty="0" smtClean="0"/>
              <a:t>Obohacení opor grafikou</a:t>
            </a:r>
          </a:p>
          <a:p>
            <a:pPr lvl="1"/>
            <a:r>
              <a:rPr lang="cs-CZ" dirty="0" smtClean="0"/>
              <a:t>Zpětná vazba v e-kurzech</a:t>
            </a:r>
          </a:p>
          <a:p>
            <a:pPr lvl="1"/>
            <a:r>
              <a:rPr lang="cs-CZ" dirty="0" smtClean="0"/>
              <a:t>Nápady na poslední téma?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8420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Kostruktivistická</a:t>
            </a:r>
            <a:r>
              <a:rPr lang="cs-CZ" dirty="0" smtClean="0"/>
              <a:t> výuka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současnosti převažující pedagogické paradigma</a:t>
            </a:r>
          </a:p>
          <a:p>
            <a:r>
              <a:rPr lang="cs-CZ" dirty="0" smtClean="0"/>
              <a:t>Student-</a:t>
            </a:r>
            <a:r>
              <a:rPr lang="cs-CZ" dirty="0" err="1" smtClean="0"/>
              <a:t>centred</a:t>
            </a:r>
            <a:r>
              <a:rPr lang="cs-CZ" dirty="0" smtClean="0"/>
              <a:t> learning – vazba na jednotlivé studenty</a:t>
            </a:r>
          </a:p>
          <a:p>
            <a:pPr lvl="1"/>
            <a:r>
              <a:rPr lang="cs-CZ" dirty="0" smtClean="0"/>
              <a:t>Poznání studentů =&gt; motivace, kompetence</a:t>
            </a:r>
          </a:p>
          <a:p>
            <a:pPr lvl="1"/>
            <a:r>
              <a:rPr lang="cs-CZ" dirty="0" smtClean="0"/>
              <a:t>Učitel jako partner (učí se navzájem)</a:t>
            </a:r>
          </a:p>
          <a:p>
            <a:pPr lvl="1"/>
            <a:r>
              <a:rPr lang="cs-CZ" dirty="0" smtClean="0"/>
              <a:t>Práce s předchozími i novými zkušenostmi</a:t>
            </a:r>
          </a:p>
          <a:p>
            <a:pPr lvl="1"/>
            <a:r>
              <a:rPr lang="cs-CZ" dirty="0" smtClean="0"/>
              <a:t>Kooperativní učení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0985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853" y="286604"/>
            <a:ext cx="8905104" cy="1450757"/>
          </a:xfrm>
        </p:spPr>
        <p:txBody>
          <a:bodyPr anchor="t"/>
          <a:lstStyle/>
          <a:p>
            <a:r>
              <a:rPr lang="cs-CZ" dirty="0" smtClean="0"/>
              <a:t>Struktura modulu dle </a:t>
            </a:r>
            <a:r>
              <a:rPr lang="cs-CZ" dirty="0" smtClean="0">
                <a:hlinkClick r:id="rId2"/>
              </a:rPr>
              <a:t>Pavlíček, 2003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6326672"/>
              </p:ext>
            </p:extLst>
          </p:nvPr>
        </p:nvGraphicFramePr>
        <p:xfrm>
          <a:off x="98853" y="1146047"/>
          <a:ext cx="8905104" cy="558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0736"/>
                <a:gridCol w="6524368"/>
              </a:tblGrid>
              <a:tr h="0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Událost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Činnost</a:t>
                      </a:r>
                      <a:endParaRPr lang="cs-CZ" sz="1200" dirty="0"/>
                    </a:p>
                  </a:txBody>
                  <a:tcPr/>
                </a:tc>
              </a:tr>
              <a:tr h="367244"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1. Získej</a:t>
                      </a:r>
                      <a:r>
                        <a:rPr lang="cs-CZ" sz="1200" b="1" baseline="0" dirty="0" smtClean="0"/>
                        <a:t> pozornost</a:t>
                      </a:r>
                    </a:p>
                    <a:p>
                      <a:r>
                        <a:rPr lang="cs-CZ" sz="1200" baseline="0" dirty="0" smtClean="0"/>
                        <a:t>Představ problém či novou situaci.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Vyprávěj příběh. Demonstruj situaci. Presentuj problém, který budete řešit. Ukaž něco chybným způsobem (výuka pak ukáže, jak to má být správně). Zdůrazni důležitost, závažnost.</a:t>
                      </a:r>
                      <a:endParaRPr lang="cs-CZ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Informuj žaky o cílech</a:t>
                      </a:r>
                    </a:p>
                    <a:p>
                      <a:r>
                        <a:rPr lang="cs-CZ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umožní žákům zorganizovat mysl a přichystat se k naslouchání, pozorování, provádění.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Existuje přísloví: Řekni co se chystáš říct, vyprávěj, řekni cos povídal. </a:t>
                      </a:r>
                    </a:p>
                    <a:p>
                      <a:r>
                        <a:rPr lang="pl-PL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je klíč k efektivitě: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Popiš cíle lekce.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Stanov, čeho žáci dosáhnou.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Ukaž jim, jak to budou moci použít. </a:t>
                      </a:r>
                      <a:endParaRPr lang="cs-CZ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Vyvolej předchozí naučení</a:t>
                      </a:r>
                      <a:endParaRPr lang="cs-CZ" sz="12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umožní žákům stavět na předchozích znalostech a dovednostech, vytvářet vztahy. 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Připomeň žákům jejich dosavadní znalosti relevantní k této lekci. Zasaď věci do souvislosti, napomůže to učení a zapamatování. </a:t>
                      </a:r>
                      <a:endParaRPr lang="cs-CZ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Prezentuj materiál </a:t>
                      </a:r>
                      <a:endParaRPr lang="cs-CZ" sz="12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Rozděl informace na malé části, vyhni se tak přetěžování paměti. Uplatni výukové strategie a úlohy. Specifikuj úrovně obtížnosti. </a:t>
                      </a:r>
                      <a:endParaRPr lang="cs-CZ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Prováděj učením </a:t>
                      </a:r>
                      <a:endParaRPr lang="cs-CZ" sz="12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l-PL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neznamená obsah učiva, ale pokyny, jak se naučit. 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Používej rozličné kanály a média, vysvětluj žákům jak na to. Stupeň naučení se tak zvyšuje, protože žáci neztrácí čas hledáním cesty. </a:t>
                      </a:r>
                      <a:endParaRPr lang="cs-CZ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Iniciuj a povzbuzuj k výkonu 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Procvičuj tím, že necháš žáky úkoly samostatně vykonávat s nově osvojeným chováním, dovednostmi a znalostmi. </a:t>
                      </a:r>
                      <a:endParaRPr lang="cs-CZ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Poskytni zpětnou vazbu </a:t>
                      </a:r>
                      <a:r>
                        <a:rPr lang="cs-CZ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Ukaž žákovi správnou odpověď, analyzuj jeho reakce. 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Formou je test, kvíz, či slovní komentář. Zpětná vazba musí být určitá, ne typu “pracoval jsem dobře”. Řekni žákům, proč udělali dobrou práci, poskytni vedení jejich odpovědím. </a:t>
                      </a:r>
                      <a:endParaRPr lang="cs-CZ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 Ohodnoť výkon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Testuj, abys zjistil, zda došlo k naučení. Ukáže to rovněž informaci o postupu.</a:t>
                      </a:r>
                      <a:endParaRPr lang="cs-CZ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 Zlepši uchování v paměti a umožni transfer 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Informuj žáky o podobných situacích, nastav možnosti dalšího procvičování, navoď situace k transferu, zopakuj lekci. </a:t>
                      </a:r>
                      <a:endParaRPr lang="cs-CZ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0353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Funkce studijní opory (dle Rohlíková a Vejvodová, s. 263)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1604231"/>
              </p:ext>
            </p:extLst>
          </p:nvPr>
        </p:nvGraphicFramePr>
        <p:xfrm>
          <a:off x="117230" y="1846263"/>
          <a:ext cx="8919766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4761"/>
                <a:gridCol w="6965005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Funkce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Popis</a:t>
                      </a:r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Informativní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2400" dirty="0" smtClean="0"/>
                        <a:t>Prezentují nové učivo, zařazují ho do systému</a:t>
                      </a:r>
                      <a:r>
                        <a:rPr lang="cs-CZ" sz="2400" baseline="0" dirty="0" smtClean="0"/>
                        <a:t> a p</a:t>
                      </a:r>
                      <a:r>
                        <a:rPr lang="cs-CZ" sz="2400" dirty="0" smtClean="0"/>
                        <a:t>oskytují odkazy k dalšímu studiu.</a:t>
                      </a:r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Motivační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Posilují motivaci, eliminují obtíže (upozorňují na úskalí i </a:t>
                      </a:r>
                      <a:r>
                        <a:rPr lang="cs-CZ" sz="2400" baseline="0" dirty="0" smtClean="0"/>
                        <a:t>cesty řešení), zařazují průběžné motivující hodnocení.</a:t>
                      </a:r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Komunikativní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Nahrazují</a:t>
                      </a:r>
                      <a:r>
                        <a:rPr lang="cs-CZ" sz="2400" baseline="0" dirty="0" smtClean="0"/>
                        <a:t> prezenční pedagogickou komunikaci, aktivizují kladením otázek a problémy k řešení, vyžadují vlastní stanoviska, konfrontují teorii a praxi.</a:t>
                      </a:r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Řídicí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Záměrně navozují učební činnosti, </a:t>
                      </a:r>
                      <a:r>
                        <a:rPr lang="cs-CZ" sz="2400" baseline="0" dirty="0" smtClean="0"/>
                        <a:t>orientují studijní úsilí žádoucím směrem.</a:t>
                      </a:r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Kontrolní a evaluační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Umožňují</a:t>
                      </a:r>
                      <a:r>
                        <a:rPr lang="cs-CZ" sz="2400" baseline="0" dirty="0" smtClean="0"/>
                        <a:t> sledovat vlastní pokrok zpětnovazební aktivitou (</a:t>
                      </a:r>
                      <a:r>
                        <a:rPr lang="cs-CZ" sz="2400" baseline="0" dirty="0" err="1" smtClean="0"/>
                        <a:t>autokorektivní</a:t>
                      </a:r>
                      <a:r>
                        <a:rPr lang="cs-CZ" sz="2400" baseline="0" dirty="0" smtClean="0"/>
                        <a:t> nebo hodnocené tutorem).</a:t>
                      </a:r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6559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studijní opory v e-kurzu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Bez zprostředkování vyučujícím =&gt; nutnost explicitního vyjádření, předjímání dotazů (rozšiřující materiály)</a:t>
            </a:r>
          </a:p>
          <a:p>
            <a:r>
              <a:rPr lang="cs-CZ" dirty="0" smtClean="0"/>
              <a:t>Jen výjimečně využitelný externí produkt =&gt; nutné přizpůsobení kurzu (cíl, cílová skupina…)</a:t>
            </a:r>
          </a:p>
          <a:p>
            <a:r>
              <a:rPr lang="cs-CZ" dirty="0" smtClean="0"/>
              <a:t>Důležitá kombinace a </a:t>
            </a:r>
            <a:r>
              <a:rPr lang="cs-CZ" dirty="0" err="1" smtClean="0"/>
              <a:t>multimedialita</a:t>
            </a:r>
            <a:r>
              <a:rPr lang="cs-CZ" dirty="0" smtClean="0"/>
              <a:t>, interaktivita, praktická aplikovatelnost</a:t>
            </a:r>
          </a:p>
        </p:txBody>
      </p:sp>
    </p:spTree>
    <p:extLst>
      <p:ext uri="{BB962C8B-B14F-4D97-AF65-F5344CB8AC3E}">
        <p14:creationId xmlns:p14="http://schemas.microsoft.com/office/powerpoint/2010/main" val="1716515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Textové opory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Diskutována:</a:t>
            </a:r>
          </a:p>
          <a:p>
            <a:pPr lvl="1"/>
            <a:r>
              <a:rPr lang="cs-CZ" dirty="0" smtClean="0"/>
              <a:t>Vhodnost, ale pro řadu lidí primární</a:t>
            </a:r>
          </a:p>
          <a:p>
            <a:pPr lvl="1"/>
            <a:r>
              <a:rPr lang="cs-CZ" dirty="0" smtClean="0"/>
              <a:t>Formát (k tisku)</a:t>
            </a:r>
          </a:p>
          <a:p>
            <a:r>
              <a:rPr lang="cs-CZ" dirty="0" smtClean="0"/>
              <a:t>Často nahrazováno výukovými videi</a:t>
            </a:r>
          </a:p>
          <a:p>
            <a:pPr lvl="1"/>
            <a:r>
              <a:rPr lang="cs-CZ" dirty="0" smtClean="0"/>
              <a:t>Kratší</a:t>
            </a:r>
          </a:p>
          <a:p>
            <a:pPr lvl="1"/>
            <a:r>
              <a:rPr lang="cs-CZ" dirty="0" smtClean="0"/>
              <a:t>Jen základní informace</a:t>
            </a:r>
          </a:p>
          <a:p>
            <a:pPr lvl="1"/>
            <a:r>
              <a:rPr lang="cs-CZ" dirty="0" smtClean="0"/>
              <a:t>Náročnost tvorby i sledování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36055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1428</TotalTime>
  <Words>1749</Words>
  <Application>Microsoft Office PowerPoint</Application>
  <PresentationFormat>Předvádění na obrazovce (4:3)</PresentationFormat>
  <Paragraphs>211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Retrospektiva</vt:lpstr>
      <vt:lpstr>Rozvoj IT kompetencí</vt:lpstr>
      <vt:lpstr>Bez čeho se nehnete dál?</vt:lpstr>
      <vt:lpstr>Problémy?</vt:lpstr>
      <vt:lpstr>Co dál?</vt:lpstr>
      <vt:lpstr>Kostruktivistická výuka</vt:lpstr>
      <vt:lpstr>Struktura modulu dle Pavlíček, 2003</vt:lpstr>
      <vt:lpstr>Funkce studijní opory (dle Rohlíková a Vejvodová, s. 263)</vt:lpstr>
      <vt:lpstr>Základní studijní opory v e-kurzu</vt:lpstr>
      <vt:lpstr>Textové opory</vt:lpstr>
      <vt:lpstr>Prezentace aplikace PowerPoint</vt:lpstr>
      <vt:lpstr>Styl vyjadřování v textové opoře</vt:lpstr>
      <vt:lpstr>Typografie</vt:lpstr>
      <vt:lpstr>Cvičení typografie MS Word</vt:lpstr>
      <vt:lpstr>Cvičení typografie MS Word</vt:lpstr>
      <vt:lpstr>Co je/není správně?</vt:lpstr>
      <vt:lpstr>Interaktivní prezentace</vt:lpstr>
      <vt:lpstr>Typy materiálů – základní studijní opora</vt:lpstr>
      <vt:lpstr>Texty v HTML (Moodle)</vt:lpstr>
      <vt:lpstr>Zdrojový kód – tagy</vt:lpstr>
      <vt:lpstr>Základy tagy</vt:lpstr>
      <vt:lpstr>Vybrané atributy</vt:lpstr>
      <vt:lpstr>HTML cvičení</vt:lpstr>
      <vt:lpstr>Exkurz do LaTeX</vt:lpstr>
      <vt:lpstr>Zápis v LaTeX</vt:lpstr>
      <vt:lpstr>Vyzkoušejte ShareLaTeX</vt:lpstr>
      <vt:lpstr>Úkol bloku</vt:lpstr>
      <vt:lpstr>Děkuji za pozornost.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Rozvoj IT kompetencí</dc:title>
  <dc:creator>PC</dc:creator>
  <cp:lastModifiedBy>Pavla Kovářová</cp:lastModifiedBy>
  <cp:revision>130</cp:revision>
  <dcterms:created xsi:type="dcterms:W3CDTF">2015-09-30T15:23:33Z</dcterms:created>
  <dcterms:modified xsi:type="dcterms:W3CDTF">2016-10-20T07:16:32Z</dcterms:modified>
</cp:coreProperties>
</file>