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350" r:id="rId3"/>
    <p:sldId id="257" r:id="rId4"/>
    <p:sldId id="276" r:id="rId5"/>
    <p:sldId id="275" r:id="rId6"/>
    <p:sldId id="347" r:id="rId7"/>
    <p:sldId id="348" r:id="rId8"/>
    <p:sldId id="349" r:id="rId9"/>
    <p:sldId id="351" r:id="rId10"/>
    <p:sldId id="352" r:id="rId11"/>
    <p:sldId id="366" r:id="rId12"/>
    <p:sldId id="367" r:id="rId13"/>
    <p:sldId id="368" r:id="rId14"/>
    <p:sldId id="365" r:id="rId15"/>
    <p:sldId id="353" r:id="rId16"/>
    <p:sldId id="354" r:id="rId17"/>
    <p:sldId id="355" r:id="rId18"/>
    <p:sldId id="356" r:id="rId19"/>
    <p:sldId id="357" r:id="rId20"/>
    <p:sldId id="379" r:id="rId21"/>
    <p:sldId id="380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74" r:id="rId30"/>
    <p:sldId id="369" r:id="rId31"/>
    <p:sldId id="370" r:id="rId32"/>
    <p:sldId id="371" r:id="rId33"/>
    <p:sldId id="372" r:id="rId34"/>
    <p:sldId id="279" r:id="rId35"/>
    <p:sldId id="283" r:id="rId36"/>
    <p:sldId id="278" r:id="rId37"/>
    <p:sldId id="282" r:id="rId38"/>
    <p:sldId id="281" r:id="rId39"/>
    <p:sldId id="284" r:id="rId40"/>
    <p:sldId id="373" r:id="rId41"/>
    <p:sldId id="375" r:id="rId42"/>
    <p:sldId id="376" r:id="rId43"/>
    <p:sldId id="377" r:id="rId44"/>
    <p:sldId id="378" r:id="rId4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66" d="100"/>
          <a:sy n="66" d="100"/>
        </p:scale>
        <p:origin x="-63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17.11.2014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17.11.2014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17.11.2014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ezentace-rajhrad-bac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7211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C72E2C47-2C9A-2046-9B43-06885EFE9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1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17.11.2014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17.11.2014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17.11.2014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17.11.2014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17.11.2014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17.11.2014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17.11.2014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17.11.2014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17.11.2014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 smtClean="0"/>
              <a:t>Institucionalizace knihoven</a:t>
            </a:r>
            <a:br>
              <a:rPr lang="cs-CZ" sz="4400" dirty="0" smtClean="0"/>
            </a:br>
            <a:r>
              <a:rPr lang="cs-CZ" sz="1000" dirty="0" smtClean="0"/>
              <a:t>--</a:t>
            </a: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i="1" dirty="0" smtClean="0"/>
              <a:t>Církevní knihovny</a:t>
            </a:r>
            <a:endParaRPr lang="cs-CZ" sz="4400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Dějiny knižní kultury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52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 smtClean="0"/>
              <a:t>konec 17. století </a:t>
            </a:r>
          </a:p>
          <a:p>
            <a:pPr marL="342900" lvl="3" indent="-342900"/>
            <a:r>
              <a:rPr lang="cs-CZ" sz="2400" dirty="0" smtClean="0"/>
              <a:t>první </a:t>
            </a:r>
            <a:r>
              <a:rPr lang="cs-CZ" sz="2400" dirty="0" err="1" smtClean="0"/>
              <a:t>supralibros</a:t>
            </a:r>
            <a:endParaRPr lang="cs-CZ" sz="2400" dirty="0" smtClean="0"/>
          </a:p>
          <a:p>
            <a:pPr marL="342900" lvl="3" indent="-342900"/>
            <a:r>
              <a:rPr lang="cs-CZ" sz="2400" dirty="0" smtClean="0"/>
              <a:t>rukopisná exlibris</a:t>
            </a:r>
          </a:p>
          <a:p>
            <a:pPr marL="342900" lvl="3" indent="-342900"/>
            <a:r>
              <a:rPr lang="cs-CZ" sz="2400" dirty="0" smtClean="0"/>
              <a:t>tištěná exlibris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endParaRPr lang="cs-CZ" sz="2400" dirty="0"/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094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92" y="2247900"/>
            <a:ext cx="3414216" cy="387826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56263" cy="1054250"/>
          </a:xfrm>
        </p:spPr>
        <p:txBody>
          <a:bodyPr/>
          <a:lstStyle/>
          <a:p>
            <a:r>
              <a:rPr lang="cs-CZ" sz="3200" dirty="0" err="1" smtClean="0"/>
              <a:t>Supralibros</a:t>
            </a:r>
            <a:r>
              <a:rPr lang="cs-CZ" sz="3200" dirty="0" smtClean="0"/>
              <a:t> Viktorina Reinholda </a:t>
            </a:r>
            <a:br>
              <a:rPr lang="cs-CZ" sz="3200" dirty="0" smtClean="0"/>
            </a:br>
            <a:r>
              <a:rPr lang="cs-CZ" sz="3200" dirty="0" smtClean="0"/>
              <a:t>(1686-1690)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3389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85775" y="1295400"/>
            <a:ext cx="8134350" cy="94156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2000" dirty="0"/>
              <a:t>Ex libris </a:t>
            </a:r>
            <a:r>
              <a:rPr lang="cs-CZ" sz="2000" dirty="0" err="1"/>
              <a:t>Monasterij</a:t>
            </a:r>
            <a:r>
              <a:rPr lang="cs-CZ" sz="2000" dirty="0"/>
              <a:t> </a:t>
            </a:r>
            <a:r>
              <a:rPr lang="cs-CZ" sz="2000" dirty="0" err="1"/>
              <a:t>Fontis</a:t>
            </a:r>
            <a:r>
              <a:rPr lang="cs-CZ" sz="2000" dirty="0"/>
              <a:t> B.M.V. ad </a:t>
            </a:r>
            <a:r>
              <a:rPr lang="cs-CZ" sz="2000" dirty="0" err="1"/>
              <a:t>Zaram</a:t>
            </a:r>
            <a:r>
              <a:rPr lang="cs-CZ" sz="2000" dirty="0"/>
              <a:t> S. </a:t>
            </a:r>
            <a:r>
              <a:rPr lang="cs-CZ" sz="2000" dirty="0" err="1" smtClean="0"/>
              <a:t>Ordinis</a:t>
            </a:r>
            <a:r>
              <a:rPr lang="cs-CZ" sz="2000" dirty="0" smtClean="0"/>
              <a:t> </a:t>
            </a:r>
            <a:r>
              <a:rPr lang="cs-CZ" sz="2000" dirty="0" err="1"/>
              <a:t>Cisterciensis</a:t>
            </a:r>
            <a:r>
              <a:rPr lang="cs-CZ" sz="2000" dirty="0"/>
              <a:t> Anno D[</a:t>
            </a:r>
            <a:r>
              <a:rPr lang="cs-CZ" sz="2000" dirty="0" err="1"/>
              <a:t>omi</a:t>
            </a:r>
            <a:r>
              <a:rPr lang="cs-CZ" sz="2000" dirty="0"/>
              <a:t>]ni 1680</a:t>
            </a:r>
            <a:endParaRPr lang="en-US" sz="2000" dirty="0">
              <a:solidFill>
                <a:srgbClr val="2F1B14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2236964"/>
            <a:ext cx="7772400" cy="1241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2F1B1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2F1B1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8" y="2346831"/>
            <a:ext cx="7641872" cy="255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85775" y="980728"/>
            <a:ext cx="8134350" cy="125623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1800" dirty="0" smtClean="0"/>
              <a:t>Exlibris:</a:t>
            </a:r>
            <a:br>
              <a:rPr lang="cs-CZ" sz="1800" dirty="0" smtClean="0"/>
            </a:br>
            <a:r>
              <a:rPr lang="cs-CZ" sz="1800" dirty="0" smtClean="0"/>
              <a:t>Václav </a:t>
            </a:r>
            <a:r>
              <a:rPr lang="cs-CZ" sz="1800" dirty="0" err="1" smtClean="0"/>
              <a:t>Vejmluva</a:t>
            </a:r>
            <a:r>
              <a:rPr lang="cs-CZ" sz="1800" dirty="0" smtClean="0"/>
              <a:t> </a:t>
            </a:r>
            <a:br>
              <a:rPr lang="cs-CZ" sz="1800" dirty="0" smtClean="0"/>
            </a:br>
            <a:r>
              <a:rPr lang="cs-CZ" sz="1800" dirty="0" smtClean="0"/>
              <a:t>I. typ</a:t>
            </a:r>
            <a:endParaRPr lang="en-US" sz="2000" dirty="0">
              <a:solidFill>
                <a:srgbClr val="2F1B14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2236964"/>
            <a:ext cx="7772400" cy="1241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2F1B1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2F1B1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2C47-2C9A-2046-9B43-06885EFE998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060849"/>
            <a:ext cx="7990656" cy="43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 smtClean="0"/>
              <a:t>Barokizace knihoven – 18. stol.</a:t>
            </a:r>
          </a:p>
          <a:p>
            <a:pPr marL="342900" lvl="3" indent="-342900"/>
            <a:r>
              <a:rPr lang="cs-CZ" sz="2400" dirty="0" smtClean="0"/>
              <a:t>v rámci barokních úprav a přestaveb klášterů budovány knihovní sály</a:t>
            </a:r>
          </a:p>
          <a:p>
            <a:pPr marL="342900" lvl="3" indent="-342900"/>
            <a:r>
              <a:rPr lang="cs-CZ" sz="2400" dirty="0" smtClean="0"/>
              <a:t>Paprskový lokační systém</a:t>
            </a:r>
          </a:p>
          <a:p>
            <a:pPr marL="342900" lvl="3" indent="-342900"/>
            <a:r>
              <a:rPr lang="cs-CZ" sz="2400" dirty="0" smtClean="0"/>
              <a:t>na čelním (čestném) místě Bible, spisy církevních otců, teologie ...</a:t>
            </a:r>
          </a:p>
          <a:p>
            <a:pPr marL="342900" lvl="3" indent="-342900"/>
            <a:r>
              <a:rPr lang="cs-CZ" sz="2400" dirty="0" smtClean="0"/>
              <a:t>úpravy pokračují až do začátku 19. století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endParaRPr lang="cs-CZ" sz="2400" dirty="0"/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09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2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559840" cy="6858000"/>
          </a:xfrm>
        </p:spPr>
      </p:pic>
    </p:spTree>
    <p:extLst>
      <p:ext uri="{BB962C8B-B14F-4D97-AF65-F5344CB8AC3E}">
        <p14:creationId xmlns:p14="http://schemas.microsoft.com/office/powerpoint/2010/main" val="24132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4"/>
            <a:ext cx="4139952" cy="551993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4"/>
            <a:ext cx="4139952" cy="5519936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Knihovny se etablovaly u významných církevních </a:t>
            </a:r>
            <a:r>
              <a:rPr lang="cs-CZ" dirty="0" smtClean="0"/>
              <a:t>institucí</a:t>
            </a:r>
          </a:p>
          <a:p>
            <a:pPr marL="1188720" lvl="3" indent="0">
              <a:buNone/>
            </a:pPr>
            <a:r>
              <a:rPr lang="cs-CZ" dirty="0" smtClean="0"/>
              <a:t> </a:t>
            </a:r>
            <a:r>
              <a:rPr lang="cs-CZ" sz="2400" dirty="0"/>
              <a:t>– kláštery ve </a:t>
            </a:r>
            <a:r>
              <a:rPr lang="cs-CZ" sz="2400" dirty="0" err="1"/>
              <a:t>Fuldě</a:t>
            </a:r>
            <a:r>
              <a:rPr lang="cs-CZ" sz="2400" dirty="0"/>
              <a:t>, </a:t>
            </a:r>
            <a:r>
              <a:rPr lang="cs-CZ" sz="2400" dirty="0" err="1"/>
              <a:t>Reichenau</a:t>
            </a:r>
            <a:r>
              <a:rPr lang="cs-CZ" sz="2400" dirty="0"/>
              <a:t>, </a:t>
            </a:r>
            <a:r>
              <a:rPr lang="cs-CZ" sz="2400" dirty="0" err="1"/>
              <a:t>Hildesheimu</a:t>
            </a:r>
            <a:r>
              <a:rPr lang="cs-CZ" sz="2400" dirty="0"/>
              <a:t>, St. </a:t>
            </a:r>
            <a:r>
              <a:rPr lang="cs-CZ" sz="2400" dirty="0" err="1"/>
              <a:t>Gallen</a:t>
            </a:r>
            <a:r>
              <a:rPr lang="cs-CZ" sz="2400" dirty="0"/>
              <a:t>, Kolíně nad Rýnem, Trevíru, </a:t>
            </a:r>
            <a:r>
              <a:rPr lang="cs-CZ" sz="2400" dirty="0" err="1"/>
              <a:t>Echternachu</a:t>
            </a:r>
            <a:r>
              <a:rPr lang="cs-CZ" sz="2400" dirty="0"/>
              <a:t> a Salcburku, </a:t>
            </a:r>
            <a:r>
              <a:rPr lang="cs-CZ" sz="2400" dirty="0" err="1"/>
              <a:t>Bobbiu</a:t>
            </a:r>
            <a:r>
              <a:rPr lang="cs-CZ" sz="2400" dirty="0"/>
              <a:t>, </a:t>
            </a:r>
            <a:r>
              <a:rPr lang="cs-CZ" sz="2400" dirty="0" err="1"/>
              <a:t>Vivariu</a:t>
            </a:r>
            <a:r>
              <a:rPr lang="cs-CZ" sz="2400" dirty="0"/>
              <a:t>, Monte </a:t>
            </a:r>
            <a:r>
              <a:rPr lang="cs-CZ" sz="2400" dirty="0" err="1"/>
              <a:t>Cassinu</a:t>
            </a:r>
            <a:r>
              <a:rPr lang="cs-CZ" sz="2400" dirty="0"/>
              <a:t> </a:t>
            </a:r>
            <a:endParaRPr lang="cs-CZ" sz="2400" dirty="0" smtClean="0"/>
          </a:p>
          <a:p>
            <a:pPr marL="1188720" lvl="3" indent="0">
              <a:buNone/>
            </a:pPr>
            <a:r>
              <a:rPr lang="cs-CZ" sz="2400" dirty="0" smtClean="0"/>
              <a:t>-  kapituly u významných zejm. biskupských a arcibiskupských sídel </a:t>
            </a:r>
            <a:endParaRPr lang="cs-CZ" sz="2400" dirty="0"/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382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Y:\scany archiv MZK\Dačice\ScanImage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2" y="121920"/>
            <a:ext cx="7488936" cy="66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6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Y:\scany archiv MZK\Hradiště u Znojma\ScanImage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4" y="239268"/>
            <a:ext cx="8104632" cy="63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53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" y="33354"/>
            <a:ext cx="9128922" cy="6846691"/>
          </a:xfrm>
        </p:spPr>
      </p:pic>
    </p:spTree>
    <p:extLst>
      <p:ext uri="{BB962C8B-B14F-4D97-AF65-F5344CB8AC3E}">
        <p14:creationId xmlns:p14="http://schemas.microsoft.com/office/powerpoint/2010/main" val="35248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" y="33354"/>
            <a:ext cx="9128921" cy="6846691"/>
          </a:xfrm>
        </p:spPr>
      </p:pic>
    </p:spTree>
    <p:extLst>
      <p:ext uri="{BB962C8B-B14F-4D97-AF65-F5344CB8AC3E}">
        <p14:creationId xmlns:p14="http://schemas.microsoft.com/office/powerpoint/2010/main" val="13246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7384"/>
            <a:ext cx="9289031" cy="6192688"/>
          </a:xfrm>
        </p:spPr>
      </p:pic>
    </p:spTree>
    <p:extLst>
      <p:ext uri="{BB962C8B-B14F-4D97-AF65-F5344CB8AC3E}">
        <p14:creationId xmlns:p14="http://schemas.microsoft.com/office/powerpoint/2010/main" val="20133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44667"/>
            <a:ext cx="4680520" cy="7039503"/>
          </a:xfrm>
        </p:spPr>
      </p:pic>
    </p:spTree>
    <p:extLst>
      <p:ext uri="{BB962C8B-B14F-4D97-AF65-F5344CB8AC3E}">
        <p14:creationId xmlns:p14="http://schemas.microsoft.com/office/powerpoint/2010/main" val="245572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74" y="0"/>
            <a:ext cx="5162598" cy="6883463"/>
          </a:xfrm>
        </p:spPr>
      </p:pic>
    </p:spTree>
    <p:extLst>
      <p:ext uri="{BB962C8B-B14F-4D97-AF65-F5344CB8AC3E}">
        <p14:creationId xmlns:p14="http://schemas.microsoft.com/office/powerpoint/2010/main" val="172838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74" y="0"/>
            <a:ext cx="5162597" cy="6883463"/>
          </a:xfrm>
        </p:spPr>
      </p:pic>
    </p:spTree>
    <p:extLst>
      <p:ext uri="{BB962C8B-B14F-4D97-AF65-F5344CB8AC3E}">
        <p14:creationId xmlns:p14="http://schemas.microsoft.com/office/powerpoint/2010/main" val="9889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" y="19135"/>
            <a:ext cx="9118489" cy="6838865"/>
          </a:xfrm>
        </p:spPr>
      </p:pic>
      <p:pic>
        <p:nvPicPr>
          <p:cNvPr id="3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" y="171535"/>
            <a:ext cx="9118486" cy="68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9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32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48"/>
            <a:ext cx="9144000" cy="6079788"/>
          </a:xfrm>
        </p:spPr>
      </p:pic>
    </p:spTree>
    <p:extLst>
      <p:ext uri="{BB962C8B-B14F-4D97-AF65-F5344CB8AC3E}">
        <p14:creationId xmlns:p14="http://schemas.microsoft.com/office/powerpoint/2010/main" val="274690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Prameny poznání nejstarších knihoven: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– výpůjční a majetkově evidenční seznamy (v západní Evropě od 8. stol., u nás od 13. stol., běžné od 14. stol.)</a:t>
            </a:r>
          </a:p>
          <a:p>
            <a:pPr>
              <a:buFontTx/>
              <a:buChar char="-"/>
            </a:pPr>
            <a:r>
              <a:rPr lang="cs-CZ" sz="2400" dirty="0" smtClean="0"/>
              <a:t>Vlastní dochované rukopisy a rukopisné soubory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sz="2400" dirty="0" smtClean="0"/>
              <a:t>Primárně knihy „užitné“ – pro liturgii, pastorační činnost, ekonomickou správu instituce nebo administrativu</a:t>
            </a:r>
            <a:endParaRPr lang="cs-CZ" sz="2400" dirty="0"/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4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 smtClean="0"/>
              <a:t>Vznik </a:t>
            </a:r>
            <a:r>
              <a:rPr lang="cs-CZ" sz="2400" dirty="0" err="1" smtClean="0"/>
              <a:t>prelaturních</a:t>
            </a:r>
            <a:r>
              <a:rPr lang="cs-CZ" sz="2400" dirty="0" smtClean="0"/>
              <a:t> knihoven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reprezentační prostory opata/probošta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stejná/různá literatura při srovnání s konventní knihovnou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osobní opatské knihovny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endParaRPr lang="cs-CZ" sz="2400" dirty="0"/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175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1. rajhradská </a:t>
            </a:r>
            <a:r>
              <a:rPr lang="cs-CZ" sz="3200" dirty="0" err="1" smtClean="0"/>
              <a:t>prelaturní</a:t>
            </a:r>
            <a:r>
              <a:rPr lang="cs-CZ" sz="3200" dirty="0" smtClean="0"/>
              <a:t> knihovna a její katalog </a:t>
            </a:r>
            <a:br>
              <a:rPr lang="cs-CZ" sz="3200" dirty="0" smtClean="0"/>
            </a:br>
            <a:r>
              <a:rPr lang="cs-CZ" sz="3200" dirty="0" smtClean="0"/>
              <a:t>(1786)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51560" y="1700808"/>
            <a:ext cx="3442446" cy="658368"/>
          </a:xfrm>
        </p:spPr>
        <p:txBody>
          <a:bodyPr/>
          <a:lstStyle/>
          <a:p>
            <a:r>
              <a:rPr lang="cs-CZ" dirty="0" smtClean="0"/>
              <a:t>200 titulů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0888"/>
            <a:ext cx="2736304" cy="4308799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02306" y="1916832"/>
            <a:ext cx="3447288" cy="65836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Do </a:t>
            </a:r>
            <a:r>
              <a:rPr lang="cs-CZ" dirty="0" err="1" smtClean="0"/>
              <a:t>Conradovy</a:t>
            </a:r>
            <a:r>
              <a:rPr lang="cs-CZ" dirty="0" smtClean="0"/>
              <a:t> smrti přes 5000 svazků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21481"/>
            <a:ext cx="2664295" cy="4271708"/>
          </a:xfrm>
        </p:spPr>
      </p:pic>
    </p:spTree>
    <p:extLst>
      <p:ext uri="{BB962C8B-B14F-4D97-AF65-F5344CB8AC3E}">
        <p14:creationId xmlns:p14="http://schemas.microsoft.com/office/powerpoint/2010/main" val="181938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 smtClean="0"/>
              <a:t>2. rajhradská </a:t>
            </a:r>
            <a:r>
              <a:rPr lang="cs-CZ" sz="2400" dirty="0" err="1" smtClean="0"/>
              <a:t>prelaturní</a:t>
            </a:r>
            <a:r>
              <a:rPr lang="cs-CZ" sz="2400" dirty="0" smtClean="0"/>
              <a:t> knihovna – katalog z roku 1855:</a:t>
            </a:r>
          </a:p>
          <a:p>
            <a:pPr marL="0" lvl="3" indent="0">
              <a:buNone/>
            </a:pPr>
            <a:r>
              <a:rPr lang="cs-CZ" sz="2400" dirty="0" smtClean="0"/>
              <a:t>- běžný fond reprezentativní literatury, částečně pro soukromou potřebu opata</a:t>
            </a:r>
          </a:p>
          <a:p>
            <a:pPr marL="342900" lvl="3" indent="-342900"/>
            <a:endParaRPr lang="cs-CZ" sz="2400" dirty="0" smtClean="0"/>
          </a:p>
          <a:p>
            <a:pPr marL="342900" lvl="3" indent="-342900"/>
            <a:r>
              <a:rPr lang="cs-CZ" sz="2400" dirty="0" smtClean="0"/>
              <a:t>Velehrad:</a:t>
            </a:r>
          </a:p>
          <a:p>
            <a:pPr marL="0" lvl="3" indent="0">
              <a:buNone/>
            </a:pPr>
            <a:r>
              <a:rPr lang="cs-CZ" sz="2400" dirty="0" err="1" smtClean="0"/>
              <a:t>prelaturní</a:t>
            </a:r>
            <a:r>
              <a:rPr lang="cs-CZ" sz="2400" dirty="0" smtClean="0"/>
              <a:t> knihovna doložena v 80. letech 18. století – 3 595 položek, 3 sály (1. tříděn oborově, zbylé dva uspořádání dle přírůstků)</a:t>
            </a:r>
            <a:endParaRPr lang="cs-CZ" sz="2400" dirty="0"/>
          </a:p>
          <a:p>
            <a:pPr marL="342900" lvl="3" indent="-342900"/>
            <a:endParaRPr lang="cs-CZ" sz="2400" dirty="0" smtClean="0"/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endParaRPr lang="cs-CZ" sz="2400" dirty="0"/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47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 smtClean="0"/>
              <a:t>Rušení klášterů za Josefa II.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tvorba knihovních seznamů:</a:t>
            </a:r>
          </a:p>
          <a:p>
            <a:pPr marL="662940" lvl="4" indent="-342900">
              <a:buFontTx/>
              <a:buChar char="-"/>
            </a:pPr>
            <a:r>
              <a:rPr lang="cs-CZ" sz="2200" dirty="0" smtClean="0"/>
              <a:t>- seznamy guberniálních úředníků</a:t>
            </a:r>
          </a:p>
          <a:p>
            <a:pPr marL="662940" lvl="4" indent="-342900">
              <a:buFontTx/>
              <a:buChar char="-"/>
            </a:pPr>
            <a:r>
              <a:rPr lang="cs-CZ" sz="2200" dirty="0" smtClean="0"/>
              <a:t>- seznamy A. Hankeho z </a:t>
            </a:r>
            <a:r>
              <a:rPr lang="cs-CZ" sz="2200" dirty="0" err="1" smtClean="0"/>
              <a:t>Hankenštejna</a:t>
            </a:r>
            <a:endParaRPr lang="cs-CZ" sz="2200" dirty="0" smtClean="0"/>
          </a:p>
          <a:p>
            <a:pPr marL="662940" lvl="4" indent="-342900">
              <a:buFontTx/>
              <a:buChar char="-"/>
            </a:pPr>
            <a:r>
              <a:rPr lang="cs-CZ" sz="2200" dirty="0" smtClean="0"/>
              <a:t>- seznamy stávajících klášterů (vlastní knihovní fond pro porovnání)</a:t>
            </a:r>
            <a:endParaRPr lang="cs-CZ" sz="2200" dirty="0"/>
          </a:p>
          <a:p>
            <a:pPr marL="342900" lvl="3" indent="-342900"/>
            <a:endParaRPr lang="cs-CZ" sz="2400" dirty="0" smtClean="0"/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endParaRPr lang="cs-CZ" sz="2400" dirty="0"/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43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Klášter uzavřen do sebe – neexistuje potřeba pastorační literatury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r>
              <a:rPr lang="cs-CZ" sz="2400" dirty="0"/>
              <a:t>K</a:t>
            </a:r>
            <a:r>
              <a:rPr lang="cs-CZ" sz="2400" dirty="0" smtClean="0"/>
              <a:t>nihovna v okamžiku zrušení jen 119 položek tištěných, jeden rukopisný opis zemského zřízení a 27 rukopisů pro potřebu v chóru</a:t>
            </a:r>
          </a:p>
          <a:p>
            <a:pPr marL="0" lvl="3" indent="0">
              <a:buNone/>
            </a:pPr>
            <a:r>
              <a:rPr lang="cs-CZ" sz="2400" dirty="0" smtClean="0"/>
              <a:t>Tištěná produkce z období 2. pol. 16. – 2. pol. 17. století</a:t>
            </a:r>
          </a:p>
          <a:p>
            <a:pPr marL="0" lvl="3" indent="0">
              <a:buNone/>
            </a:pPr>
            <a:r>
              <a:rPr lang="cs-CZ" sz="2400" dirty="0" smtClean="0"/>
              <a:t>Klášter začal tištěnou knihu získávat poměrně pozdě, posledních cca 100 let před zrušením není knihovna doplňována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na Starém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19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89" y="188640"/>
            <a:ext cx="4207256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0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92500" lnSpcReduction="20000"/>
          </a:bodyPr>
          <a:lstStyle/>
          <a:p>
            <a:pPr marL="0" lvl="3" indent="0">
              <a:buNone/>
            </a:pPr>
            <a:r>
              <a:rPr lang="cs-CZ" sz="2400" dirty="0" smtClean="0"/>
              <a:t>Rukopisná výbava darována zakladatelkou kláštera  Alžbětou </a:t>
            </a:r>
            <a:r>
              <a:rPr lang="cs-CZ" sz="2400" dirty="0" err="1" smtClean="0"/>
              <a:t>Rejčkou</a:t>
            </a: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8-9 rukopisů výhradně pro liturgickou potřebu kláštera</a:t>
            </a:r>
          </a:p>
          <a:p>
            <a:pPr marL="0" lvl="3" indent="0">
              <a:buNone/>
            </a:pPr>
            <a:r>
              <a:rPr lang="cs-CZ" sz="2400" dirty="0" smtClean="0"/>
              <a:t>Soupis z okamžiku zrušení kláštera:</a:t>
            </a:r>
            <a:endParaRPr lang="cs-CZ" sz="2400" dirty="0"/>
          </a:p>
          <a:p>
            <a:pPr marL="0" indent="0">
              <a:buNone/>
            </a:pPr>
            <a:r>
              <a:rPr lang="cs-CZ" u="sng" dirty="0" err="1"/>
              <a:t>A</a:t>
            </a:r>
            <a:r>
              <a:rPr lang="cs-CZ" u="sng" dirty="0" err="1" smtClean="0"/>
              <a:t>n</a:t>
            </a:r>
            <a:r>
              <a:rPr lang="cs-CZ" u="sng" dirty="0" smtClean="0"/>
              <a:t> </a:t>
            </a:r>
            <a:r>
              <a:rPr lang="cs-CZ" u="sng" dirty="0" err="1"/>
              <a:t>Choral</a:t>
            </a:r>
            <a:r>
              <a:rPr lang="cs-CZ" u="sng" dirty="0"/>
              <a:t> </a:t>
            </a:r>
            <a:r>
              <a:rPr lang="cs-CZ" u="sng" dirty="0" err="1"/>
              <a:t>Büchern</a:t>
            </a:r>
            <a:r>
              <a:rPr lang="cs-CZ" u="sng" dirty="0"/>
              <a:t> </a:t>
            </a:r>
            <a:r>
              <a:rPr lang="cs-CZ" u="sng" dirty="0" err="1"/>
              <a:t>sind</a:t>
            </a:r>
            <a:r>
              <a:rPr lang="cs-CZ" u="sng" dirty="0"/>
              <a:t> </a:t>
            </a:r>
            <a:r>
              <a:rPr lang="cs-CZ" u="sng" dirty="0" err="1"/>
              <a:t>daselben</a:t>
            </a:r>
            <a:r>
              <a:rPr lang="cs-CZ" u="sng" dirty="0"/>
              <a:t> </a:t>
            </a:r>
            <a:r>
              <a:rPr lang="cs-CZ" u="sng" dirty="0" err="1"/>
              <a:t>Vorfündig</a:t>
            </a:r>
            <a:r>
              <a:rPr lang="cs-CZ" u="sng" dirty="0"/>
              <a:t>.</a:t>
            </a:r>
            <a:endParaRPr lang="cs-CZ" dirty="0"/>
          </a:p>
          <a:p>
            <a:r>
              <a:rPr lang="cs-CZ" dirty="0" err="1"/>
              <a:t>Gradualien</a:t>
            </a:r>
            <a:r>
              <a:rPr lang="cs-CZ" dirty="0"/>
              <a:t> ……………………………………..7 St.</a:t>
            </a:r>
          </a:p>
          <a:p>
            <a:r>
              <a:rPr lang="cs-CZ" dirty="0" err="1"/>
              <a:t>Antiphonalium</a:t>
            </a:r>
            <a:r>
              <a:rPr lang="cs-CZ" dirty="0"/>
              <a:t> ……………………………….2 -,,-</a:t>
            </a:r>
          </a:p>
          <a:p>
            <a:r>
              <a:rPr lang="cs-CZ" dirty="0" err="1"/>
              <a:t>Psalterium</a:t>
            </a:r>
            <a:r>
              <a:rPr lang="cs-CZ" dirty="0"/>
              <a:t> ………………………………………1 -,,-</a:t>
            </a:r>
          </a:p>
          <a:p>
            <a:r>
              <a:rPr lang="cs-CZ" dirty="0" err="1"/>
              <a:t>Lectionarium</a:t>
            </a:r>
            <a:r>
              <a:rPr lang="cs-CZ" dirty="0"/>
              <a:t> ………………………………….1 -,,-</a:t>
            </a:r>
          </a:p>
          <a:p>
            <a:r>
              <a:rPr lang="cs-CZ" dirty="0" err="1"/>
              <a:t>Geschriebene</a:t>
            </a:r>
            <a:r>
              <a:rPr lang="cs-CZ" dirty="0"/>
              <a:t> </a:t>
            </a:r>
            <a:r>
              <a:rPr lang="cs-CZ" dirty="0" err="1"/>
              <a:t>Hymnalien</a:t>
            </a:r>
            <a:r>
              <a:rPr lang="cs-CZ" dirty="0"/>
              <a:t> ……………….2 -,,-</a:t>
            </a:r>
          </a:p>
          <a:p>
            <a:r>
              <a:rPr lang="cs-CZ" dirty="0" err="1"/>
              <a:t>Geschriebene</a:t>
            </a:r>
            <a:r>
              <a:rPr lang="cs-CZ" dirty="0"/>
              <a:t> </a:t>
            </a:r>
            <a:r>
              <a:rPr lang="cs-CZ" dirty="0" err="1"/>
              <a:t>Gradualien</a:t>
            </a:r>
            <a:r>
              <a:rPr lang="cs-CZ" dirty="0"/>
              <a:t> ……………….2 -,,-</a:t>
            </a:r>
          </a:p>
          <a:p>
            <a:r>
              <a:rPr lang="cs-CZ" dirty="0"/>
              <a:t>Kleinere </a:t>
            </a:r>
            <a:r>
              <a:rPr lang="cs-CZ" dirty="0" err="1"/>
              <a:t>Geschriebene</a:t>
            </a:r>
            <a:r>
              <a:rPr lang="cs-CZ" dirty="0"/>
              <a:t> </a:t>
            </a:r>
            <a:r>
              <a:rPr lang="cs-CZ" dirty="0" err="1"/>
              <a:t>gradual</a:t>
            </a:r>
            <a:r>
              <a:rPr lang="cs-CZ" dirty="0"/>
              <a:t> </a:t>
            </a:r>
            <a:r>
              <a:rPr lang="cs-CZ" dirty="0" err="1"/>
              <a:t>Procesionalien</a:t>
            </a:r>
            <a:r>
              <a:rPr lang="cs-CZ" dirty="0"/>
              <a:t>,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Antiphonalien</a:t>
            </a:r>
            <a:r>
              <a:rPr lang="cs-CZ" dirty="0"/>
              <a:t> 12 </a:t>
            </a:r>
            <a:r>
              <a:rPr lang="cs-CZ" dirty="0" err="1"/>
              <a:t>Stück</a:t>
            </a:r>
            <a:endParaRPr lang="cs-CZ" dirty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na Starém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726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4472531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Větší množství knih na celách jednotlivých řeholnic </a:t>
            </a:r>
          </a:p>
          <a:p>
            <a:pPr marL="0" lvl="3" indent="0">
              <a:buNone/>
            </a:pPr>
            <a:r>
              <a:rPr lang="cs-CZ" sz="2400" dirty="0" smtClean="0"/>
              <a:t>12-50 kusů – označení „</a:t>
            </a:r>
            <a:r>
              <a:rPr lang="cs-CZ" sz="2400" dirty="0" err="1"/>
              <a:t>verschiedenen</a:t>
            </a:r>
            <a:r>
              <a:rPr lang="cs-CZ" sz="2400" dirty="0"/>
              <a:t> </a:t>
            </a:r>
            <a:r>
              <a:rPr lang="cs-CZ" sz="2400" dirty="0" err="1"/>
              <a:t>großen</a:t>
            </a:r>
            <a:r>
              <a:rPr lang="cs-CZ" sz="2400" dirty="0"/>
              <a:t> </a:t>
            </a:r>
            <a:r>
              <a:rPr lang="cs-CZ" sz="2400" dirty="0" err="1"/>
              <a:t>und</a:t>
            </a:r>
            <a:r>
              <a:rPr lang="cs-CZ" sz="2400" dirty="0"/>
              <a:t> </a:t>
            </a:r>
            <a:r>
              <a:rPr lang="cs-CZ" sz="2400" dirty="0" err="1"/>
              <a:t>kleinen</a:t>
            </a:r>
            <a:r>
              <a:rPr lang="cs-CZ" sz="2400" dirty="0"/>
              <a:t> </a:t>
            </a:r>
            <a:r>
              <a:rPr lang="cs-CZ" sz="2400" dirty="0" err="1" smtClean="0"/>
              <a:t>Bücherů</a:t>
            </a:r>
            <a:r>
              <a:rPr lang="cs-CZ" sz="2400" dirty="0" smtClean="0"/>
              <a:t>“ </a:t>
            </a:r>
          </a:p>
          <a:p>
            <a:pPr marL="0" lvl="3" indent="0">
              <a:buNone/>
            </a:pPr>
            <a:r>
              <a:rPr lang="cs-CZ" sz="2400" dirty="0" smtClean="0"/>
              <a:t>Knihy nalezeny na celách téměř každé sestry</a:t>
            </a:r>
          </a:p>
          <a:p>
            <a:pPr marL="0" lvl="3" indent="0">
              <a:buNone/>
            </a:pPr>
            <a:r>
              <a:rPr lang="cs-CZ" sz="2400" dirty="0" smtClean="0"/>
              <a:t>Liturgické a modlitební knihy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na Starém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85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5582"/>
            <a:ext cx="4896544" cy="65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Obsahy knihoven:</a:t>
            </a:r>
          </a:p>
          <a:p>
            <a:pPr marL="342900" lvl="3" indent="-342900"/>
            <a:r>
              <a:rPr lang="cs-CZ" sz="2400" dirty="0" smtClean="0"/>
              <a:t>Liturgické </a:t>
            </a:r>
            <a:r>
              <a:rPr lang="cs-CZ" sz="2400" dirty="0"/>
              <a:t>rukopisy </a:t>
            </a:r>
            <a:endParaRPr lang="cs-CZ" sz="2400" dirty="0" smtClean="0"/>
          </a:p>
          <a:p>
            <a:pPr marL="342900" lvl="3" indent="-342900"/>
            <a:r>
              <a:rPr lang="cs-CZ" sz="2400" dirty="0" smtClean="0"/>
              <a:t>Patristická literatura </a:t>
            </a:r>
          </a:p>
          <a:p>
            <a:pPr marL="342900" lvl="3" indent="-342900"/>
            <a:r>
              <a:rPr lang="cs-CZ" sz="2400" dirty="0" smtClean="0"/>
              <a:t>Díla </a:t>
            </a:r>
            <a:r>
              <a:rPr lang="cs-CZ" sz="2400" dirty="0"/>
              <a:t>světského obsahu </a:t>
            </a:r>
            <a:endParaRPr lang="cs-CZ" sz="2400" dirty="0" smtClean="0"/>
          </a:p>
          <a:p>
            <a:pPr marL="342900" lvl="3" indent="-342900"/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Od </a:t>
            </a:r>
            <a:r>
              <a:rPr lang="cs-CZ" sz="2400" dirty="0"/>
              <a:t>12. století přibývá </a:t>
            </a:r>
            <a:endParaRPr lang="cs-CZ" sz="2400" dirty="0" smtClean="0"/>
          </a:p>
          <a:p>
            <a:pPr marL="342900" lvl="3" indent="-342900"/>
            <a:r>
              <a:rPr lang="cs-CZ" sz="2400" dirty="0" smtClean="0"/>
              <a:t>Oddíl </a:t>
            </a:r>
            <a:r>
              <a:rPr lang="cs-CZ" sz="2400" dirty="0"/>
              <a:t>věnující se kanonickému </a:t>
            </a:r>
            <a:r>
              <a:rPr lang="cs-CZ" sz="2400" dirty="0" smtClean="0"/>
              <a:t>právu</a:t>
            </a:r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r>
              <a:rPr lang="cs-CZ" sz="2400" dirty="0" smtClean="0"/>
              <a:t>Knihy pro hospodářskou a administrativní činnost primárně součástí kanceláře, posléze archivu 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28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 typeface="Wingdings" panose="05000000000000000000" pitchFamily="2" charset="2"/>
              <a:buChar char="v"/>
            </a:pPr>
            <a:r>
              <a:rPr lang="cs-CZ" sz="2400" dirty="0" smtClean="0"/>
              <a:t>Rajhrad:</a:t>
            </a:r>
          </a:p>
          <a:p>
            <a:pPr marL="342900" lvl="3" indent="-342900">
              <a:buFont typeface="Wingdings" panose="05000000000000000000" pitchFamily="2" charset="2"/>
              <a:buChar char="ü"/>
            </a:pPr>
            <a:r>
              <a:rPr lang="cs-CZ" sz="2400" dirty="0" smtClean="0"/>
              <a:t>19. století</a:t>
            </a:r>
          </a:p>
          <a:p>
            <a:pPr marL="0" lvl="3" indent="0">
              <a:buNone/>
            </a:pPr>
            <a:r>
              <a:rPr lang="cs-CZ" sz="2400" dirty="0" smtClean="0"/>
              <a:t>- Nové uspořádání knih</a:t>
            </a:r>
          </a:p>
          <a:p>
            <a:pPr marL="0" lvl="3" indent="0">
              <a:buNone/>
            </a:pPr>
            <a:r>
              <a:rPr lang="cs-CZ" sz="2400" dirty="0" smtClean="0"/>
              <a:t>- Tvorba repertářů a lístkových katalogů</a:t>
            </a:r>
          </a:p>
          <a:p>
            <a:pPr marL="0" lvl="3" indent="0">
              <a:buNone/>
            </a:pPr>
            <a:r>
              <a:rPr lang="cs-CZ" sz="2400" dirty="0" smtClean="0"/>
              <a:t>- Pravidelná roční dotace na nákup knih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672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Benedikt Richter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772816"/>
            <a:ext cx="4242486" cy="658368"/>
          </a:xfrm>
        </p:spPr>
        <p:txBody>
          <a:bodyPr>
            <a:normAutofit/>
          </a:bodyPr>
          <a:lstStyle/>
          <a:p>
            <a:r>
              <a:rPr lang="cs-CZ" dirty="0"/>
              <a:t>k</a:t>
            </a:r>
            <a:r>
              <a:rPr lang="cs-CZ" dirty="0" smtClean="0"/>
              <a:t>atalogizace 20 000 svazků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Regálový systém knihovny:</a:t>
            </a:r>
          </a:p>
          <a:p>
            <a:r>
              <a:rPr lang="cs-CZ" dirty="0" smtClean="0"/>
              <a:t>A-Biblistika</a:t>
            </a:r>
          </a:p>
          <a:p>
            <a:r>
              <a:rPr lang="cs-CZ" smtClean="0"/>
              <a:t>B-Patristika</a:t>
            </a:r>
            <a:endParaRPr lang="cs-CZ" dirty="0" smtClean="0"/>
          </a:p>
          <a:p>
            <a:r>
              <a:rPr lang="cs-CZ" dirty="0" smtClean="0"/>
              <a:t>C-F, H-Teologie</a:t>
            </a:r>
          </a:p>
          <a:p>
            <a:r>
              <a:rPr lang="cs-CZ" dirty="0" smtClean="0"/>
              <a:t>G-I-Historie, zeměpis</a:t>
            </a:r>
          </a:p>
          <a:p>
            <a:r>
              <a:rPr lang="cs-CZ" dirty="0" smtClean="0"/>
              <a:t>K-Kanonické právo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283968" y="1772816"/>
            <a:ext cx="3890174" cy="658368"/>
          </a:xfrm>
        </p:spPr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řes 12 000 lístků                     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L-Církevní historie</a:t>
            </a:r>
          </a:p>
          <a:p>
            <a:r>
              <a:rPr lang="cs-CZ" dirty="0" smtClean="0"/>
              <a:t>M-Filozofie</a:t>
            </a:r>
          </a:p>
          <a:p>
            <a:r>
              <a:rPr lang="cs-CZ" dirty="0" smtClean="0"/>
              <a:t>O-Antropologie, pedagogika</a:t>
            </a:r>
          </a:p>
          <a:p>
            <a:r>
              <a:rPr lang="cs-CZ" dirty="0" smtClean="0"/>
              <a:t>N-Matematika</a:t>
            </a:r>
          </a:p>
          <a:p>
            <a:r>
              <a:rPr lang="cs-CZ" dirty="0" smtClean="0"/>
              <a:t>P-Fyzika</a:t>
            </a:r>
          </a:p>
          <a:p>
            <a:r>
              <a:rPr lang="cs-CZ" dirty="0" smtClean="0"/>
              <a:t>R-Lékařství</a:t>
            </a:r>
          </a:p>
          <a:p>
            <a:r>
              <a:rPr lang="cs-CZ" dirty="0" smtClean="0"/>
              <a:t>V-Filologie</a:t>
            </a:r>
            <a:endParaRPr lang="cs-CZ" dirty="0"/>
          </a:p>
        </p:txBody>
      </p:sp>
      <p:sp>
        <p:nvSpPr>
          <p:cNvPr id="7" name="Zástupný symbol pro text 2"/>
          <p:cNvSpPr txBox="1">
            <a:spLocks/>
          </p:cNvSpPr>
          <p:nvPr/>
        </p:nvSpPr>
        <p:spPr>
          <a:xfrm>
            <a:off x="2705778" y="2194568"/>
            <a:ext cx="4242486" cy="6583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</a:t>
            </a:r>
            <a:r>
              <a:rPr lang="cs-CZ" dirty="0" smtClean="0"/>
              <a:t>rpen 1818-březen 1819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572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Viktor </a:t>
            </a:r>
            <a:r>
              <a:rPr lang="cs-CZ" dirty="0" err="1" smtClean="0"/>
              <a:t>Schlossar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knihovníkem 1820</a:t>
            </a:r>
          </a:p>
          <a:p>
            <a:r>
              <a:rPr lang="cs-CZ" dirty="0" smtClean="0"/>
              <a:t>opatem 1832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32040" y="3113701"/>
            <a:ext cx="3803904" cy="3123611"/>
          </a:xfrm>
        </p:spPr>
        <p:txBody>
          <a:bodyPr/>
          <a:lstStyle/>
          <a:p>
            <a:r>
              <a:rPr lang="cs-CZ" dirty="0" smtClean="0"/>
              <a:t>Od roku 1832 knihovníkem Antonín Rücker</a:t>
            </a:r>
          </a:p>
          <a:p>
            <a:r>
              <a:rPr lang="cs-CZ" dirty="0" smtClean="0"/>
              <a:t>1855 nový katalog </a:t>
            </a:r>
            <a:r>
              <a:rPr lang="cs-CZ" dirty="0" err="1" smtClean="0"/>
              <a:t>prelaturní</a:t>
            </a:r>
            <a:r>
              <a:rPr lang="cs-CZ" dirty="0" smtClean="0"/>
              <a:t> knihovny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roční dotace 1 000 zlatých na nákup knih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5" y="2996952"/>
            <a:ext cx="4391471" cy="3517907"/>
          </a:xfrm>
        </p:spPr>
      </p:pic>
    </p:spTree>
    <p:extLst>
      <p:ext uri="{BB962C8B-B14F-4D97-AF65-F5344CB8AC3E}">
        <p14:creationId xmlns:p14="http://schemas.microsoft.com/office/powerpoint/2010/main" val="961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5544616" cy="165201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592" y="1052736"/>
            <a:ext cx="3803904" cy="5696712"/>
          </a:xfrm>
          <a:prstGeom prst="rect">
            <a:avLst/>
          </a:prstGeom>
        </p:spPr>
      </p:pic>
      <p:pic>
        <p:nvPicPr>
          <p:cNvPr id="14" name="Zástupný symbol pro obsah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4"/>
            <a:ext cx="2759932" cy="386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 typeface="Wingdings" panose="05000000000000000000" pitchFamily="2" charset="2"/>
              <a:buChar char="ü"/>
            </a:pPr>
            <a:r>
              <a:rPr lang="cs-CZ" sz="2400" dirty="0" smtClean="0"/>
              <a:t>20. století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Ustává nákup knih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Objevují </a:t>
            </a:r>
            <a:r>
              <a:rPr lang="cs-CZ" sz="2400" smtClean="0"/>
              <a:t>prodeje multiplikátů/duplikátů</a:t>
            </a:r>
            <a:r>
              <a:rPr lang="cs-CZ" sz="2400" dirty="0" smtClean="0"/>
              <a:t>, unikátů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Do knihoven se dostávají již jen osobní knihovny členů řádu – není zpracováván přírůstek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1950 zrušení klášterů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43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Čechy a 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Morava: </a:t>
            </a:r>
          </a:p>
          <a:p>
            <a:pPr marL="0" lvl="3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lvl="3" indent="-365760">
              <a:buFontTx/>
              <a:buChar char="-"/>
            </a:pPr>
            <a:r>
              <a:rPr lang="cs-CZ" sz="2400" dirty="0" smtClean="0"/>
              <a:t>Knihovny kapitul v Praze, Olomouci a Brně 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r>
              <a:rPr lang="cs-CZ" sz="2400" dirty="0" smtClean="0"/>
              <a:t>Praha – metropolitní kapitula sv. Víta a kapitula na Vyšehradě </a:t>
            </a:r>
          </a:p>
          <a:p>
            <a:pPr marL="342900" lvl="3" indent="-342900"/>
            <a:r>
              <a:rPr lang="cs-CZ" sz="2400" dirty="0" smtClean="0"/>
              <a:t>Olomouc – větší výbava rukopisů z doby biskupa J. Zdíka (pol. 12</a:t>
            </a:r>
            <a:r>
              <a:rPr lang="cs-CZ" sz="2400" dirty="0"/>
              <a:t> . stol</a:t>
            </a:r>
            <a:r>
              <a:rPr lang="cs-CZ" sz="2400" dirty="0" smtClean="0"/>
              <a:t>.)</a:t>
            </a:r>
          </a:p>
          <a:p>
            <a:pPr marL="342900" lvl="3" indent="-342900"/>
            <a:r>
              <a:rPr lang="cs-CZ" sz="2400" dirty="0" smtClean="0"/>
              <a:t>Brno – Významnější rukopisná sbírka spíše než u kapituly doložena u kostela sv. Jakuba</a:t>
            </a:r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31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/>
              <a:t>Tištěné knihy:</a:t>
            </a:r>
          </a:p>
          <a:p>
            <a:pPr marL="342900" lvl="3" indent="-342900">
              <a:buFontTx/>
              <a:buChar char="-"/>
            </a:pPr>
            <a:r>
              <a:rPr lang="cs-CZ" sz="2400" dirty="0"/>
              <a:t>pozvolné pronikání</a:t>
            </a:r>
          </a:p>
          <a:p>
            <a:pPr marL="342900" lvl="3" indent="-342900">
              <a:buFontTx/>
              <a:buChar char="-"/>
            </a:pPr>
            <a:r>
              <a:rPr lang="cs-CZ" sz="2400" dirty="0"/>
              <a:t>zisky zejména darem</a:t>
            </a:r>
          </a:p>
          <a:p>
            <a:pPr marL="342900" lvl="3" indent="-342900">
              <a:buFontTx/>
              <a:buChar char="-"/>
            </a:pPr>
            <a:r>
              <a:rPr lang="cs-CZ" sz="2400" dirty="0"/>
              <a:t>pokračuje tradice rukopisné knihy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r>
              <a:rPr lang="cs-CZ" sz="2400" dirty="0"/>
              <a:t>až konec 17. stol. – snaha o systematičtější budování </a:t>
            </a:r>
            <a:r>
              <a:rPr lang="cs-CZ" sz="2400" dirty="0" smtClean="0"/>
              <a:t>knihovny</a:t>
            </a:r>
          </a:p>
          <a:p>
            <a:pPr marL="0" lvl="3" indent="0">
              <a:buNone/>
            </a:pPr>
            <a:r>
              <a:rPr lang="cs-CZ" sz="2400" dirty="0" smtClean="0"/>
              <a:t>souvisí se snahou o reprezentaci a postavením v zemské obci</a:t>
            </a:r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29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 smtClean="0"/>
              <a:t>17./18. století – první katalogizace:</a:t>
            </a:r>
          </a:p>
          <a:p>
            <a:pPr marL="342900" lvl="3" indent="-342900"/>
            <a:r>
              <a:rPr lang="cs-CZ" sz="2400" dirty="0" smtClean="0"/>
              <a:t>Staré Brno - </a:t>
            </a:r>
            <a:r>
              <a:rPr lang="cs-CZ" sz="2400" dirty="0"/>
              <a:t>Nová katalogizace knihovny 1693-7 (Augustin </a:t>
            </a:r>
            <a:r>
              <a:rPr lang="cs-CZ" sz="2400" dirty="0" err="1"/>
              <a:t>Kneutgen</a:t>
            </a:r>
            <a:r>
              <a:rPr lang="cs-CZ" sz="2400" dirty="0" smtClean="0"/>
              <a:t>)</a:t>
            </a:r>
          </a:p>
          <a:p>
            <a:pPr marL="342900" lvl="3" indent="-342900"/>
            <a:r>
              <a:rPr lang="cs-CZ" sz="2400" dirty="0" smtClean="0"/>
              <a:t>Rajhrad 1703 - abecední autorský katalog, oborové třídění</a:t>
            </a:r>
          </a:p>
          <a:p>
            <a:pPr marL="342900" lvl="3" indent="-342900"/>
            <a:endParaRPr lang="cs-CZ" sz="2400" dirty="0"/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56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Katalog Augustina </a:t>
            </a:r>
            <a:r>
              <a:rPr lang="cs-CZ" sz="3200" dirty="0" err="1" smtClean="0"/>
              <a:t>Kneutgena</a:t>
            </a:r>
            <a:r>
              <a:rPr lang="cs-CZ" sz="3200" dirty="0" smtClean="0"/>
              <a:t> z roku 1703</a:t>
            </a:r>
            <a:endParaRPr lang="cs-CZ" sz="32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1051560" y="1916832"/>
            <a:ext cx="3442446" cy="40575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10 oborů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39027"/>
            <a:ext cx="2688981" cy="3986317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5002306" y="1916832"/>
            <a:ext cx="3447288" cy="40575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Písmena A-K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64" y="2564904"/>
            <a:ext cx="4527444" cy="3960440"/>
          </a:xfrm>
        </p:spPr>
      </p:pic>
    </p:spTree>
    <p:extLst>
      <p:ext uri="{BB962C8B-B14F-4D97-AF65-F5344CB8AC3E}">
        <p14:creationId xmlns:p14="http://schemas.microsoft.com/office/powerpoint/2010/main" val="19058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51560" y="404664"/>
            <a:ext cx="7624896" cy="1368152"/>
          </a:xfrm>
        </p:spPr>
        <p:txBody>
          <a:bodyPr numCol="2"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cs-CZ" dirty="0" smtClean="0"/>
              <a:t>Autor</a:t>
            </a:r>
          </a:p>
          <a:p>
            <a:pPr marL="342900" indent="-342900" algn="l">
              <a:buFontTx/>
              <a:buChar char="-"/>
            </a:pPr>
            <a:r>
              <a:rPr lang="cs-CZ" dirty="0" smtClean="0"/>
              <a:t>Název</a:t>
            </a:r>
          </a:p>
          <a:p>
            <a:pPr marL="342900" indent="-342900" algn="l">
              <a:buFontTx/>
              <a:buChar char="-"/>
            </a:pPr>
            <a:r>
              <a:rPr lang="cs-CZ" dirty="0" smtClean="0"/>
              <a:t>Místo a rok vydání      </a:t>
            </a:r>
          </a:p>
          <a:p>
            <a:pPr marL="342900" indent="-342900" algn="l">
              <a:buFontTx/>
              <a:buChar char="-"/>
            </a:pPr>
            <a:r>
              <a:rPr lang="cs-CZ" dirty="0" smtClean="0"/>
              <a:t>Formát</a:t>
            </a:r>
          </a:p>
          <a:p>
            <a:pPr marL="342900" indent="-342900" algn="l">
              <a:buFontTx/>
              <a:buChar char="-"/>
            </a:pPr>
            <a:r>
              <a:rPr lang="cs-CZ" dirty="0" smtClean="0"/>
              <a:t>Oborová skupina</a:t>
            </a:r>
          </a:p>
          <a:p>
            <a:pPr algn="l"/>
            <a:r>
              <a:rPr lang="cs-CZ" dirty="0" smtClean="0"/>
              <a:t>-    Doplňován do r. 1758     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595266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</TotalTime>
  <Words>790</Words>
  <Application>Microsoft Office PowerPoint</Application>
  <PresentationFormat>Předvádění na obrazovce (4:3)</PresentationFormat>
  <Paragraphs>177</Paragraphs>
  <Slides>44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Tvrdý obal</vt:lpstr>
      <vt:lpstr>  Institucionalizace knihoven -- Církevní knihovny</vt:lpstr>
      <vt:lpstr>Církevní knihovny</vt:lpstr>
      <vt:lpstr>Církevní knihovny</vt:lpstr>
      <vt:lpstr>Církevní knihovny</vt:lpstr>
      <vt:lpstr>Církevní knihovny</vt:lpstr>
      <vt:lpstr>Církevní knihovny</vt:lpstr>
      <vt:lpstr>Církevní knihovny</vt:lpstr>
      <vt:lpstr>Katalog Augustina Kneutgena z roku 1703</vt:lpstr>
      <vt:lpstr>Prezentace aplikace PowerPoint</vt:lpstr>
      <vt:lpstr>Církevní knihovny</vt:lpstr>
      <vt:lpstr>Supralibros Viktorina Reinholda  (1686-1690)</vt:lpstr>
      <vt:lpstr>Ex libris Monasterij Fontis B.M.V. ad Zaram S. Ordinis Cisterciensis Anno D[omi]ni 1680</vt:lpstr>
      <vt:lpstr>Exlibris: Václav Vejmluva  I. typ</vt:lpstr>
      <vt:lpstr>Církevní knihovny</vt:lpstr>
      <vt:lpstr>Augustiniáni Staré Brno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Církevní knihovny</vt:lpstr>
      <vt:lpstr>1. rajhradská prelaturní knihovna a její katalog  (1786)</vt:lpstr>
      <vt:lpstr>Církevní knihovny</vt:lpstr>
      <vt:lpstr>Církevní knihovny</vt:lpstr>
      <vt:lpstr>Cisterciačky na Starém Brně</vt:lpstr>
      <vt:lpstr>Prezentace aplikace PowerPoint</vt:lpstr>
      <vt:lpstr>Cisterciačky na Starém Brně</vt:lpstr>
      <vt:lpstr>Prezentace aplikace PowerPoint</vt:lpstr>
      <vt:lpstr>Cisterciačky na Starém Brně</vt:lpstr>
      <vt:lpstr>Prezentace aplikace PowerPoint</vt:lpstr>
      <vt:lpstr>Církevní knihovny</vt:lpstr>
      <vt:lpstr>Benedikt Richter</vt:lpstr>
      <vt:lpstr>Viktor Schlossar</vt:lpstr>
      <vt:lpstr>Prezentace aplikace PowerPoint</vt:lpstr>
      <vt:lpstr>Církevní knihovny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Nejvýznamnější rukopisné knihy</dc:title>
  <dc:creator>Karel Maráz</dc:creator>
  <cp:lastModifiedBy>MZK</cp:lastModifiedBy>
  <cp:revision>86</cp:revision>
  <dcterms:created xsi:type="dcterms:W3CDTF">2013-10-12T17:25:31Z</dcterms:created>
  <dcterms:modified xsi:type="dcterms:W3CDTF">2014-11-17T10:29:55Z</dcterms:modified>
</cp:coreProperties>
</file>