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  <p:sldId id="267" r:id="rId9"/>
    <p:sldId id="261" r:id="rId10"/>
    <p:sldId id="264" r:id="rId11"/>
    <p:sldId id="265" r:id="rId12"/>
    <p:sldId id="284" r:id="rId13"/>
    <p:sldId id="268" r:id="rId14"/>
    <p:sldId id="269" r:id="rId15"/>
    <p:sldId id="270" r:id="rId16"/>
    <p:sldId id="277" r:id="rId17"/>
    <p:sldId id="271" r:id="rId18"/>
    <p:sldId id="286" r:id="rId19"/>
    <p:sldId id="285" r:id="rId20"/>
    <p:sldId id="287" r:id="rId21"/>
    <p:sldId id="272" r:id="rId22"/>
    <p:sldId id="273" r:id="rId23"/>
    <p:sldId id="274" r:id="rId24"/>
    <p:sldId id="27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21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8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3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0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6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2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5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4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1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2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INFORMAČNÍ HORIZONTY</a:t>
            </a:r>
            <a:br>
              <a:rPr lang="cs-CZ" dirty="0"/>
            </a:br>
            <a:r>
              <a:rPr lang="cs-CZ" dirty="0"/>
              <a:t>cvičení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Informační chování</a:t>
            </a:r>
            <a:br>
              <a:rPr lang="cs-CZ" dirty="0"/>
            </a:br>
            <a:r>
              <a:rPr lang="cs-CZ" dirty="0"/>
              <a:t>2. 12. 2016</a:t>
            </a:r>
          </a:p>
        </p:txBody>
      </p:sp>
    </p:spTree>
    <p:extLst>
      <p:ext uri="{BB962C8B-B14F-4D97-AF65-F5344CB8AC3E}">
        <p14:creationId xmlns:p14="http://schemas.microsoft.com/office/powerpoint/2010/main" val="230103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907005"/>
            <a:ext cx="6909577" cy="5043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cs-CZ" sz="4000"/>
              <a:t>Vyhodnocování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483704"/>
          </a:xfrm>
        </p:spPr>
        <p:txBody>
          <a:bodyPr>
            <a:normAutofit/>
          </a:bodyPr>
          <a:lstStyle/>
          <a:p>
            <a:r>
              <a:rPr lang="cs-CZ" sz="1600" dirty="0" err="1"/>
              <a:t>Kvali-kvanti</a:t>
            </a:r>
            <a:r>
              <a:rPr lang="cs-CZ" sz="1600" dirty="0"/>
              <a:t> vyhodnocení</a:t>
            </a:r>
          </a:p>
        </p:txBody>
      </p:sp>
    </p:spTree>
    <p:extLst>
      <p:ext uri="{BB962C8B-B14F-4D97-AF65-F5344CB8AC3E}">
        <p14:creationId xmlns:p14="http://schemas.microsoft.com/office/powerpoint/2010/main" val="297563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3031037" cy="1919445"/>
          </a:xfrm>
        </p:spPr>
        <p:txBody>
          <a:bodyPr/>
          <a:lstStyle/>
          <a:p>
            <a:r>
              <a:rPr lang="cs-CZ" dirty="0"/>
              <a:t>Informační horizonty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111" y="2994990"/>
            <a:ext cx="2686480" cy="3286539"/>
          </a:xfrm>
        </p:spPr>
        <p:txBody>
          <a:bodyPr>
            <a:normAutofit/>
          </a:bodyPr>
          <a:lstStyle/>
          <a:p>
            <a:r>
              <a:rPr lang="cs-CZ" dirty="0" err="1"/>
              <a:t>Kvanti</a:t>
            </a:r>
            <a:r>
              <a:rPr lang="cs-CZ" dirty="0"/>
              <a:t> varianta</a:t>
            </a:r>
            <a:br>
              <a:rPr lang="cs-CZ" dirty="0"/>
            </a:br>
            <a:br>
              <a:rPr lang="cs-CZ" sz="1700" dirty="0"/>
            </a:br>
            <a:r>
              <a:rPr lang="en-US" sz="1700" dirty="0"/>
              <a:t>Tsai, T-I. (2012). "Coursework-related information horizons of first-generation college students" </a:t>
            </a:r>
            <a:r>
              <a:rPr lang="en-US" sz="1700" i="1" dirty="0"/>
              <a:t>Information Research</a:t>
            </a:r>
            <a:r>
              <a:rPr lang="en-US" sz="1700" dirty="0"/>
              <a:t>, </a:t>
            </a:r>
            <a:r>
              <a:rPr lang="en-US" sz="1700" b="1" dirty="0"/>
              <a:t>17</a:t>
            </a:r>
            <a:r>
              <a:rPr lang="en-US" sz="1700" dirty="0"/>
              <a:t>(4) paper 542. [Available at http://InformationR.net/ir/17-4/paper542.html]</a:t>
            </a:r>
            <a:endParaRPr lang="cs-CZ" sz="17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65" y="655846"/>
            <a:ext cx="9506363" cy="56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36013"/>
            <a:ext cx="5455921" cy="5385973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Poučení pro analýzu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3763616"/>
            <a:ext cx="3791711" cy="24543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Od sběru dat ke zobecňování</a:t>
            </a:r>
          </a:p>
        </p:txBody>
      </p:sp>
    </p:spTree>
    <p:extLst>
      <p:ext uri="{BB962C8B-B14F-4D97-AF65-F5344CB8AC3E}">
        <p14:creationId xmlns:p14="http://schemas.microsoft.com/office/powerpoint/2010/main" val="76019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hledáme?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- opakující se odpovědi, motivy</a:t>
            </a:r>
          </a:p>
          <a:p>
            <a:endParaRPr lang="cs-CZ" dirty="0"/>
          </a:p>
          <a:p>
            <a:r>
              <a:rPr lang="cs-CZ" dirty="0"/>
              <a:t>- vzorce chování </a:t>
            </a:r>
          </a:p>
          <a:p>
            <a:r>
              <a:rPr lang="cs-CZ" dirty="0"/>
              <a:t>- tematický překryv </a:t>
            </a:r>
          </a:p>
          <a:p>
            <a:r>
              <a:rPr lang="cs-CZ" dirty="0"/>
              <a:t>- časový překryv </a:t>
            </a:r>
          </a:p>
          <a:p>
            <a:r>
              <a:rPr lang="cs-CZ" dirty="0"/>
              <a:t>- prostorový překryv </a:t>
            </a:r>
          </a:p>
          <a:p>
            <a:r>
              <a:rPr lang="cs-CZ" dirty="0"/>
              <a:t>- kontrasty a protimluvy</a:t>
            </a:r>
          </a:p>
        </p:txBody>
      </p:sp>
    </p:spTree>
    <p:extLst>
      <p:ext uri="{BB962C8B-B14F-4D97-AF65-F5344CB8AC3E}">
        <p14:creationId xmlns:p14="http://schemas.microsoft.com/office/powerpoint/2010/main" val="239608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hledáme?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700811" cy="4023360"/>
          </a:xfrm>
        </p:spPr>
        <p:txBody>
          <a:bodyPr/>
          <a:lstStyle/>
          <a:p>
            <a:r>
              <a:rPr lang="cs-CZ" b="1" dirty="0"/>
              <a:t>Metoda užívání metafor </a:t>
            </a:r>
          </a:p>
          <a:p>
            <a:r>
              <a:rPr lang="cs-CZ" dirty="0"/>
              <a:t>Např. metafory užívané pro poskytování práce bez úplaty: </a:t>
            </a:r>
          </a:p>
          <a:p>
            <a:pPr lvl="1"/>
            <a:r>
              <a:rPr lang="cs-CZ" dirty="0"/>
              <a:t>Otrok </a:t>
            </a:r>
          </a:p>
          <a:p>
            <a:pPr lvl="1"/>
            <a:r>
              <a:rPr lang="cs-CZ" dirty="0"/>
              <a:t>Pečovatel </a:t>
            </a:r>
          </a:p>
          <a:p>
            <a:pPr lvl="1"/>
            <a:r>
              <a:rPr lang="cs-CZ" dirty="0"/>
              <a:t>Učeň </a:t>
            </a:r>
          </a:p>
          <a:p>
            <a:pPr lvl="1"/>
            <a:r>
              <a:rPr lang="cs-CZ" dirty="0"/>
              <a:t>Nadšenec </a:t>
            </a:r>
          </a:p>
          <a:p>
            <a:pPr lvl="1"/>
            <a:r>
              <a:rPr lang="cs-CZ" dirty="0"/>
              <a:t>Dobrovolník </a:t>
            </a:r>
          </a:p>
          <a:p>
            <a:pPr lvl="1"/>
            <a:r>
              <a:rPr lang="cs-CZ" dirty="0"/>
              <a:t>Obětní beránek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43389" y="2286000"/>
            <a:ext cx="470081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Metoda užívání metafor </a:t>
            </a:r>
          </a:p>
          <a:p>
            <a:r>
              <a:rPr lang="cs-CZ" dirty="0"/>
              <a:t>Metafory pro informační prostředí: </a:t>
            </a:r>
          </a:p>
          <a:p>
            <a:pPr lvl="1"/>
            <a:r>
              <a:rPr lang="cs-CZ" dirty="0"/>
              <a:t>Informační ekologie</a:t>
            </a:r>
          </a:p>
          <a:p>
            <a:pPr lvl="1"/>
            <a:r>
              <a:rPr lang="cs-CZ" dirty="0"/>
              <a:t>Informační světy</a:t>
            </a:r>
          </a:p>
          <a:p>
            <a:pPr lvl="1"/>
            <a:r>
              <a:rPr lang="cs-CZ" dirty="0"/>
              <a:t>Informační chudoba</a:t>
            </a:r>
          </a:p>
          <a:p>
            <a:pPr lvl="1"/>
            <a:r>
              <a:rPr lang="cs-CZ" dirty="0"/>
              <a:t>Informační území</a:t>
            </a:r>
          </a:p>
        </p:txBody>
      </p:sp>
    </p:spTree>
    <p:extLst>
      <p:ext uri="{BB962C8B-B14F-4D97-AF65-F5344CB8AC3E}">
        <p14:creationId xmlns:p14="http://schemas.microsoft.com/office/powerpoint/2010/main" val="172738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hledáme?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Metoda odhalování faktorů </a:t>
            </a:r>
          </a:p>
          <a:p>
            <a:r>
              <a:rPr lang="cs-CZ" dirty="0"/>
              <a:t>Faktory nejsou přímo pozorovatelné, ale mají vliv na určitý jev</a:t>
            </a:r>
          </a:p>
          <a:p>
            <a:r>
              <a:rPr lang="cs-CZ" dirty="0"/>
              <a:t>Například faktory podílející se na úspěchu Wikipedie mezi informačními zdroji </a:t>
            </a:r>
          </a:p>
        </p:txBody>
      </p:sp>
    </p:spTree>
    <p:extLst>
      <p:ext uri="{BB962C8B-B14F-4D97-AF65-F5344CB8AC3E}">
        <p14:creationId xmlns:p14="http://schemas.microsoft.com/office/powerpoint/2010/main" val="308429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1" y="751866"/>
            <a:ext cx="5270309" cy="37076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488" y="751866"/>
            <a:ext cx="6382871" cy="37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hledáme?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Časová osa</a:t>
            </a:r>
          </a:p>
          <a:p>
            <a:r>
              <a:rPr lang="cs-CZ" dirty="0"/>
              <a:t>- proces od počátku do konce</a:t>
            </a:r>
          </a:p>
          <a:p>
            <a:r>
              <a:rPr lang="cs-CZ" dirty="0"/>
              <a:t>- rozdělení na fáze a jejich souslednost</a:t>
            </a:r>
          </a:p>
        </p:txBody>
      </p:sp>
    </p:spTree>
    <p:extLst>
      <p:ext uri="{BB962C8B-B14F-4D97-AF65-F5344CB8AC3E}">
        <p14:creationId xmlns:p14="http://schemas.microsoft.com/office/powerpoint/2010/main" val="9789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2237695"/>
            <a:ext cx="6885541" cy="2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70" y="3898432"/>
            <a:ext cx="49720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305" y="158282"/>
            <a:ext cx="6481201" cy="2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5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hledáme?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Metoda narativní rekonstrukce </a:t>
            </a:r>
          </a:p>
          <a:p>
            <a:pPr>
              <a:buFontTx/>
              <a:buChar char="-"/>
            </a:pPr>
            <a:r>
              <a:rPr lang="cs-CZ" dirty="0"/>
              <a:t>vyprávění jako fabule a syžet – epizody, dějové zlomy – body obratu</a:t>
            </a:r>
          </a:p>
          <a:p>
            <a:pPr lvl="1">
              <a:buFontTx/>
              <a:buChar char="-"/>
            </a:pPr>
            <a:r>
              <a:rPr lang="cs-CZ" dirty="0"/>
              <a:t>Abstrakt – vypravěč sumarizuje příběh, který se chystá vyprávět, úvod </a:t>
            </a:r>
            <a:r>
              <a:rPr lang="cs-CZ" dirty="0" err="1"/>
              <a:t>narativu</a:t>
            </a:r>
            <a:r>
              <a:rPr lang="cs-CZ" dirty="0"/>
              <a:t>, návod k jeho čtení („Bylo nebylo“, „Můj život nebyl ničím výjimečný“)</a:t>
            </a:r>
          </a:p>
          <a:p>
            <a:pPr lvl="1">
              <a:buFontTx/>
              <a:buChar char="-"/>
            </a:pPr>
            <a:r>
              <a:rPr lang="cs-CZ" dirty="0"/>
              <a:t>Orientace – pozadí, na němž se odehrává děj „Za devatero horami a devatero řekami“, „tehdy bylo na univerzitě velmi přátelské prostředí“ </a:t>
            </a:r>
          </a:p>
          <a:p>
            <a:pPr lvl="1">
              <a:buFontTx/>
              <a:buChar char="-"/>
            </a:pPr>
            <a:r>
              <a:rPr lang="cs-CZ" dirty="0"/>
              <a:t>Komplikace – to, co se stalo; obsah vyprávění</a:t>
            </a:r>
          </a:p>
          <a:p>
            <a:pPr lvl="1">
              <a:buFontTx/>
              <a:buChar char="-"/>
            </a:pPr>
            <a:r>
              <a:rPr lang="cs-CZ" dirty="0"/>
              <a:t>Evaluace – vysvětlení důležitosti vyprávění, zdůraznění specifičnosti události („dodneška to mám před očima“) </a:t>
            </a:r>
          </a:p>
          <a:p>
            <a:pPr lvl="1">
              <a:buFontTx/>
              <a:buChar char="-"/>
            </a:pPr>
            <a:r>
              <a:rPr lang="cs-CZ" dirty="0"/>
              <a:t>Vyřešení </a:t>
            </a:r>
          </a:p>
          <a:p>
            <a:pPr lvl="1">
              <a:buFontTx/>
              <a:buChar char="-"/>
            </a:pPr>
            <a:r>
              <a:rPr lang="cs-CZ" dirty="0"/>
              <a:t>Narativní „tečka“ („a jestli nezemřeli, žijí dodnes“, „Byl to ten nejlepší výzkum, na kterém jsem se podílel“)</a:t>
            </a:r>
          </a:p>
        </p:txBody>
      </p:sp>
    </p:spTree>
    <p:extLst>
      <p:ext uri="{BB962C8B-B14F-4D97-AF65-F5344CB8AC3E}">
        <p14:creationId xmlns:p14="http://schemas.microsoft.com/office/powerpoint/2010/main" val="29796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HORIZONTY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/>
          <a:lstStyle/>
          <a:p>
            <a:r>
              <a:rPr lang="cs-CZ" dirty="0"/>
              <a:t>Autorka konceptu: </a:t>
            </a:r>
            <a:r>
              <a:rPr lang="cs-CZ" dirty="0" err="1"/>
              <a:t>Sonnenwald</a:t>
            </a:r>
            <a:r>
              <a:rPr lang="cs-CZ" dirty="0"/>
              <a:t> (1999)</a:t>
            </a:r>
          </a:p>
          <a:p>
            <a:endParaRPr lang="cs-CZ" dirty="0"/>
          </a:p>
          <a:p>
            <a:r>
              <a:rPr lang="cs-CZ" sz="2000" dirty="0" err="1"/>
              <a:t>Sonnenwald</a:t>
            </a:r>
            <a:r>
              <a:rPr lang="cs-CZ" sz="2000" dirty="0"/>
              <a:t>, D. H. (1999). </a:t>
            </a:r>
            <a:r>
              <a:rPr lang="cs-CZ" sz="2000" dirty="0" err="1"/>
              <a:t>Perspectives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behaviour</a:t>
            </a:r>
            <a:r>
              <a:rPr lang="cs-CZ" sz="2000" dirty="0"/>
              <a:t>: </a:t>
            </a:r>
            <a:r>
              <a:rPr lang="cs-CZ" sz="2000" dirty="0" err="1"/>
              <a:t>Contexts</a:t>
            </a:r>
            <a:r>
              <a:rPr lang="cs-CZ" sz="2000" dirty="0"/>
              <a:t>, </a:t>
            </a:r>
            <a:r>
              <a:rPr lang="cs-CZ" sz="2000" dirty="0" err="1"/>
              <a:t>situations</a:t>
            </a:r>
            <a:r>
              <a:rPr lang="cs-CZ" sz="2000" dirty="0"/>
              <a:t>, 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networks</a:t>
            </a:r>
            <a:r>
              <a:rPr lang="cs-CZ" sz="2000" dirty="0"/>
              <a:t> and </a:t>
            </a:r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horizons</a:t>
            </a:r>
            <a:r>
              <a:rPr lang="cs-CZ" sz="2000" dirty="0"/>
              <a:t>. In T. Wilson, &amp; D. Allen (</a:t>
            </a:r>
            <a:r>
              <a:rPr lang="cs-CZ" sz="2000" dirty="0" err="1"/>
              <a:t>Eds</a:t>
            </a:r>
            <a:r>
              <a:rPr lang="cs-CZ" sz="2000" dirty="0"/>
              <a:t>.), </a:t>
            </a:r>
            <a:r>
              <a:rPr lang="cs-CZ" sz="2000" dirty="0" err="1"/>
              <a:t>Exploring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contexts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behaviour</a:t>
            </a:r>
            <a:r>
              <a:rPr lang="cs-CZ" sz="2000" dirty="0"/>
              <a:t> (pp. 176−190). Cambridge, UK: </a:t>
            </a:r>
            <a:r>
              <a:rPr lang="cs-CZ" sz="2000" dirty="0" err="1"/>
              <a:t>Taylor</a:t>
            </a:r>
            <a:r>
              <a:rPr lang="cs-CZ" sz="2000" dirty="0"/>
              <a:t> and Graham.</a:t>
            </a:r>
          </a:p>
          <a:p>
            <a:r>
              <a:rPr lang="en-US" sz="2000" dirty="0" err="1"/>
              <a:t>Sonnenwald</a:t>
            </a:r>
            <a:r>
              <a:rPr lang="en-US" sz="2000" dirty="0"/>
              <a:t>, D. H., </a:t>
            </a:r>
            <a:r>
              <a:rPr lang="en-US" sz="2000" dirty="0" err="1"/>
              <a:t>Wildemuth</a:t>
            </a:r>
            <a:r>
              <a:rPr lang="en-US" sz="2000" dirty="0"/>
              <a:t>, B. M., &amp; Harmon, G. L. (2001). A research method using the concept of information horizons: An example from a study of lower socioeconomic students' information seeking </a:t>
            </a:r>
            <a:r>
              <a:rPr lang="en-US" sz="2000" dirty="0" err="1"/>
              <a:t>behaviour</a:t>
            </a:r>
            <a:r>
              <a:rPr lang="en-US" sz="2000" dirty="0"/>
              <a:t>. The New Review of Information </a:t>
            </a:r>
            <a:r>
              <a:rPr lang="en-US" sz="2000" dirty="0" err="1"/>
              <a:t>Behaviour</a:t>
            </a:r>
            <a:r>
              <a:rPr lang="en-US" sz="2000" dirty="0"/>
              <a:t>, 2, 65−86.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502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334" y="755375"/>
            <a:ext cx="8372296" cy="51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hledáme?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Metoda zakotvené teorie</a:t>
            </a:r>
          </a:p>
          <a:p>
            <a:r>
              <a:rPr lang="cs-CZ" dirty="0"/>
              <a:t>- nejšíře využívaná metoda analýzy v kvalitativním výzkumu </a:t>
            </a:r>
          </a:p>
          <a:p>
            <a:r>
              <a:rPr lang="cs-CZ" dirty="0"/>
              <a:t>hojně kritizovaná (pozitivismus, přiblížení kvantitativnímu výzkumu) </a:t>
            </a:r>
          </a:p>
          <a:p>
            <a:r>
              <a:rPr lang="cs-CZ" dirty="0"/>
              <a:t>Glaser a </a:t>
            </a:r>
            <a:r>
              <a:rPr lang="cs-CZ" dirty="0" err="1"/>
              <a:t>Strauss</a:t>
            </a:r>
            <a:r>
              <a:rPr lang="cs-CZ" dirty="0"/>
              <a:t> (1967) </a:t>
            </a:r>
          </a:p>
          <a:p>
            <a:r>
              <a:rPr lang="cs-CZ" dirty="0"/>
              <a:t>dnes mnoho variant: </a:t>
            </a:r>
          </a:p>
          <a:p>
            <a:pPr lvl="1"/>
            <a:r>
              <a:rPr lang="cs-CZ" dirty="0"/>
              <a:t>Glaser (1978) </a:t>
            </a:r>
          </a:p>
          <a:p>
            <a:pPr lvl="1"/>
            <a:r>
              <a:rPr lang="cs-CZ" dirty="0" err="1"/>
              <a:t>Strauss</a:t>
            </a:r>
            <a:r>
              <a:rPr lang="cs-CZ" dirty="0"/>
              <a:t> a </a:t>
            </a:r>
            <a:r>
              <a:rPr lang="cs-CZ" dirty="0" err="1"/>
              <a:t>Corbin</a:t>
            </a:r>
            <a:r>
              <a:rPr lang="cs-CZ" dirty="0"/>
              <a:t> (1998) </a:t>
            </a:r>
          </a:p>
          <a:p>
            <a:pPr lvl="1"/>
            <a:r>
              <a:rPr lang="cs-CZ" dirty="0" err="1"/>
              <a:t>Charmaz</a:t>
            </a:r>
            <a:r>
              <a:rPr lang="cs-CZ" dirty="0"/>
              <a:t> (2006) </a:t>
            </a:r>
          </a:p>
        </p:txBody>
      </p:sp>
    </p:spTree>
    <p:extLst>
      <p:ext uri="{BB962C8B-B14F-4D97-AF65-F5344CB8AC3E}">
        <p14:creationId xmlns:p14="http://schemas.microsoft.com/office/powerpoint/2010/main" val="392981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 zakotvená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zásady: </a:t>
            </a:r>
          </a:p>
          <a:p>
            <a:r>
              <a:rPr lang="cs-CZ" b="1" dirty="0"/>
              <a:t>Objektivní odstup od problému </a:t>
            </a:r>
            <a:r>
              <a:rPr lang="cs-CZ" dirty="0"/>
              <a:t>(vstup do terénu bez prekoncepcí) – zeptej se: Co se tam </a:t>
            </a:r>
            <a:r>
              <a:rPr lang="cs-CZ" dirty="0" err="1"/>
              <a:t>dějě</a:t>
            </a:r>
            <a:r>
              <a:rPr lang="cs-CZ" dirty="0"/>
              <a:t>? Je má domněnka o tom, co se děje, ve shodě s daty? </a:t>
            </a:r>
          </a:p>
          <a:p>
            <a:r>
              <a:rPr lang="cs-CZ" b="1" dirty="0"/>
              <a:t>Skeptický duch</a:t>
            </a:r>
            <a:r>
              <a:rPr lang="cs-CZ" dirty="0"/>
              <a:t>: Vysvětlení pocházejí z literatury či zkušeností. Chápej všechna vysvětlení jako </a:t>
            </a:r>
            <a:r>
              <a:rPr lang="cs-CZ" dirty="0" err="1"/>
              <a:t>prozatimní</a:t>
            </a:r>
            <a:r>
              <a:rPr lang="cs-CZ" dirty="0"/>
              <a:t>. Neustále je konfrontuj s daty. </a:t>
            </a:r>
          </a:p>
          <a:p>
            <a:r>
              <a:rPr lang="cs-CZ" b="1" dirty="0"/>
              <a:t>Drž se výzkumných procedur</a:t>
            </a:r>
          </a:p>
        </p:txBody>
      </p:sp>
    </p:spTree>
    <p:extLst>
      <p:ext uri="{BB962C8B-B14F-4D97-AF65-F5344CB8AC3E}">
        <p14:creationId xmlns:p14="http://schemas.microsoft.com/office/powerpoint/2010/main" val="273475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Trojí kódování v zakotvené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Otevřené kódování </a:t>
            </a:r>
            <a:r>
              <a:rPr lang="cs-CZ" dirty="0"/>
              <a:t>(témata) </a:t>
            </a:r>
          </a:p>
          <a:p>
            <a:pPr marL="857250" lvl="1" indent="-457200"/>
            <a:r>
              <a:rPr lang="cs-CZ" dirty="0"/>
              <a:t>- nacházení nejrelevantnějších konceptů - In </a:t>
            </a:r>
            <a:r>
              <a:rPr lang="cs-CZ" dirty="0" err="1"/>
              <a:t>vivo</a:t>
            </a:r>
            <a:r>
              <a:rPr lang="cs-CZ" dirty="0"/>
              <a:t> kódování, deskriptivní kódování, procesní kódování - otevřené kódování se stále zpřesňuje, zaměřuje -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err="1"/>
              <a:t>selektovní</a:t>
            </a:r>
            <a:r>
              <a:rPr lang="cs-CZ" dirty="0"/>
              <a:t> kódování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Axiální kódování </a:t>
            </a:r>
            <a:r>
              <a:rPr lang="cs-CZ" dirty="0"/>
              <a:t>(tzv. paradigmatický model: příčinné podmínky – jev – kontext – intervenující podmínky – strategie jednání a interakce – následky) </a:t>
            </a:r>
          </a:p>
          <a:p>
            <a:pPr marL="857250" lvl="1" indent="-457200"/>
            <a:r>
              <a:rPr lang="cs-CZ" dirty="0"/>
              <a:t>hledání vztahů mezi koncepty (Glaser X </a:t>
            </a:r>
            <a:r>
              <a:rPr lang="cs-CZ" dirty="0" err="1"/>
              <a:t>Strauss</a:t>
            </a:r>
            <a:r>
              <a:rPr lang="cs-CZ" dirty="0"/>
              <a:t> a </a:t>
            </a:r>
            <a:r>
              <a:rPr lang="cs-CZ" dirty="0" err="1"/>
              <a:t>Corbin</a:t>
            </a:r>
            <a:r>
              <a:rPr lang="cs-CZ" dirty="0"/>
              <a:t>)</a:t>
            </a:r>
          </a:p>
          <a:p>
            <a:pPr marL="857250" lvl="1" indent="-457200"/>
            <a:r>
              <a:rPr lang="cs-CZ" dirty="0"/>
              <a:t>Paradigmatický model identifikuje: jev - příčinné podmínky - kontext a intervenující proměnné - strategie jednání - interakce - následky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Selektivní kódování </a:t>
            </a:r>
            <a:r>
              <a:rPr lang="cs-CZ" dirty="0"/>
              <a:t>(centrální kategorie)</a:t>
            </a:r>
          </a:p>
          <a:p>
            <a:pPr marL="857250" lvl="1" indent="-457200"/>
            <a:r>
              <a:rPr lang="cs-CZ" dirty="0"/>
              <a:t>výběr centrální kategorie a vztažení ostatních konceptů k ní - analýza se poté vztahuje k centrální kategorii - všímá si jejich vlastností a dimenzí, ale také ostatních souvisejících konceptů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Analogie s kvantitativním výzkumem</a:t>
            </a:r>
          </a:p>
          <a:p>
            <a:pPr lvl="1"/>
            <a:r>
              <a:rPr lang="cs-CZ" dirty="0"/>
              <a:t>Datové úryvky – indikátory </a:t>
            </a:r>
          </a:p>
          <a:p>
            <a:pPr lvl="1"/>
            <a:r>
              <a:rPr lang="cs-CZ" dirty="0"/>
              <a:t>Kódy – koncepty </a:t>
            </a:r>
          </a:p>
          <a:p>
            <a:pPr lvl="1"/>
            <a:r>
              <a:rPr lang="cs-CZ" dirty="0"/>
              <a:t>Kategorie – proměnné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15" y="4509247"/>
            <a:ext cx="3703675" cy="21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Paradigmatický model v zakotvené teorii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83" y="2429434"/>
            <a:ext cx="6227433" cy="3693459"/>
          </a:xfrm>
          <a:prstGeom prst="rect">
            <a:avLst/>
          </a:prstGeom>
        </p:spPr>
      </p:pic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38" y="1323598"/>
            <a:ext cx="4323562" cy="47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50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/>
          <a:srcRect l="5139" r="6095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2608558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3500" dirty="0">
                <a:solidFill>
                  <a:srgbClr val="FFFFFF"/>
                </a:solidFill>
              </a:rPr>
              <a:t>Modelování informačního chování v ISK</a:t>
            </a:r>
            <a:br>
              <a:rPr lang="cs-CZ" sz="3500" dirty="0">
                <a:solidFill>
                  <a:srgbClr val="FFFFFF"/>
                </a:solidFill>
              </a:rPr>
            </a:br>
            <a:r>
              <a:rPr lang="cs-CZ" sz="3500" dirty="0">
                <a:solidFill>
                  <a:srgbClr val="FFFFFF"/>
                </a:solidFill>
              </a:rPr>
              <a:t>(DERVIN)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4129" y="3419060"/>
            <a:ext cx="3791711" cy="279885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Kombinace přístupů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3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„alternativní“ vysvětlující schémata (metafory)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Chatman</a:t>
            </a:r>
            <a:r>
              <a:rPr lang="cs-CZ" dirty="0"/>
              <a:t> (1991) – informační světy</a:t>
            </a:r>
          </a:p>
          <a:p>
            <a:r>
              <a:rPr lang="cs-CZ" dirty="0" err="1"/>
              <a:t>Taylor</a:t>
            </a:r>
            <a:r>
              <a:rPr lang="cs-CZ" dirty="0"/>
              <a:t> (1991) – prostředí využívání informace (</a:t>
            </a:r>
            <a:r>
              <a:rPr lang="cs-CZ" dirty="0" err="1"/>
              <a:t>information</a:t>
            </a:r>
            <a:r>
              <a:rPr lang="cs-CZ" dirty="0"/>
              <a:t> use </a:t>
            </a:r>
            <a:r>
              <a:rPr lang="cs-CZ" dirty="0" err="1"/>
              <a:t>environment</a:t>
            </a:r>
            <a:r>
              <a:rPr lang="cs-CZ" dirty="0"/>
              <a:t>)</a:t>
            </a:r>
          </a:p>
          <a:p>
            <a:r>
              <a:rPr lang="cs-CZ" dirty="0"/>
              <a:t>Fischer + </a:t>
            </a:r>
            <a:r>
              <a:rPr lang="cs-CZ" dirty="0" err="1"/>
              <a:t>Naumer</a:t>
            </a:r>
            <a:r>
              <a:rPr lang="cs-CZ" dirty="0"/>
              <a:t> (2006) – Informační území (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grounds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Hlavní rozdíl: PERSPEKTIVA</a:t>
            </a:r>
          </a:p>
        </p:txBody>
      </p:sp>
    </p:spTree>
    <p:extLst>
      <p:ext uri="{BB962C8B-B14F-4D97-AF65-F5344CB8AC3E}">
        <p14:creationId xmlns:p14="http://schemas.microsoft.com/office/powerpoint/2010/main" val="291661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pro zkoumání informačních horizontů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674307" cy="4023360"/>
          </a:xfrm>
        </p:spPr>
        <p:txBody>
          <a:bodyPr>
            <a:normAutofit/>
          </a:bodyPr>
          <a:lstStyle/>
          <a:p>
            <a:r>
              <a:rPr lang="cs-CZ" dirty="0"/>
              <a:t>Základní metoda (</a:t>
            </a:r>
            <a:r>
              <a:rPr lang="cs-CZ" dirty="0" err="1"/>
              <a:t>Sonnenwald</a:t>
            </a:r>
            <a:r>
              <a:rPr lang="cs-CZ" dirty="0"/>
              <a:t> + </a:t>
            </a:r>
            <a:r>
              <a:rPr lang="cs-CZ" dirty="0" err="1"/>
              <a:t>Wildemuth</a:t>
            </a:r>
            <a:r>
              <a:rPr lang="cs-CZ" dirty="0"/>
              <a:t> 2001):</a:t>
            </a:r>
          </a:p>
          <a:p>
            <a:r>
              <a:rPr lang="cs-CZ" dirty="0"/>
              <a:t>- kreslení informačních zdrojů na papír bez předem připravené struktury</a:t>
            </a:r>
          </a:p>
          <a:p>
            <a:r>
              <a:rPr lang="cs-CZ" dirty="0"/>
              <a:t>- umožňuje nejbohatší práci s daty </a:t>
            </a:r>
          </a:p>
          <a:p>
            <a:endParaRPr lang="cs-CZ" dirty="0"/>
          </a:p>
          <a:p>
            <a:pPr marL="457200" indent="-457200">
              <a:buFont typeface="+mj-lt"/>
              <a:buAutoNum type="alphaLcPeriod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387548" y="2250484"/>
            <a:ext cx="4598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Varianty:</a:t>
            </a:r>
          </a:p>
          <a:p>
            <a:pPr marL="457200" indent="-457200">
              <a:buFont typeface="+mj-lt"/>
              <a:buAutoNum type="alphaLcPeriod"/>
            </a:pPr>
            <a:r>
              <a:rPr lang="cs-CZ" sz="2000" dirty="0" err="1"/>
              <a:t>Serola</a:t>
            </a:r>
            <a:r>
              <a:rPr lang="cs-CZ" sz="2000" dirty="0"/>
              <a:t> (2006): 1. mapy, 2. rozhovor</a:t>
            </a:r>
          </a:p>
          <a:p>
            <a:pPr marL="457200" indent="-457200">
              <a:buFont typeface="+mj-lt"/>
              <a:buAutoNum type="alphaLcPeriod"/>
            </a:pPr>
            <a:r>
              <a:rPr lang="cs-CZ" sz="2000" dirty="0" err="1"/>
              <a:t>Sonnenwald</a:t>
            </a:r>
            <a:r>
              <a:rPr lang="cs-CZ" sz="2000" dirty="0"/>
              <a:t> (2001): 1. rozhovor, 2. mapy</a:t>
            </a:r>
          </a:p>
          <a:p>
            <a:r>
              <a:rPr lang="cs-CZ" sz="2000" dirty="0"/>
              <a:t>---</a:t>
            </a:r>
          </a:p>
          <a:p>
            <a:pPr marL="457200" indent="-457200">
              <a:buFont typeface="+mj-lt"/>
              <a:buAutoNum type="alphaLcPeriod"/>
            </a:pPr>
            <a:r>
              <a:rPr lang="cs-CZ" sz="2000" dirty="0"/>
              <a:t>Kreslí participant</a:t>
            </a:r>
          </a:p>
          <a:p>
            <a:pPr marL="457200" indent="-457200">
              <a:buFont typeface="+mj-lt"/>
              <a:buAutoNum type="alphaLcPeriod"/>
            </a:pPr>
            <a:r>
              <a:rPr lang="cs-CZ" sz="2000" dirty="0"/>
              <a:t>Kreslí výzkumník</a:t>
            </a:r>
          </a:p>
          <a:p>
            <a:r>
              <a:rPr lang="cs-CZ" sz="2000" dirty="0"/>
              <a:t>---</a:t>
            </a:r>
          </a:p>
          <a:p>
            <a:pPr marL="457200" indent="-457200">
              <a:buFont typeface="+mj-lt"/>
              <a:buAutoNum type="alphaLcPeriod"/>
            </a:pPr>
            <a:r>
              <a:rPr lang="cs-CZ" sz="2000" dirty="0"/>
              <a:t>Se šablonou</a:t>
            </a:r>
          </a:p>
          <a:p>
            <a:pPr marL="457200" indent="-457200">
              <a:buFont typeface="+mj-lt"/>
              <a:buAutoNum type="alphaLcPeriod"/>
            </a:pPr>
            <a:r>
              <a:rPr lang="cs-CZ" sz="2000" dirty="0"/>
              <a:t>Bez šablony</a:t>
            </a:r>
          </a:p>
        </p:txBody>
      </p:sp>
    </p:spTree>
    <p:extLst>
      <p:ext uri="{BB962C8B-B14F-4D97-AF65-F5344CB8AC3E}">
        <p14:creationId xmlns:p14="http://schemas.microsoft.com/office/powerpoint/2010/main" val="24142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723738"/>
            <a:ext cx="8521148" cy="564830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978887" y="5324924"/>
            <a:ext cx="247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Sonnenwald</a:t>
            </a:r>
            <a:r>
              <a:rPr lang="cs-CZ" dirty="0"/>
              <a:t>, D.H., </a:t>
            </a:r>
            <a:r>
              <a:rPr lang="cs-CZ" dirty="0" err="1"/>
              <a:t>Wildemuth</a:t>
            </a:r>
            <a:r>
              <a:rPr lang="cs-CZ" dirty="0"/>
              <a:t>, B.M., &amp; </a:t>
            </a:r>
            <a:r>
              <a:rPr lang="cs-CZ" dirty="0" err="1"/>
              <a:t>Harmon</a:t>
            </a:r>
            <a:r>
              <a:rPr lang="cs-CZ" dirty="0"/>
              <a:t>, G. (2001).</a:t>
            </a:r>
          </a:p>
        </p:txBody>
      </p:sp>
    </p:spTree>
    <p:extLst>
      <p:ext uri="{BB962C8B-B14F-4D97-AF65-F5344CB8AC3E}">
        <p14:creationId xmlns:p14="http://schemas.microsoft.com/office/powerpoint/2010/main" val="116304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10" y="159026"/>
            <a:ext cx="9898250" cy="583829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720869" y="5535651"/>
            <a:ext cx="247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Sonnenwald</a:t>
            </a:r>
            <a:r>
              <a:rPr lang="cs-CZ" dirty="0"/>
              <a:t>, D.H., </a:t>
            </a:r>
            <a:r>
              <a:rPr lang="cs-CZ" dirty="0" err="1"/>
              <a:t>Wildemuth</a:t>
            </a:r>
            <a:r>
              <a:rPr lang="cs-CZ" dirty="0"/>
              <a:t>, B.M., &amp; </a:t>
            </a:r>
            <a:r>
              <a:rPr lang="cs-CZ" dirty="0" err="1"/>
              <a:t>Harmon</a:t>
            </a:r>
            <a:r>
              <a:rPr lang="cs-CZ" dirty="0"/>
              <a:t>, G. (2001).</a:t>
            </a:r>
          </a:p>
        </p:txBody>
      </p:sp>
    </p:spTree>
    <p:extLst>
      <p:ext uri="{BB962C8B-B14F-4D97-AF65-F5344CB8AC3E}">
        <p14:creationId xmlns:p14="http://schemas.microsoft.com/office/powerpoint/2010/main" val="54562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192" y="318787"/>
            <a:ext cx="8004312" cy="622847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836823" y="5744816"/>
            <a:ext cx="1639559" cy="5102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Steinerová, 2014</a:t>
            </a:r>
          </a:p>
        </p:txBody>
      </p:sp>
    </p:spTree>
    <p:extLst>
      <p:ext uri="{BB962C8B-B14F-4D97-AF65-F5344CB8AC3E}">
        <p14:creationId xmlns:p14="http://schemas.microsoft.com/office/powerpoint/2010/main" val="248209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238452"/>
            <a:ext cx="8424987" cy="6400887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836823" y="5744816"/>
            <a:ext cx="1639559" cy="5102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Steinerová, 2014</a:t>
            </a:r>
          </a:p>
        </p:txBody>
      </p:sp>
    </p:spTree>
    <p:extLst>
      <p:ext uri="{BB962C8B-B14F-4D97-AF65-F5344CB8AC3E}">
        <p14:creationId xmlns:p14="http://schemas.microsoft.com/office/powerpoint/2010/main" val="1748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68" y="554314"/>
            <a:ext cx="6376780" cy="610109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836823" y="5744816"/>
            <a:ext cx="1639559" cy="5102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err="1"/>
              <a:t>Tsai</a:t>
            </a:r>
            <a:r>
              <a:rPr lang="cs-CZ" sz="1600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3238622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313</TotalTime>
  <Words>802</Words>
  <Application>Microsoft Office PowerPoint</Application>
  <PresentationFormat>Širokoúhlá obrazovka</PresentationFormat>
  <Paragraphs>108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Tw Cen MT</vt:lpstr>
      <vt:lpstr>Tw Cen MT Condensed</vt:lpstr>
      <vt:lpstr>Wingdings 3</vt:lpstr>
      <vt:lpstr>Integrál</vt:lpstr>
      <vt:lpstr>INFORMAČNÍ HORIZONTY cvičení</vt:lpstr>
      <vt:lpstr>INFORMAČNÍ HORIZONTY</vt:lpstr>
      <vt:lpstr>„alternativní“ vysvětlující schémata (metafory)</vt:lpstr>
      <vt:lpstr>Metoda pro zkoumání informačních horizontů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Vyhodnocování</vt:lpstr>
      <vt:lpstr>Informační horizonty</vt:lpstr>
      <vt:lpstr>Poučení pro analýzu  </vt:lpstr>
      <vt:lpstr>Co hledáme?</vt:lpstr>
      <vt:lpstr>Jak to hledáme?</vt:lpstr>
      <vt:lpstr>Jak to hledáme?</vt:lpstr>
      <vt:lpstr>Prezentace aplikace PowerPoint</vt:lpstr>
      <vt:lpstr>Jak to hledáme?</vt:lpstr>
      <vt:lpstr>Prezentace aplikace PowerPoint</vt:lpstr>
      <vt:lpstr>Jak to hledáme?</vt:lpstr>
      <vt:lpstr>Prezentace aplikace PowerPoint</vt:lpstr>
      <vt:lpstr>Jak to hledáme?</vt:lpstr>
      <vt:lpstr>Ad zakotvená teorie</vt:lpstr>
      <vt:lpstr>Trojí kódování v zakotvené teorii</vt:lpstr>
      <vt:lpstr>Paradigmatický model v zakotvené teorii</vt:lpstr>
      <vt:lpstr>Modelování informačního chování v ISK (DERVIN)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HORIZONTY cvičení</dc:title>
  <dc:creator>ladka.sucha@gmail.com</dc:creator>
  <cp:lastModifiedBy>ladka.sucha@gmail.com</cp:lastModifiedBy>
  <cp:revision>12</cp:revision>
  <dcterms:created xsi:type="dcterms:W3CDTF">2016-12-02T03:31:43Z</dcterms:created>
  <dcterms:modified xsi:type="dcterms:W3CDTF">2016-12-02T08:45:32Z</dcterms:modified>
</cp:coreProperties>
</file>