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58" r:id="rId4"/>
    <p:sldId id="267" r:id="rId5"/>
    <p:sldId id="272" r:id="rId6"/>
    <p:sldId id="259" r:id="rId7"/>
    <p:sldId id="284" r:id="rId8"/>
    <p:sldId id="282" r:id="rId9"/>
    <p:sldId id="262" r:id="rId10"/>
    <p:sldId id="280" r:id="rId11"/>
    <p:sldId id="268" r:id="rId12"/>
    <p:sldId id="270" r:id="rId13"/>
    <p:sldId id="269" r:id="rId14"/>
    <p:sldId id="283" r:id="rId15"/>
    <p:sldId id="271" r:id="rId16"/>
    <p:sldId id="275" r:id="rId17"/>
    <p:sldId id="260" r:id="rId18"/>
    <p:sldId id="264" r:id="rId19"/>
    <p:sldId id="277" r:id="rId20"/>
    <p:sldId id="276" r:id="rId21"/>
    <p:sldId id="278" r:id="rId22"/>
    <p:sldId id="279" r:id="rId23"/>
    <p:sldId id="25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85" d="100"/>
          <a:sy n="85" d="100"/>
        </p:scale>
        <p:origin x="54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1.11.2016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696744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Seminář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k magisterské diplomové práci I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PODZIM </a:t>
            </a:r>
            <a:r>
              <a:rPr lang="cs-CZ" dirty="0" smtClean="0">
                <a:solidFill>
                  <a:schemeClr val="tx1"/>
                </a:solidFill>
              </a:rPr>
              <a:t>2016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Pavlína </a:t>
            </a:r>
            <a:r>
              <a:rPr lang="cs-CZ" dirty="0" err="1" smtClean="0">
                <a:solidFill>
                  <a:schemeClr val="tx1"/>
                </a:solidFill>
              </a:rPr>
              <a:t>mazáčová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Vymezení výzkumného tématu (problému)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 smtClean="0"/>
              <a:t>Dobře stanovený výzkumný problém:</a:t>
            </a:r>
          </a:p>
          <a:p>
            <a:pPr>
              <a:buNone/>
            </a:pPr>
            <a:r>
              <a:rPr lang="cs-CZ" sz="2000" dirty="0" smtClean="0"/>
              <a:t>•	je jasně a precizně formulován</a:t>
            </a:r>
          </a:p>
          <a:p>
            <a:pPr>
              <a:buNone/>
            </a:pPr>
            <a:r>
              <a:rPr lang="cs-CZ" sz="2000" dirty="0" smtClean="0"/>
              <a:t>•	identifikuje to, co budeme zkoumat</a:t>
            </a:r>
          </a:p>
          <a:p>
            <a:pPr>
              <a:buNone/>
            </a:pPr>
            <a:r>
              <a:rPr lang="cs-CZ" sz="2000" dirty="0" smtClean="0"/>
              <a:t>•	není postaven pouze na subjektivním stanovisku autora/</a:t>
            </a:r>
            <a:r>
              <a:rPr lang="cs-CZ" sz="2000" dirty="0" err="1" smtClean="0"/>
              <a:t>ky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 smtClean="0"/>
              <a:t>•	je dobře (zejména časově a místně) ohraničen</a:t>
            </a:r>
          </a:p>
          <a:p>
            <a:pPr>
              <a:buNone/>
            </a:pPr>
            <a:r>
              <a:rPr lang="cs-CZ" sz="2000" dirty="0" smtClean="0"/>
              <a:t>•	je </a:t>
            </a:r>
            <a:r>
              <a:rPr lang="cs-CZ" sz="2000" dirty="0" err="1" smtClean="0"/>
              <a:t>zobecnitelný</a:t>
            </a:r>
            <a:r>
              <a:rPr lang="cs-CZ" sz="2000" dirty="0" smtClean="0"/>
              <a:t> (preference problémů, které mohou být využity i jinde)</a:t>
            </a:r>
          </a:p>
          <a:p>
            <a:pPr>
              <a:buNone/>
            </a:pPr>
            <a:r>
              <a:rPr lang="cs-CZ" sz="2000" dirty="0" smtClean="0"/>
              <a:t>•	obsahuje odůvodnění důležitosti (potřebnosti) zkoumaného tématu</a:t>
            </a:r>
          </a:p>
          <a:p>
            <a:pPr>
              <a:buNone/>
            </a:pPr>
            <a:r>
              <a:rPr lang="cs-CZ" sz="2000" dirty="0" smtClean="0"/>
              <a:t>•	používá vhodnou terminologii (pozor na žargon, expresivní výrazy, nepřesné termíny atd.)</a:t>
            </a:r>
          </a:p>
          <a:p>
            <a:pPr>
              <a:buNone/>
            </a:pPr>
            <a:endParaRPr lang="cs-CZ" sz="1800" dirty="0" smtClean="0"/>
          </a:p>
          <a:p>
            <a:pPr algn="r">
              <a:buNone/>
            </a:pPr>
            <a:r>
              <a:rPr lang="cs-CZ" sz="1800" i="1" dirty="0" smtClean="0"/>
              <a:t>(Zpracováno dle </a:t>
            </a:r>
            <a:r>
              <a:rPr lang="cs-CZ" sz="1800" i="1" dirty="0" err="1" smtClean="0"/>
              <a:t>Hernon</a:t>
            </a:r>
            <a:r>
              <a:rPr lang="cs-CZ" sz="1800" i="1" dirty="0" smtClean="0"/>
              <a:t> &amp; </a:t>
            </a:r>
            <a:r>
              <a:rPr lang="cs-CZ" sz="1800" i="1" dirty="0" err="1" smtClean="0"/>
              <a:t>Metoyer</a:t>
            </a:r>
            <a:r>
              <a:rPr lang="cs-CZ" sz="1800" i="1" dirty="0" smtClean="0"/>
              <a:t>-</a:t>
            </a:r>
            <a:r>
              <a:rPr lang="cs-CZ" sz="1800" i="1" dirty="0" err="1" smtClean="0"/>
              <a:t>Duran</a:t>
            </a:r>
            <a:r>
              <a:rPr lang="cs-CZ" sz="1800" i="1" dirty="0" smtClean="0"/>
              <a:t>, 1993)</a:t>
            </a:r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</a:t>
            </a:r>
            <a:r>
              <a:rPr lang="cs-CZ" b="1" dirty="0" smtClean="0">
                <a:solidFill>
                  <a:srgbClr val="00B050"/>
                </a:solidFill>
              </a:rPr>
              <a:t>rešerše zpracovaných </a:t>
            </a:r>
            <a:r>
              <a:rPr lang="cs-CZ" b="1" dirty="0" err="1" smtClean="0">
                <a:solidFill>
                  <a:srgbClr val="00B050"/>
                </a:solidFill>
              </a:rPr>
              <a:t>dp</a:t>
            </a:r>
            <a:r>
              <a:rPr lang="cs-CZ" b="1" dirty="0" smtClean="0">
                <a:solidFill>
                  <a:srgbClr val="00B050"/>
                </a:solidFill>
              </a:rPr>
              <a:t> v rámci 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Rešerše zpracovaných DP</a:t>
            </a:r>
          </a:p>
          <a:p>
            <a:r>
              <a:rPr lang="cs-CZ" sz="3400" dirty="0" smtClean="0"/>
              <a:t>vypracujte </a:t>
            </a:r>
            <a:r>
              <a:rPr lang="cs-CZ" sz="3400" b="1" dirty="0" smtClean="0"/>
              <a:t>rešerši</a:t>
            </a:r>
            <a:r>
              <a:rPr lang="cs-CZ" sz="3400" dirty="0" smtClean="0"/>
              <a:t> obhájených diplomových a  bakalářských prací v rámci celé MU a ke každé doplňte </a:t>
            </a:r>
            <a:r>
              <a:rPr lang="cs-CZ" sz="3400" b="1" dirty="0" smtClean="0"/>
              <a:t>vlastní stručnou anotaci </a:t>
            </a:r>
            <a:r>
              <a:rPr lang="cs-CZ" sz="3400" dirty="0" smtClean="0"/>
              <a:t>(čemu se diplomant věnuje, co naopak neřešil) – primárně uveďte ty práce, které řešily stejnou problematiku</a:t>
            </a:r>
          </a:p>
          <a:p>
            <a:pPr algn="just"/>
            <a:r>
              <a:rPr lang="cs-CZ" sz="3400" dirty="0" smtClean="0"/>
              <a:t>uveďte i práce, které se shodují s vaším tématem jen částečně nebo okrajově</a:t>
            </a:r>
          </a:p>
          <a:p>
            <a:pPr lvl="0" algn="just"/>
            <a:r>
              <a:rPr lang="cs-CZ" sz="3400" dirty="0" smtClean="0"/>
              <a:t>pokud nenajdete žádnou související práci, uveďte, že problém je zcela nový, a </a:t>
            </a:r>
            <a:r>
              <a:rPr lang="cs-CZ" sz="3400" b="1" dirty="0" smtClean="0"/>
              <a:t>odkažte k základní odborné literatuře</a:t>
            </a:r>
            <a:r>
              <a:rPr lang="cs-CZ" sz="3400" dirty="0" smtClean="0"/>
              <a:t>, v níž musíte podložit, že problematika je vědecky zpracovávána</a:t>
            </a:r>
          </a:p>
          <a:p>
            <a:pPr lvl="0" algn="just"/>
            <a:r>
              <a:rPr lang="cs-CZ" sz="3400" dirty="0" smtClean="0"/>
              <a:t>popište, </a:t>
            </a:r>
            <a:r>
              <a:rPr lang="cs-CZ" sz="3400" b="1" dirty="0" smtClean="0"/>
              <a:t>jakými aspekty</a:t>
            </a:r>
            <a:r>
              <a:rPr lang="cs-CZ" sz="3400" dirty="0" smtClean="0"/>
              <a:t> se bude vaše práce lišit od již zpracovaných </a:t>
            </a:r>
          </a:p>
          <a:p>
            <a:pPr algn="just"/>
            <a:r>
              <a:rPr lang="cs-CZ" sz="3400" b="1" dirty="0" smtClean="0"/>
              <a:t>nekopírujte anotace</a:t>
            </a:r>
            <a:r>
              <a:rPr lang="cs-CZ" sz="3400" dirty="0" smtClean="0"/>
              <a:t> z </a:t>
            </a:r>
            <a:r>
              <a:rPr lang="cs-CZ" sz="3400" dirty="0" err="1" smtClean="0"/>
              <a:t>Isu</a:t>
            </a:r>
            <a:r>
              <a:rPr lang="cs-CZ" sz="3400" dirty="0" smtClean="0"/>
              <a:t>!</a:t>
            </a:r>
          </a:p>
          <a:p>
            <a:pPr algn="just"/>
            <a:r>
              <a:rPr lang="cs-CZ" sz="3400" dirty="0" smtClean="0"/>
              <a:t>všechny DP ocitujte dle platné normy!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cíl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sz="3400" dirty="0" smtClean="0"/>
              <a:t>Uvedete </a:t>
            </a:r>
            <a:r>
              <a:rPr lang="cs-CZ" sz="3400" b="1" dirty="0" smtClean="0"/>
              <a:t>KONKRÉTNÍ cíl(e) </a:t>
            </a:r>
            <a:r>
              <a:rPr lang="cs-CZ" sz="3400" dirty="0" smtClean="0"/>
              <a:t>práce, kterého byste chtěli dosáhnout.</a:t>
            </a:r>
          </a:p>
          <a:p>
            <a:pPr lvl="0"/>
            <a:r>
              <a:rPr lang="cs-CZ" sz="3400" dirty="0" smtClean="0"/>
              <a:t>Stanovte si pro sebe "provozní" hypotézu - jaká bude asi odpověď na vaši otázku? Co zjistíte? Vaším </a:t>
            </a:r>
            <a:r>
              <a:rPr lang="cs-CZ" sz="3400" b="1" dirty="0" smtClean="0"/>
              <a:t>cílem</a:t>
            </a:r>
            <a:r>
              <a:rPr lang="cs-CZ" sz="3400" dirty="0" smtClean="0"/>
              <a:t> bude právě to, co chcete zjistit. </a:t>
            </a:r>
          </a:p>
          <a:p>
            <a:pPr lvl="0"/>
            <a:r>
              <a:rPr lang="cs-CZ" sz="3400" dirty="0" smtClean="0"/>
              <a:t>Bude zpracování vašeho tématu k něčemu dobré? K čemu? To je </a:t>
            </a:r>
            <a:r>
              <a:rPr lang="cs-CZ" sz="3400" b="1" dirty="0" smtClean="0"/>
              <a:t>přínos</a:t>
            </a:r>
            <a:r>
              <a:rPr lang="cs-CZ" sz="3400" dirty="0" smtClean="0"/>
              <a:t> vaší práce.</a:t>
            </a:r>
          </a:p>
          <a:p>
            <a:pPr algn="just"/>
            <a:r>
              <a:rPr lang="cs-CZ" sz="3400" dirty="0" smtClean="0"/>
              <a:t>Musí být </a:t>
            </a:r>
            <a:r>
              <a:rPr lang="cs-CZ" sz="3400" b="1" dirty="0" smtClean="0"/>
              <a:t>jasné</a:t>
            </a:r>
            <a:r>
              <a:rPr lang="cs-CZ" sz="3400" dirty="0" smtClean="0"/>
              <a:t>, co bude výsledkem vaší práce.</a:t>
            </a:r>
          </a:p>
          <a:p>
            <a:pPr algn="just"/>
            <a:r>
              <a:rPr lang="cs-CZ" sz="3400" dirty="0" smtClean="0"/>
              <a:t>Cílem práce NENÍ:</a:t>
            </a:r>
          </a:p>
          <a:p>
            <a:pPr algn="just">
              <a:buNone/>
            </a:pPr>
            <a:r>
              <a:rPr lang="cs-CZ" sz="3400" dirty="0" smtClean="0"/>
              <a:t>			- sepsání práce</a:t>
            </a:r>
          </a:p>
          <a:p>
            <a:pPr algn="just">
              <a:buNone/>
            </a:pPr>
            <a:r>
              <a:rPr lang="cs-CZ" sz="3400" dirty="0" smtClean="0"/>
              <a:t>			- nastudování textů</a:t>
            </a:r>
          </a:p>
          <a:p>
            <a:pPr algn="just">
              <a:buNone/>
            </a:pPr>
            <a:r>
              <a:rPr lang="cs-CZ" sz="3400" dirty="0" smtClean="0"/>
              <a:t>			- kompilace dostupné literatury</a:t>
            </a:r>
          </a:p>
          <a:p>
            <a:pPr algn="just"/>
            <a:r>
              <a:rPr lang="cs-CZ" sz="3400" dirty="0" smtClean="0"/>
              <a:t>Cílů stanovených v projektu musí být v DP vždy dosaženo!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- metody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jakým způsobem chcete dosáhnout stanoveného cíle a jaké uděláte konkrétní kroky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lvl="0"/>
            <a:r>
              <a:rPr lang="cs-CZ" dirty="0" smtClean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 smtClean="0"/>
              <a:t>Jak zjistíte odpověď</a:t>
            </a:r>
            <a:r>
              <a:rPr lang="cs-CZ" dirty="0" smtClean="0"/>
              <a:t> na to, co vás na problematice zajímá? (čtení odborných publikací je předpokladem odborné práce, </a:t>
            </a:r>
            <a:r>
              <a:rPr lang="cs-CZ" b="1" dirty="0" smtClean="0"/>
              <a:t>nikoli metodou</a:t>
            </a:r>
            <a:r>
              <a:rPr lang="cs-CZ" dirty="0" smtClean="0"/>
              <a:t>, jak otázku budete zodpovídat) </a:t>
            </a:r>
          </a:p>
          <a:p>
            <a:pPr lvl="0"/>
            <a:r>
              <a:rPr lang="cs-CZ" dirty="0" smtClean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algn="just"/>
            <a:r>
              <a:rPr lang="cs-CZ" dirty="0" smtClean="0"/>
              <a:t>v případě, že budete dělat výzkum, uvedete předmět výzkumu umožňující splnit cíl a ověřit hypotézy a stanovíte metodu výzkumu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50072033"/>
              </p:ext>
            </p:extLst>
          </p:nvPr>
        </p:nvGraphicFramePr>
        <p:xfrm>
          <a:off x="899592" y="260648"/>
          <a:ext cx="7272809" cy="5959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866"/>
                <a:gridCol w="3749943"/>
              </a:tblGrid>
              <a:tr h="5151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 problému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Metody</a:t>
                      </a:r>
                      <a:endParaRPr lang="cs-CZ" sz="2400" b="1" dirty="0"/>
                    </a:p>
                  </a:txBody>
                  <a:tcPr/>
                </a:tc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pocity skupiny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groups</a:t>
                      </a: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chápání světa jednotlivci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Rozhovory</a:t>
                      </a:r>
                      <a:endParaRPr lang="cs-CZ" sz="2000" dirty="0"/>
                    </a:p>
                  </a:txBody>
                  <a:tcPr/>
                </a:tc>
              </a:tr>
              <a:tr h="35031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Vysvětlení lidského chování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Pozorování</a:t>
                      </a:r>
                      <a:endParaRPr lang="cs-CZ" sz="2000" dirty="0"/>
                    </a:p>
                  </a:txBody>
                  <a:tcPr/>
                </a:tc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Zlepšení produktu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Testování použitelnosti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Obsahová analýza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 a jejich provázanosti/citování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Bibliometrie</a:t>
                      </a:r>
                      <a:endParaRPr lang="cs-CZ" sz="2000" dirty="0"/>
                    </a:p>
                  </a:txBody>
                  <a:tcPr/>
                </a:tc>
              </a:tr>
              <a:tr h="88925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 rozdílů v chování lidí (ženy/muži, před/po)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Experimentální design, dotazníková šetření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Pochopení vývoje jevu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Historický průzkum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literatura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 s ohledem na současný stav řešené problematiky</a:t>
            </a:r>
          </a:p>
          <a:p>
            <a:pPr algn="just"/>
            <a:r>
              <a:rPr lang="cs-CZ" dirty="0" smtClean="0"/>
              <a:t>do seznamu vypíšete literaturu, ze které budete při zpracování DP vycházet a jež bude tvořit jádro použité literatury</a:t>
            </a:r>
          </a:p>
          <a:p>
            <a:pPr algn="just"/>
            <a:r>
              <a:rPr lang="cs-CZ" dirty="0" smtClean="0"/>
              <a:t>zdroje vyberte na základě rešerše jako nejrelevantnější literaturu k tématu</a:t>
            </a:r>
          </a:p>
          <a:p>
            <a:pPr algn="just"/>
            <a:r>
              <a:rPr lang="cs-CZ" dirty="0" smtClean="0"/>
              <a:t>důraz na zahraniční zdroje – využijte odborné databáze přístupné pro studenty MU a odbornou literaturu,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„fyzicky“                  k dispozici, i ty, které teprve hodláte studovat, příp. shánět</a:t>
            </a:r>
          </a:p>
          <a:p>
            <a:pPr lvl="0"/>
            <a:r>
              <a:rPr lang="cs-CZ" dirty="0" smtClean="0"/>
              <a:t>doplňte vámi vytvořené </a:t>
            </a:r>
            <a:r>
              <a:rPr lang="cs-CZ" b="1" dirty="0" smtClean="0"/>
              <a:t>anotace</a:t>
            </a:r>
            <a:r>
              <a:rPr lang="cs-CZ" dirty="0" smtClean="0"/>
              <a:t> zdrojů</a:t>
            </a:r>
          </a:p>
          <a:p>
            <a:pPr algn="just"/>
            <a:r>
              <a:rPr lang="cs-CZ" b="1" dirty="0" smtClean="0"/>
              <a:t>požadovaný počet záznamů odborné literatury  je 8-12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Téma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aktuální, originální, ne příliš široce zaměřené</a:t>
            </a:r>
          </a:p>
          <a:p>
            <a:r>
              <a:rPr lang="cs-CZ" dirty="0" smtClean="0"/>
              <a:t>porovnejte s již obhájenými DP – </a:t>
            </a:r>
            <a:r>
              <a:rPr lang="cs-CZ" dirty="0"/>
              <a:t>inspirace zde: http://kisk.phil.muni.cz/cs/rejstriky/zaverecne-prace</a:t>
            </a:r>
            <a:endParaRPr lang="cs-CZ" dirty="0" smtClean="0"/>
          </a:p>
          <a:p>
            <a:r>
              <a:rPr lang="cs-CZ" dirty="0" smtClean="0"/>
              <a:t>zvolené téma musí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endParaRPr lang="cs-CZ" b="1" dirty="0" smtClean="0"/>
          </a:p>
          <a:p>
            <a:r>
              <a:rPr lang="cs-CZ" b="1" dirty="0" smtClean="0"/>
              <a:t>POZOR: téma práce musí korespondovat </a:t>
            </a:r>
            <a:br>
              <a:rPr lang="cs-CZ" b="1" dirty="0" smtClean="0"/>
            </a:br>
            <a:r>
              <a:rPr lang="cs-CZ" b="1" dirty="0" smtClean="0"/>
              <a:t>s obsahem práce!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Výběr tématu dle </a:t>
            </a:r>
            <a:r>
              <a:rPr lang="cs-CZ" sz="3600" b="1" dirty="0" err="1" smtClean="0">
                <a:solidFill>
                  <a:srgbClr val="00B050"/>
                </a:solidFill>
              </a:rPr>
              <a:t>Umberta</a:t>
            </a:r>
            <a:r>
              <a:rPr lang="cs-CZ" sz="3600" b="1" dirty="0" smtClean="0">
                <a:solidFill>
                  <a:srgbClr val="00B050"/>
                </a:solidFill>
              </a:rPr>
              <a:t> </a:t>
            </a:r>
            <a:r>
              <a:rPr lang="cs-CZ" sz="3600" b="1" dirty="0" err="1" smtClean="0">
                <a:solidFill>
                  <a:srgbClr val="00B050"/>
                </a:solidFill>
              </a:rPr>
              <a:t>Eca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 smtClean="0"/>
              <a:t>Téma odpovídá studovanému oboru a zájmům diplomanta </a:t>
            </a:r>
          </a:p>
          <a:p>
            <a:r>
              <a:rPr lang="cs-CZ" dirty="0" smtClean="0"/>
              <a:t>Prameny nutné pro zpracování tématu jsou dostupné</a:t>
            </a:r>
          </a:p>
          <a:p>
            <a:r>
              <a:rPr lang="cs-CZ" dirty="0" smtClean="0"/>
              <a:t>Zpracovatelnost tématu odpovídá kulturní úrovni diplomanta</a:t>
            </a:r>
          </a:p>
          <a:p>
            <a:r>
              <a:rPr lang="cs-CZ" dirty="0" smtClean="0"/>
              <a:t>Metodologické předpoklady výzkumu odpovídají zkušenosti diplomanta</a:t>
            </a:r>
          </a:p>
          <a:p>
            <a:r>
              <a:rPr lang="cs-CZ" dirty="0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Vedoucí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Má úplné vysokoškolské vzdělání </a:t>
            </a:r>
          </a:p>
          <a:p>
            <a:pPr algn="just">
              <a:buNone/>
            </a:pPr>
            <a:r>
              <a:rPr lang="cs-CZ" dirty="0" smtClean="0"/>
              <a:t>   (Mgr., Ing. a vyšší)</a:t>
            </a:r>
          </a:p>
          <a:p>
            <a:pPr algn="just"/>
            <a:r>
              <a:rPr lang="cs-CZ" dirty="0" smtClean="0"/>
              <a:t>Může být z </a:t>
            </a:r>
            <a:r>
              <a:rPr lang="cs-CZ" dirty="0" err="1" smtClean="0"/>
              <a:t>KISKu</a:t>
            </a:r>
            <a:r>
              <a:rPr lang="cs-CZ" dirty="0" smtClean="0"/>
              <a:t> i externí</a:t>
            </a:r>
          </a:p>
          <a:p>
            <a:pPr algn="just"/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 smtClean="0"/>
              <a:t>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Výběr vedoucího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 smtClean="0"/>
              <a:t>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vedoucím…</a:t>
            </a:r>
          </a:p>
          <a:p>
            <a:pPr algn="just">
              <a:buNone/>
            </a:pPr>
            <a:r>
              <a:rPr lang="cs-CZ" dirty="0" smtClean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  <a:endParaRPr lang="cs-CZ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Cíle předmětu VIKMA09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r>
              <a:rPr lang="cs-CZ" dirty="0" smtClean="0"/>
              <a:t>Výběr tématu diplomové práce</a:t>
            </a:r>
          </a:p>
          <a:p>
            <a:r>
              <a:rPr lang="cs-CZ" dirty="0" smtClean="0"/>
              <a:t>Výběr vedoucího diplomové práce</a:t>
            </a:r>
          </a:p>
          <a:p>
            <a:r>
              <a:rPr lang="cs-CZ" b="1" dirty="0" smtClean="0"/>
              <a:t>ZPRACOVÁNÍ ZÁVAZNÉHO PROJEKTU </a:t>
            </a:r>
          </a:p>
          <a:p>
            <a:r>
              <a:rPr lang="cs-CZ" dirty="0" smtClean="0"/>
              <a:t>Odevzdání projektu diplomové práce</a:t>
            </a:r>
          </a:p>
          <a:p>
            <a:r>
              <a:rPr lang="cs-CZ" dirty="0" smtClean="0"/>
              <a:t>Schválení projektu diplomové práce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Druhy diplomových prací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cs-CZ" b="1" dirty="0" smtClean="0"/>
              <a:t>Teoretická práce </a:t>
            </a:r>
          </a:p>
          <a:p>
            <a:r>
              <a:rPr lang="cs-CZ" dirty="0" smtClean="0"/>
              <a:t>je odborný text, který relevantním způsobem rozšiřuje vědecké poznání zvoleného tématu</a:t>
            </a:r>
          </a:p>
          <a:p>
            <a:pPr marL="0" indent="0">
              <a:buNone/>
            </a:pPr>
            <a:r>
              <a:rPr lang="cs-CZ" dirty="0" smtClean="0"/>
              <a:t>Musí obsahovat:</a:t>
            </a:r>
          </a:p>
          <a:p>
            <a:pPr marL="457200" indent="-457200"/>
            <a:r>
              <a:rPr lang="cs-CZ" dirty="0" smtClean="0"/>
              <a:t>vhodně zvolený teoretický problém či otázku</a:t>
            </a:r>
          </a:p>
          <a:p>
            <a:pPr marL="457200" indent="-457200"/>
            <a:r>
              <a:rPr lang="cs-CZ" dirty="0" smtClean="0"/>
              <a:t>bohatou a relevantní zdrojovou základnu </a:t>
            </a:r>
          </a:p>
          <a:p>
            <a:pPr marL="457200" indent="-457200"/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 smtClean="0"/>
              <a:t>autorský přínos, který může být ve dvou oblastech – buď autor pracuje s dostupnou literaturou novým způsobem a využívá ji          k odpovědi na nově položenou otázku, anebo autor pracuje           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 smtClean="0"/>
              <a:t>	Cílem teoretické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Druhy diplomových prací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Teoreticko-empirická práce </a:t>
            </a:r>
          </a:p>
          <a:p>
            <a:pPr marL="457200" indent="-457200"/>
            <a:r>
              <a:rPr lang="cs-CZ" dirty="0" smtClean="0"/>
              <a:t>kromě teoretického vymezení problému obsahuje výzkumné šetření metodou kvalitativního nebo kvantitativního výzkumu</a:t>
            </a:r>
          </a:p>
          <a:p>
            <a:pPr marL="457200" indent="-457200">
              <a:buNone/>
            </a:pPr>
            <a:endParaRPr lang="cs-CZ" b="1" dirty="0" smtClean="0"/>
          </a:p>
          <a:p>
            <a:pPr marL="457200" indent="-457200">
              <a:buNone/>
            </a:pPr>
            <a:r>
              <a:rPr lang="cs-CZ" b="1" dirty="0" smtClean="0"/>
              <a:t>Teoreticko-aplikační práce </a:t>
            </a:r>
            <a:endParaRPr lang="cs-CZ" dirty="0" smtClean="0"/>
          </a:p>
          <a:p>
            <a:pPr marL="457200" indent="-457200"/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Možnosti výběru tématu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endParaRPr lang="cs-CZ" b="1" dirty="0" smtClean="0"/>
          </a:p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také domlouvá vedoucího</a:t>
            </a:r>
          </a:p>
          <a:p>
            <a:r>
              <a:rPr lang="cs-CZ" b="1" dirty="0" smtClean="0"/>
              <a:t>výběr tématu dle navržených okruhů </a:t>
            </a:r>
            <a:r>
              <a:rPr lang="cs-CZ" dirty="0" smtClean="0"/>
              <a:t>– student se inspiruje některým širším okruhem, sám si zúží téma, určí název a vybere vedoucího</a:t>
            </a:r>
          </a:p>
          <a:p>
            <a:r>
              <a:rPr lang="cs-CZ" b="1" dirty="0" smtClean="0"/>
              <a:t>výběr konkrétního tématu s konkrétním vedoucím </a:t>
            </a:r>
            <a:r>
              <a:rPr lang="cs-CZ" dirty="0" smtClean="0"/>
              <a:t>– student si vybere téma a vedoucího z nabídky předem stanovených témat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00B050"/>
                </a:solidFill>
              </a:rPr>
              <a:t>Doporu</a:t>
            </a:r>
            <a:r>
              <a:rPr lang="cs-CZ" sz="3600" b="1" dirty="0" err="1" smtClean="0">
                <a:solidFill>
                  <a:srgbClr val="00B050"/>
                </a:solidFill>
              </a:rPr>
              <a:t>čená</a:t>
            </a:r>
            <a:r>
              <a:rPr lang="cs-CZ" sz="3600" b="1" dirty="0" smtClean="0">
                <a:solidFill>
                  <a:srgbClr val="00B050"/>
                </a:solidFill>
              </a:rPr>
              <a:t> literatura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ECO, </a:t>
            </a:r>
            <a:r>
              <a:rPr lang="cs-CZ" sz="2000" dirty="0" err="1" smtClean="0"/>
              <a:t>Umberto</a:t>
            </a:r>
            <a:r>
              <a:rPr lang="cs-CZ" sz="2000" dirty="0" smtClean="0"/>
              <a:t>. </a:t>
            </a:r>
            <a:r>
              <a:rPr lang="pt-BR" sz="2000" i="1" dirty="0" smtClean="0"/>
              <a:t>Jak napsat diplomovou práci</a:t>
            </a:r>
            <a:r>
              <a:rPr lang="cs-CZ" sz="2000" dirty="0" smtClean="0"/>
              <a:t>. </a:t>
            </a:r>
            <a:r>
              <a:rPr lang="pt-BR" sz="2000" dirty="0" smtClean="0"/>
              <a:t>Olomouc : Votobia, 1997.  271 s.</a:t>
            </a:r>
            <a:r>
              <a:rPr lang="cs-CZ" sz="2000" dirty="0" smtClean="0"/>
              <a:t> ISBN </a:t>
            </a:r>
            <a:r>
              <a:rPr lang="en-US" sz="2000" dirty="0" smtClean="0"/>
              <a:t>8071981737</a:t>
            </a:r>
          </a:p>
          <a:p>
            <a:r>
              <a:rPr lang="cs-CZ" sz="2000" dirty="0" smtClean="0"/>
              <a:t>KATUŠČÁK, Dušan, DROBÍKOVÁ, Barbora, PAPÍK, Richard. </a:t>
            </a:r>
            <a:r>
              <a:rPr lang="cs-CZ" sz="2000" i="1" dirty="0" smtClean="0"/>
              <a:t>Jak psát závěrečné a kvalifikační práce</a:t>
            </a:r>
            <a:r>
              <a:rPr lang="cs-CZ" sz="2000" dirty="0" smtClean="0"/>
              <a:t>. 5. </a:t>
            </a:r>
            <a:r>
              <a:rPr lang="cs-CZ" sz="2000" dirty="0" err="1" smtClean="0"/>
              <a:t>vyd</a:t>
            </a:r>
            <a:r>
              <a:rPr lang="cs-CZ" sz="2000" dirty="0" smtClean="0"/>
              <a:t>., v českém jazyce 1. Nitra : Enigma, 2008. 161 s. ISBN 9788089132706. </a:t>
            </a:r>
          </a:p>
          <a:p>
            <a:r>
              <a:rPr lang="cs-CZ" sz="2000" dirty="0" smtClean="0"/>
              <a:t>KUBÁTOVÁ, Helena, ŠIMEK, Dušan</a:t>
            </a:r>
            <a:r>
              <a:rPr lang="cs-CZ" sz="2000" i="1" dirty="0" smtClean="0"/>
              <a:t>. Od abstraktu do závěrečné práce : jak napsat diplomovou práci ve společenskovědních a humanitních oborech : praktická příručka</a:t>
            </a:r>
            <a:r>
              <a:rPr lang="cs-CZ" sz="2000" dirty="0" smtClean="0"/>
              <a:t>. 4., </a:t>
            </a:r>
            <a:r>
              <a:rPr lang="cs-CZ" sz="2000" dirty="0" err="1" smtClean="0"/>
              <a:t>přeprac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 Olomouc : Univerzita Palackého v Olomouci, 2007. 90 s. ISBN 978802441589.</a:t>
            </a:r>
          </a:p>
          <a:p>
            <a:r>
              <a:rPr lang="cs-CZ" sz="2000" dirty="0" smtClean="0"/>
              <a:t>MEŠKO, Dušan</a:t>
            </a:r>
            <a:r>
              <a:rPr lang="cs-CZ" sz="2000" dirty="0"/>
              <a:t>,</a:t>
            </a:r>
            <a:r>
              <a:rPr lang="cs-CZ" sz="2000" dirty="0" smtClean="0"/>
              <a:t> K</a:t>
            </a:r>
            <a:r>
              <a:rPr lang="en-US" sz="2000" dirty="0" smtClean="0"/>
              <a:t>ATU</a:t>
            </a:r>
            <a:r>
              <a:rPr lang="cs-CZ" sz="2000" dirty="0" smtClean="0"/>
              <a:t>ŠČÁK, Dušan</a:t>
            </a:r>
            <a:r>
              <a:rPr lang="cs-CZ" sz="2000" dirty="0"/>
              <a:t>,</a:t>
            </a:r>
            <a:r>
              <a:rPr lang="en-US" sz="2000" dirty="0" smtClean="0"/>
              <a:t> FINDRA</a:t>
            </a:r>
            <a:r>
              <a:rPr lang="cs-CZ" sz="2000" dirty="0" smtClean="0"/>
              <a:t>, Ján a kol</a:t>
            </a:r>
            <a:r>
              <a:rPr lang="en-US" sz="2000" dirty="0" smtClean="0"/>
              <a:t>. </a:t>
            </a:r>
            <a:r>
              <a:rPr lang="cs-CZ" sz="2000" i="1" dirty="0" smtClean="0"/>
              <a:t>Akademická příručka</a:t>
            </a:r>
            <a:r>
              <a:rPr lang="en-US" sz="2000" i="1" dirty="0" smtClean="0"/>
              <a:t>.</a:t>
            </a:r>
            <a:r>
              <a:rPr lang="cs-CZ" sz="2000" dirty="0" smtClean="0"/>
              <a:t> České, </a:t>
            </a:r>
            <a:r>
              <a:rPr lang="cs-CZ" sz="2000" dirty="0" err="1" smtClean="0"/>
              <a:t>upr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</a:t>
            </a:r>
            <a:r>
              <a:rPr lang="en-US" sz="2000" dirty="0" smtClean="0"/>
              <a:t> </a:t>
            </a:r>
            <a:r>
              <a:rPr lang="cs-CZ" sz="2000" dirty="0" smtClean="0"/>
              <a:t>Martin : </a:t>
            </a:r>
            <a:r>
              <a:rPr lang="cs-CZ" sz="2000" dirty="0" err="1" smtClean="0"/>
              <a:t>Osveta</a:t>
            </a:r>
            <a:r>
              <a:rPr lang="cs-CZ" sz="2000" dirty="0" smtClean="0"/>
              <a:t>, 2006. 481 s.</a:t>
            </a:r>
            <a:r>
              <a:rPr lang="en-US" sz="2000" dirty="0" smtClean="0"/>
              <a:t> ISBN 8080632197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cs-CZ" sz="2000" dirty="0" smtClean="0"/>
              <a:t>ŠANDEROVÁ, </a:t>
            </a:r>
            <a:r>
              <a:rPr lang="cs-CZ" sz="2000" dirty="0" err="1" smtClean="0"/>
              <a:t>Jadwiga</a:t>
            </a:r>
            <a:r>
              <a:rPr lang="cs-CZ" sz="2000" dirty="0" smtClean="0"/>
              <a:t>. </a:t>
            </a:r>
            <a:r>
              <a:rPr lang="cs-CZ" sz="2000" i="1" dirty="0" smtClean="0"/>
              <a:t>Jak číst a psát odborný text ve společenských vědách : několik zásad pro začátečníky</a:t>
            </a:r>
            <a:r>
              <a:rPr lang="cs-CZ" sz="2000" dirty="0" smtClean="0"/>
              <a:t>.  </a:t>
            </a:r>
            <a:r>
              <a:rPr lang="cs-CZ" sz="2000" dirty="0" err="1" smtClean="0"/>
              <a:t>Vyd</a:t>
            </a:r>
            <a:r>
              <a:rPr lang="cs-CZ" sz="2000" dirty="0" smtClean="0"/>
              <a:t>. 1. Praha : Sociologické nakladatelství, 2005. 209 s. ISBN </a:t>
            </a:r>
            <a:r>
              <a:rPr lang="en-US" sz="2000" dirty="0" smtClean="0"/>
              <a:t>9788006429403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Výstup předmětu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800" b="1" dirty="0" smtClean="0"/>
              <a:t>Výstupem předmětu je PROJEKT v písemné podobě</a:t>
            </a:r>
            <a:r>
              <a:rPr lang="en-US" sz="2800" b="1" dirty="0" smtClean="0"/>
              <a:t> </a:t>
            </a:r>
            <a:r>
              <a:rPr lang="cs-CZ" sz="2800" b="1" dirty="0" smtClean="0"/>
              <a:t>– </a:t>
            </a:r>
            <a:r>
              <a:rPr lang="cs-CZ" sz="2800" dirty="0" smtClean="0"/>
              <a:t>formulář ke stažení na stránkách KISK</a:t>
            </a:r>
            <a:r>
              <a:rPr lang="en-US" sz="2800" dirty="0" smtClean="0"/>
              <a:t>u</a:t>
            </a:r>
            <a:r>
              <a:rPr lang="cs-CZ" sz="2800" dirty="0" smtClean="0"/>
              <a:t>:</a:t>
            </a:r>
          </a:p>
          <a:p>
            <a:pPr algn="just">
              <a:buNone/>
            </a:pPr>
            <a:r>
              <a:rPr lang="cs-CZ" sz="2800" dirty="0" smtClean="0"/>
              <a:t>	</a:t>
            </a:r>
            <a:r>
              <a:rPr lang="cs-CZ" b="1" dirty="0"/>
              <a:t>http://kisk.phil.muni.cz/cs/povinnosti</a:t>
            </a:r>
            <a:endParaRPr lang="cs-CZ" b="1" dirty="0" smtClean="0"/>
          </a:p>
          <a:p>
            <a:pPr algn="just"/>
            <a:r>
              <a:rPr lang="cs-CZ" dirty="0" smtClean="0"/>
              <a:t>Projekt </a:t>
            </a:r>
            <a:r>
              <a:rPr lang="cs-CZ" sz="2800" dirty="0" smtClean="0"/>
              <a:t>je závazný – pokud je schválen, zásadní změny v něm později nejsou možné </a:t>
            </a:r>
          </a:p>
          <a:p>
            <a:pPr algn="just"/>
            <a:r>
              <a:rPr lang="cs-CZ" sz="2800" dirty="0" smtClean="0"/>
              <a:t>Schválený projekt je nutné přiložit na konec do svázané diplomové práce, je její nedílnou součástí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Ukončení předmětu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b="1" dirty="0" smtClean="0"/>
              <a:t>Podmínky ukončení</a:t>
            </a:r>
            <a:r>
              <a:rPr lang="cs-CZ" sz="2800" dirty="0" smtClean="0"/>
              <a:t>: vypracovaný a schválený projekt diplomové práce</a:t>
            </a:r>
          </a:p>
          <a:p>
            <a:pPr algn="just"/>
            <a:r>
              <a:rPr lang="cs-CZ" sz="2800" b="1" dirty="0" smtClean="0"/>
              <a:t>Termíny odevzdání </a:t>
            </a:r>
            <a:r>
              <a:rPr lang="cs-CZ" sz="2800" dirty="0" smtClean="0"/>
              <a:t>projektu diplomové </a:t>
            </a:r>
            <a:r>
              <a:rPr lang="en-US" sz="2800" dirty="0" smtClean="0"/>
              <a:t>p</a:t>
            </a:r>
            <a:r>
              <a:rPr lang="cs-CZ" sz="2800" dirty="0" err="1" smtClean="0"/>
              <a:t>ráce</a:t>
            </a:r>
            <a:r>
              <a:rPr lang="cs-CZ" sz="2800" dirty="0" smtClean="0"/>
              <a:t>: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Řádný </a:t>
            </a:r>
            <a:r>
              <a:rPr lang="cs-CZ" sz="2800" dirty="0" smtClean="0"/>
              <a:t>termín (ŘT):</a:t>
            </a:r>
            <a:r>
              <a:rPr lang="cs-CZ" sz="2800" b="1" dirty="0" smtClean="0"/>
              <a:t>		</a:t>
            </a:r>
            <a:r>
              <a:rPr lang="cs-CZ" sz="2800" b="1" dirty="0" smtClean="0"/>
              <a:t>2. prosinec 2016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Opravný </a:t>
            </a:r>
            <a:r>
              <a:rPr lang="cs-CZ" sz="2800" dirty="0" smtClean="0"/>
              <a:t>termín (OT):	</a:t>
            </a:r>
            <a:r>
              <a:rPr lang="cs-CZ" sz="2800" b="1" dirty="0" smtClean="0"/>
              <a:t>cca polovina ledna 2017 – bude upřesněno </a:t>
            </a:r>
            <a:endParaRPr lang="cs-CZ" sz="2800" b="1" dirty="0" smtClean="0"/>
          </a:p>
          <a:p>
            <a:pPr algn="just"/>
            <a:r>
              <a:rPr lang="cs-CZ" sz="2800" dirty="0" smtClean="0"/>
              <a:t>Projekt se odevzdává v tištěné formě na sekretariát </a:t>
            </a:r>
            <a:r>
              <a:rPr lang="cs-CZ" sz="2800" dirty="0" err="1" smtClean="0"/>
              <a:t>KISKu</a:t>
            </a:r>
            <a:r>
              <a:rPr lang="cs-CZ" sz="2800" dirty="0" smtClean="0"/>
              <a:t> nejpozději do </a:t>
            </a:r>
            <a:r>
              <a:rPr lang="cs-CZ" sz="2800" dirty="0" smtClean="0"/>
              <a:t>15:30 </a:t>
            </a:r>
            <a:r>
              <a:rPr lang="cs-CZ" sz="2800" dirty="0" smtClean="0"/>
              <a:t>hodin     v uvedený den</a:t>
            </a:r>
          </a:p>
          <a:p>
            <a:pPr algn="just"/>
            <a:r>
              <a:rPr lang="cs-CZ" sz="2800" b="1" dirty="0" smtClean="0"/>
              <a:t>Projekt MUSÍ mít podpis vedoucího                    i </a:t>
            </a:r>
            <a:r>
              <a:rPr lang="cs-CZ" sz="2800" b="1" dirty="0" smtClean="0"/>
              <a:t>studenta, </a:t>
            </a:r>
            <a:r>
              <a:rPr lang="cs-CZ" sz="2800" b="1" dirty="0" smtClean="0"/>
              <a:t>nepodepsaný nebude přijat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Možnosti odevzdání projektu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odevzdám v ŘT a mám schváleno – </a:t>
            </a:r>
            <a:r>
              <a:rPr lang="cs-CZ" b="1" dirty="0" smtClean="0"/>
              <a:t>ideální stav </a:t>
            </a:r>
            <a:r>
              <a:rPr lang="cs-CZ" b="1" dirty="0" smtClean="0">
                <a:sym typeface="Wingdings" pitchFamily="2" charset="2"/>
              </a:rPr>
              <a:t></a:t>
            </a:r>
            <a:endParaRPr lang="cs-CZ" b="1" dirty="0" smtClean="0"/>
          </a:p>
          <a:p>
            <a:pPr algn="just"/>
            <a:r>
              <a:rPr lang="cs-CZ" dirty="0" smtClean="0"/>
              <a:t>odevzdám v ŘT a nemám schváleno – přepracuji a odevzdám v OT</a:t>
            </a:r>
          </a:p>
          <a:p>
            <a:pPr algn="just"/>
            <a:r>
              <a:rPr lang="cs-CZ" dirty="0" smtClean="0"/>
              <a:t>odevzdám podruhé v OT a mám schváleno</a:t>
            </a:r>
          </a:p>
          <a:p>
            <a:pPr algn="just"/>
            <a:r>
              <a:rPr lang="cs-CZ" dirty="0" smtClean="0"/>
              <a:t>odevzdám podruhé v OT a opět nemám schváleno – nové téma a vedoucího mi následně určí KISK</a:t>
            </a:r>
          </a:p>
          <a:p>
            <a:pPr algn="just"/>
            <a:r>
              <a:rPr lang="cs-CZ" dirty="0" smtClean="0"/>
              <a:t>nestihnu ŘT a odevzdám poprvé v OT – riskuji </a:t>
            </a:r>
            <a:r>
              <a:rPr lang="cs-CZ" dirty="0" smtClean="0">
                <a:sym typeface="Wingdings" panose="05000000000000000000" pitchFamily="2" charset="2"/>
              </a:rPr>
              <a:t>    </a:t>
            </a:r>
            <a:r>
              <a:rPr lang="cs-CZ" dirty="0" smtClean="0"/>
              <a:t>–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smtClean="0"/>
              <a:t> pokud nebudu mít schváleno, určí mi nové téma a vedoucího KISK</a:t>
            </a:r>
          </a:p>
          <a:p>
            <a:pPr algn="just"/>
            <a:r>
              <a:rPr lang="cs-CZ" dirty="0" smtClean="0"/>
              <a:t>neodevzdám nic v ŘT ani </a:t>
            </a:r>
            <a:r>
              <a:rPr lang="cs-CZ" dirty="0"/>
              <a:t>OT – </a:t>
            </a:r>
            <a:r>
              <a:rPr lang="cs-CZ" dirty="0" smtClean="0"/>
              <a:t>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Projekt a osnova – úvodní strana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Jméno a příjmení</a:t>
            </a:r>
          </a:p>
          <a:p>
            <a:r>
              <a:rPr lang="cs-CZ" sz="2400" dirty="0" smtClean="0"/>
              <a:t>UČO</a:t>
            </a:r>
          </a:p>
          <a:p>
            <a:r>
              <a:rPr lang="cs-CZ" sz="2400" dirty="0" smtClean="0"/>
              <a:t>Imatrikulační ročník</a:t>
            </a:r>
          </a:p>
          <a:p>
            <a:r>
              <a:rPr lang="cs-CZ" sz="2400" dirty="0" smtClean="0"/>
              <a:t>E-mail</a:t>
            </a:r>
          </a:p>
          <a:p>
            <a:r>
              <a:rPr lang="cs-CZ" sz="2400" dirty="0" smtClean="0"/>
              <a:t>Název tématu diplomové práce</a:t>
            </a:r>
          </a:p>
          <a:p>
            <a:pPr lvl="1"/>
            <a:r>
              <a:rPr lang="cs-CZ" sz="2000" dirty="0" smtClean="0"/>
              <a:t> v českém jazyce</a:t>
            </a:r>
          </a:p>
          <a:p>
            <a:pPr lvl="1"/>
            <a:r>
              <a:rPr lang="cs-CZ" sz="2000" b="1" dirty="0" smtClean="0"/>
              <a:t> nově</a:t>
            </a:r>
            <a:r>
              <a:rPr lang="cs-CZ" sz="2000" dirty="0" smtClean="0"/>
              <a:t> </a:t>
            </a:r>
            <a:r>
              <a:rPr lang="cs-CZ" sz="2000" b="1" dirty="0" smtClean="0"/>
              <a:t>i v anglickém jazyce</a:t>
            </a:r>
          </a:p>
          <a:p>
            <a:r>
              <a:rPr lang="cs-CZ" sz="2400" dirty="0" smtClean="0"/>
              <a:t>Jméno vedoucí/vedoucího diplomové práce</a:t>
            </a:r>
          </a:p>
          <a:p>
            <a:r>
              <a:rPr lang="cs-CZ" sz="2400" dirty="0" smtClean="0"/>
              <a:t>Pracoviště vedoucího DP</a:t>
            </a:r>
          </a:p>
          <a:p>
            <a:r>
              <a:rPr lang="cs-CZ" sz="2400" dirty="0" smtClean="0"/>
              <a:t>Vyjádření a podpis vedoucího DP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116360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dirty="0"/>
              <a:t>Rozpracovat osnovu </a:t>
            </a:r>
            <a:r>
              <a:rPr lang="cs-CZ" sz="2400" dirty="0"/>
              <a:t>(jako přílohu) 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 Popis </a:t>
            </a:r>
            <a:r>
              <a:rPr lang="cs-CZ" b="1" dirty="0"/>
              <a:t>problému</a:t>
            </a:r>
            <a:r>
              <a:rPr lang="cs-CZ" dirty="0"/>
              <a:t>, který bude v práci řešen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Zařazení problému do jedné ze tří specializací (pokud je cílem studia): </a:t>
            </a:r>
            <a:endParaRPr lang="cs-CZ" dirty="0" smtClean="0"/>
          </a:p>
          <a:p>
            <a:pPr lvl="3">
              <a:buFont typeface="Wingdings" pitchFamily="2" charset="2"/>
              <a:buChar char="Ø"/>
            </a:pPr>
            <a:r>
              <a:rPr lang="cs-CZ" dirty="0" smtClean="0"/>
              <a:t>Design informačních služeb</a:t>
            </a:r>
          </a:p>
          <a:p>
            <a:pPr lvl="3">
              <a:buFont typeface="Wingdings" pitchFamily="2" charset="2"/>
              <a:buChar char="Ø"/>
            </a:pPr>
            <a:r>
              <a:rPr lang="cs-CZ" dirty="0" smtClean="0"/>
              <a:t>Informační a datový management</a:t>
            </a:r>
          </a:p>
          <a:p>
            <a:pPr lvl="3">
              <a:buFont typeface="Wingdings" pitchFamily="2" charset="2"/>
              <a:buChar char="Ø"/>
            </a:pPr>
            <a:r>
              <a:rPr lang="cs-CZ" dirty="0" smtClean="0"/>
              <a:t>Technologie ve vzdělávání</a:t>
            </a:r>
            <a:endParaRPr lang="cs-CZ" dirty="0"/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 Rešerše</a:t>
            </a:r>
            <a:r>
              <a:rPr lang="cs-CZ" dirty="0" smtClean="0"/>
              <a:t> </a:t>
            </a:r>
            <a:r>
              <a:rPr lang="cs-CZ" dirty="0"/>
              <a:t>zpracovaných diplomových prací v rámci celé  MU včetně anotací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 Cíl </a:t>
            </a:r>
            <a:r>
              <a:rPr lang="cs-CZ" dirty="0"/>
              <a:t>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 Metody</a:t>
            </a:r>
            <a:r>
              <a:rPr lang="cs-CZ" dirty="0" smtClean="0"/>
              <a:t> </a:t>
            </a:r>
            <a:r>
              <a:rPr lang="cs-CZ" dirty="0"/>
              <a:t>zpracování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 smtClean="0"/>
              <a:t> Základní </a:t>
            </a:r>
            <a:r>
              <a:rPr lang="cs-CZ" b="1" dirty="0"/>
              <a:t>odborná literatura </a:t>
            </a:r>
            <a:r>
              <a:rPr lang="cs-CZ" dirty="0"/>
              <a:t>s ohledem na současný stav řešené problematiky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4764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Osnova – zařazení problematiky do oborové  specializace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sz="2000" b="1" dirty="0" smtClean="0"/>
              <a:t>Technologie ve vzdělávání </a:t>
            </a:r>
            <a:r>
              <a:rPr lang="cs-CZ" sz="2000" dirty="0"/>
              <a:t>–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EdTech</a:t>
            </a:r>
            <a:endParaRPr lang="cs-CZ" sz="2000" b="1" dirty="0" smtClean="0"/>
          </a:p>
          <a:p>
            <a:pPr marL="274637" lvl="1" indent="0">
              <a:buNone/>
            </a:pPr>
            <a:r>
              <a:rPr lang="cs-CZ" sz="2000" dirty="0" smtClean="0"/>
              <a:t> http</a:t>
            </a:r>
            <a:r>
              <a:rPr lang="cs-CZ" sz="2000" dirty="0"/>
              <a:t>://</a:t>
            </a:r>
            <a:r>
              <a:rPr lang="cs-CZ" sz="2000" dirty="0" smtClean="0"/>
              <a:t>kisk.phil.muni.cz/cs/co-resime/technologie-ve-vzdelavani#study-focus </a:t>
            </a:r>
          </a:p>
          <a:p>
            <a:pPr lvl="1"/>
            <a:r>
              <a:rPr lang="cs-CZ" sz="2000" b="1" dirty="0" smtClean="0"/>
              <a:t>Informační a datový management</a:t>
            </a:r>
          </a:p>
          <a:p>
            <a:pPr marL="274637" lvl="1" indent="0">
              <a:buNone/>
            </a:pPr>
            <a:r>
              <a:rPr lang="cs-CZ" sz="2000" dirty="0" smtClean="0"/>
              <a:t>http</a:t>
            </a:r>
            <a:r>
              <a:rPr lang="cs-CZ" sz="2000" dirty="0"/>
              <a:t>://</a:t>
            </a:r>
            <a:r>
              <a:rPr lang="cs-CZ" sz="2000" dirty="0" smtClean="0"/>
              <a:t>kisk.phil.muni.cz/cs/co-resime/informacni-a-datovy-management#study-focus </a:t>
            </a:r>
          </a:p>
          <a:p>
            <a:pPr lvl="1"/>
            <a:r>
              <a:rPr lang="cs-CZ" sz="2000" b="1" dirty="0" smtClean="0"/>
              <a:t>Design informačních </a:t>
            </a:r>
            <a:r>
              <a:rPr lang="cs-CZ" sz="2000" b="1" dirty="0"/>
              <a:t>služeb </a:t>
            </a:r>
            <a:endParaRPr lang="cs-CZ" sz="2000" b="1" dirty="0" smtClean="0"/>
          </a:p>
          <a:p>
            <a:pPr marL="274637" lvl="1" indent="0">
              <a:buNone/>
            </a:pPr>
            <a:r>
              <a:rPr lang="cs-CZ" sz="2000" dirty="0" smtClean="0"/>
              <a:t>http</a:t>
            </a:r>
            <a:r>
              <a:rPr lang="cs-CZ" sz="2000" dirty="0"/>
              <a:t>://</a:t>
            </a:r>
            <a:r>
              <a:rPr lang="cs-CZ" sz="2000" dirty="0" smtClean="0"/>
              <a:t>kisk.phil.muni.cz/cs/co-resime/design-informacnich-sluzeb#study-focus </a:t>
            </a:r>
          </a:p>
          <a:p>
            <a:pPr lvl="1"/>
            <a:r>
              <a:rPr lang="cs-CZ" sz="2400" dirty="0" smtClean="0"/>
              <a:t>Podmínkou </a:t>
            </a:r>
            <a:r>
              <a:rPr lang="cs-CZ" sz="2400" dirty="0"/>
              <a:t>pro získání specializace je </a:t>
            </a:r>
            <a:r>
              <a:rPr lang="cs-CZ" sz="2400" b="1" dirty="0"/>
              <a:t>úspěšně obhájená diplomová práce z oblasti </a:t>
            </a:r>
            <a:r>
              <a:rPr lang="cs-CZ" sz="2400" b="1" dirty="0" smtClean="0"/>
              <a:t>specializace + specializační  část ústní státní zkoušky </a:t>
            </a:r>
          </a:p>
          <a:p>
            <a:pPr lvl="1"/>
            <a:r>
              <a:rPr lang="cs-CZ" sz="2400" dirty="0" smtClean="0"/>
              <a:t>V projektu </a:t>
            </a:r>
            <a:r>
              <a:rPr lang="cs-CZ" sz="2400" b="1" dirty="0" smtClean="0"/>
              <a:t>musí být vysvětleno propojení tématu diplomové práce s vybranou specializací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20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popis problému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</a:t>
            </a:r>
            <a:r>
              <a:rPr lang="cs-CZ" b="1" dirty="0" smtClean="0"/>
              <a:t>práce zabývat</a:t>
            </a:r>
          </a:p>
          <a:p>
            <a:pPr algn="just"/>
            <a:r>
              <a:rPr lang="cs-CZ" dirty="0" smtClean="0"/>
              <a:t>nastíníte </a:t>
            </a:r>
            <a:r>
              <a:rPr lang="cs-CZ" b="1" dirty="0" smtClean="0"/>
              <a:t>problém</a:t>
            </a:r>
            <a:r>
              <a:rPr lang="cs-CZ" dirty="0" smtClean="0"/>
              <a:t>, který by zvolené téma mělo pomoci řešit </a:t>
            </a:r>
          </a:p>
          <a:p>
            <a:r>
              <a:rPr lang="cs-CZ" dirty="0" smtClean="0"/>
              <a:t>popíšete </a:t>
            </a:r>
            <a:r>
              <a:rPr lang="cs-CZ" b="1" dirty="0" smtClean="0"/>
              <a:t>důvod, proč </a:t>
            </a:r>
            <a:r>
              <a:rPr lang="cs-CZ" dirty="0" smtClean="0"/>
              <a:t>jste se rozhodli zpracovat dané téma, a </a:t>
            </a:r>
            <a:r>
              <a:rPr lang="cs-CZ" b="1" dirty="0" smtClean="0"/>
              <a:t>vymezíte</a:t>
            </a:r>
            <a:r>
              <a:rPr lang="cs-CZ" dirty="0" smtClean="0"/>
              <a:t> </a:t>
            </a:r>
            <a:r>
              <a:rPr lang="cs-CZ" dirty="0"/>
              <a:t>oblast, teorii, </a:t>
            </a:r>
            <a:r>
              <a:rPr lang="cs-CZ" dirty="0" smtClean="0"/>
              <a:t>koncept, od kterého se téma odvíjí</a:t>
            </a:r>
          </a:p>
          <a:p>
            <a:r>
              <a:rPr lang="cs-CZ" dirty="0" smtClean="0"/>
              <a:t>podle problému si </a:t>
            </a:r>
            <a:r>
              <a:rPr lang="cs-CZ" b="1" dirty="0" smtClean="0"/>
              <a:t>stanovíte otázku</a:t>
            </a:r>
            <a:r>
              <a:rPr lang="cs-CZ" dirty="0" smtClean="0"/>
              <a:t>, na kterou budete hledat odpověď, tzn. napíšete, co vás na problému zajímá </a:t>
            </a:r>
          </a:p>
          <a:p>
            <a:r>
              <a:rPr lang="cs-CZ" b="1" dirty="0" smtClean="0"/>
              <a:t>provážete popis problému s literaturou </a:t>
            </a:r>
            <a:r>
              <a:rPr lang="cs-CZ" dirty="0" smtClean="0"/>
              <a:t>– najděte si výzkumy, které v této oblasti proběhly, odkazujte se na autory/autority, kteří/které o problematice psali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</a:t>
            </a:r>
            <a:r>
              <a:rPr lang="cs-CZ" b="1" dirty="0" smtClean="0"/>
              <a:t>mentální mapu </a:t>
            </a:r>
            <a:r>
              <a:rPr lang="cs-CZ" dirty="0" smtClean="0"/>
              <a:t>tématu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1939</TotalTime>
  <Words>1351</Words>
  <Application>Microsoft Office PowerPoint</Application>
  <PresentationFormat>Předvádění na obrazovce (4:3)</PresentationFormat>
  <Paragraphs>192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Arial Black</vt:lpstr>
      <vt:lpstr>Calibri</vt:lpstr>
      <vt:lpstr>Wingdings</vt:lpstr>
      <vt:lpstr>Základní</vt:lpstr>
      <vt:lpstr>VIKMA09</vt:lpstr>
      <vt:lpstr>Cíle předmětu VIKMA09</vt:lpstr>
      <vt:lpstr>Výstup předmětu</vt:lpstr>
      <vt:lpstr>Ukončení předmětu</vt:lpstr>
      <vt:lpstr>Možnosti odevzdání projektu</vt:lpstr>
      <vt:lpstr>Projekt a osnova – úvodní strana</vt:lpstr>
      <vt:lpstr>osnova – úvodní strana</vt:lpstr>
      <vt:lpstr>Osnova – zařazení problematiky do oborové  specializace</vt:lpstr>
      <vt:lpstr>Osnova – popis problému</vt:lpstr>
      <vt:lpstr>  Vymezení výzkumného tématu (problému)</vt:lpstr>
      <vt:lpstr>Osnova – rešerše zpracovaných dp v rámci mu</vt:lpstr>
      <vt:lpstr>Osnova – cíl diplomové práce</vt:lpstr>
      <vt:lpstr>Osnova - metody</vt:lpstr>
      <vt:lpstr>Prezentace aplikace PowerPoint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Druhy diplomových prací</vt:lpstr>
      <vt:lpstr>Druhy diplomových prací</vt:lpstr>
      <vt:lpstr>Možnosti výběru tématu</vt:lpstr>
      <vt:lpstr>Doporučená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Pavlína Mazáčová</cp:lastModifiedBy>
  <cp:revision>178</cp:revision>
  <dcterms:created xsi:type="dcterms:W3CDTF">2010-02-20T15:14:09Z</dcterms:created>
  <dcterms:modified xsi:type="dcterms:W3CDTF">2016-11-01T07:43:11Z</dcterms:modified>
</cp:coreProperties>
</file>