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2" r:id="rId4"/>
    <p:sldId id="268" r:id="rId5"/>
    <p:sldId id="269" r:id="rId6"/>
    <p:sldId id="271" r:id="rId7"/>
    <p:sldId id="270" r:id="rId8"/>
    <p:sldId id="272" r:id="rId9"/>
    <p:sldId id="273" r:id="rId10"/>
    <p:sldId id="257" r:id="rId11"/>
    <p:sldId id="258" r:id="rId12"/>
    <p:sldId id="264" r:id="rId13"/>
    <p:sldId id="259" r:id="rId14"/>
    <p:sldId id="265" r:id="rId15"/>
    <p:sldId id="266" r:id="rId16"/>
    <p:sldId id="260" r:id="rId17"/>
    <p:sldId id="267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7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3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12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04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87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4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3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28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48DD-687E-4C67-A822-E4B7E527A553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A344-1C8D-447F-B2DA-C00DDC083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14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pPr lvl="0"/>
            <a:r>
              <a:rPr lang="cs-CZ" dirty="0"/>
              <a:t>Věda o datech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17526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5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Malá x velká 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Velká věda </a:t>
            </a:r>
            <a:r>
              <a:rPr lang="cs-CZ" dirty="0" smtClean="0"/>
              <a:t>– neviditelná univerzita (komunitní vztahy, výměna informací), internacionální, </a:t>
            </a:r>
            <a:r>
              <a:rPr lang="cs-CZ" dirty="0" err="1" smtClean="0"/>
              <a:t>kolaborativní</a:t>
            </a:r>
            <a:endParaRPr lang="cs-CZ" dirty="0" smtClean="0"/>
          </a:p>
          <a:p>
            <a:r>
              <a:rPr lang="cs-CZ" b="1" dirty="0" smtClean="0"/>
              <a:t>Malá věda </a:t>
            </a:r>
            <a:r>
              <a:rPr lang="cs-CZ" dirty="0" smtClean="0"/>
              <a:t>– heterogenní metody, data, lokální kontrola a analýza</a:t>
            </a:r>
          </a:p>
          <a:p>
            <a:endParaRPr lang="cs-CZ" dirty="0" smtClean="0"/>
          </a:p>
          <a:p>
            <a:r>
              <a:rPr lang="cs-CZ" b="1" dirty="0" smtClean="0"/>
              <a:t>Velká data </a:t>
            </a:r>
            <a:r>
              <a:rPr lang="cs-CZ" dirty="0" smtClean="0"/>
              <a:t>– data velkého rozsahu (relativní), logistické problémy s manipulací a managementem</a:t>
            </a:r>
          </a:p>
          <a:p>
            <a:r>
              <a:rPr lang="cs-CZ" dirty="0" smtClean="0"/>
              <a:t>Data jsou velká: množstvím, varietou, rychlostí, kombinací, všudypřítomností</a:t>
            </a:r>
          </a:p>
          <a:p>
            <a:r>
              <a:rPr lang="cs-CZ" b="1" dirty="0" smtClean="0"/>
              <a:t>Velká x malá data </a:t>
            </a:r>
            <a:r>
              <a:rPr lang="cs-CZ" dirty="0" smtClean="0"/>
              <a:t>- Co s nimi lze dělat? Co mohou odhalit? Jaký rozsah analýzy potřebují?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2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208" y="16808"/>
            <a:ext cx="8229600" cy="1143000"/>
          </a:xfrm>
        </p:spPr>
        <p:txBody>
          <a:bodyPr/>
          <a:lstStyle/>
          <a:p>
            <a:r>
              <a:rPr lang="cs-CZ" dirty="0"/>
              <a:t>Důsledky </a:t>
            </a:r>
            <a:r>
              <a:rPr lang="cs-CZ" dirty="0" smtClean="0"/>
              <a:t>trendu otevřenosti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02397"/>
            <a:ext cx="8229600" cy="532294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otevřené modely – software, správa, standardy, publikace, data, služby, spoluprací produkované znalostí </a:t>
            </a:r>
          </a:p>
          <a:p>
            <a:r>
              <a:rPr lang="cs-CZ" dirty="0" smtClean="0"/>
              <a:t>změny mezi podílníky ve všech sférách</a:t>
            </a:r>
          </a:p>
          <a:p>
            <a:r>
              <a:rPr lang="cs-CZ" dirty="0" smtClean="0"/>
              <a:t>podporuje informační tok (př. vědecký obsah), modularitu systémů a služeb, interoperabilitu</a:t>
            </a:r>
          </a:p>
          <a:p>
            <a:r>
              <a:rPr lang="cs-CZ" dirty="0" smtClean="0"/>
              <a:t>ekonomické a sociální výdaje – free software, open </a:t>
            </a:r>
            <a:r>
              <a:rPr lang="cs-CZ" dirty="0" err="1" smtClean="0"/>
              <a:t>access</a:t>
            </a:r>
            <a:endParaRPr lang="cs-CZ" dirty="0" smtClean="0"/>
          </a:p>
          <a:p>
            <a:r>
              <a:rPr lang="cs-CZ" dirty="0" smtClean="0"/>
              <a:t>propojení komerční sféry (výzkumná data s komerční hodnotou) a akademického výzkumu (komerční data pro akademické účely)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2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trendu otevřenosti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změna politiky výzkumu – vláda, financující agentury a časopisy podporují sdílení vědeckých dat</a:t>
            </a:r>
          </a:p>
          <a:p>
            <a:r>
              <a:rPr lang="cs-CZ" dirty="0" smtClean="0"/>
              <a:t>proti </a:t>
            </a:r>
            <a:r>
              <a:rPr lang="cs-CZ" dirty="0" err="1"/>
              <a:t>komodifikaci</a:t>
            </a:r>
            <a:r>
              <a:rPr lang="cs-CZ" dirty="0"/>
              <a:t> informačních zdrojů </a:t>
            </a:r>
            <a:r>
              <a:rPr lang="cs-CZ" dirty="0">
                <a:cs typeface="Arial"/>
              </a:rPr>
              <a:t>→ vznik nových trhů:</a:t>
            </a:r>
            <a:endParaRPr lang="cs-CZ" dirty="0"/>
          </a:p>
          <a:p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zdravotní dokumentace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nákupní </a:t>
            </a:r>
            <a:r>
              <a:rPr lang="cs-CZ" dirty="0"/>
              <a:t>chování </a:t>
            </a:r>
            <a:r>
              <a:rPr lang="cs-CZ" dirty="0" smtClean="0"/>
              <a:t>spotřebitelů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sociální média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vyhledávání informací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vědecké publikování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genomika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12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Dlouhý chvost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Chris</a:t>
            </a:r>
            <a:r>
              <a:rPr lang="cs-CZ" dirty="0" smtClean="0"/>
              <a:t> Anderson: statistická distribuce: mocninný zákon </a:t>
            </a:r>
          </a:p>
          <a:p>
            <a:r>
              <a:rPr lang="cs-CZ" dirty="0" smtClean="0"/>
              <a:t>dostupnost a používání dat ve výzkumném a ekonomickém sektoru</a:t>
            </a:r>
          </a:p>
          <a:p>
            <a:r>
              <a:rPr lang="cs-CZ" dirty="0"/>
              <a:t>malé množství vědeckých týmů pracuje s velkým množství </a:t>
            </a:r>
            <a:r>
              <a:rPr lang="cs-CZ" dirty="0" smtClean="0"/>
              <a:t>dat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(astronomie, fyzika, genomika,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makroekonomie,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humanities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velké množství týmů má málo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Dlouhý chvost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5033532" cy="3775149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5589240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velká data – nejen málo vědců, ale i nízká varieta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pro vědu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velká věda</a:t>
            </a:r>
            <a:r>
              <a:rPr lang="cs-CZ" dirty="0" smtClean="0"/>
              <a:t> – generování velkého množství dat vyžaduje:</a:t>
            </a:r>
          </a:p>
          <a:p>
            <a:r>
              <a:rPr lang="cs-CZ" dirty="0" smtClean="0"/>
              <a:t> společný instrument (teleskop, DNA </a:t>
            </a:r>
            <a:r>
              <a:rPr lang="cs-CZ" dirty="0" err="1" smtClean="0"/>
              <a:t>sekvencer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společný formát (</a:t>
            </a:r>
            <a:r>
              <a:rPr lang="cs-CZ" dirty="0" err="1" smtClean="0"/>
              <a:t>metadata</a:t>
            </a:r>
            <a:r>
              <a:rPr lang="cs-CZ" dirty="0" smtClean="0"/>
              <a:t>, databázová struktura) </a:t>
            </a:r>
          </a:p>
          <a:p>
            <a:r>
              <a:rPr lang="cs-CZ" dirty="0" smtClean="0"/>
              <a:t>velká, distribuovaná, mezinárodní spolupráce týmů</a:t>
            </a:r>
          </a:p>
          <a:p>
            <a:r>
              <a:rPr lang="cs-CZ" dirty="0" smtClean="0"/>
              <a:t>komunitní </a:t>
            </a:r>
            <a:r>
              <a:rPr lang="cs-CZ" dirty="0" err="1" smtClean="0"/>
              <a:t>repozitáře</a:t>
            </a:r>
            <a:r>
              <a:rPr lang="cs-CZ" dirty="0" smtClean="0"/>
              <a:t> velkých dat</a:t>
            </a:r>
          </a:p>
          <a:p>
            <a:r>
              <a:rPr lang="cs-CZ" b="1" dirty="0" smtClean="0"/>
              <a:t>malá věda</a:t>
            </a:r>
            <a:r>
              <a:rPr lang="cs-CZ" dirty="0" smtClean="0"/>
              <a:t> – větší varieta obsahu, struktury, reprezentací, výzkumné metody a sbírky flexibilnější k aktuálním problémům</a:t>
            </a:r>
          </a:p>
          <a:p>
            <a:r>
              <a:rPr lang="cs-CZ" dirty="0" smtClean="0"/>
              <a:t>nedostatek standardů pro sdílenou infrastrukturu, chybějící kritické množství pro vývoj sdílených zdrojů dat</a:t>
            </a:r>
          </a:p>
          <a:p>
            <a:r>
              <a:rPr lang="cs-CZ" dirty="0" smtClean="0"/>
              <a:t>jedinci a malé skupiny - většina vědecké práce, </a:t>
            </a:r>
            <a:r>
              <a:rPr lang="cs-CZ" dirty="0"/>
              <a:t>minimální financování </a:t>
            </a:r>
            <a:endParaRPr lang="cs-CZ" dirty="0" smtClean="0"/>
          </a:p>
          <a:p>
            <a:r>
              <a:rPr lang="cs-CZ" dirty="0" smtClean="0"/>
              <a:t>explorativní, lokální, různorodý výzkum, málo sdílených komunitních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8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cs-CZ" dirty="0" smtClean="0"/>
              <a:t>No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 data bohaté obory: spojené datové zdroje, společná metoda, nástroje, infrastruktura</a:t>
            </a:r>
          </a:p>
          <a:p>
            <a:r>
              <a:rPr lang="cs-CZ" dirty="0" smtClean="0"/>
              <a:t>na data chudé obory: ceněno vlastnictví dat, ovlivňuje volbu metod a teorii</a:t>
            </a:r>
          </a:p>
          <a:p>
            <a:r>
              <a:rPr lang="cs-CZ" dirty="0" smtClean="0"/>
              <a:t>důvody neexistence či nedostupnosti dat: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data nejsou dostupná</a:t>
            </a:r>
            <a:r>
              <a:rPr lang="cs-CZ" dirty="0" smtClean="0"/>
              <a:t>: entity nemusejí nebo podle zákona nesmí uvolnit data (obchodní, vzdělávací, muzejní kurátorská dokumentace, patentový proces, data o lidském subjektu apod.)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data nejsou zveřejněná</a:t>
            </a:r>
            <a:r>
              <a:rPr lang="cs-CZ" dirty="0" smtClean="0"/>
              <a:t>: období embarga, ochrana vzácných zdrojů, vzorků, kulturního dědictví</a:t>
            </a:r>
          </a:p>
          <a:p>
            <a:r>
              <a:rPr lang="cs-CZ" dirty="0" smtClean="0"/>
              <a:t>př. trivializace sběru a skladování dat v chemii.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5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Mechanismus uvolnění: příspěvek do komunitního archivu, podpůrné materiály v časopisu, zaslání na webovou stránku, uvolnění po požadavku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data nejsou použitelná</a:t>
            </a:r>
            <a:r>
              <a:rPr lang="cs-CZ" dirty="0" smtClean="0"/>
              <a:t>: chybí motivace věnovat datům úsilí – informace potřebné k interpretaci dat: vztah ke zkoumanému problému, výzkumné doméně, expertíze</a:t>
            </a:r>
          </a:p>
          <a:p>
            <a:r>
              <a:rPr lang="cs-CZ" dirty="0" smtClean="0"/>
              <a:t>seznamy kódů, modely, popis metod sběru, čištění, analýzy, dostupnost softwaru či statistických nástrojů, informace o původu a transformacích dat, zastaralý hardware</a:t>
            </a:r>
          </a:p>
          <a:p>
            <a:endParaRPr lang="cs-CZ" dirty="0"/>
          </a:p>
          <a:p>
            <a:r>
              <a:rPr lang="cs-CZ" dirty="0" smtClean="0"/>
              <a:t>Teorie, evidence a postupy jsou vzájemně hluboce propojeny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6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/>
              <a:t>Rozdíly kategorií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Rozdíl mezi typy dat – lidský vynález: rozhodnutí o kritériích a jménu každé kategorie – století vyjednávání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Syrová x zpracovaná data: syrová data – relativní pojem, závisí na tom, kde začíná zkoumání</a:t>
            </a:r>
          </a:p>
          <a:p>
            <a:r>
              <a:rPr lang="cs-CZ" dirty="0" smtClean="0"/>
              <a:t>Přístroje – designovány a projektovány k detekci určitého fenoménu za určitých podmínek → určuje co může být detekováno. Detekce nejsyrovějších dat – nekonečný regres epistemologických voleb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Primární x sekundární data: primárním i reprezentace originálu, který již neexistuje, editované kompilace vylepšující čitelnost originálu</a:t>
            </a:r>
          </a:p>
          <a:p>
            <a:r>
              <a:rPr lang="cs-CZ" dirty="0" smtClean="0"/>
              <a:t>Co je primární závisí na kontextu a startovní pozici. Sekundární zdroj pro jednoho může být primárním pro druhého</a:t>
            </a:r>
          </a:p>
          <a:p>
            <a:r>
              <a:rPr lang="cs-CZ" dirty="0" smtClean="0"/>
              <a:t>Entita se může stát daty pouze když ji někdo použije jako evidenci fenoménu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Jednotka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jednotka dat – tradiční </a:t>
            </a:r>
            <a:r>
              <a:rPr lang="cs-CZ" dirty="0"/>
              <a:t>papírové jednotky – knihy a články, dnes lze rozdělit na mnohem menší jednotky.</a:t>
            </a:r>
          </a:p>
          <a:p>
            <a:r>
              <a:rPr lang="cs-CZ" dirty="0"/>
              <a:t>vhodná jednotka závisí na zamýšleném využití </a:t>
            </a:r>
            <a:r>
              <a:rPr lang="cs-CZ" dirty="0" smtClean="0"/>
              <a:t>– jednotka vhodná k šíření, citování, použití a kurátorství. </a:t>
            </a:r>
          </a:p>
          <a:p>
            <a:r>
              <a:rPr lang="cs-CZ" dirty="0" smtClean="0"/>
              <a:t>data reprezentována v jednotkách různé velikosti: pixely, fotony, znaky či jejich segmenty, písmena, slova, buňka v tabulce, množina dat, datový archiv</a:t>
            </a:r>
          </a:p>
          <a:p>
            <a:r>
              <a:rPr lang="cs-CZ" dirty="0" smtClean="0"/>
              <a:t>vědecký obsah je stále více atomizovaný a zpracovávaný ve formě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74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Věda o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data </a:t>
            </a:r>
            <a:r>
              <a:rPr lang="cs-CZ" dirty="0" err="1" smtClean="0"/>
              <a:t>scholarship</a:t>
            </a:r>
            <a:r>
              <a:rPr lang="cs-CZ" dirty="0" smtClean="0"/>
              <a:t> – komplexní množina vztahů mezi daty a vědou</a:t>
            </a:r>
          </a:p>
          <a:p>
            <a:r>
              <a:rPr lang="cs-CZ" dirty="0" smtClean="0"/>
              <a:t>poprvé řešeno pod názvem „data-</a:t>
            </a:r>
            <a:r>
              <a:rPr lang="cs-CZ" dirty="0" err="1" smtClean="0"/>
              <a:t>intensive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“, politické iniciativy po roce 2000: </a:t>
            </a:r>
            <a:r>
              <a:rPr lang="cs-CZ" dirty="0" err="1" smtClean="0"/>
              <a:t>eScience</a:t>
            </a:r>
            <a:r>
              <a:rPr lang="cs-CZ" dirty="0" smtClean="0"/>
              <a:t>, </a:t>
            </a:r>
            <a:r>
              <a:rPr lang="cs-CZ" dirty="0" err="1" smtClean="0"/>
              <a:t>eSocial</a:t>
            </a:r>
            <a:r>
              <a:rPr lang="cs-CZ" dirty="0" smtClean="0"/>
              <a:t> Science, </a:t>
            </a:r>
            <a:r>
              <a:rPr lang="cs-CZ" dirty="0" err="1" smtClean="0"/>
              <a:t>eHumanities</a:t>
            </a:r>
            <a:r>
              <a:rPr lang="cs-CZ" dirty="0" smtClean="0"/>
              <a:t> </a:t>
            </a:r>
            <a:r>
              <a:rPr lang="cs-CZ" dirty="0" smtClean="0">
                <a:cs typeface="Arial"/>
              </a:rPr>
              <a:t>→ </a:t>
            </a:r>
            <a:r>
              <a:rPr lang="cs-CZ" dirty="0" err="1" smtClean="0">
                <a:cs typeface="Arial"/>
              </a:rPr>
              <a:t>eResearch</a:t>
            </a:r>
            <a:r>
              <a:rPr lang="cs-CZ" dirty="0" smtClean="0">
                <a:cs typeface="Arial"/>
              </a:rPr>
              <a:t>, </a:t>
            </a:r>
            <a:r>
              <a:rPr lang="cs-CZ" dirty="0" err="1" smtClean="0">
                <a:cs typeface="Arial"/>
              </a:rPr>
              <a:t>eInfrastructure</a:t>
            </a:r>
            <a:r>
              <a:rPr lang="cs-CZ" dirty="0" smtClean="0">
                <a:cs typeface="Arial"/>
              </a:rPr>
              <a:t>, </a:t>
            </a:r>
            <a:r>
              <a:rPr lang="cs-CZ" dirty="0" err="1" smtClean="0">
                <a:cs typeface="Arial"/>
              </a:rPr>
              <a:t>cyberinfrastructure</a:t>
            </a:r>
            <a:endParaRPr lang="cs-CZ" dirty="0" smtClean="0">
              <a:cs typeface="Arial"/>
            </a:endParaRPr>
          </a:p>
          <a:p>
            <a:r>
              <a:rPr lang="cs-CZ" dirty="0" smtClean="0">
                <a:cs typeface="Arial"/>
              </a:rPr>
              <a:t>věda – činnost zahrnující to, jak se učíme, uvažujeme o intelektuálních problémech a interpretujeme evidenci</a:t>
            </a:r>
          </a:p>
          <a:p>
            <a:r>
              <a:rPr lang="cs-CZ" dirty="0" smtClean="0">
                <a:cs typeface="Arial"/>
              </a:rPr>
              <a:t>problémy se sdílením dat: špatně použití, dezinterpretace, odpovědnost, nedostatek expertízy, chybějící nástroje a zdroje, nízká důvěra, ztráta kontroly, znečištění společného fondu dat, udržitelnost</a:t>
            </a:r>
          </a:p>
          <a:p>
            <a:r>
              <a:rPr lang="cs-CZ" dirty="0" smtClean="0">
                <a:cs typeface="Arial"/>
              </a:rPr>
              <a:t>napětí kolem dat: vlastnictví, kontrola, přístup k datům, obtížnost přenosu dat mezi kontexty a v čase, rozdíly v e formách a žánrech vědecké komunikace, změny technologií, praktik a politik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44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pozorování je třeba nějakým způsobem reprezentovat jako data, činnosti dokumentovány jako entity na papíře či v počítači</a:t>
            </a:r>
          </a:p>
          <a:p>
            <a:r>
              <a:rPr lang="cs-CZ" dirty="0" smtClean="0"/>
              <a:t>vloženy rovnou do analytického nástroje nebo transkribovány pro pozdější vyhodnocení</a:t>
            </a:r>
          </a:p>
          <a:p>
            <a:r>
              <a:rPr lang="cs-CZ" dirty="0" smtClean="0"/>
              <a:t>odpovědi mohou být kombinovány s poznámkami</a:t>
            </a:r>
          </a:p>
          <a:p>
            <a:r>
              <a:rPr lang="cs-CZ" dirty="0" smtClean="0"/>
              <a:t>kontextuální informace – podmínky v čase pozorování</a:t>
            </a:r>
          </a:p>
          <a:p>
            <a:r>
              <a:rPr lang="cs-CZ" dirty="0" smtClean="0"/>
              <a:t>pozorování – selektivní, záznam detailů podle zájmů studie, ignorace ostatních detailů</a:t>
            </a:r>
          </a:p>
          <a:p>
            <a:r>
              <a:rPr lang="cs-CZ" dirty="0" smtClean="0"/>
              <a:t>výzkumný kontext ovlivňuje, co bude pokládáno za data a jak budou zaznamenána a reprezentována. Vztah mezi znalostí a kontextem.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71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původ – problémový pojem, vzdálenost od vzniku dat, tj</a:t>
            </a:r>
            <a:r>
              <a:rPr lang="cs-CZ" dirty="0"/>
              <a:t>.</a:t>
            </a:r>
            <a:r>
              <a:rPr lang="cs-CZ" dirty="0" smtClean="0"/>
              <a:t> prvního zacházení s něčím jako s daty</a:t>
            </a:r>
          </a:p>
          <a:p>
            <a:r>
              <a:rPr lang="cs-CZ" dirty="0" smtClean="0"/>
              <a:t>roli mohou hrát: čas, kontext, metoda, teorie, jazyk, expertíza</a:t>
            </a:r>
          </a:p>
          <a:p>
            <a:r>
              <a:rPr lang="cs-CZ" dirty="0" smtClean="0"/>
              <a:t>čím blíže vědecká práce původu dat, tím méně interpretace závisí na formální reprezentaci</a:t>
            </a:r>
          </a:p>
          <a:p>
            <a:r>
              <a:rPr lang="cs-CZ" dirty="0" smtClean="0"/>
              <a:t>osobní a důvěrný vztah ke svým datům mají </a:t>
            </a:r>
            <a:r>
              <a:rPr lang="cs-CZ" dirty="0" err="1" smtClean="0"/>
              <a:t>etnogtrafové</a:t>
            </a:r>
            <a:r>
              <a:rPr lang="cs-CZ" dirty="0" smtClean="0"/>
              <a:t>: např. ručně psané poznámky nejsou reprezentovány způsobem, který by mohli interpretovat ostatní</a:t>
            </a:r>
          </a:p>
          <a:p>
            <a:r>
              <a:rPr lang="cs-CZ" dirty="0" smtClean="0"/>
              <a:t>opačný extrém: vědci pracující s množinami dat posbíranými jinými vědci, např. demografové</a:t>
            </a:r>
          </a:p>
          <a:p>
            <a:r>
              <a:rPr lang="cs-CZ" dirty="0" smtClean="0"/>
              <a:t>datoví analytici mají málokdy důvěrnou znalost jak, kdy a proč byla data shromážděna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50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x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prameny x zdroje – rozdíl mezi novými a existujícími daty</a:t>
            </a:r>
          </a:p>
          <a:p>
            <a:r>
              <a:rPr lang="cs-CZ" dirty="0" smtClean="0"/>
              <a:t>prameny – data vznikající během výzkumného projektu</a:t>
            </a:r>
          </a:p>
          <a:p>
            <a:r>
              <a:rPr lang="cs-CZ" dirty="0" smtClean="0"/>
              <a:t>výzkumník má větší kontrolu nad prameny než nad zdroji</a:t>
            </a:r>
          </a:p>
          <a:p>
            <a:r>
              <a:rPr lang="cs-CZ" dirty="0" smtClean="0"/>
              <a:t>zdroje – závisí na zpřístupnění dalšími stranami a právy k jejich zveřejnění, publikování a znovuvyužití  </a:t>
            </a:r>
          </a:p>
          <a:p>
            <a:r>
              <a:rPr lang="cs-CZ" dirty="0" smtClean="0"/>
              <a:t>záznamy nevytvořené pro výzkumné účely mohou být také zdroji</a:t>
            </a:r>
          </a:p>
          <a:p>
            <a:r>
              <a:rPr lang="cs-CZ" dirty="0" smtClean="0"/>
              <a:t>dnes vědci tvoří nová data zachycením informací, které nemohly být </a:t>
            </a:r>
            <a:r>
              <a:rPr lang="cs-CZ" dirty="0"/>
              <a:t>zachyceny </a:t>
            </a:r>
            <a:r>
              <a:rPr lang="cs-CZ" dirty="0" smtClean="0"/>
              <a:t> dříve: zakódování ručně psaných vzorů, extrakce textů z historických materiálů pomocí algoritmů pro optické rozeznání znaků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87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Metadata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28800"/>
            <a:ext cx="8229600" cy="542920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</a:t>
            </a:r>
            <a:r>
              <a:rPr lang="cs-CZ" dirty="0" err="1" smtClean="0"/>
              <a:t>etadata</a:t>
            </a:r>
            <a:r>
              <a:rPr lang="cs-CZ" dirty="0" smtClean="0"/>
              <a:t> jsou strukturované informace popisující, vysvětlující, lokalizující či jinak zjednodušující vyhledání, využití nebo správu informačních zdrojů (NISO -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typy </a:t>
            </a:r>
            <a:r>
              <a:rPr lang="cs-CZ" dirty="0" err="1" smtClean="0"/>
              <a:t>metadat</a:t>
            </a:r>
            <a:r>
              <a:rPr lang="cs-CZ" dirty="0" smtClean="0"/>
              <a:t>: </a:t>
            </a:r>
          </a:p>
          <a:p>
            <a:r>
              <a:rPr lang="cs-CZ" dirty="0" smtClean="0"/>
              <a:t>NISO: deskriptivní, strukturální, administrativní </a:t>
            </a:r>
          </a:p>
          <a:p>
            <a:r>
              <a:rPr lang="cs-CZ" dirty="0" smtClean="0"/>
              <a:t>archiváři: deskriptivní, administrativní, </a:t>
            </a:r>
            <a:r>
              <a:rPr lang="cs-CZ" dirty="0" err="1" smtClean="0"/>
              <a:t>prezervační</a:t>
            </a:r>
            <a:r>
              <a:rPr lang="cs-CZ" dirty="0" smtClean="0"/>
              <a:t>, technická (dokumentace hardwaru a softwaru, autentizační data a další systém specifikující informace), </a:t>
            </a:r>
            <a:r>
              <a:rPr lang="cs-CZ" dirty="0" err="1" smtClean="0"/>
              <a:t>metadata</a:t>
            </a:r>
            <a:r>
              <a:rPr lang="cs-CZ" dirty="0" smtClean="0"/>
              <a:t> používání (sledování uživatele, znovupoužití obsahu, informace o verzích)</a:t>
            </a:r>
          </a:p>
        </p:txBody>
      </p:sp>
    </p:spTree>
    <p:extLst>
      <p:ext uri="{BB962C8B-B14F-4D97-AF65-F5344CB8AC3E}">
        <p14:creationId xmlns:p14="http://schemas.microsoft.com/office/powerpoint/2010/main" val="66416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Metadata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hodnocení vědeckých </a:t>
            </a:r>
            <a:r>
              <a:rPr lang="cs-CZ" dirty="0" err="1"/>
              <a:t>metadat</a:t>
            </a:r>
            <a:r>
              <a:rPr lang="cs-CZ" dirty="0"/>
              <a:t>: dle abstrakce a </a:t>
            </a:r>
            <a:r>
              <a:rPr lang="cs-CZ" dirty="0" err="1"/>
              <a:t>rozšířitelnosti</a:t>
            </a:r>
            <a:r>
              <a:rPr lang="cs-CZ" dirty="0"/>
              <a:t> schématu, flexibility, modularity, úplnosti, dostatečnosti, jednoduchosti, výměny, vyhledávání, publikování a archivování dat </a:t>
            </a:r>
          </a:p>
          <a:p>
            <a:r>
              <a:rPr lang="cs-CZ" dirty="0"/>
              <a:t>zda je konkrétní jednotka informace považována za data či </a:t>
            </a:r>
            <a:r>
              <a:rPr lang="cs-CZ" dirty="0" err="1"/>
              <a:t>metadata</a:t>
            </a:r>
            <a:r>
              <a:rPr lang="cs-CZ" dirty="0"/>
              <a:t> záleží na tom, co je popisováno a za jakým účelem. </a:t>
            </a:r>
            <a:endParaRPr lang="cs-CZ" dirty="0" smtClean="0"/>
          </a:p>
          <a:p>
            <a:r>
              <a:rPr lang="cs-CZ" dirty="0" smtClean="0"/>
              <a:t>Data </a:t>
            </a:r>
            <a:r>
              <a:rPr lang="cs-CZ" dirty="0"/>
              <a:t>jedné osoby mohou být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 smtClean="0"/>
              <a:t>druhé </a:t>
            </a:r>
            <a:r>
              <a:rPr lang="cs-CZ" dirty="0"/>
              <a:t>osoby: př. bibliografie, anonymizované informace o obsahu telefonátů (telefonní čísla komunikujících, výrobní číslo telefonu, délka a trvání hovoru) – </a:t>
            </a:r>
            <a:r>
              <a:rPr lang="cs-CZ" dirty="0" err="1"/>
              <a:t>metadata</a:t>
            </a:r>
            <a:r>
              <a:rPr lang="cs-CZ" dirty="0"/>
              <a:t> pro datový model komunikační sítě x osobní data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664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BORGMAN, Christine L. – Big data, </a:t>
            </a:r>
            <a:r>
              <a:rPr lang="cs-CZ" dirty="0" err="1" smtClean="0"/>
              <a:t>Little</a:t>
            </a:r>
            <a:r>
              <a:rPr lang="cs-CZ" dirty="0" smtClean="0"/>
              <a:t> data, No data: </a:t>
            </a:r>
            <a:r>
              <a:rPr lang="cs-CZ" dirty="0" err="1" smtClean="0"/>
              <a:t>Scholarship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Networked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. Cambridge: MIT, 2015. ISBN 978-0-262-02856-1.</a:t>
            </a:r>
          </a:p>
          <a:p>
            <a:r>
              <a:rPr lang="en-US" dirty="0"/>
              <a:t>PRICE, Derek John de </a:t>
            </a:r>
            <a:r>
              <a:rPr lang="en-US" dirty="0" err="1"/>
              <a:t>Solla</a:t>
            </a:r>
            <a:r>
              <a:rPr lang="en-US" dirty="0"/>
              <a:t>. </a:t>
            </a:r>
            <a:r>
              <a:rPr lang="en-US" i="1" dirty="0"/>
              <a:t>Little Science, Big Science</a:t>
            </a:r>
            <a:r>
              <a:rPr lang="en-US" dirty="0"/>
              <a:t>. 2. ed. New </a:t>
            </a:r>
            <a:r>
              <a:rPr lang="en-US" dirty="0" smtClean="0"/>
              <a:t>York:</a:t>
            </a:r>
            <a:r>
              <a:rPr lang="cs-CZ" dirty="0" smtClean="0"/>
              <a:t> </a:t>
            </a:r>
            <a:r>
              <a:rPr lang="en-US" dirty="0" smtClean="0"/>
              <a:t>Columbia </a:t>
            </a:r>
            <a:r>
              <a:rPr lang="en-US" dirty="0"/>
              <a:t>University Press, 1965.  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1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první použití pojmu 1646 v teologii, později v matematice. Použití:</a:t>
            </a:r>
          </a:p>
          <a:p>
            <a:r>
              <a:rPr lang="cs-CZ" dirty="0" smtClean="0"/>
              <a:t>(1) množina principů přijatých jako základ argumentu</a:t>
            </a:r>
          </a:p>
          <a:p>
            <a:r>
              <a:rPr lang="cs-CZ" dirty="0" smtClean="0"/>
              <a:t>(2) fakta, konkrétně ta vědecká</a:t>
            </a:r>
          </a:p>
          <a:p>
            <a:r>
              <a:rPr lang="cs-CZ" dirty="0"/>
              <a:t>v 18. st debatován singulár x plurál</a:t>
            </a:r>
          </a:p>
          <a:p>
            <a:r>
              <a:rPr lang="cs-CZ" dirty="0" smtClean="0"/>
              <a:t>fakta ve formě vědecké evidence získané z experimentů, pozorování a dalších způsobů bádání</a:t>
            </a:r>
          </a:p>
          <a:p>
            <a:r>
              <a:rPr lang="cs-CZ" dirty="0" smtClean="0"/>
              <a:t>data nejsou pravdivá, ani nejsou realitou</a:t>
            </a:r>
          </a:p>
          <a:p>
            <a:r>
              <a:rPr lang="cs-CZ" dirty="0" smtClean="0"/>
              <a:t>fakta, zdroje evidence či principy argumentů používané k prosazování pravdy o realitě, údajná evidence (</a:t>
            </a:r>
            <a:r>
              <a:rPr lang="cs-CZ" dirty="0" err="1" smtClean="0"/>
              <a:t>Buckland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data nejsou čisté či přírodní objekty</a:t>
            </a:r>
          </a:p>
          <a:p>
            <a:r>
              <a:rPr lang="cs-CZ" dirty="0" smtClean="0"/>
              <a:t>existují v kontextu, získávají význam v kontextu, z perspektivy jejich pozorovatele</a:t>
            </a:r>
          </a:p>
          <a:p>
            <a:r>
              <a:rPr lang="cs-CZ" dirty="0" smtClean="0"/>
              <a:t>míra </a:t>
            </a:r>
            <a:r>
              <a:rPr lang="cs-CZ" dirty="0" err="1" smtClean="0"/>
              <a:t>reprezentovatelnosti</a:t>
            </a:r>
            <a:r>
              <a:rPr lang="cs-CZ" dirty="0" smtClean="0"/>
              <a:t> kontextu a významu ovlivňuje přenositelnost dat</a:t>
            </a:r>
          </a:p>
          <a:p>
            <a:r>
              <a:rPr lang="cs-CZ" b="1" dirty="0" smtClean="0"/>
              <a:t>Definice</a:t>
            </a:r>
            <a:r>
              <a:rPr lang="cs-CZ" dirty="0" smtClean="0"/>
              <a:t>: Data jsou formalizované a znovu interpretovatelné reprezentace informací vhodné pro komunikaci, interpretaci a zpracování (OAIS)</a:t>
            </a:r>
          </a:p>
          <a:p>
            <a:r>
              <a:rPr lang="cs-CZ" dirty="0" err="1" smtClean="0"/>
              <a:t>datument</a:t>
            </a:r>
            <a:r>
              <a:rPr lang="cs-CZ" dirty="0" smtClean="0"/>
              <a:t> – otevřená data strukturovaná pro za účelem čitelnosti stroji, která jsou volně dostupná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Data </a:t>
            </a:r>
            <a:r>
              <a:rPr lang="cs-CZ" dirty="0" err="1" smtClean="0"/>
              <a:t>Documentation</a:t>
            </a:r>
            <a:r>
              <a:rPr lang="cs-CZ" dirty="0" smtClean="0"/>
              <a:t> </a:t>
            </a:r>
            <a:r>
              <a:rPr lang="cs-CZ" dirty="0" err="1" smtClean="0"/>
              <a:t>Initiative</a:t>
            </a:r>
            <a:r>
              <a:rPr lang="cs-CZ" dirty="0" smtClean="0"/>
              <a:t> (DDI) – množina metadatových standardů pro management životního cyklu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7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data můžeme seskupovat podle: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stupeň zpracování </a:t>
            </a:r>
            <a:r>
              <a:rPr lang="cs-CZ" dirty="0" smtClean="0"/>
              <a:t>(EOS DIS – datový informační systém NASA pro systém pozorování země)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0 – syrová data z přístrojové techniky v plném rozlišení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1A – </a:t>
            </a:r>
            <a:r>
              <a:rPr lang="cs-CZ" dirty="0" err="1" smtClean="0"/>
              <a:t>metadata</a:t>
            </a:r>
            <a:r>
              <a:rPr lang="cs-CZ" dirty="0" smtClean="0"/>
              <a:t> k datům v plném rozlišení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1B – data dělena na </a:t>
            </a:r>
            <a:r>
              <a:rPr lang="cs-CZ" dirty="0" err="1" smtClean="0"/>
              <a:t>sensorové</a:t>
            </a:r>
            <a:r>
              <a:rPr lang="cs-CZ" dirty="0" smtClean="0"/>
              <a:t> jednotky instrumentů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2 – přidána další </a:t>
            </a:r>
            <a:r>
              <a:rPr lang="cs-CZ" dirty="0" err="1" smtClean="0"/>
              <a:t>metadata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3 – sladění datových produktů s časoprostorovými souřadnicemi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úroveň 4 – agregace dat do modelů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9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819904"/>
          </a:xfrm>
        </p:spPr>
        <p:txBody>
          <a:bodyPr/>
          <a:lstStyle/>
          <a:p>
            <a:r>
              <a:rPr lang="cs-CZ" dirty="0" smtClean="0"/>
              <a:t>Typy dat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56144"/>
            <a:ext cx="8002475" cy="6001856"/>
          </a:xfrm>
        </p:spPr>
      </p:pic>
    </p:spTree>
    <p:extLst>
      <p:ext uri="{BB962C8B-B14F-4D97-AF65-F5344CB8AC3E}">
        <p14:creationId xmlns:p14="http://schemas.microsoft.com/office/powerpoint/2010/main" val="274465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důsledky pro datové kurátorství:</a:t>
            </a:r>
          </a:p>
          <a:p>
            <a:r>
              <a:rPr lang="cs-CZ" dirty="0" smtClean="0"/>
              <a:t>nejnižší úrovně – potřeba algoritmu zpracování a dokumentace transformace </a:t>
            </a:r>
            <a:r>
              <a:rPr lang="cs-CZ" dirty="0"/>
              <a:t>dat na vyšší </a:t>
            </a:r>
            <a:r>
              <a:rPr lang="cs-CZ" dirty="0" smtClean="0"/>
              <a:t>úroveň</a:t>
            </a:r>
          </a:p>
          <a:p>
            <a:r>
              <a:rPr lang="cs-CZ" dirty="0" smtClean="0"/>
              <a:t>software pro datovou kolonu – čištění, kalibrace, redukce, kontrola verzí</a:t>
            </a:r>
          </a:p>
          <a:p>
            <a:r>
              <a:rPr lang="cs-CZ" dirty="0" smtClean="0"/>
              <a:t>nesyrovější přístrojová data příliš objemná k skladování</a:t>
            </a:r>
          </a:p>
          <a:p>
            <a:r>
              <a:rPr lang="cs-CZ" dirty="0" smtClean="0"/>
              <a:t>kurátorské snahy zaměřeny na nejvíce zpracované produkty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3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původu a hodnoty </a:t>
            </a:r>
            <a:r>
              <a:rPr lang="cs-CZ" dirty="0" smtClean="0"/>
              <a:t>(Národní vědecká rada US) – jaká data si zaslouží uchování a na jak dlouho?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data z pozorování – rozpoznání, povšimnutí nebo zaznamenání faktů či výskytů fenoménů, obvykle pomocí přístrojů. Nejdůležitější data k uchování – ta nejméně </a:t>
            </a:r>
            <a:r>
              <a:rPr lang="cs-CZ" dirty="0" err="1" smtClean="0"/>
              <a:t>replikovatelná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výpočetní data – produkty tvorby počítačových modelů, simulací a průběhu práce . Dokumentace hardwaru, softwaru, </a:t>
            </a:r>
            <a:r>
              <a:rPr lang="cs-CZ" dirty="0"/>
              <a:t>stupních či výstupních dat. </a:t>
            </a:r>
            <a:r>
              <a:rPr lang="cs-CZ" dirty="0" smtClean="0"/>
              <a:t>Někdy uchovány jen výstupy, někdy jen algoritmus.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Experimentální – výsledky procedur v kontrolovaných podmínkách. Data může být snadnější replikovat než uchovat</a:t>
            </a:r>
          </a:p>
        </p:txBody>
      </p:sp>
    </p:spTree>
    <p:extLst>
      <p:ext uri="{BB962C8B-B14F-4D97-AF65-F5344CB8AC3E}">
        <p14:creationId xmlns:p14="http://schemas.microsoft.com/office/powerpoint/2010/main" val="35560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původu a hodnoty dat pro komunitu – sbírky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smtClean="0"/>
              <a:t>Národní </a:t>
            </a:r>
            <a:r>
              <a:rPr lang="cs-CZ" dirty="0"/>
              <a:t>vědecká rada </a:t>
            </a:r>
            <a:r>
              <a:rPr lang="cs-CZ" dirty="0" smtClean="0"/>
              <a:t>US)</a:t>
            </a:r>
            <a:r>
              <a:rPr lang="cs-CZ" b="1" dirty="0" smtClean="0"/>
              <a:t>  </a:t>
            </a:r>
          </a:p>
          <a:p>
            <a:r>
              <a:rPr lang="cs-CZ" dirty="0" smtClean="0"/>
              <a:t>záznamy – 14. stol., svědectví či důkaz faktu, implikuje svědectví, evidenci, důkaz</a:t>
            </a:r>
          </a:p>
          <a:p>
            <a:r>
              <a:rPr lang="cs-CZ" dirty="0" smtClean="0"/>
              <a:t>Fyzická x digitální sbírky, digitální x digitalizovaná, surogáty x plný obsah, statické obrázky x </a:t>
            </a:r>
            <a:r>
              <a:rPr lang="cs-CZ" dirty="0" err="1" smtClean="0"/>
              <a:t>prohledatelné</a:t>
            </a:r>
            <a:r>
              <a:rPr lang="cs-CZ" dirty="0" smtClean="0"/>
              <a:t> reprezentace, </a:t>
            </a:r>
            <a:r>
              <a:rPr lang="cs-CZ" dirty="0" err="1" smtClean="0"/>
              <a:t>prohledatelné</a:t>
            </a:r>
            <a:r>
              <a:rPr lang="cs-CZ" dirty="0" smtClean="0"/>
              <a:t> série x vylepšený obsah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Sbírky výzkumných dat – </a:t>
            </a:r>
            <a:r>
              <a:rPr lang="cs-CZ" dirty="0" err="1" smtClean="0"/>
              <a:t>miminální</a:t>
            </a:r>
            <a:r>
              <a:rPr lang="cs-CZ" dirty="0" smtClean="0"/>
              <a:t> zpracování, kurátorství, nedodržují vždy standardy komunity – formát, struktura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Sbírky zdrojových a komunitních dat – standard komunity, přímé financování pro bezprostřední potřeby. Př. </a:t>
            </a:r>
            <a:r>
              <a:rPr lang="cs-CZ" dirty="0" err="1" smtClean="0"/>
              <a:t>PlasmoDB</a:t>
            </a:r>
            <a:r>
              <a:rPr lang="cs-CZ" dirty="0" smtClean="0"/>
              <a:t> (genomika parazita malárie),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Drilling</a:t>
            </a:r>
            <a:r>
              <a:rPr lang="cs-CZ" dirty="0" smtClean="0"/>
              <a:t> Program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Sbírky referenčních dat – velké, různorodé a distribuované  komunity, robustní standardy, zajištěná udržitelnost, řídící struktura. Př. Protein data Bank, astronomická SIMBAD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6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1841</Words>
  <Application>Microsoft Office PowerPoint</Application>
  <PresentationFormat>Předvádění na obrazovce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Motiv systému Office</vt:lpstr>
      <vt:lpstr>Věda o datech </vt:lpstr>
      <vt:lpstr>Věda o datech</vt:lpstr>
      <vt:lpstr>Pojem data</vt:lpstr>
      <vt:lpstr>Pojem data</vt:lpstr>
      <vt:lpstr>Typy dat</vt:lpstr>
      <vt:lpstr>Typy dat</vt:lpstr>
      <vt:lpstr>Typy dat</vt:lpstr>
      <vt:lpstr>Typy dat</vt:lpstr>
      <vt:lpstr>Typy dat</vt:lpstr>
      <vt:lpstr>Malá x velká věda</vt:lpstr>
      <vt:lpstr>Důsledky trendu otevřenosti</vt:lpstr>
      <vt:lpstr>Důsledky trendu otevřenosti</vt:lpstr>
      <vt:lpstr>Dlouhý chvost</vt:lpstr>
      <vt:lpstr>Dlouhý chvost</vt:lpstr>
      <vt:lpstr>Důsledky pro vědu</vt:lpstr>
      <vt:lpstr>No data</vt:lpstr>
      <vt:lpstr>No data</vt:lpstr>
      <vt:lpstr>Rozdíly kategorií</vt:lpstr>
      <vt:lpstr>Jednotka dat</vt:lpstr>
      <vt:lpstr>Vznik dat</vt:lpstr>
      <vt:lpstr>Původ dat</vt:lpstr>
      <vt:lpstr>Prameny x zdroje</vt:lpstr>
      <vt:lpstr>Metadata</vt:lpstr>
      <vt:lpstr>Metadata</vt:lpstr>
      <vt:lpstr>LITERATURA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Lorenz</dc:creator>
  <cp:lastModifiedBy>Michal Lorenz</cp:lastModifiedBy>
  <cp:revision>40</cp:revision>
  <dcterms:created xsi:type="dcterms:W3CDTF">2015-10-15T11:07:17Z</dcterms:created>
  <dcterms:modified xsi:type="dcterms:W3CDTF">2016-10-18T11:53:28Z</dcterms:modified>
</cp:coreProperties>
</file>