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1" r:id="rId5"/>
    <p:sldId id="262" r:id="rId6"/>
    <p:sldId id="260" r:id="rId7"/>
    <p:sldId id="258" r:id="rId8"/>
    <p:sldId id="265" r:id="rId9"/>
    <p:sldId id="259" r:id="rId10"/>
    <p:sldId id="263" r:id="rId11"/>
    <p:sldId id="264" r:id="rId12"/>
    <p:sldId id="266" r:id="rId13"/>
    <p:sldId id="267" r:id="rId14"/>
    <p:sldId id="268" r:id="rId15"/>
    <p:sldId id="270" r:id="rId16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F4B0C-E297-428B-8D23-A6F1E521B110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-technické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cs-CZ" dirty="0" smtClean="0"/>
              <a:t>Úrovně </a:t>
            </a:r>
            <a:r>
              <a:rPr lang="cs-CZ" dirty="0"/>
              <a:t>IT systémů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496944" cy="5877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cs-CZ" b="1" dirty="0" smtClean="0"/>
              <a:t>Hardwarové systémy </a:t>
            </a:r>
          </a:p>
          <a:p>
            <a:r>
              <a:rPr lang="cs-CZ" dirty="0" smtClean="0"/>
              <a:t>založeny na </a:t>
            </a:r>
            <a:r>
              <a:rPr lang="cs-CZ" i="1" dirty="0" smtClean="0"/>
              <a:t>fyzické</a:t>
            </a:r>
            <a:r>
              <a:rPr lang="cs-CZ" dirty="0" smtClean="0"/>
              <a:t> úrovni</a:t>
            </a:r>
            <a:endParaRPr lang="cs-CZ" i="1" dirty="0" smtClean="0"/>
          </a:p>
          <a:p>
            <a:r>
              <a:rPr lang="cs-CZ" dirty="0" smtClean="0"/>
              <a:t>výměna energie</a:t>
            </a:r>
          </a:p>
          <a:p>
            <a:r>
              <a:rPr lang="cs-CZ" dirty="0" smtClean="0"/>
              <a:t>problém např. přehřátí 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Softwarové systémy </a:t>
            </a:r>
            <a:r>
              <a:rPr lang="cs-CZ" dirty="0" smtClean="0"/>
              <a:t>- vznikají z</a:t>
            </a:r>
            <a:r>
              <a:rPr lang="cs-CZ" b="1" dirty="0" smtClean="0"/>
              <a:t> </a:t>
            </a:r>
            <a:r>
              <a:rPr lang="cs-CZ" dirty="0" smtClean="0"/>
              <a:t>hardware</a:t>
            </a:r>
          </a:p>
          <a:p>
            <a:r>
              <a:rPr lang="cs-CZ" dirty="0" smtClean="0"/>
              <a:t>založeny na </a:t>
            </a:r>
            <a:r>
              <a:rPr lang="cs-CZ" i="1" dirty="0" smtClean="0"/>
              <a:t>informační</a:t>
            </a:r>
            <a:r>
              <a:rPr lang="cs-CZ" dirty="0" smtClean="0"/>
              <a:t> úrovni </a:t>
            </a:r>
          </a:p>
          <a:p>
            <a:r>
              <a:rPr lang="cs-CZ" dirty="0" smtClean="0"/>
              <a:t>výměna dat a kódů</a:t>
            </a:r>
          </a:p>
          <a:p>
            <a:r>
              <a:rPr lang="cs-CZ" dirty="0" smtClean="0"/>
              <a:t>řešení problému zastavení – kdy je smyčka zpracování nekonečná?</a:t>
            </a:r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HCI systémy </a:t>
            </a:r>
            <a:r>
              <a:rPr lang="cs-CZ" dirty="0" smtClean="0"/>
              <a:t>– vznikají ze softwarových systémů</a:t>
            </a:r>
          </a:p>
          <a:p>
            <a:r>
              <a:rPr lang="cs-CZ" dirty="0" smtClean="0"/>
              <a:t>založeny na</a:t>
            </a:r>
            <a:r>
              <a:rPr lang="cs-CZ" i="1" dirty="0" smtClean="0"/>
              <a:t> personální</a:t>
            </a:r>
            <a:r>
              <a:rPr lang="cs-CZ" dirty="0" smtClean="0"/>
              <a:t> úrovni </a:t>
            </a:r>
          </a:p>
          <a:p>
            <a:r>
              <a:rPr lang="cs-CZ" dirty="0" smtClean="0"/>
              <a:t>výměna významů </a:t>
            </a:r>
          </a:p>
          <a:p>
            <a:r>
              <a:rPr lang="cs-CZ" dirty="0" smtClean="0"/>
              <a:t>řešení problémů jako nedorozumění nebo informační přetížení</a:t>
            </a:r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b="1" dirty="0" err="1" smtClean="0"/>
              <a:t>Socio</a:t>
            </a:r>
            <a:r>
              <a:rPr lang="cs-CZ" b="1" dirty="0" smtClean="0"/>
              <a:t>-technické systémy </a:t>
            </a:r>
            <a:r>
              <a:rPr lang="cs-CZ" dirty="0" smtClean="0"/>
              <a:t>– vznikají z HCI systémů</a:t>
            </a:r>
          </a:p>
          <a:p>
            <a:r>
              <a:rPr lang="cs-CZ" dirty="0" smtClean="0"/>
              <a:t>založeny na </a:t>
            </a:r>
            <a:r>
              <a:rPr lang="cs-CZ" i="1" dirty="0" smtClean="0"/>
              <a:t>komunální (společenské) úrovni</a:t>
            </a:r>
          </a:p>
          <a:p>
            <a:r>
              <a:rPr lang="cs-CZ" dirty="0" smtClean="0"/>
              <a:t>normativní výměna </a:t>
            </a:r>
          </a:p>
          <a:p>
            <a:r>
              <a:rPr lang="cs-CZ" dirty="0" smtClean="0"/>
              <a:t>řešení problémů jako nedůvěra, nepoctivost, nespravedlnost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39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Výkonnost 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IT </a:t>
            </a:r>
            <a:r>
              <a:rPr lang="cs-CZ" dirty="0" smtClean="0"/>
              <a:t>systém nemá vysoký výkon pokud:</a:t>
            </a:r>
            <a:endParaRPr lang="en-US" dirty="0"/>
          </a:p>
          <a:p>
            <a:r>
              <a:rPr lang="en-US" dirty="0"/>
              <a:t>1. </a:t>
            </a:r>
            <a:r>
              <a:rPr lang="cs-CZ" dirty="0" smtClean="0"/>
              <a:t>Nemůže dosáhnout výsledku </a:t>
            </a:r>
            <a:r>
              <a:rPr lang="en-US" dirty="0" smtClean="0"/>
              <a:t>(</a:t>
            </a:r>
            <a:r>
              <a:rPr lang="cs-CZ" dirty="0" smtClean="0"/>
              <a:t>neefektivní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2. </a:t>
            </a:r>
            <a:r>
              <a:rPr lang="cs-CZ" dirty="0" smtClean="0"/>
              <a:t>Nemůže být přinucený pracovat (neužitečný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3. </a:t>
            </a:r>
            <a:r>
              <a:rPr lang="cs-CZ" dirty="0" smtClean="0"/>
              <a:t>Má časté poruchy </a:t>
            </a:r>
            <a:r>
              <a:rPr lang="en-US" dirty="0" smtClean="0"/>
              <a:t>(</a:t>
            </a:r>
            <a:r>
              <a:rPr lang="cs-CZ" dirty="0" smtClean="0"/>
              <a:t>nespolehlivý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4. </a:t>
            </a:r>
            <a:r>
              <a:rPr lang="cs-CZ" dirty="0" smtClean="0"/>
              <a:t>Podlehnout </a:t>
            </a:r>
            <a:r>
              <a:rPr lang="en-US" dirty="0" err="1" smtClean="0"/>
              <a:t>vir</a:t>
            </a:r>
            <a:r>
              <a:rPr lang="cs-CZ" dirty="0" err="1" smtClean="0"/>
              <a:t>ům</a:t>
            </a:r>
            <a:r>
              <a:rPr lang="en-US" dirty="0" smtClean="0"/>
              <a:t> (</a:t>
            </a:r>
            <a:r>
              <a:rPr lang="cs-CZ" dirty="0" smtClean="0"/>
              <a:t>nezabezpečený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5. </a:t>
            </a:r>
            <a:r>
              <a:rPr lang="cs-CZ" dirty="0" smtClean="0"/>
              <a:t>Selhává, když se věci změní </a:t>
            </a:r>
            <a:r>
              <a:rPr lang="en-US" dirty="0" smtClean="0"/>
              <a:t>(</a:t>
            </a:r>
            <a:r>
              <a:rPr lang="cs-CZ" dirty="0" smtClean="0"/>
              <a:t>neflexibilní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6. </a:t>
            </a:r>
            <a:r>
              <a:rPr lang="cs-CZ" dirty="0" smtClean="0"/>
              <a:t>Nemůže pracovat se standardními </a:t>
            </a:r>
            <a:r>
              <a:rPr lang="cs-CZ" dirty="0" err="1" smtClean="0"/>
              <a:t>pluginy</a:t>
            </a:r>
            <a:r>
              <a:rPr lang="cs-CZ" dirty="0" smtClean="0"/>
              <a:t> nebo daty (nekompatibilní)</a:t>
            </a:r>
            <a:endParaRPr lang="cs-CZ" dirty="0"/>
          </a:p>
          <a:p>
            <a:r>
              <a:rPr lang="en-US" dirty="0"/>
              <a:t>7. </a:t>
            </a:r>
            <a:r>
              <a:rPr lang="cs-CZ" dirty="0" smtClean="0"/>
              <a:t>Nemůže stahovat nebo nahrávat </a:t>
            </a:r>
            <a:r>
              <a:rPr lang="en-US" dirty="0" smtClean="0"/>
              <a:t>(</a:t>
            </a:r>
            <a:r>
              <a:rPr lang="cs-CZ" dirty="0" smtClean="0"/>
              <a:t>nepřipojený)</a:t>
            </a:r>
          </a:p>
          <a:p>
            <a:r>
              <a:rPr lang="cs-CZ" dirty="0" smtClean="0"/>
              <a:t>8. Odhaluje soukromé </a:t>
            </a:r>
            <a:r>
              <a:rPr lang="cs-CZ" dirty="0"/>
              <a:t>informace (</a:t>
            </a:r>
            <a:r>
              <a:rPr lang="cs-CZ" dirty="0" smtClean="0"/>
              <a:t>indiskrétní)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824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dirty="0" smtClean="0"/>
              <a:t>Model sítě systémové výkonnosti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832648"/>
          </a:xfrm>
        </p:spPr>
        <p:txBody>
          <a:bodyPr>
            <a:normAutofit fontScale="40000" lnSpcReduction="20000"/>
          </a:bodyPr>
          <a:lstStyle/>
          <a:p>
            <a:r>
              <a:rPr lang="cs-CZ" sz="5300" dirty="0" smtClean="0"/>
              <a:t>systém má čtyři elementy: hranice, vnitřní strukturu, efektory a receptory. Design každého elementu by měl redukovat rizika (R) nebo zvětšovat příležitosti (P) </a:t>
            </a:r>
            <a:r>
              <a:rPr lang="cs-CZ" sz="5300" dirty="0" smtClean="0">
                <a:sym typeface="Symbol"/>
              </a:rPr>
              <a:t> osm základních cílů: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5300" b="1" dirty="0" smtClean="0">
                <a:sym typeface="Symbol"/>
              </a:rPr>
              <a:t>Hranice</a:t>
            </a:r>
            <a:r>
              <a:rPr lang="cs-CZ" sz="5300" dirty="0" smtClean="0">
                <a:sym typeface="Symbol"/>
              </a:rPr>
              <a:t> – odděluje elementy systém od jeho okolí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(R): </a:t>
            </a:r>
            <a:r>
              <a:rPr lang="cs-CZ" sz="5300" i="1" dirty="0" smtClean="0">
                <a:sym typeface="Symbol"/>
              </a:rPr>
              <a:t>Bezpečnost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security</a:t>
            </a:r>
            <a:r>
              <a:rPr lang="cs-CZ" sz="5300" dirty="0" smtClean="0">
                <a:sym typeface="Symbol"/>
              </a:rPr>
              <a:t>)– ochrana proti neautorizovanému vstupu, zneužití nebo převzetí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(P): </a:t>
            </a:r>
            <a:r>
              <a:rPr lang="cs-CZ" sz="5300" i="1" dirty="0" smtClean="0">
                <a:sym typeface="Symbol"/>
              </a:rPr>
              <a:t>Rozšiřitelnost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extendibility</a:t>
            </a:r>
            <a:r>
              <a:rPr lang="cs-CZ" sz="5300" dirty="0" smtClean="0">
                <a:sym typeface="Symbol"/>
              </a:rPr>
              <a:t>) – použít vnější elementy jako nástroje systému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cs-CZ" sz="5300" b="1" dirty="0" smtClean="0">
                <a:sym typeface="Symbol"/>
              </a:rPr>
              <a:t>Interní struktura </a:t>
            </a:r>
            <a:r>
              <a:rPr lang="cs-CZ" sz="5300" dirty="0" smtClean="0">
                <a:sym typeface="Symbol"/>
              </a:rPr>
              <a:t>– definuje, jak systém funguje vnitřně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(R): </a:t>
            </a:r>
            <a:r>
              <a:rPr lang="cs-CZ" sz="5300" i="1" dirty="0" smtClean="0">
                <a:sym typeface="Symbol"/>
              </a:rPr>
              <a:t>Spolehlivost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reliability</a:t>
            </a:r>
            <a:r>
              <a:rPr lang="cs-CZ" sz="5300" dirty="0" smtClean="0">
                <a:sym typeface="Symbol"/>
              </a:rPr>
              <a:t>) – funkčnost trvá i při vnitřních poruchách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(P): </a:t>
            </a:r>
            <a:r>
              <a:rPr lang="cs-CZ" sz="5300" i="1" dirty="0" smtClean="0">
                <a:sym typeface="Symbol"/>
              </a:rPr>
              <a:t>Flexibilita</a:t>
            </a:r>
            <a:r>
              <a:rPr lang="cs-CZ" sz="5300" dirty="0" smtClean="0">
                <a:sym typeface="Symbol"/>
              </a:rPr>
              <a:t> (flexibility)– systém se přizpůsobuje změnám prostředí</a:t>
            </a:r>
          </a:p>
          <a:p>
            <a:pPr marL="514350" indent="-514350">
              <a:buFont typeface="+mj-lt"/>
              <a:buAutoNum type="alphaUcPeriod" startAt="3"/>
            </a:pPr>
            <a:r>
              <a:rPr lang="cs-CZ" sz="5300" b="1" dirty="0" smtClean="0">
                <a:sym typeface="Symbol"/>
              </a:rPr>
              <a:t>Efektory</a:t>
            </a:r>
            <a:r>
              <a:rPr lang="cs-CZ" sz="5300" dirty="0" smtClean="0">
                <a:sym typeface="Symbol"/>
              </a:rPr>
              <a:t> – mění vnější svět přímo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(R): </a:t>
            </a:r>
            <a:r>
              <a:rPr lang="cs-CZ" sz="5300" i="1" dirty="0" smtClean="0">
                <a:sym typeface="Symbol"/>
              </a:rPr>
              <a:t>Použitelnost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usability</a:t>
            </a:r>
            <a:r>
              <a:rPr lang="cs-CZ" sz="5300" dirty="0" smtClean="0">
                <a:sym typeface="Symbol"/>
              </a:rPr>
              <a:t>) – minimalizuje relativní cenu činnosti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(P): </a:t>
            </a:r>
            <a:r>
              <a:rPr lang="cs-CZ" sz="5300" i="1" dirty="0" smtClean="0">
                <a:sym typeface="Symbol"/>
              </a:rPr>
              <a:t>Funkcionalita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functionality</a:t>
            </a:r>
            <a:r>
              <a:rPr lang="cs-CZ" sz="5300" dirty="0" smtClean="0">
                <a:sym typeface="Symbol"/>
              </a:rPr>
              <a:t>) – pracuje přímo v prostředí, kde produkuje požadovanou změnu</a:t>
            </a:r>
          </a:p>
          <a:p>
            <a:pPr marL="514350" indent="-514350">
              <a:buFont typeface="+mj-lt"/>
              <a:buAutoNum type="alphaUcPeriod" startAt="4"/>
            </a:pPr>
            <a:r>
              <a:rPr lang="cs-CZ" sz="5300" b="1" dirty="0" smtClean="0">
                <a:sym typeface="Symbol"/>
              </a:rPr>
              <a:t>Receptory</a:t>
            </a:r>
            <a:r>
              <a:rPr lang="cs-CZ" sz="5300" dirty="0" smtClean="0">
                <a:sym typeface="Symbol"/>
              </a:rPr>
              <a:t> – zaznamenává vnější svět a přijímá signály</a:t>
            </a:r>
          </a:p>
          <a:p>
            <a:pPr>
              <a:buNone/>
            </a:pPr>
            <a:r>
              <a:rPr lang="cs-CZ" sz="5300" dirty="0" smtClean="0">
                <a:sym typeface="Symbol"/>
              </a:rPr>
              <a:t>(R): </a:t>
            </a:r>
            <a:r>
              <a:rPr lang="cs-CZ" sz="5300" i="1" dirty="0" smtClean="0">
                <a:sym typeface="Symbol"/>
              </a:rPr>
              <a:t>Soukromí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privacy</a:t>
            </a:r>
            <a:r>
              <a:rPr lang="cs-CZ" sz="5300" dirty="0" smtClean="0">
                <a:sym typeface="Symbol"/>
              </a:rPr>
              <a:t>) – řídí uvolnění informací o sobě</a:t>
            </a:r>
          </a:p>
          <a:p>
            <a:pPr>
              <a:buNone/>
            </a:pPr>
            <a:r>
              <a:rPr lang="cs-CZ" sz="5300" dirty="0" smtClean="0">
                <a:sym typeface="Symbol"/>
              </a:rPr>
              <a:t>(P): </a:t>
            </a:r>
            <a:r>
              <a:rPr lang="cs-CZ" sz="5300" i="1" dirty="0" smtClean="0">
                <a:sym typeface="Symbol"/>
              </a:rPr>
              <a:t>Konektivita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connectivity</a:t>
            </a:r>
            <a:r>
              <a:rPr lang="cs-CZ" sz="5300" dirty="0" smtClean="0">
                <a:sym typeface="Symbol"/>
              </a:rPr>
              <a:t>) – otevírá a používá kanály ke komunikaci významů s ostatními systémy</a:t>
            </a:r>
          </a:p>
          <a:p>
            <a:pPr>
              <a:buNone/>
            </a:pPr>
            <a:r>
              <a:rPr lang="cs-CZ" sz="5300" dirty="0" smtClean="0"/>
              <a:t> </a:t>
            </a:r>
            <a:endParaRPr lang="cs-CZ" sz="53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Vlastnosti komunikačních médií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25352"/>
            <a:ext cx="8568952" cy="583264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bohatost</a:t>
            </a:r>
            <a:r>
              <a:rPr lang="cs-CZ" dirty="0" smtClean="0"/>
              <a:t> (</a:t>
            </a:r>
            <a:r>
              <a:rPr lang="cs-CZ" dirty="0" err="1" smtClean="0"/>
              <a:t>richness</a:t>
            </a:r>
            <a:r>
              <a:rPr lang="cs-CZ" dirty="0" smtClean="0"/>
              <a:t>) – schopnost médií usnadnit sdílení významu. Bohatost tvoří pořadí: 1. tváří v tvář (F-t-F), 2. audio-vizuální, 3. telefonní, 4. dopisy a plakáty. Výzkumy toto pořadí nepotvrdily. Např. lidé volí pro sociální úkoly spíš e-mail než telefon</a:t>
            </a:r>
          </a:p>
          <a:p>
            <a:r>
              <a:rPr lang="cs-CZ" b="1" dirty="0" smtClean="0"/>
              <a:t>kontinuita </a:t>
            </a:r>
            <a:r>
              <a:rPr lang="cs-CZ" dirty="0" smtClean="0"/>
              <a:t>(</a:t>
            </a:r>
            <a:r>
              <a:rPr lang="cs-CZ" dirty="0" err="1" smtClean="0"/>
              <a:t>continuity</a:t>
            </a:r>
            <a:r>
              <a:rPr lang="cs-CZ" dirty="0" smtClean="0"/>
              <a:t>) – vlastnost interface, stupeň kontinuity komunikace: </a:t>
            </a:r>
            <a:r>
              <a:rPr lang="cs-CZ" dirty="0" err="1" smtClean="0"/>
              <a:t>streaming</a:t>
            </a:r>
            <a:r>
              <a:rPr lang="cs-CZ" dirty="0" smtClean="0"/>
              <a:t>, záznam</a:t>
            </a:r>
          </a:p>
          <a:p>
            <a:r>
              <a:rPr lang="cs-CZ" b="1" dirty="0" smtClean="0"/>
              <a:t>interaktivita</a:t>
            </a:r>
            <a:r>
              <a:rPr lang="cs-CZ" dirty="0" smtClean="0"/>
              <a:t> (</a:t>
            </a:r>
            <a:r>
              <a:rPr lang="cs-CZ" dirty="0" err="1" smtClean="0"/>
              <a:t>interactivity</a:t>
            </a:r>
            <a:r>
              <a:rPr lang="cs-CZ" dirty="0" smtClean="0"/>
              <a:t>) – vlastnost interface, vzorec komunikačních vazeb mezi vysílačem a přijímačem: </a:t>
            </a:r>
            <a:r>
              <a:rPr lang="cs-CZ" i="1" dirty="0" smtClean="0"/>
              <a:t>vysílání</a:t>
            </a:r>
            <a:r>
              <a:rPr lang="cs-CZ" dirty="0" smtClean="0"/>
              <a:t> (jeden – jeden, jeden – mnoho jednosměrná komunikace), </a:t>
            </a:r>
            <a:r>
              <a:rPr lang="cs-CZ" i="1" dirty="0" smtClean="0"/>
              <a:t>mezilidská</a:t>
            </a:r>
            <a:r>
              <a:rPr lang="cs-CZ" dirty="0" smtClean="0"/>
              <a:t> (jeden – jeden obousměrná komunikace), </a:t>
            </a:r>
            <a:r>
              <a:rPr lang="cs-CZ" i="1" dirty="0" smtClean="0"/>
              <a:t>komunální</a:t>
            </a:r>
            <a:r>
              <a:rPr lang="cs-CZ" dirty="0" smtClean="0"/>
              <a:t> (mnoho – mnoho obousměrná), </a:t>
            </a:r>
            <a:r>
              <a:rPr lang="cs-CZ" i="1" dirty="0" smtClean="0"/>
              <a:t>všudypřítomná</a:t>
            </a:r>
            <a:r>
              <a:rPr lang="cs-CZ" dirty="0" smtClean="0"/>
              <a:t> (mnoho – jeden)</a:t>
            </a:r>
          </a:p>
          <a:p>
            <a:r>
              <a:rPr lang="cs-CZ" b="1" dirty="0" smtClean="0"/>
              <a:t>cena</a:t>
            </a:r>
            <a:r>
              <a:rPr lang="cs-CZ" dirty="0" smtClean="0"/>
              <a:t> (</a:t>
            </a:r>
            <a:r>
              <a:rPr lang="cs-CZ" dirty="0" err="1" smtClean="0"/>
              <a:t>cost</a:t>
            </a:r>
            <a:r>
              <a:rPr lang="cs-CZ" dirty="0" smtClean="0"/>
              <a:t>) – práh zprávy: psychologická cena poslání zprávy. Př. e-mail má nižší práh, než dopis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komunikačních médií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Vlastnosti </a:t>
            </a:r>
            <a:r>
              <a:rPr lang="cs-CZ" b="1" dirty="0" smtClean="0"/>
              <a:t>distribuovaná x asynchronní </a:t>
            </a:r>
            <a:r>
              <a:rPr lang="cs-CZ" dirty="0" smtClean="0"/>
              <a:t>komunikace jsou zavádějící: vlastnosti online médií závisí na konceptu fyzického prostoru a času </a:t>
            </a:r>
          </a:p>
          <a:p>
            <a:r>
              <a:rPr lang="cs-CZ" dirty="0" smtClean="0"/>
              <a:t>Př. asynchronnost komunikace závisí na fyzickém čase, tj. rychlosti přenosu signálu.  Telefon je komunikace synchronní, pokud telefonuji s někým v raketě, po jejím startu a vzdalování od Země se přenos zpomaluje – kdy již nepůjde o synchronní, ale o asynchronní komunikaci? Se zpožděním minut, hodin? Mohou se vlastnosti médií měnit v závislosti na čase a prostoru?</a:t>
            </a:r>
          </a:p>
          <a:p>
            <a:r>
              <a:rPr lang="cs-CZ" dirty="0" smtClean="0"/>
              <a:t>Analýza odhaluje, že místo očekávaného růstu bohatosti médií (vývoj k audio-vizuální </a:t>
            </a:r>
            <a:r>
              <a:rPr lang="cs-CZ" dirty="0" err="1" smtClean="0"/>
              <a:t>multiumedialitě</a:t>
            </a:r>
            <a:r>
              <a:rPr lang="cs-CZ" dirty="0" smtClean="0"/>
              <a:t>) lidé upřednostňují růst interaktivity (sociálních vazeb) - př. reputační systémy E-</a:t>
            </a:r>
            <a:r>
              <a:rPr lang="cs-CZ" dirty="0" err="1" smtClean="0"/>
              <a:t>Bay</a:t>
            </a:r>
            <a:r>
              <a:rPr lang="cs-CZ" dirty="0" smtClean="0"/>
              <a:t>,  systém hodnocení Amazonu apod.</a:t>
            </a:r>
          </a:p>
          <a:p>
            <a:r>
              <a:rPr lang="cs-CZ" dirty="0" smtClean="0"/>
              <a:t>Úspěch zahrnuje zapojení více lidí, ne bohatší obsah zpráv.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328592"/>
          </a:xfrm>
        </p:spPr>
        <p:txBody>
          <a:bodyPr>
            <a:normAutofit fontScale="77500" lnSpcReduction="20000"/>
          </a:bodyPr>
          <a:lstStyle/>
          <a:p>
            <a:r>
              <a:rPr lang="cs-CZ" smtClean="0"/>
              <a:t>Všechny zdroje </a:t>
            </a:r>
            <a:r>
              <a:rPr lang="cs-CZ" dirty="0" smtClean="0"/>
              <a:t>jsou z knihy: </a:t>
            </a:r>
            <a:r>
              <a:rPr lang="en-US" dirty="0" smtClean="0"/>
              <a:t>WHITWORTH, Brian – MOOR, Aldo de. Socio-Technical Design and Social Networking Systems. Information Science Reference. Hershey : IGI Global, 2009, </a:t>
            </a:r>
            <a:r>
              <a:rPr lang="cs-CZ" dirty="0" smtClean="0"/>
              <a:t>898 s.</a:t>
            </a:r>
            <a:r>
              <a:rPr lang="en-US" dirty="0" smtClean="0"/>
              <a:t> ISBN 978-1-60566-265-7.</a:t>
            </a:r>
            <a:endParaRPr lang="cs-CZ" dirty="0" smtClean="0"/>
          </a:p>
          <a:p>
            <a:r>
              <a:rPr lang="cs-CZ" dirty="0" smtClean="0"/>
              <a:t>SHNEIDERMAN, </a:t>
            </a:r>
            <a:r>
              <a:rPr lang="cs-CZ" dirty="0" err="1" smtClean="0"/>
              <a:t>Ben</a:t>
            </a:r>
            <a:r>
              <a:rPr lang="cs-CZ" dirty="0" smtClean="0"/>
              <a:t>. </a:t>
            </a:r>
            <a:r>
              <a:rPr lang="cs-CZ" dirty="0" err="1" smtClean="0"/>
              <a:t>Foreword</a:t>
            </a:r>
            <a:r>
              <a:rPr lang="cs-CZ" dirty="0" smtClean="0"/>
              <a:t> (s. XXVI – XXIX).</a:t>
            </a:r>
          </a:p>
          <a:p>
            <a:r>
              <a:rPr lang="cs-CZ" dirty="0" smtClean="0"/>
              <a:t>WHITWORTH, </a:t>
            </a:r>
            <a:r>
              <a:rPr lang="cs-CZ" dirty="0" err="1" smtClean="0"/>
              <a:t>Brian</a:t>
            </a:r>
            <a:r>
              <a:rPr lang="cs-CZ" dirty="0" smtClean="0"/>
              <a:t> – de MOOR, </a:t>
            </a:r>
            <a:r>
              <a:rPr lang="cs-CZ" dirty="0" err="1" smtClean="0"/>
              <a:t>Aldo</a:t>
            </a:r>
            <a:r>
              <a:rPr lang="cs-CZ" dirty="0" smtClean="0"/>
              <a:t>. Preface (s. XXX – XXXV).</a:t>
            </a:r>
          </a:p>
          <a:p>
            <a:r>
              <a:rPr lang="cs-CZ" dirty="0" smtClean="0"/>
              <a:t>WHITWORTH, </a:t>
            </a:r>
            <a:r>
              <a:rPr lang="cs-CZ" dirty="0" err="1" smtClean="0"/>
              <a:t>Brian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(s. 3 – 22).</a:t>
            </a:r>
          </a:p>
          <a:p>
            <a:r>
              <a:rPr lang="cs-CZ" dirty="0" smtClean="0"/>
              <a:t>EASON, </a:t>
            </a:r>
            <a:r>
              <a:rPr lang="cs-CZ" dirty="0" err="1" smtClean="0"/>
              <a:t>Ken</a:t>
            </a:r>
            <a:r>
              <a:rPr lang="cs-CZ" dirty="0" smtClean="0"/>
              <a:t> – ABDELNOUR-NOCERA, </a:t>
            </a:r>
            <a:r>
              <a:rPr lang="cs-CZ" dirty="0" err="1" smtClean="0"/>
              <a:t>José</a:t>
            </a:r>
            <a:r>
              <a:rPr lang="cs-CZ" dirty="0" smtClean="0"/>
              <a:t> Luis. </a:t>
            </a:r>
            <a:r>
              <a:rPr lang="cs-CZ" dirty="0" err="1" smtClean="0"/>
              <a:t>Socio</a:t>
            </a:r>
            <a:r>
              <a:rPr lang="cs-CZ" dirty="0" smtClean="0"/>
              <a:t>-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(s. 65 -  77).</a:t>
            </a:r>
          </a:p>
          <a:p>
            <a:r>
              <a:rPr lang="cs-CZ" dirty="0" smtClean="0"/>
              <a:t>de SOUZA, </a:t>
            </a:r>
            <a:r>
              <a:rPr lang="cs-CZ" dirty="0" err="1" smtClean="0"/>
              <a:t>Cleidson</a:t>
            </a:r>
            <a:r>
              <a:rPr lang="cs-CZ" dirty="0" smtClean="0"/>
              <a:t> R. B. – REDMILES, David F.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Alignment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Organizatinal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Software </a:t>
            </a:r>
            <a:r>
              <a:rPr lang="cs-CZ" dirty="0" err="1" smtClean="0"/>
              <a:t>Structure</a:t>
            </a:r>
            <a:r>
              <a:rPr lang="cs-CZ" dirty="0" smtClean="0"/>
              <a:t> (s. 93 – 103).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Původ </a:t>
            </a:r>
            <a:r>
              <a:rPr lang="cs-CZ" dirty="0" err="1" smtClean="0"/>
              <a:t>socio</a:t>
            </a:r>
            <a:r>
              <a:rPr lang="cs-CZ" dirty="0" smtClean="0"/>
              <a:t>-technické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87727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vývoj teorie na </a:t>
            </a:r>
            <a:r>
              <a:rPr lang="cs-CZ" b="1" dirty="0" err="1" smtClean="0"/>
              <a:t>Tavistockém</a:t>
            </a:r>
            <a:r>
              <a:rPr lang="cs-CZ" b="1" dirty="0" smtClean="0"/>
              <a:t> institutu </a:t>
            </a:r>
            <a:r>
              <a:rPr lang="cs-CZ" dirty="0" smtClean="0"/>
              <a:t>lidských vztahů v 50. letech 20. století</a:t>
            </a:r>
          </a:p>
          <a:p>
            <a:r>
              <a:rPr lang="cs-CZ" dirty="0" smtClean="0"/>
              <a:t>jak nové technologie působí na základní systém práce? Jaký design je potřeba k efektivnímu využití technologií?</a:t>
            </a:r>
          </a:p>
          <a:p>
            <a:r>
              <a:rPr lang="cs-CZ" b="1" dirty="0" smtClean="0"/>
              <a:t>první studie </a:t>
            </a:r>
            <a:r>
              <a:rPr lang="cs-CZ" dirty="0" smtClean="0"/>
              <a:t>– pracovní systém v dole na uhlí (</a:t>
            </a:r>
            <a:r>
              <a:rPr lang="cs-CZ" dirty="0" err="1" smtClean="0"/>
              <a:t>Trist</a:t>
            </a:r>
            <a:r>
              <a:rPr lang="cs-CZ" dirty="0" smtClean="0"/>
              <a:t>)a v tkalcovské továrně (</a:t>
            </a:r>
            <a:r>
              <a:rPr lang="cs-CZ" dirty="0" err="1" smtClean="0"/>
              <a:t>Rice</a:t>
            </a:r>
            <a:r>
              <a:rPr lang="cs-CZ" dirty="0" smtClean="0"/>
              <a:t>): nové technologie narušily sociální systém a pracovní role lidí </a:t>
            </a:r>
            <a:r>
              <a:rPr lang="cs-CZ" dirty="0" smtClean="0">
                <a:sym typeface="Symbol"/>
              </a:rPr>
              <a:t> nedostatečný růst produktivity</a:t>
            </a:r>
          </a:p>
          <a:p>
            <a:r>
              <a:rPr lang="cs-CZ" b="1" dirty="0" smtClean="0"/>
              <a:t>důl na uhlí </a:t>
            </a:r>
            <a:r>
              <a:rPr lang="cs-CZ" dirty="0" smtClean="0"/>
              <a:t>– technologie umožnila lehčeji získat uhlí. Úzká porubná stěna rubána krumpáči malou pracovní skupinou nahrazena dlouhou stěnou, z níž uhlí odstřelováno a nakládáno na dopravník) – problém s kooperací týmů: směny si vyžadovaly více specializovaného personálu, při problémech systém neflexibilní</a:t>
            </a:r>
          </a:p>
          <a:p>
            <a:r>
              <a:rPr lang="cs-CZ" b="1" dirty="0" smtClean="0"/>
              <a:t>tkalcovská továrna </a:t>
            </a:r>
            <a:r>
              <a:rPr lang="cs-CZ" dirty="0" smtClean="0"/>
              <a:t>– tkací stroj ovládaný jedním tkalcem nahrazen automatickými stavy, jež mohl tkadlec ovládat víc zaráz. Tkadlec potřeboval řadu specializovaných pomocníků – nastavení stavu, stříhání látky, odnášení látky apod. Všichni tkalci potřebovali pomoc – plno strojů nečině stálo.</a:t>
            </a:r>
          </a:p>
          <a:p>
            <a:r>
              <a:rPr lang="cs-CZ" b="1" dirty="0" smtClean="0"/>
              <a:t>řešení</a:t>
            </a:r>
            <a:r>
              <a:rPr lang="cs-CZ" dirty="0" smtClean="0"/>
              <a:t>: doly – změna organizace: tvorba různých specializovaných rolí, zastoupených vždy v každé směně, tkalcovství -  v každé skupině tkadlec  s více kvalifikacemi – vznik konceptu </a:t>
            </a:r>
            <a:r>
              <a:rPr lang="cs-CZ" b="1" dirty="0" smtClean="0"/>
              <a:t>poloautomatické pracovní skupiny 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08720"/>
          </a:xfrm>
        </p:spPr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-technické systémy 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3528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realita mezilidských vztahů – IS nejsou jen systémy pro přenos informace, jsou to hlavně komunikační systémy</a:t>
            </a:r>
          </a:p>
          <a:p>
            <a:r>
              <a:rPr lang="cs-CZ" b="1" dirty="0" smtClean="0"/>
              <a:t>sociální hodnoty v IS</a:t>
            </a:r>
            <a:r>
              <a:rPr lang="cs-CZ" dirty="0" smtClean="0"/>
              <a:t>: důvěra, empatie, odpovědnost, soukromí, kolaborace, sociální “vynálezy” – zodpovědnost, skupinová</a:t>
            </a:r>
            <a:r>
              <a:rPr lang="en-US" dirty="0" smtClean="0"/>
              <a:t> </a:t>
            </a:r>
            <a:r>
              <a:rPr lang="cs-CZ" dirty="0" smtClean="0"/>
              <a:t>identita</a:t>
            </a:r>
            <a:r>
              <a:rPr lang="en-US" dirty="0" smtClean="0"/>
              <a:t>, </a:t>
            </a:r>
            <a:r>
              <a:rPr lang="cs-CZ" dirty="0" smtClean="0"/>
              <a:t>přátelství</a:t>
            </a:r>
            <a:r>
              <a:rPr lang="en-US" dirty="0" smtClean="0"/>
              <a:t>, </a:t>
            </a:r>
            <a:r>
              <a:rPr lang="cs-CZ" dirty="0" smtClean="0"/>
              <a:t>spravedlnost </a:t>
            </a:r>
            <a:r>
              <a:rPr lang="en-US" dirty="0" smtClean="0"/>
              <a:t>a </a:t>
            </a:r>
            <a:r>
              <a:rPr lang="cs-CZ" dirty="0" smtClean="0"/>
              <a:t>veřejné dobro</a:t>
            </a:r>
          </a:p>
          <a:p>
            <a:r>
              <a:rPr lang="cs-CZ" b="1" dirty="0" smtClean="0"/>
              <a:t>priority</a:t>
            </a:r>
            <a:r>
              <a:rPr lang="cs-CZ" dirty="0" smtClean="0"/>
              <a:t>: poskytnutí zdravotní péče, konkurenceschopnost pracovních sil, rychlá reakce na katastrofy, participace v politice, mezinárodní rozvoj, udržitelná energetická řešení, ochrana životního prostředí, e-komerce, vzdělání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-technické systémy - 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STS</a:t>
            </a:r>
            <a:r>
              <a:rPr lang="cs-CZ" dirty="0" smtClean="0"/>
              <a:t> – počítačové technologie umožňující sociální interakci jakéhokoli typu </a:t>
            </a:r>
          </a:p>
          <a:p>
            <a:r>
              <a:rPr lang="cs-CZ" dirty="0" smtClean="0"/>
              <a:t>př. konverzace (email), skupinové diskuze (chat), skupinové psaní (Wiki), online obchod (e-</a:t>
            </a:r>
            <a:r>
              <a:rPr lang="cs-CZ" dirty="0" err="1" smtClean="0"/>
              <a:t>Bay</a:t>
            </a:r>
            <a:r>
              <a:rPr lang="cs-CZ" dirty="0" smtClean="0"/>
              <a:t>), online učení (</a:t>
            </a:r>
            <a:r>
              <a:rPr lang="cs-CZ" dirty="0" err="1" smtClean="0"/>
              <a:t>WebCT</a:t>
            </a:r>
            <a:r>
              <a:rPr lang="cs-CZ" dirty="0" smtClean="0"/>
              <a:t>), sociální sítě (</a:t>
            </a:r>
            <a:r>
              <a:rPr lang="cs-CZ" dirty="0" err="1" smtClean="0"/>
              <a:t>Facebook</a:t>
            </a:r>
            <a:r>
              <a:rPr lang="cs-CZ" dirty="0" smtClean="0"/>
              <a:t>) apod.</a:t>
            </a:r>
          </a:p>
          <a:p>
            <a:r>
              <a:rPr lang="cs-CZ" b="1" dirty="0" err="1" smtClean="0"/>
              <a:t>socio</a:t>
            </a:r>
            <a:r>
              <a:rPr lang="cs-CZ" b="1" dirty="0" smtClean="0"/>
              <a:t>-technická propast </a:t>
            </a:r>
            <a:r>
              <a:rPr lang="cs-CZ" dirty="0" smtClean="0"/>
              <a:t>– důsledek nedostatků mezi tím. co společnost chce a co společnost dělá</a:t>
            </a:r>
          </a:p>
          <a:p>
            <a:r>
              <a:rPr lang="cs-CZ" dirty="0" err="1" smtClean="0"/>
              <a:t>socio</a:t>
            </a:r>
            <a:r>
              <a:rPr lang="cs-CZ" dirty="0" smtClean="0"/>
              <a:t>-technické systémy musí překlenout propast mezi sociálními potřebami a technickou výkonností</a:t>
            </a:r>
          </a:p>
          <a:p>
            <a:r>
              <a:rPr lang="cs-CZ" dirty="0" smtClean="0"/>
              <a:t>synergie sociálních znalostí + technologických znalostí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134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err="1"/>
              <a:t>Socio</a:t>
            </a:r>
            <a:r>
              <a:rPr lang="cs-CZ" dirty="0"/>
              <a:t>-technické systémy - STS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multidisciplinární</a:t>
            </a:r>
            <a:r>
              <a:rPr lang="cs-CZ" dirty="0" smtClean="0"/>
              <a:t> – disciplíny jako inženýrství, psychologie, programování, zdravotnictví, sociologie, pedagogika, ekonomie</a:t>
            </a:r>
          </a:p>
          <a:p>
            <a:r>
              <a:rPr lang="cs-CZ" b="1" dirty="0" smtClean="0"/>
              <a:t>na člověka zaměřené programování </a:t>
            </a:r>
            <a:r>
              <a:rPr lang="cs-CZ" dirty="0" smtClean="0"/>
              <a:t>(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centered</a:t>
            </a:r>
            <a:r>
              <a:rPr lang="cs-CZ" dirty="0" smtClean="0"/>
              <a:t> </a:t>
            </a:r>
            <a:r>
              <a:rPr lang="cs-CZ" dirty="0" err="1" smtClean="0"/>
              <a:t>computing</a:t>
            </a:r>
            <a:r>
              <a:rPr lang="cs-CZ" dirty="0" smtClean="0"/>
              <a:t>) – HCI + STS</a:t>
            </a:r>
          </a:p>
          <a:p>
            <a:r>
              <a:rPr lang="cs-CZ" dirty="0" smtClean="0"/>
              <a:t>technologie není něco daného, ale něco, co vytváří lidé ke svému užití, takže technika má pro nás pracovat, na naopak </a:t>
            </a:r>
          </a:p>
          <a:p>
            <a:r>
              <a:rPr lang="cs-CZ" dirty="0" smtClean="0"/>
              <a:t>skutečné problémy nejsou sociální, ani technické, ale to, jak jsou spolu spojeny</a:t>
            </a:r>
          </a:p>
          <a:p>
            <a:r>
              <a:rPr lang="cs-CZ" dirty="0" smtClean="0"/>
              <a:t>počítačová technologie umožňuje nové, předtím nemožné sociální formy. Formy by však měly stále dodržovat principy vlastní všem sociálním situacím</a:t>
            </a:r>
          </a:p>
          <a:p>
            <a:r>
              <a:rPr lang="cs-CZ" b="1" dirty="0" err="1" smtClean="0"/>
              <a:t>Conwayův</a:t>
            </a:r>
            <a:r>
              <a:rPr lang="cs-CZ" b="1" dirty="0" smtClean="0"/>
              <a:t> zákon </a:t>
            </a:r>
            <a:r>
              <a:rPr lang="cs-CZ" dirty="0" smtClean="0"/>
              <a:t>(1968) – struktura softwarového systému odráží komunikační potřeby lidí pracujících na tvorbě systému </a:t>
            </a:r>
            <a:r>
              <a:rPr lang="cs-CZ" dirty="0" smtClean="0">
                <a:sym typeface="Symbol"/>
              </a:rPr>
              <a:t> software kopíruje komunikační strukturu organizace</a:t>
            </a:r>
          </a:p>
          <a:p>
            <a:r>
              <a:rPr lang="cs-CZ" dirty="0" smtClean="0">
                <a:sym typeface="Symbol"/>
              </a:rPr>
              <a:t>existuje dvousměrný vztah mezi architekturou softwaru a úkoly přidělenými  softwarovým vývojářům</a:t>
            </a:r>
          </a:p>
          <a:p>
            <a:r>
              <a:rPr lang="cs-CZ" dirty="0" smtClean="0">
                <a:sym typeface="Symbol"/>
              </a:rPr>
              <a:t>sociální aspekty přímo ovlivňující vývoj softwaru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55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-technická infrastruktura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uživatelská podpora </a:t>
            </a:r>
            <a:r>
              <a:rPr lang="cs-CZ" dirty="0" smtClean="0"/>
              <a:t>– důvěryhodné databáze, snadná navigace a přidávání odkazů, rychlé služby, jasná prezentace voleb a možností uživateli, zkratky pro často vykonávané činnosti, možnost bezpečně zkoušet něco nového</a:t>
            </a:r>
          </a:p>
          <a:p>
            <a:r>
              <a:rPr lang="cs-CZ" b="1" dirty="0" smtClean="0"/>
              <a:t>zákaznické služby </a:t>
            </a:r>
            <a:r>
              <a:rPr lang="cs-CZ" dirty="0" smtClean="0"/>
              <a:t>– dlouhý ocas uživatelských potřeb (různé poruchy, věková znevýhodnění – děti, staří, služby ve více jazycích, uživatelské zkušenosti</a:t>
            </a:r>
          </a:p>
          <a:p>
            <a:r>
              <a:rPr lang="cs-CZ" b="1" dirty="0" smtClean="0"/>
              <a:t>univerzální použitelnost</a:t>
            </a:r>
            <a:r>
              <a:rPr lang="cs-CZ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design </a:t>
            </a:r>
            <a:r>
              <a:rPr lang="cs-CZ" dirty="0" smtClean="0"/>
              <a:t>pro různorodé uživatele</a:t>
            </a:r>
            <a:r>
              <a:rPr lang="en-US" dirty="0" smtClean="0"/>
              <a:t> 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 </a:t>
            </a:r>
            <a:r>
              <a:rPr lang="cs-CZ" dirty="0" smtClean="0"/>
              <a:t>lepší design pro všechny uživatele</a:t>
            </a:r>
          </a:p>
          <a:p>
            <a:pPr marL="514350" indent="-514350">
              <a:buAutoNum type="arabicPeriod"/>
            </a:pPr>
            <a:r>
              <a:rPr lang="cs-CZ" dirty="0" smtClean="0"/>
              <a:t>nástroje podporující diverzitu je lehké integrovat – čtečky obrazovky, </a:t>
            </a:r>
            <a:r>
              <a:rPr lang="en-US" dirty="0" smtClean="0"/>
              <a:t> </a:t>
            </a:r>
            <a:r>
              <a:rPr lang="cs-CZ" dirty="0" smtClean="0"/>
              <a:t>zvětšovací programy</a:t>
            </a:r>
            <a:r>
              <a:rPr lang="en-US" dirty="0" smtClean="0"/>
              <a:t>, </a:t>
            </a:r>
            <a:r>
              <a:rPr lang="cs-CZ" dirty="0" smtClean="0"/>
              <a:t>jazykové překladače</a:t>
            </a:r>
          </a:p>
          <a:p>
            <a:r>
              <a:rPr lang="cs-CZ" b="1" dirty="0" smtClean="0"/>
              <a:t>univerzální sociabilita </a:t>
            </a:r>
            <a:r>
              <a:rPr lang="cs-CZ" dirty="0" smtClean="0"/>
              <a:t>– technologie podporující sociální principy společné všem komunitám: např. občanské svobody, soukromí</a:t>
            </a:r>
            <a:r>
              <a:rPr lang="cs-CZ" dirty="0"/>
              <a:t>, </a:t>
            </a:r>
            <a:r>
              <a:rPr lang="cs-CZ" dirty="0" smtClean="0"/>
              <a:t>spravedlnost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55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Socio</a:t>
            </a:r>
            <a:r>
              <a:rPr lang="cs-CZ" dirty="0"/>
              <a:t>-technická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sociální katastrofa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vzniká tam, kde anti-sociální jednání ničí důvěru a participaci </a:t>
            </a:r>
          </a:p>
          <a:p>
            <a:r>
              <a:rPr lang="cs-CZ" dirty="0" smtClean="0"/>
              <a:t>křehkost důvěry uživatelů – ohrožení, kdykoli se objeví porucha </a:t>
            </a:r>
          </a:p>
          <a:p>
            <a:r>
              <a:rPr lang="cs-CZ" b="1" dirty="0" smtClean="0"/>
              <a:t>transparentní systémy </a:t>
            </a:r>
            <a:r>
              <a:rPr lang="cs-CZ" dirty="0" smtClean="0"/>
              <a:t>– činnosti uživatelů jsou viditelné pro všechny</a:t>
            </a:r>
          </a:p>
          <a:p>
            <a:r>
              <a:rPr lang="cs-CZ" b="1" dirty="0" smtClean="0"/>
              <a:t>zodpovědné systémy </a:t>
            </a:r>
            <a:r>
              <a:rPr lang="cs-CZ" dirty="0" smtClean="0"/>
              <a:t>– činí uživatele odpovědnými za jejich působení na ostatní </a:t>
            </a:r>
          </a:p>
          <a:p>
            <a:r>
              <a:rPr lang="cs-CZ" b="1" dirty="0" smtClean="0"/>
              <a:t>reputační systémy </a:t>
            </a:r>
            <a:r>
              <a:rPr lang="cs-CZ" dirty="0" smtClean="0"/>
              <a:t>– uživatelé jednají tak, aby si udrželi přátelství a důvěru, které získali</a:t>
            </a:r>
          </a:p>
          <a:p>
            <a:r>
              <a:rPr lang="cs-CZ" b="1" dirty="0" smtClean="0"/>
              <a:t>metody zkoumání</a:t>
            </a:r>
            <a:r>
              <a:rPr lang="cs-CZ" dirty="0" smtClean="0"/>
              <a:t>: tradiční přístupy zkoumání jsou doplněny metodami marketingové analýzy, etnografických pozorování, uživatelských průzkumů, zaměřovaných skupin (</a:t>
            </a: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), případových studií, kritických příhod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Složky </a:t>
            </a:r>
            <a:r>
              <a:rPr lang="cs-CZ" dirty="0" err="1" smtClean="0"/>
              <a:t>socio</a:t>
            </a:r>
            <a:r>
              <a:rPr lang="cs-CZ" dirty="0" smtClean="0"/>
              <a:t>-technického systému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hardware </a:t>
            </a:r>
            <a:r>
              <a:rPr lang="cs-CZ" dirty="0"/>
              <a:t>- servery a pracovní stanice, periferní zařízení, spojovací síť - kabely, huby, </a:t>
            </a:r>
            <a:r>
              <a:rPr lang="cs-CZ" dirty="0" err="1"/>
              <a:t>routry</a:t>
            </a:r>
            <a:r>
              <a:rPr lang="cs-CZ" dirty="0"/>
              <a:t>.. </a:t>
            </a:r>
          </a:p>
          <a:p>
            <a:r>
              <a:rPr lang="cs-CZ" b="1" dirty="0"/>
              <a:t>software </a:t>
            </a:r>
            <a:r>
              <a:rPr lang="cs-CZ" dirty="0"/>
              <a:t>– operační systém, utility, aplikace, specializované programy..), zahrnuje sociální pravidla, organizační procesy vnořené v designu </a:t>
            </a:r>
          </a:p>
          <a:p>
            <a:r>
              <a:rPr lang="cs-CZ" b="1" dirty="0"/>
              <a:t>fyzikální okolí </a:t>
            </a:r>
            <a:r>
              <a:rPr lang="cs-CZ" dirty="0"/>
              <a:t>- zahrnuje sociální pravidla (manažerská kancelář chráněná kanceláří sekretářky, řada kanceláří beze stěn apod..) </a:t>
            </a:r>
          </a:p>
          <a:p>
            <a:r>
              <a:rPr lang="cs-CZ" b="1" dirty="0"/>
              <a:t>lidé </a:t>
            </a:r>
            <a:r>
              <a:rPr lang="cs-CZ" dirty="0"/>
              <a:t>– jedinci, skupiny, role (podpora, tréning, management, dopravní zaměstnanci, inženýři), oddělení </a:t>
            </a:r>
          </a:p>
          <a:p>
            <a:r>
              <a:rPr lang="cs-CZ" b="1" dirty="0"/>
              <a:t>procesy </a:t>
            </a:r>
            <a:r>
              <a:rPr lang="cs-CZ" dirty="0"/>
              <a:t>– oficiální a aktuální: </a:t>
            </a:r>
            <a:r>
              <a:rPr lang="cs-CZ" dirty="0" smtClean="0"/>
              <a:t>manažerské </a:t>
            </a:r>
            <a:r>
              <a:rPr lang="cs-CZ" dirty="0"/>
              <a:t>modely, ohlašované vztahy, pravidla a normy (i nepopsané – např. jak se podává stížnost), požadované dokumenty. Jak jsou (mají být) věci dělány? </a:t>
            </a:r>
          </a:p>
          <a:p>
            <a:r>
              <a:rPr lang="cs-CZ" b="1" dirty="0"/>
              <a:t>pravidla a nařízení </a:t>
            </a:r>
            <a:r>
              <a:rPr lang="cs-CZ" dirty="0"/>
              <a:t>– společenské sankce, pravidla např. pro ochranu soukromí, testování apod.) </a:t>
            </a:r>
          </a:p>
          <a:p>
            <a:r>
              <a:rPr lang="cs-CZ" b="1" dirty="0"/>
              <a:t>data a struktury </a:t>
            </a:r>
            <a:r>
              <a:rPr lang="cs-CZ" dirty="0"/>
              <a:t>– jaká data se shromažďují, jak se skladují, kdo k nim má přístup, formáty(kdo je třídí, podle čeho, kdo stanovil třídění) </a:t>
            </a:r>
          </a:p>
          <a:p>
            <a:r>
              <a:rPr lang="cs-CZ" dirty="0"/>
              <a:t>změny v STS  trajektorie  následky s etickým rozměrem pro podílníky – vliv sociálně nejmocnější </a:t>
            </a:r>
          </a:p>
          <a:p>
            <a:r>
              <a:rPr lang="cs-CZ" dirty="0"/>
              <a:t>zaměření na neformální politický systém a aktuální pracovní praktiky, implicitní aspekty práce, skryté praktiky, nezdokumentované efekty</a:t>
            </a:r>
          </a:p>
        </p:txBody>
      </p:sp>
    </p:spTree>
    <p:extLst>
      <p:ext uri="{BB962C8B-B14F-4D97-AF65-F5344CB8AC3E}">
        <p14:creationId xmlns:p14="http://schemas.microsoft.com/office/powerpoint/2010/main" val="1017067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IT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8800621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227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1666</Words>
  <Application>Microsoft Office PowerPoint</Application>
  <PresentationFormat>Předvádění na obrazovce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Socio-technické systémy</vt:lpstr>
      <vt:lpstr>Původ socio-technické teorie</vt:lpstr>
      <vt:lpstr>Socio-technické systémy STS</vt:lpstr>
      <vt:lpstr>Socio-technické systémy - STS</vt:lpstr>
      <vt:lpstr>Socio-technické systémy - STS</vt:lpstr>
      <vt:lpstr>Socio-technická infrastruktura</vt:lpstr>
      <vt:lpstr>Socio-technická infrastruktura</vt:lpstr>
      <vt:lpstr>Složky socio-technického systému  </vt:lpstr>
      <vt:lpstr>Úrovně IT systémů</vt:lpstr>
      <vt:lpstr>Úrovně IT systémů</vt:lpstr>
      <vt:lpstr>Výkonnost IT</vt:lpstr>
      <vt:lpstr>Model sítě systémové výkonnosti</vt:lpstr>
      <vt:lpstr>Vlastnosti komunikačních médií</vt:lpstr>
      <vt:lpstr>Vlastnosti komunikačních médií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Michal</dc:creator>
  <cp:lastModifiedBy>Michal Lorenz</cp:lastModifiedBy>
  <cp:revision>31</cp:revision>
  <cp:lastPrinted>2012-03-15T10:35:40Z</cp:lastPrinted>
  <dcterms:created xsi:type="dcterms:W3CDTF">2012-03-15T06:36:56Z</dcterms:created>
  <dcterms:modified xsi:type="dcterms:W3CDTF">2013-10-24T13:09:08Z</dcterms:modified>
</cp:coreProperties>
</file>