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300" r:id="rId4"/>
    <p:sldId id="303" r:id="rId5"/>
    <p:sldId id="294" r:id="rId6"/>
    <p:sldId id="257" r:id="rId7"/>
    <p:sldId id="258" r:id="rId8"/>
    <p:sldId id="259" r:id="rId9"/>
    <p:sldId id="260" r:id="rId10"/>
    <p:sldId id="261" r:id="rId11"/>
    <p:sldId id="288" r:id="rId12"/>
    <p:sldId id="262" r:id="rId13"/>
    <p:sldId id="263" r:id="rId14"/>
    <p:sldId id="292" r:id="rId15"/>
    <p:sldId id="264" r:id="rId16"/>
    <p:sldId id="274" r:id="rId17"/>
    <p:sldId id="275" r:id="rId18"/>
    <p:sldId id="276" r:id="rId19"/>
    <p:sldId id="277" r:id="rId20"/>
    <p:sldId id="289" r:id="rId21"/>
    <p:sldId id="273" r:id="rId22"/>
    <p:sldId id="280" r:id="rId23"/>
    <p:sldId id="304" r:id="rId24"/>
    <p:sldId id="305" r:id="rId25"/>
    <p:sldId id="306" r:id="rId26"/>
    <p:sldId id="301" r:id="rId27"/>
    <p:sldId id="297" r:id="rId28"/>
    <p:sldId id="285" r:id="rId29"/>
    <p:sldId id="291" r:id="rId30"/>
    <p:sldId id="287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00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6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E012-D290-4990-BD65-3AB96D1330F5}" type="datetimeFigureOut">
              <a:rPr lang="cs-CZ" smtClean="0"/>
              <a:t>26.9.2016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4208-3D3B-4531-A9CB-A84D78202A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1358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E012-D290-4990-BD65-3AB96D1330F5}" type="datetimeFigureOut">
              <a:rPr lang="cs-CZ" smtClean="0"/>
              <a:t>26.9.2016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4208-3D3B-4531-A9CB-A84D78202A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3509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E012-D290-4990-BD65-3AB96D1330F5}" type="datetimeFigureOut">
              <a:rPr lang="cs-CZ" smtClean="0"/>
              <a:t>26.9.2016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4208-3D3B-4531-A9CB-A84D78202A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154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E012-D290-4990-BD65-3AB96D1330F5}" type="datetimeFigureOut">
              <a:rPr lang="cs-CZ" smtClean="0"/>
              <a:t>26.9.2016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4208-3D3B-4531-A9CB-A84D78202A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02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E012-D290-4990-BD65-3AB96D1330F5}" type="datetimeFigureOut">
              <a:rPr lang="cs-CZ" smtClean="0"/>
              <a:t>26.9.2016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4208-3D3B-4531-A9CB-A84D78202A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425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E012-D290-4990-BD65-3AB96D1330F5}" type="datetimeFigureOut">
              <a:rPr lang="cs-CZ" smtClean="0"/>
              <a:t>26.9.2016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4208-3D3B-4531-A9CB-A84D78202A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8512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E012-D290-4990-BD65-3AB96D1330F5}" type="datetimeFigureOut">
              <a:rPr lang="cs-CZ" smtClean="0"/>
              <a:t>26.9.2016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4208-3D3B-4531-A9CB-A84D78202A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0851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E012-D290-4990-BD65-3AB96D1330F5}" type="datetimeFigureOut">
              <a:rPr lang="cs-CZ" smtClean="0"/>
              <a:t>26.9.2016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4208-3D3B-4531-A9CB-A84D78202A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862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E012-D290-4990-BD65-3AB96D1330F5}" type="datetimeFigureOut">
              <a:rPr lang="cs-CZ" smtClean="0"/>
              <a:t>26.9.2016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4208-3D3B-4531-A9CB-A84D78202A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66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E012-D290-4990-BD65-3AB96D1330F5}" type="datetimeFigureOut">
              <a:rPr lang="cs-CZ" smtClean="0"/>
              <a:t>26.9.2016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4208-3D3B-4531-A9CB-A84D78202A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001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E012-D290-4990-BD65-3AB96D1330F5}" type="datetimeFigureOut">
              <a:rPr lang="cs-CZ" smtClean="0"/>
              <a:t>26.9.2016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4208-3D3B-4531-A9CB-A84D78202A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392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6E012-D290-4990-BD65-3AB96D1330F5}" type="datetimeFigureOut">
              <a:rPr lang="cs-CZ" smtClean="0"/>
              <a:t>26.9.2016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E4208-3D3B-4531-A9CB-A84D78202A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614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mestudies.cz/" TargetMode="External"/><Relationship Id="rId2" Type="http://schemas.openxmlformats.org/officeDocument/2006/relationships/hyperlink" Target="mailto:zzahora@mail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8kindsoffun.com/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armorgames.com/play/16083/clicker-heroes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8000" dirty="0" smtClean="0"/>
              <a:t>Digitální hry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938721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VIKMB31 (podzim 2016)</a:t>
            </a:r>
          </a:p>
          <a:p>
            <a:endParaRPr lang="cs-CZ" dirty="0" smtClean="0"/>
          </a:p>
          <a:p>
            <a:r>
              <a:rPr lang="cs-CZ" dirty="0" smtClean="0"/>
              <a:t>Úvod, herní </a:t>
            </a:r>
            <a:r>
              <a:rPr lang="cs-CZ" dirty="0"/>
              <a:t>mechaniky, </a:t>
            </a:r>
            <a:r>
              <a:rPr lang="cs-CZ" dirty="0" smtClean="0"/>
              <a:t>MDA, analýza her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/>
              <a:t>Zdeněk Záhora; </a:t>
            </a:r>
            <a:r>
              <a:rPr lang="cs-CZ" dirty="0">
                <a:hlinkClick r:id="rId2"/>
              </a:rPr>
              <a:t>zzahora@mail.muni.cz</a:t>
            </a:r>
            <a:r>
              <a:rPr lang="cs-CZ" dirty="0"/>
              <a:t> </a:t>
            </a:r>
          </a:p>
          <a:p>
            <a:r>
              <a:rPr lang="cs-CZ" dirty="0"/>
              <a:t>MU Game </a:t>
            </a:r>
            <a:r>
              <a:rPr lang="cs-CZ" dirty="0" err="1" smtClean="0"/>
              <a:t>Studies</a:t>
            </a:r>
            <a:r>
              <a:rPr lang="cs-CZ" dirty="0" smtClean="0"/>
              <a:t>, </a:t>
            </a:r>
            <a:r>
              <a:rPr lang="cs-CZ" dirty="0" err="1"/>
              <a:t>o</a:t>
            </a:r>
            <a:r>
              <a:rPr lang="cs-CZ" dirty="0" err="1" smtClean="0"/>
              <a:t>.s</a:t>
            </a:r>
            <a:r>
              <a:rPr lang="cs-CZ" dirty="0"/>
              <a:t>. - </a:t>
            </a:r>
            <a:r>
              <a:rPr lang="cs-CZ" dirty="0" smtClean="0">
                <a:hlinkClick r:id="rId3"/>
              </a:rPr>
              <a:t>www.gamestudies.cz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976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MDA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573426" y="1825625"/>
            <a:ext cx="2438400" cy="1383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RULES</a:t>
            </a:r>
            <a:endParaRPr lang="cs-CZ" sz="2800" dirty="0"/>
          </a:p>
        </p:txBody>
      </p:sp>
      <p:sp>
        <p:nvSpPr>
          <p:cNvPr id="5" name="Obdélník 4"/>
          <p:cNvSpPr/>
          <p:nvPr/>
        </p:nvSpPr>
        <p:spPr>
          <a:xfrm>
            <a:off x="5156885" y="1825625"/>
            <a:ext cx="1688757" cy="138395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SYSTEM</a:t>
            </a:r>
            <a:endParaRPr lang="cs-CZ" sz="2800" dirty="0"/>
          </a:p>
        </p:txBody>
      </p:sp>
      <p:sp>
        <p:nvSpPr>
          <p:cNvPr id="8" name="Obdélník 7"/>
          <p:cNvSpPr/>
          <p:nvPr/>
        </p:nvSpPr>
        <p:spPr>
          <a:xfrm>
            <a:off x="7990701" y="1825625"/>
            <a:ext cx="2438400" cy="138395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„FUN“</a:t>
            </a:r>
            <a:endParaRPr lang="cs-CZ" sz="2800" dirty="0"/>
          </a:p>
        </p:txBody>
      </p:sp>
      <p:sp>
        <p:nvSpPr>
          <p:cNvPr id="9" name="Obdélník 8"/>
          <p:cNvSpPr/>
          <p:nvPr/>
        </p:nvSpPr>
        <p:spPr>
          <a:xfrm>
            <a:off x="1573426" y="4001294"/>
            <a:ext cx="2438400" cy="1383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mechaniky</a:t>
            </a:r>
            <a:endParaRPr lang="cs-CZ" sz="2800" dirty="0"/>
          </a:p>
        </p:txBody>
      </p:sp>
      <p:sp>
        <p:nvSpPr>
          <p:cNvPr id="10" name="Obdélník 9"/>
          <p:cNvSpPr/>
          <p:nvPr/>
        </p:nvSpPr>
        <p:spPr>
          <a:xfrm>
            <a:off x="5156885" y="4001294"/>
            <a:ext cx="1688757" cy="138395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dynamiky</a:t>
            </a:r>
            <a:endParaRPr lang="cs-CZ" sz="2800" dirty="0"/>
          </a:p>
        </p:txBody>
      </p:sp>
      <p:sp>
        <p:nvSpPr>
          <p:cNvPr id="11" name="Obdélník 10"/>
          <p:cNvSpPr/>
          <p:nvPr/>
        </p:nvSpPr>
        <p:spPr>
          <a:xfrm>
            <a:off x="7990701" y="4001294"/>
            <a:ext cx="2438400" cy="138395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estetika</a:t>
            </a:r>
            <a:endParaRPr lang="cs-CZ" sz="2800" dirty="0"/>
          </a:p>
        </p:txBody>
      </p:sp>
      <p:sp>
        <p:nvSpPr>
          <p:cNvPr id="12" name="Šipka doprava 11"/>
          <p:cNvSpPr/>
          <p:nvPr/>
        </p:nvSpPr>
        <p:spPr>
          <a:xfrm>
            <a:off x="4279555" y="2446638"/>
            <a:ext cx="609600" cy="304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>
            <a:off x="7113371" y="2446638"/>
            <a:ext cx="609600" cy="304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prava 15"/>
          <p:cNvSpPr/>
          <p:nvPr/>
        </p:nvSpPr>
        <p:spPr>
          <a:xfrm>
            <a:off x="4279555" y="4540872"/>
            <a:ext cx="609600" cy="304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prava 17"/>
          <p:cNvSpPr/>
          <p:nvPr/>
        </p:nvSpPr>
        <p:spPr>
          <a:xfrm>
            <a:off x="7113371" y="4540872"/>
            <a:ext cx="609600" cy="304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070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Herní mechaniky – </a:t>
            </a:r>
            <a:r>
              <a:rPr lang="cs-CZ" dirty="0" err="1" smtClean="0"/>
              <a:t>Mechanics</a:t>
            </a:r>
            <a:r>
              <a:rPr lang="cs-CZ" dirty="0" smtClean="0"/>
              <a:t> (MDA)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err="1" smtClean="0"/>
              <a:t>Def</a:t>
            </a:r>
            <a:r>
              <a:rPr lang="cs-CZ" dirty="0" smtClean="0"/>
              <a:t>: </a:t>
            </a:r>
            <a:r>
              <a:rPr lang="en-US" i="1" dirty="0" smtClean="0"/>
              <a:t>Mechanics </a:t>
            </a:r>
            <a:r>
              <a:rPr lang="en-US" i="1" dirty="0"/>
              <a:t>describes the </a:t>
            </a:r>
            <a:r>
              <a:rPr lang="en-US" b="1" i="1" dirty="0"/>
              <a:t>particular components </a:t>
            </a:r>
            <a:r>
              <a:rPr lang="en-US" i="1" dirty="0"/>
              <a:t>of the </a:t>
            </a:r>
            <a:r>
              <a:rPr lang="en-US" i="1" dirty="0" smtClean="0"/>
              <a:t>game</a:t>
            </a:r>
            <a:r>
              <a:rPr lang="en-US" i="1" dirty="0"/>
              <a:t>, at the </a:t>
            </a:r>
            <a:r>
              <a:rPr lang="en-US" b="1" i="1" dirty="0"/>
              <a:t>level of data representation and algorithms</a:t>
            </a:r>
            <a:r>
              <a:rPr lang="en-US" i="1" dirty="0" smtClean="0"/>
              <a:t>.</a:t>
            </a:r>
            <a:r>
              <a:rPr lang="cs-CZ" i="1" dirty="0" smtClean="0"/>
              <a:t> </a:t>
            </a:r>
            <a:r>
              <a:rPr lang="en-US" i="1" dirty="0" smtClean="0"/>
              <a:t>Mechanics are </a:t>
            </a:r>
            <a:r>
              <a:rPr lang="en-US" i="1" dirty="0"/>
              <a:t>the various </a:t>
            </a:r>
            <a:r>
              <a:rPr lang="en-US" b="1" i="1" dirty="0"/>
              <a:t>actions</a:t>
            </a:r>
            <a:r>
              <a:rPr lang="en-US" i="1" dirty="0"/>
              <a:t>, </a:t>
            </a:r>
            <a:r>
              <a:rPr lang="en-US" b="1" i="1" dirty="0"/>
              <a:t>behaviors </a:t>
            </a:r>
            <a:r>
              <a:rPr lang="en-US" i="1" dirty="0"/>
              <a:t>and </a:t>
            </a:r>
            <a:r>
              <a:rPr lang="en-US" b="1" i="1" dirty="0"/>
              <a:t>control </a:t>
            </a:r>
            <a:r>
              <a:rPr lang="en-US" b="1" i="1" dirty="0" smtClean="0"/>
              <a:t>mechanisms </a:t>
            </a:r>
            <a:r>
              <a:rPr lang="en-US" i="1" dirty="0"/>
              <a:t>afforded to the player within a game context. </a:t>
            </a:r>
          </a:p>
          <a:p>
            <a:pPr marL="0" indent="0">
              <a:buNone/>
            </a:pPr>
            <a:endParaRPr lang="cs-CZ" i="1" dirty="0" smtClean="0"/>
          </a:p>
          <a:p>
            <a:pPr marL="0" indent="0">
              <a:buNone/>
            </a:pPr>
            <a:endParaRPr lang="cs-CZ" i="1" dirty="0" smtClean="0"/>
          </a:p>
          <a:p>
            <a:pPr marL="0" indent="0">
              <a:buNone/>
            </a:pPr>
            <a:r>
              <a:rPr lang="cs-CZ" dirty="0" smtClean="0"/>
              <a:t>Příklad: házení kostkou, posun jednotek, střelba, skok, míchání karet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 smtClean="0"/>
          </a:p>
          <a:p>
            <a:pPr marL="0" indent="0">
              <a:buNone/>
            </a:pPr>
            <a:endParaRPr lang="cs-CZ" i="1" dirty="0" smtClean="0"/>
          </a:p>
          <a:p>
            <a:pPr marL="0" indent="0" algn="ctr">
              <a:buNone/>
            </a:pPr>
            <a:r>
              <a:rPr lang="en-US" dirty="0" smtClean="0"/>
              <a:t>[</a:t>
            </a:r>
            <a:r>
              <a:rPr lang="cs-CZ" dirty="0" smtClean="0"/>
              <a:t>Herní mechaniky + herní obsah</a:t>
            </a:r>
            <a:r>
              <a:rPr lang="en-US" dirty="0" smtClean="0"/>
              <a:t>]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527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Herní dynamiky - Dynamics (MDA)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Def</a:t>
            </a:r>
            <a:r>
              <a:rPr lang="cs-CZ" dirty="0" smtClean="0"/>
              <a:t>: </a:t>
            </a:r>
            <a:r>
              <a:rPr lang="en-US" i="1" dirty="0"/>
              <a:t>Dynamics describes the </a:t>
            </a:r>
            <a:r>
              <a:rPr lang="en-US" b="1" i="1" dirty="0"/>
              <a:t>run-time behavior of the </a:t>
            </a:r>
            <a:r>
              <a:rPr lang="en-US" b="1" i="1" dirty="0" smtClean="0"/>
              <a:t>mechanics </a:t>
            </a:r>
            <a:r>
              <a:rPr lang="en-US" b="1" i="1" dirty="0"/>
              <a:t>acting on player inputs and each </a:t>
            </a:r>
            <a:r>
              <a:rPr lang="en-US" b="1" i="1" dirty="0" smtClean="0"/>
              <a:t>others</a:t>
            </a:r>
            <a:r>
              <a:rPr lang="cs-CZ" b="1" i="1" dirty="0" smtClean="0"/>
              <a:t> </a:t>
            </a:r>
            <a:r>
              <a:rPr lang="en-US" b="1" i="1" dirty="0" smtClean="0"/>
              <a:t>outputs</a:t>
            </a:r>
            <a:r>
              <a:rPr lang="en-US" i="1" dirty="0" smtClean="0"/>
              <a:t> </a:t>
            </a:r>
            <a:r>
              <a:rPr lang="en-US" i="1" dirty="0"/>
              <a:t>over time. Dynamics work to </a:t>
            </a:r>
            <a:r>
              <a:rPr lang="en-US" b="1" i="1" dirty="0"/>
              <a:t>create aesthetic experiences</a:t>
            </a:r>
            <a:r>
              <a:rPr lang="en-US" i="1" dirty="0" smtClean="0"/>
              <a:t>.</a:t>
            </a:r>
            <a:endParaRPr lang="cs-CZ" i="1" dirty="0" smtClean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dirty="0" smtClean="0"/>
              <a:t>Příklad: strategizování, využívání </a:t>
            </a:r>
            <a:r>
              <a:rPr lang="cs-CZ" dirty="0" err="1" smtClean="0"/>
              <a:t>coverů</a:t>
            </a:r>
            <a:r>
              <a:rPr lang="cs-CZ" dirty="0" smtClean="0"/>
              <a:t> v FPS, možnosti přizpůsobení </a:t>
            </a:r>
            <a:r>
              <a:rPr lang="cs-CZ" dirty="0" err="1" smtClean="0"/>
              <a:t>avatara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i="1" dirty="0" smtClean="0"/>
              <a:t>Dynamiky pracují s mechanikami a vytváří estetický dopad.</a:t>
            </a:r>
            <a:endParaRPr lang="en-US" i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617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Herní estetika - </a:t>
            </a:r>
            <a:r>
              <a:rPr lang="cs-CZ" dirty="0" err="1" smtClean="0"/>
              <a:t>Aesthetics</a:t>
            </a:r>
            <a:r>
              <a:rPr lang="cs-CZ" dirty="0" smtClean="0"/>
              <a:t> (MDA)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Def</a:t>
            </a:r>
            <a:r>
              <a:rPr lang="cs-CZ" dirty="0" smtClean="0"/>
              <a:t>:</a:t>
            </a:r>
            <a:r>
              <a:rPr lang="cs-CZ" i="1" dirty="0" smtClean="0"/>
              <a:t> </a:t>
            </a:r>
            <a:r>
              <a:rPr lang="en-US" i="1" dirty="0" smtClean="0"/>
              <a:t>Aesthetics </a:t>
            </a:r>
            <a:r>
              <a:rPr lang="en-US" i="1" dirty="0"/>
              <a:t>describes the desirable emotional responses </a:t>
            </a:r>
            <a:r>
              <a:rPr lang="en-US" i="1" dirty="0" smtClean="0"/>
              <a:t>evoked </a:t>
            </a:r>
            <a:r>
              <a:rPr lang="en-US" i="1" dirty="0"/>
              <a:t>in the player, when she interacts with the game </a:t>
            </a:r>
            <a:r>
              <a:rPr lang="en-US" i="1" dirty="0" smtClean="0"/>
              <a:t>system.</a:t>
            </a:r>
            <a:endParaRPr lang="cs-CZ" i="1" dirty="0" smtClean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dirty="0" smtClean="0"/>
              <a:t>Příklad: fikční svět (</a:t>
            </a:r>
            <a:r>
              <a:rPr lang="cs-CZ" dirty="0" err="1" smtClean="0"/>
              <a:t>WoW</a:t>
            </a:r>
            <a:r>
              <a:rPr lang="cs-CZ" dirty="0" smtClean="0"/>
              <a:t>), výzva (</a:t>
            </a:r>
            <a:r>
              <a:rPr lang="cs-CZ" dirty="0" err="1" smtClean="0"/>
              <a:t>Dark</a:t>
            </a:r>
            <a:r>
              <a:rPr lang="cs-CZ" dirty="0" smtClean="0"/>
              <a:t> </a:t>
            </a:r>
            <a:r>
              <a:rPr lang="cs-CZ" dirty="0" err="1" smtClean="0"/>
              <a:t>Souls</a:t>
            </a:r>
            <a:r>
              <a:rPr lang="cs-CZ" dirty="0" smtClean="0"/>
              <a:t>), imerze (</a:t>
            </a:r>
            <a:r>
              <a:rPr lang="cs-CZ" dirty="0" err="1" smtClean="0"/>
              <a:t>Papers</a:t>
            </a:r>
            <a:r>
              <a:rPr lang="cs-CZ" dirty="0" smtClean="0"/>
              <a:t>, </a:t>
            </a:r>
            <a:r>
              <a:rPr lang="cs-CZ" dirty="0" err="1" smtClean="0"/>
              <a:t>Please</a:t>
            </a:r>
            <a:r>
              <a:rPr lang="cs-CZ" dirty="0" smtClean="0"/>
              <a:t>), sebevyjádření (</a:t>
            </a:r>
            <a:r>
              <a:rPr lang="cs-CZ" dirty="0" err="1" smtClean="0"/>
              <a:t>Minecraft</a:t>
            </a:r>
            <a:r>
              <a:rPr lang="cs-CZ" dirty="0" smtClean="0"/>
              <a:t> 2.5b)…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445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Šachy, Člověče nezlob se, Vlak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Jaké jsou: </a:t>
            </a:r>
          </a:p>
          <a:p>
            <a:r>
              <a:rPr lang="cs-CZ" dirty="0" smtClean="0"/>
              <a:t>herní mechaniky?</a:t>
            </a:r>
          </a:p>
          <a:p>
            <a:r>
              <a:rPr lang="cs-CZ" dirty="0" smtClean="0"/>
              <a:t>herní dynamiky?</a:t>
            </a:r>
          </a:p>
          <a:p>
            <a:r>
              <a:rPr lang="cs-CZ" dirty="0" smtClean="0"/>
              <a:t>výrazná herní estetika?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449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MDA</a:t>
            </a:r>
            <a:r>
              <a:rPr lang="cs-CZ" dirty="0" smtClean="0"/>
              <a:t> 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MDA je neexaktní, obecný model, orientovaný na design</a:t>
            </a:r>
          </a:p>
          <a:p>
            <a:endParaRPr lang="cs-CZ" dirty="0" smtClean="0"/>
          </a:p>
          <a:p>
            <a:r>
              <a:rPr lang="cs-CZ" dirty="0" smtClean="0"/>
              <a:t>Využití je situační, pomáhá jako odrazový můstek pro účelové analýzy</a:t>
            </a:r>
          </a:p>
          <a:p>
            <a:endParaRPr lang="cs-CZ" dirty="0" smtClean="0"/>
          </a:p>
          <a:p>
            <a:r>
              <a:rPr lang="cs-CZ" dirty="0" smtClean="0"/>
              <a:t>Poskytuje základní porozumění herních prvků</a:t>
            </a:r>
          </a:p>
          <a:p>
            <a:endParaRPr lang="cs-CZ" dirty="0"/>
          </a:p>
          <a:p>
            <a:r>
              <a:rPr lang="cs-CZ" dirty="0" smtClean="0"/>
              <a:t>Poukazuje na provázanost herních prvků a hráčské zkušenosti</a:t>
            </a:r>
          </a:p>
          <a:p>
            <a:endParaRPr lang="cs-CZ" dirty="0"/>
          </a:p>
          <a:p>
            <a:r>
              <a:rPr lang="cs-CZ" dirty="0" smtClean="0"/>
              <a:t>Popisuje akty iterativního vývoje (ne vždy nazýváno MDA, instinktivní)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355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2341" y="315698"/>
            <a:ext cx="10515600" cy="1325563"/>
          </a:xfrm>
        </p:spPr>
        <p:txBody>
          <a:bodyPr/>
          <a:lstStyle/>
          <a:p>
            <a:r>
              <a:rPr lang="cs-CZ" dirty="0" smtClean="0"/>
              <a:t>GAME </a:t>
            </a:r>
            <a:r>
              <a:rPr lang="cs-CZ" dirty="0" err="1" smtClean="0"/>
              <a:t>vs</a:t>
            </a:r>
            <a:r>
              <a:rPr lang="cs-CZ" dirty="0" smtClean="0"/>
              <a:t> USER</a:t>
            </a:r>
            <a:endParaRPr lang="cs-CZ" dirty="0"/>
          </a:p>
        </p:txBody>
      </p:sp>
      <p:sp>
        <p:nvSpPr>
          <p:cNvPr id="5" name="Ovál 4"/>
          <p:cNvSpPr/>
          <p:nvPr/>
        </p:nvSpPr>
        <p:spPr>
          <a:xfrm>
            <a:off x="2613453" y="2657790"/>
            <a:ext cx="2533135" cy="22612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/>
              <a:t>game</a:t>
            </a:r>
            <a:endParaRPr lang="cs-CZ" sz="4800" dirty="0"/>
          </a:p>
        </p:txBody>
      </p:sp>
      <p:sp>
        <p:nvSpPr>
          <p:cNvPr id="6" name="Ovál 5"/>
          <p:cNvSpPr/>
          <p:nvPr/>
        </p:nvSpPr>
        <p:spPr>
          <a:xfrm>
            <a:off x="6913605" y="2657790"/>
            <a:ext cx="2704070" cy="226128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user</a:t>
            </a:r>
            <a:endParaRPr lang="cs-CZ" sz="4000" dirty="0"/>
          </a:p>
        </p:txBody>
      </p:sp>
      <p:cxnSp>
        <p:nvCxnSpPr>
          <p:cNvPr id="8" name="Přímá spojnice se šipkou 7"/>
          <p:cNvCxnSpPr>
            <a:stCxn id="5" idx="5"/>
            <a:endCxn id="6" idx="3"/>
          </p:cNvCxnSpPr>
          <p:nvPr/>
        </p:nvCxnSpPr>
        <p:spPr>
          <a:xfrm>
            <a:off x="4775619" y="4587919"/>
            <a:ext cx="253398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>
            <a:endCxn id="5" idx="7"/>
          </p:cNvCxnSpPr>
          <p:nvPr/>
        </p:nvCxnSpPr>
        <p:spPr>
          <a:xfrm flipH="1" flipV="1">
            <a:off x="4775619" y="2988948"/>
            <a:ext cx="2647157" cy="63534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ál 2"/>
          <p:cNvSpPr/>
          <p:nvPr/>
        </p:nvSpPr>
        <p:spPr>
          <a:xfrm>
            <a:off x="2491273" y="2547256"/>
            <a:ext cx="1343088" cy="97820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err="1" smtClean="0"/>
              <a:t>MDA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08065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2341" y="315698"/>
            <a:ext cx="10515600" cy="1325563"/>
          </a:xfrm>
        </p:spPr>
        <p:txBody>
          <a:bodyPr/>
          <a:lstStyle/>
          <a:p>
            <a:r>
              <a:rPr lang="cs-CZ" dirty="0" smtClean="0"/>
              <a:t>GAME </a:t>
            </a:r>
            <a:r>
              <a:rPr lang="cs-CZ" dirty="0" err="1" smtClean="0"/>
              <a:t>vs</a:t>
            </a:r>
            <a:r>
              <a:rPr lang="cs-CZ" dirty="0" smtClean="0"/>
              <a:t> USER</a:t>
            </a:r>
            <a:endParaRPr lang="cs-CZ" dirty="0"/>
          </a:p>
        </p:txBody>
      </p:sp>
      <p:sp>
        <p:nvSpPr>
          <p:cNvPr id="5" name="Ovál 4"/>
          <p:cNvSpPr/>
          <p:nvPr/>
        </p:nvSpPr>
        <p:spPr>
          <a:xfrm>
            <a:off x="2613453" y="2657790"/>
            <a:ext cx="2533135" cy="22612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/>
              <a:t>game</a:t>
            </a:r>
            <a:endParaRPr lang="cs-CZ" sz="4800" dirty="0"/>
          </a:p>
        </p:txBody>
      </p:sp>
      <p:sp>
        <p:nvSpPr>
          <p:cNvPr id="6" name="Ovál 5"/>
          <p:cNvSpPr/>
          <p:nvPr/>
        </p:nvSpPr>
        <p:spPr>
          <a:xfrm>
            <a:off x="6913605" y="2657790"/>
            <a:ext cx="2704070" cy="226128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user</a:t>
            </a:r>
            <a:endParaRPr lang="cs-CZ" sz="4000" dirty="0"/>
          </a:p>
        </p:txBody>
      </p:sp>
      <p:cxnSp>
        <p:nvCxnSpPr>
          <p:cNvPr id="8" name="Přímá spojnice se šipkou 7"/>
          <p:cNvCxnSpPr>
            <a:stCxn id="5" idx="5"/>
            <a:endCxn id="6" idx="3"/>
          </p:cNvCxnSpPr>
          <p:nvPr/>
        </p:nvCxnSpPr>
        <p:spPr>
          <a:xfrm>
            <a:off x="4775619" y="4587919"/>
            <a:ext cx="253398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>
            <a:endCxn id="5" idx="7"/>
          </p:cNvCxnSpPr>
          <p:nvPr/>
        </p:nvCxnSpPr>
        <p:spPr>
          <a:xfrm flipH="1" flipV="1">
            <a:off x="4775619" y="2988948"/>
            <a:ext cx="2647157" cy="63534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ál 2"/>
          <p:cNvSpPr/>
          <p:nvPr/>
        </p:nvSpPr>
        <p:spPr>
          <a:xfrm>
            <a:off x="2491273" y="2547256"/>
            <a:ext cx="1343088" cy="97820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err="1" smtClean="0"/>
              <a:t>MDA</a:t>
            </a:r>
            <a:endParaRPr lang="cs-CZ" sz="2800" dirty="0"/>
          </a:p>
        </p:txBody>
      </p:sp>
      <p:sp>
        <p:nvSpPr>
          <p:cNvPr id="7" name="Ovál 6"/>
          <p:cNvSpPr/>
          <p:nvPr/>
        </p:nvSpPr>
        <p:spPr>
          <a:xfrm>
            <a:off x="2407298" y="4506685"/>
            <a:ext cx="1698171" cy="1138335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OBJECT</a:t>
            </a:r>
            <a:r>
              <a:rPr lang="cs-CZ" dirty="0" smtClean="0"/>
              <a:t> </a:t>
            </a:r>
            <a:r>
              <a:rPr lang="cs-CZ" dirty="0" err="1" smtClean="0"/>
              <a:t>ORIENTED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127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2341" y="315698"/>
            <a:ext cx="10515600" cy="1325563"/>
          </a:xfrm>
        </p:spPr>
        <p:txBody>
          <a:bodyPr/>
          <a:lstStyle/>
          <a:p>
            <a:r>
              <a:rPr lang="cs-CZ" dirty="0" smtClean="0"/>
              <a:t>GAME </a:t>
            </a:r>
            <a:r>
              <a:rPr lang="cs-CZ" dirty="0" err="1" smtClean="0"/>
              <a:t>vs</a:t>
            </a:r>
            <a:r>
              <a:rPr lang="cs-CZ" dirty="0" smtClean="0"/>
              <a:t> USER</a:t>
            </a:r>
            <a:endParaRPr lang="cs-CZ" dirty="0"/>
          </a:p>
        </p:txBody>
      </p:sp>
      <p:sp>
        <p:nvSpPr>
          <p:cNvPr id="5" name="Ovál 4"/>
          <p:cNvSpPr/>
          <p:nvPr/>
        </p:nvSpPr>
        <p:spPr>
          <a:xfrm>
            <a:off x="2613453" y="2657790"/>
            <a:ext cx="2533135" cy="22612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/>
              <a:t>game</a:t>
            </a:r>
            <a:endParaRPr lang="cs-CZ" sz="4800" dirty="0"/>
          </a:p>
        </p:txBody>
      </p:sp>
      <p:sp>
        <p:nvSpPr>
          <p:cNvPr id="6" name="Ovál 5"/>
          <p:cNvSpPr/>
          <p:nvPr/>
        </p:nvSpPr>
        <p:spPr>
          <a:xfrm>
            <a:off x="8854373" y="2657789"/>
            <a:ext cx="2704070" cy="226128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user</a:t>
            </a:r>
            <a:endParaRPr lang="cs-CZ" sz="4000" dirty="0"/>
          </a:p>
        </p:txBody>
      </p:sp>
      <p:cxnSp>
        <p:nvCxnSpPr>
          <p:cNvPr id="8" name="Přímá spojnice se šipkou 7"/>
          <p:cNvCxnSpPr>
            <a:stCxn id="5" idx="5"/>
            <a:endCxn id="9" idx="3"/>
          </p:cNvCxnSpPr>
          <p:nvPr/>
        </p:nvCxnSpPr>
        <p:spPr>
          <a:xfrm flipV="1">
            <a:off x="4775619" y="4587918"/>
            <a:ext cx="2387758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>
            <a:stCxn id="6" idx="1"/>
            <a:endCxn id="9" idx="7"/>
          </p:cNvCxnSpPr>
          <p:nvPr/>
        </p:nvCxnSpPr>
        <p:spPr>
          <a:xfrm flipH="1">
            <a:off x="8463130" y="2988947"/>
            <a:ext cx="787245" cy="1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ál 2"/>
          <p:cNvSpPr/>
          <p:nvPr/>
        </p:nvSpPr>
        <p:spPr>
          <a:xfrm>
            <a:off x="2491273" y="2547256"/>
            <a:ext cx="1343088" cy="97820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err="1" smtClean="0"/>
              <a:t>MDA</a:t>
            </a:r>
            <a:endParaRPr lang="cs-CZ" sz="2800" dirty="0"/>
          </a:p>
        </p:txBody>
      </p:sp>
      <p:sp>
        <p:nvSpPr>
          <p:cNvPr id="7" name="Ovál 6"/>
          <p:cNvSpPr/>
          <p:nvPr/>
        </p:nvSpPr>
        <p:spPr>
          <a:xfrm>
            <a:off x="2407298" y="4506685"/>
            <a:ext cx="1698171" cy="1138335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OBJECT</a:t>
            </a:r>
            <a:r>
              <a:rPr lang="cs-CZ" dirty="0" smtClean="0"/>
              <a:t> </a:t>
            </a:r>
            <a:r>
              <a:rPr lang="cs-CZ" dirty="0" err="1" smtClean="0"/>
              <a:t>ORIENTED</a:t>
            </a:r>
            <a:endParaRPr lang="cs-CZ" dirty="0"/>
          </a:p>
        </p:txBody>
      </p:sp>
      <p:sp>
        <p:nvSpPr>
          <p:cNvPr id="9" name="Ovál 8"/>
          <p:cNvSpPr/>
          <p:nvPr/>
        </p:nvSpPr>
        <p:spPr>
          <a:xfrm>
            <a:off x="6894189" y="2657790"/>
            <a:ext cx="1838129" cy="226128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INTERFACE</a:t>
            </a:r>
            <a:endParaRPr lang="cs-CZ" dirty="0"/>
          </a:p>
        </p:txBody>
      </p:sp>
      <p:cxnSp>
        <p:nvCxnSpPr>
          <p:cNvPr id="23" name="Přímá spojnice se šipkou 22"/>
          <p:cNvCxnSpPr>
            <a:stCxn id="9" idx="1"/>
            <a:endCxn id="5" idx="7"/>
          </p:cNvCxnSpPr>
          <p:nvPr/>
        </p:nvCxnSpPr>
        <p:spPr>
          <a:xfrm flipH="1">
            <a:off x="4775619" y="2988948"/>
            <a:ext cx="2387758" cy="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stCxn id="9" idx="5"/>
            <a:endCxn id="6" idx="3"/>
          </p:cNvCxnSpPr>
          <p:nvPr/>
        </p:nvCxnSpPr>
        <p:spPr>
          <a:xfrm>
            <a:off x="8463130" y="4587918"/>
            <a:ext cx="78724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14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2341" y="315698"/>
            <a:ext cx="10515600" cy="1325563"/>
          </a:xfrm>
        </p:spPr>
        <p:txBody>
          <a:bodyPr/>
          <a:lstStyle/>
          <a:p>
            <a:r>
              <a:rPr lang="cs-CZ" dirty="0" smtClean="0"/>
              <a:t>GAME </a:t>
            </a:r>
            <a:r>
              <a:rPr lang="cs-CZ" dirty="0" err="1" smtClean="0"/>
              <a:t>vs</a:t>
            </a:r>
            <a:r>
              <a:rPr lang="cs-CZ" dirty="0" smtClean="0"/>
              <a:t> USER</a:t>
            </a:r>
            <a:endParaRPr lang="cs-CZ" dirty="0"/>
          </a:p>
        </p:txBody>
      </p:sp>
      <p:sp>
        <p:nvSpPr>
          <p:cNvPr id="5" name="Ovál 4"/>
          <p:cNvSpPr/>
          <p:nvPr/>
        </p:nvSpPr>
        <p:spPr>
          <a:xfrm>
            <a:off x="3501927" y="2657789"/>
            <a:ext cx="2533135" cy="22612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/>
              <a:t>game</a:t>
            </a:r>
            <a:endParaRPr lang="cs-CZ" sz="4800" dirty="0"/>
          </a:p>
        </p:txBody>
      </p:sp>
      <p:sp>
        <p:nvSpPr>
          <p:cNvPr id="6" name="Ovál 5"/>
          <p:cNvSpPr/>
          <p:nvPr/>
        </p:nvSpPr>
        <p:spPr>
          <a:xfrm>
            <a:off x="8854373" y="2657789"/>
            <a:ext cx="2704070" cy="226128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user</a:t>
            </a:r>
            <a:endParaRPr lang="cs-CZ" sz="4000" dirty="0"/>
          </a:p>
        </p:txBody>
      </p:sp>
      <p:cxnSp>
        <p:nvCxnSpPr>
          <p:cNvPr id="8" name="Přímá spojnice se šipkou 7"/>
          <p:cNvCxnSpPr>
            <a:stCxn id="5" idx="5"/>
            <a:endCxn id="9" idx="3"/>
          </p:cNvCxnSpPr>
          <p:nvPr/>
        </p:nvCxnSpPr>
        <p:spPr>
          <a:xfrm>
            <a:off x="5664093" y="4587918"/>
            <a:ext cx="149928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>
            <a:stCxn id="6" idx="1"/>
            <a:endCxn id="9" idx="7"/>
          </p:cNvCxnSpPr>
          <p:nvPr/>
        </p:nvCxnSpPr>
        <p:spPr>
          <a:xfrm flipH="1">
            <a:off x="8463130" y="2988947"/>
            <a:ext cx="787245" cy="1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ál 2"/>
          <p:cNvSpPr/>
          <p:nvPr/>
        </p:nvSpPr>
        <p:spPr>
          <a:xfrm>
            <a:off x="3379747" y="2547255"/>
            <a:ext cx="1343088" cy="97820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err="1" smtClean="0"/>
              <a:t>MDA</a:t>
            </a:r>
            <a:endParaRPr lang="cs-CZ" sz="2800" dirty="0"/>
          </a:p>
        </p:txBody>
      </p:sp>
      <p:sp>
        <p:nvSpPr>
          <p:cNvPr id="7" name="Ovál 6"/>
          <p:cNvSpPr/>
          <p:nvPr/>
        </p:nvSpPr>
        <p:spPr>
          <a:xfrm>
            <a:off x="3295772" y="4506684"/>
            <a:ext cx="1698171" cy="1138335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OBJECT</a:t>
            </a:r>
            <a:r>
              <a:rPr lang="cs-CZ" dirty="0" smtClean="0"/>
              <a:t> </a:t>
            </a:r>
            <a:r>
              <a:rPr lang="cs-CZ" dirty="0" err="1" smtClean="0"/>
              <a:t>ORIENTED</a:t>
            </a:r>
            <a:endParaRPr lang="cs-CZ" dirty="0"/>
          </a:p>
        </p:txBody>
      </p:sp>
      <p:sp>
        <p:nvSpPr>
          <p:cNvPr id="9" name="Ovál 8"/>
          <p:cNvSpPr/>
          <p:nvPr/>
        </p:nvSpPr>
        <p:spPr>
          <a:xfrm>
            <a:off x="6894189" y="2657790"/>
            <a:ext cx="1838129" cy="226128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INTERFACE</a:t>
            </a:r>
            <a:endParaRPr lang="cs-CZ" dirty="0"/>
          </a:p>
        </p:txBody>
      </p:sp>
      <p:cxnSp>
        <p:nvCxnSpPr>
          <p:cNvPr id="23" name="Přímá spojnice se šipkou 22"/>
          <p:cNvCxnSpPr>
            <a:stCxn id="9" idx="1"/>
            <a:endCxn id="5" idx="7"/>
          </p:cNvCxnSpPr>
          <p:nvPr/>
        </p:nvCxnSpPr>
        <p:spPr>
          <a:xfrm flipH="1" flipV="1">
            <a:off x="5664093" y="2988947"/>
            <a:ext cx="1499284" cy="1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stCxn id="9" idx="5"/>
            <a:endCxn id="6" idx="3"/>
          </p:cNvCxnSpPr>
          <p:nvPr/>
        </p:nvCxnSpPr>
        <p:spPr>
          <a:xfrm>
            <a:off x="8463130" y="4587918"/>
            <a:ext cx="78724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Šipka doprava 15"/>
          <p:cNvSpPr/>
          <p:nvPr/>
        </p:nvSpPr>
        <p:spPr>
          <a:xfrm>
            <a:off x="356112" y="3405674"/>
            <a:ext cx="1455576" cy="8584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DESIGN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405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Gamerpie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673" y="-578929"/>
            <a:ext cx="13195673" cy="7436929"/>
          </a:xfrm>
        </p:spPr>
      </p:pic>
    </p:spTree>
    <p:extLst>
      <p:ext uri="{BB962C8B-B14F-4D97-AF65-F5344CB8AC3E}">
        <p14:creationId xmlns:p14="http://schemas.microsoft.com/office/powerpoint/2010/main" val="2416882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2341" y="315698"/>
            <a:ext cx="10515600" cy="1325563"/>
          </a:xfrm>
        </p:spPr>
        <p:txBody>
          <a:bodyPr/>
          <a:lstStyle/>
          <a:p>
            <a:r>
              <a:rPr lang="cs-CZ" dirty="0" smtClean="0"/>
              <a:t>GAME </a:t>
            </a:r>
            <a:r>
              <a:rPr lang="cs-CZ" dirty="0" err="1" smtClean="0"/>
              <a:t>vs</a:t>
            </a:r>
            <a:r>
              <a:rPr lang="cs-CZ" dirty="0" smtClean="0"/>
              <a:t> USER</a:t>
            </a:r>
            <a:endParaRPr lang="cs-CZ" dirty="0"/>
          </a:p>
        </p:txBody>
      </p:sp>
      <p:sp>
        <p:nvSpPr>
          <p:cNvPr id="5" name="Ovál 4"/>
          <p:cNvSpPr/>
          <p:nvPr/>
        </p:nvSpPr>
        <p:spPr>
          <a:xfrm>
            <a:off x="3567242" y="2620051"/>
            <a:ext cx="2533135" cy="22612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/>
              <a:t>game</a:t>
            </a:r>
            <a:endParaRPr lang="cs-CZ" sz="4800" dirty="0"/>
          </a:p>
        </p:txBody>
      </p:sp>
      <p:sp>
        <p:nvSpPr>
          <p:cNvPr id="6" name="Ovál 5"/>
          <p:cNvSpPr/>
          <p:nvPr/>
        </p:nvSpPr>
        <p:spPr>
          <a:xfrm>
            <a:off x="8919688" y="2620051"/>
            <a:ext cx="2704070" cy="226128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user</a:t>
            </a:r>
            <a:endParaRPr lang="cs-CZ" sz="4000" dirty="0"/>
          </a:p>
        </p:txBody>
      </p:sp>
      <p:cxnSp>
        <p:nvCxnSpPr>
          <p:cNvPr id="8" name="Přímá spojnice se šipkou 7"/>
          <p:cNvCxnSpPr>
            <a:stCxn id="5" idx="5"/>
            <a:endCxn id="9" idx="3"/>
          </p:cNvCxnSpPr>
          <p:nvPr/>
        </p:nvCxnSpPr>
        <p:spPr>
          <a:xfrm>
            <a:off x="5729408" y="4550180"/>
            <a:ext cx="149928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>
            <a:stCxn id="6" idx="1"/>
            <a:endCxn id="9" idx="7"/>
          </p:cNvCxnSpPr>
          <p:nvPr/>
        </p:nvCxnSpPr>
        <p:spPr>
          <a:xfrm flipH="1">
            <a:off x="8528445" y="2951209"/>
            <a:ext cx="787245" cy="1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ál 2"/>
          <p:cNvSpPr/>
          <p:nvPr/>
        </p:nvSpPr>
        <p:spPr>
          <a:xfrm>
            <a:off x="3445062" y="2509517"/>
            <a:ext cx="1343088" cy="97820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err="1" smtClean="0"/>
              <a:t>MDA</a:t>
            </a:r>
            <a:endParaRPr lang="cs-CZ" sz="2800" dirty="0"/>
          </a:p>
        </p:txBody>
      </p:sp>
      <p:sp>
        <p:nvSpPr>
          <p:cNvPr id="7" name="Ovál 6"/>
          <p:cNvSpPr/>
          <p:nvPr/>
        </p:nvSpPr>
        <p:spPr>
          <a:xfrm>
            <a:off x="3361087" y="4468946"/>
            <a:ext cx="1698171" cy="1138335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OBJECT</a:t>
            </a:r>
            <a:r>
              <a:rPr lang="cs-CZ" dirty="0" smtClean="0"/>
              <a:t> </a:t>
            </a:r>
            <a:r>
              <a:rPr lang="cs-CZ" dirty="0" err="1" smtClean="0"/>
              <a:t>ORIENTED</a:t>
            </a:r>
            <a:endParaRPr lang="cs-CZ" dirty="0"/>
          </a:p>
        </p:txBody>
      </p:sp>
      <p:sp>
        <p:nvSpPr>
          <p:cNvPr id="9" name="Ovál 8"/>
          <p:cNvSpPr/>
          <p:nvPr/>
        </p:nvSpPr>
        <p:spPr>
          <a:xfrm>
            <a:off x="6959504" y="2620052"/>
            <a:ext cx="1838129" cy="226128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INTERFACE</a:t>
            </a:r>
            <a:endParaRPr lang="cs-CZ" dirty="0"/>
          </a:p>
        </p:txBody>
      </p:sp>
      <p:cxnSp>
        <p:nvCxnSpPr>
          <p:cNvPr id="23" name="Přímá spojnice se šipkou 22"/>
          <p:cNvCxnSpPr>
            <a:stCxn id="9" idx="1"/>
            <a:endCxn id="5" idx="7"/>
          </p:cNvCxnSpPr>
          <p:nvPr/>
        </p:nvCxnSpPr>
        <p:spPr>
          <a:xfrm flipH="1" flipV="1">
            <a:off x="5729408" y="2951209"/>
            <a:ext cx="1499284" cy="1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stCxn id="9" idx="5"/>
            <a:endCxn id="6" idx="3"/>
          </p:cNvCxnSpPr>
          <p:nvPr/>
        </p:nvCxnSpPr>
        <p:spPr>
          <a:xfrm>
            <a:off x="8528445" y="4550180"/>
            <a:ext cx="78724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Šipka doprava 15"/>
          <p:cNvSpPr/>
          <p:nvPr/>
        </p:nvSpPr>
        <p:spPr>
          <a:xfrm>
            <a:off x="421427" y="3367936"/>
            <a:ext cx="1455576" cy="8584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DESIGN</a:t>
            </a:r>
            <a:endParaRPr lang="cs-CZ" dirty="0"/>
          </a:p>
        </p:txBody>
      </p:sp>
      <p:sp>
        <p:nvSpPr>
          <p:cNvPr id="22" name="Ovál 21"/>
          <p:cNvSpPr/>
          <p:nvPr/>
        </p:nvSpPr>
        <p:spPr>
          <a:xfrm>
            <a:off x="6258188" y="3508147"/>
            <a:ext cx="534498" cy="5779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dirty="0"/>
          </a:p>
        </p:txBody>
      </p:sp>
      <p:cxnSp>
        <p:nvCxnSpPr>
          <p:cNvPr id="24" name="Přímá spojnice 23"/>
          <p:cNvCxnSpPr>
            <a:stCxn id="22" idx="0"/>
          </p:cNvCxnSpPr>
          <p:nvPr/>
        </p:nvCxnSpPr>
        <p:spPr>
          <a:xfrm flipV="1">
            <a:off x="6525437" y="2341060"/>
            <a:ext cx="434067" cy="1167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6885935" y="1967058"/>
            <a:ext cx="1838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CORE</a:t>
            </a:r>
            <a:r>
              <a:rPr lang="cs-CZ" dirty="0" smtClean="0"/>
              <a:t> </a:t>
            </a:r>
            <a:r>
              <a:rPr lang="cs-CZ" dirty="0" err="1" smtClean="0"/>
              <a:t>GAMEPLAY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966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CORE</a:t>
            </a:r>
            <a:r>
              <a:rPr lang="cs-CZ" dirty="0" smtClean="0"/>
              <a:t> </a:t>
            </a:r>
            <a:r>
              <a:rPr lang="cs-CZ" dirty="0" err="1" smtClean="0"/>
              <a:t>GAMEPLAY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to co odlišuje hry (vč. nedigitálních) od jiných médií (= behaviorální systém)</a:t>
            </a:r>
          </a:p>
          <a:p>
            <a:endParaRPr lang="cs-CZ" dirty="0" smtClean="0"/>
          </a:p>
          <a:p>
            <a:r>
              <a:rPr lang="cs-CZ" dirty="0" smtClean="0"/>
              <a:t>jádro herního zážitku, procesuální základ interakce</a:t>
            </a:r>
          </a:p>
          <a:p>
            <a:endParaRPr lang="cs-CZ" dirty="0" smtClean="0"/>
          </a:p>
          <a:p>
            <a:r>
              <a:rPr lang="cs-CZ" dirty="0" smtClean="0"/>
              <a:t>změna </a:t>
            </a:r>
            <a:r>
              <a:rPr lang="cs-CZ" i="1" dirty="0" err="1" smtClean="0"/>
              <a:t>core</a:t>
            </a:r>
            <a:r>
              <a:rPr lang="cs-CZ" i="1" dirty="0" smtClean="0"/>
              <a:t> </a:t>
            </a:r>
            <a:r>
              <a:rPr lang="cs-CZ" i="1" dirty="0" err="1" smtClean="0"/>
              <a:t>gameplay</a:t>
            </a:r>
            <a:r>
              <a:rPr lang="cs-CZ" i="1" dirty="0" smtClean="0"/>
              <a:t> </a:t>
            </a:r>
            <a:r>
              <a:rPr lang="cs-CZ" dirty="0" smtClean="0"/>
              <a:t>se projeví ve velké škále vrstev hry</a:t>
            </a:r>
          </a:p>
          <a:p>
            <a:endParaRPr lang="cs-CZ" dirty="0" smtClean="0"/>
          </a:p>
          <a:p>
            <a:r>
              <a:rPr lang="cs-CZ" dirty="0" smtClean="0"/>
              <a:t>není ale závislé na stylizaci, </a:t>
            </a:r>
            <a:r>
              <a:rPr lang="cs-CZ" dirty="0" err="1" smtClean="0"/>
              <a:t>settingu</a:t>
            </a:r>
            <a:r>
              <a:rPr lang="cs-CZ" dirty="0" smtClean="0"/>
              <a:t>, příběhu, vizuálu, hudbě (pokud není využití hudby součástí designu)… apod.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191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CORE</a:t>
            </a:r>
            <a:r>
              <a:rPr lang="cs-CZ" dirty="0" smtClean="0"/>
              <a:t> </a:t>
            </a:r>
            <a:r>
              <a:rPr lang="cs-CZ" dirty="0" err="1" smtClean="0"/>
              <a:t>GAMEPLAY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95536"/>
            <a:ext cx="10515600" cy="4254758"/>
          </a:xfrm>
        </p:spPr>
        <p:txBody>
          <a:bodyPr numCol="2">
            <a:normAutofit fontScale="92500" lnSpcReduction="20000"/>
          </a:bodyPr>
          <a:lstStyle/>
          <a:p>
            <a:endParaRPr lang="cs-CZ" dirty="0" smtClean="0"/>
          </a:p>
          <a:p>
            <a:r>
              <a:rPr lang="cs-CZ" dirty="0" smtClean="0"/>
              <a:t>GTA</a:t>
            </a:r>
          </a:p>
          <a:p>
            <a:r>
              <a:rPr lang="cs-CZ" dirty="0" err="1" smtClean="0"/>
              <a:t>Diablo</a:t>
            </a:r>
            <a:endParaRPr lang="cs-CZ" dirty="0" smtClean="0"/>
          </a:p>
          <a:p>
            <a:r>
              <a:rPr lang="cs-CZ" dirty="0" smtClean="0"/>
              <a:t>Šachy</a:t>
            </a:r>
          </a:p>
          <a:p>
            <a:r>
              <a:rPr lang="cs-CZ" dirty="0" smtClean="0"/>
              <a:t>Metal </a:t>
            </a:r>
            <a:r>
              <a:rPr lang="cs-CZ" dirty="0" err="1" smtClean="0"/>
              <a:t>Gear</a:t>
            </a:r>
            <a:r>
              <a:rPr lang="cs-CZ" dirty="0" smtClean="0"/>
              <a:t> Solid</a:t>
            </a:r>
          </a:p>
          <a:p>
            <a:r>
              <a:rPr lang="cs-CZ" dirty="0" err="1" smtClean="0"/>
              <a:t>FTL</a:t>
            </a:r>
            <a:endParaRPr lang="cs-CZ" dirty="0" smtClean="0"/>
          </a:p>
          <a:p>
            <a:r>
              <a:rPr lang="cs-CZ" dirty="0" smtClean="0"/>
              <a:t>Far </a:t>
            </a:r>
            <a:r>
              <a:rPr lang="cs-CZ" dirty="0" err="1" smtClean="0"/>
              <a:t>Cry</a:t>
            </a:r>
            <a:endParaRPr lang="cs-CZ" dirty="0" smtClean="0"/>
          </a:p>
          <a:p>
            <a:r>
              <a:rPr lang="cs-CZ" dirty="0" err="1" smtClean="0"/>
              <a:t>Heartstone</a:t>
            </a:r>
            <a:r>
              <a:rPr lang="cs-CZ" dirty="0" smtClean="0"/>
              <a:t> / </a:t>
            </a:r>
            <a:r>
              <a:rPr lang="cs-CZ" dirty="0" err="1" smtClean="0"/>
              <a:t>Magic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Gathering</a:t>
            </a:r>
            <a:endParaRPr lang="cs-CZ" dirty="0" smtClean="0"/>
          </a:p>
          <a:p>
            <a:r>
              <a:rPr lang="cs-CZ" dirty="0" err="1" smtClean="0"/>
              <a:t>Dwarf</a:t>
            </a:r>
            <a:r>
              <a:rPr lang="cs-CZ" dirty="0" smtClean="0"/>
              <a:t> </a:t>
            </a:r>
            <a:r>
              <a:rPr lang="cs-CZ" dirty="0" err="1" smtClean="0"/>
              <a:t>Fortress</a:t>
            </a:r>
            <a:endParaRPr lang="cs-CZ" dirty="0" smtClean="0"/>
          </a:p>
          <a:p>
            <a:r>
              <a:rPr lang="cs-CZ" dirty="0" err="1" smtClean="0"/>
              <a:t>Angry</a:t>
            </a:r>
            <a:r>
              <a:rPr lang="cs-CZ" dirty="0" smtClean="0"/>
              <a:t> </a:t>
            </a:r>
            <a:r>
              <a:rPr lang="cs-CZ" dirty="0" err="1" smtClean="0"/>
              <a:t>Birds</a:t>
            </a:r>
            <a:r>
              <a:rPr lang="cs-CZ" dirty="0" smtClean="0"/>
              <a:t> / </a:t>
            </a:r>
            <a:r>
              <a:rPr lang="cs-CZ" dirty="0" err="1" smtClean="0"/>
              <a:t>Flappy</a:t>
            </a:r>
            <a:r>
              <a:rPr lang="cs-CZ" dirty="0" smtClean="0"/>
              <a:t> </a:t>
            </a:r>
            <a:r>
              <a:rPr lang="cs-CZ" dirty="0" err="1" smtClean="0"/>
              <a:t>Bird</a:t>
            </a:r>
            <a:endParaRPr lang="cs-CZ" dirty="0" smtClean="0"/>
          </a:p>
          <a:p>
            <a:r>
              <a:rPr lang="cs-CZ" dirty="0" err="1" smtClean="0"/>
              <a:t>Bang</a:t>
            </a:r>
            <a:r>
              <a:rPr lang="cs-CZ" dirty="0" smtClean="0"/>
              <a:t>!</a:t>
            </a:r>
          </a:p>
          <a:p>
            <a:r>
              <a:rPr lang="cs-CZ" dirty="0" err="1" smtClean="0"/>
              <a:t>Clash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Clans</a:t>
            </a:r>
            <a:endParaRPr lang="cs-CZ" dirty="0" smtClean="0"/>
          </a:p>
          <a:p>
            <a:r>
              <a:rPr lang="cs-CZ" dirty="0" smtClean="0"/>
              <a:t>na schovávanou / slovní fotbal</a:t>
            </a:r>
          </a:p>
          <a:p>
            <a:r>
              <a:rPr lang="cs-CZ" dirty="0" err="1" smtClean="0"/>
              <a:t>geocashing</a:t>
            </a:r>
            <a:endParaRPr lang="cs-CZ" dirty="0" smtClean="0"/>
          </a:p>
          <a:p>
            <a:r>
              <a:rPr lang="cs-CZ" dirty="0" err="1" smtClean="0"/>
              <a:t>Machinarium</a:t>
            </a:r>
            <a:endParaRPr lang="cs-CZ" dirty="0" smtClean="0"/>
          </a:p>
          <a:p>
            <a:r>
              <a:rPr lang="cs-CZ" dirty="0" err="1" smtClean="0"/>
              <a:t>LoL</a:t>
            </a:r>
            <a:r>
              <a:rPr lang="cs-CZ" dirty="0" smtClean="0"/>
              <a:t> (</a:t>
            </a:r>
            <a:r>
              <a:rPr lang="cs-CZ" dirty="0" err="1" smtClean="0"/>
              <a:t>moba</a:t>
            </a:r>
            <a:r>
              <a:rPr lang="cs-CZ" dirty="0" smtClean="0"/>
              <a:t> hry)</a:t>
            </a:r>
          </a:p>
          <a:p>
            <a:r>
              <a:rPr lang="cs-CZ" dirty="0" smtClean="0"/>
              <a:t>Pokémon</a:t>
            </a:r>
          </a:p>
          <a:p>
            <a:r>
              <a:rPr lang="cs-CZ" dirty="0" err="1" smtClean="0"/>
              <a:t>Counter</a:t>
            </a:r>
            <a:r>
              <a:rPr lang="cs-CZ" dirty="0" smtClean="0"/>
              <a:t> Strike</a:t>
            </a:r>
          </a:p>
          <a:p>
            <a:r>
              <a:rPr lang="cs-CZ" dirty="0" err="1" smtClean="0"/>
              <a:t>Eye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Beholder</a:t>
            </a:r>
            <a:endParaRPr lang="cs-CZ" dirty="0" smtClean="0"/>
          </a:p>
          <a:p>
            <a:r>
              <a:rPr lang="cs-CZ" dirty="0" err="1" smtClean="0"/>
              <a:t>Dungeon</a:t>
            </a:r>
            <a:r>
              <a:rPr lang="cs-CZ" dirty="0" smtClean="0"/>
              <a:t> </a:t>
            </a:r>
            <a:r>
              <a:rPr lang="cs-CZ" dirty="0" err="1" smtClean="0"/>
              <a:t>Keeper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528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Kinds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Fun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199" y="1347536"/>
            <a:ext cx="10507579" cy="5269832"/>
          </a:xfrm>
        </p:spPr>
        <p:txBody>
          <a:bodyPr numCol="2"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Sensation</a:t>
            </a:r>
          </a:p>
          <a:p>
            <a:pPr>
              <a:buNone/>
            </a:pPr>
            <a:r>
              <a:rPr lang="en-US" dirty="0" smtClean="0"/>
              <a:t>Game as sense-pleasure</a:t>
            </a:r>
            <a:endParaRPr lang="cs-CZ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en-US" b="1" dirty="0" smtClean="0"/>
              <a:t>Fantasy</a:t>
            </a:r>
          </a:p>
          <a:p>
            <a:pPr>
              <a:buNone/>
            </a:pPr>
            <a:r>
              <a:rPr lang="en-US" dirty="0" smtClean="0"/>
              <a:t>Game as make-believe</a:t>
            </a:r>
            <a:endParaRPr lang="cs-CZ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en-US" b="1" dirty="0" smtClean="0"/>
              <a:t>Narrative</a:t>
            </a:r>
          </a:p>
          <a:p>
            <a:pPr>
              <a:buNone/>
            </a:pPr>
            <a:r>
              <a:rPr lang="en-US" dirty="0" smtClean="0"/>
              <a:t>Game as unfolding story</a:t>
            </a:r>
            <a:endParaRPr lang="cs-CZ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en-US" b="1" dirty="0" smtClean="0"/>
              <a:t>Challenge</a:t>
            </a:r>
          </a:p>
          <a:p>
            <a:pPr>
              <a:buNone/>
            </a:pPr>
            <a:r>
              <a:rPr lang="en-US" dirty="0" smtClean="0"/>
              <a:t>Game as obstacle course </a:t>
            </a:r>
            <a:endParaRPr lang="cs-CZ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b="1" dirty="0">
                <a:hlinkClick r:id="rId2"/>
              </a:rPr>
              <a:t>http://</a:t>
            </a:r>
            <a:r>
              <a:rPr lang="cs-CZ" b="1" dirty="0" smtClean="0">
                <a:hlinkClick r:id="rId2"/>
              </a:rPr>
              <a:t>8kindsoffun.com</a:t>
            </a:r>
            <a:r>
              <a:rPr lang="cs-CZ" b="1" dirty="0" smtClean="0"/>
              <a:t> </a:t>
            </a:r>
          </a:p>
          <a:p>
            <a:pPr>
              <a:buNone/>
            </a:pPr>
            <a:r>
              <a:rPr lang="en-US" b="1" dirty="0" smtClean="0"/>
              <a:t>Fellowship</a:t>
            </a:r>
          </a:p>
          <a:p>
            <a:pPr>
              <a:buNone/>
            </a:pPr>
            <a:r>
              <a:rPr lang="en-US" dirty="0" smtClean="0"/>
              <a:t>Game as social framework</a:t>
            </a:r>
            <a:endParaRPr lang="cs-CZ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en-US" b="1" dirty="0" smtClean="0"/>
              <a:t>Discovery</a:t>
            </a:r>
          </a:p>
          <a:p>
            <a:pPr>
              <a:buNone/>
            </a:pPr>
            <a:r>
              <a:rPr lang="en-US" dirty="0" smtClean="0"/>
              <a:t>Game as uncharted territory</a:t>
            </a:r>
            <a:endParaRPr lang="cs-CZ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en-US" b="1" dirty="0" smtClean="0"/>
              <a:t>Expression</a:t>
            </a:r>
          </a:p>
          <a:p>
            <a:pPr>
              <a:buNone/>
            </a:pPr>
            <a:r>
              <a:rPr lang="en-US" dirty="0" smtClean="0"/>
              <a:t>Game as soap box</a:t>
            </a:r>
            <a:endParaRPr lang="cs-CZ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en-US" b="1" dirty="0" smtClean="0"/>
              <a:t>Submission</a:t>
            </a:r>
          </a:p>
          <a:p>
            <a:pPr>
              <a:buNone/>
            </a:pPr>
            <a:r>
              <a:rPr lang="en-US" dirty="0" smtClean="0"/>
              <a:t>Game as mindless pastime</a:t>
            </a:r>
            <a:endParaRPr lang="cs-CZ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1060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Kinds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Fun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199" y="1347536"/>
            <a:ext cx="10507579" cy="5269832"/>
          </a:xfrm>
        </p:spPr>
        <p:txBody>
          <a:bodyPr numCol="1">
            <a:normAutofit/>
          </a:bodyPr>
          <a:lstStyle/>
          <a:p>
            <a:pPr algn="ctr">
              <a:buNone/>
            </a:pPr>
            <a:endParaRPr lang="cs-CZ" b="1" dirty="0" smtClean="0"/>
          </a:p>
          <a:p>
            <a:pPr algn="ctr">
              <a:buNone/>
            </a:pPr>
            <a:endParaRPr lang="cs-CZ" b="1" dirty="0"/>
          </a:p>
          <a:p>
            <a:pPr algn="ctr">
              <a:buNone/>
            </a:pPr>
            <a:endParaRPr lang="cs-CZ" b="1" dirty="0" smtClean="0"/>
          </a:p>
          <a:p>
            <a:pPr algn="ctr">
              <a:buNone/>
            </a:pPr>
            <a:r>
              <a:rPr lang="en-US" b="1" dirty="0" smtClean="0"/>
              <a:t>Submission</a:t>
            </a:r>
          </a:p>
          <a:p>
            <a:pPr algn="ctr">
              <a:buNone/>
            </a:pPr>
            <a:r>
              <a:rPr lang="en-US" dirty="0" smtClean="0"/>
              <a:t>Game as mindless pastime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>
                <a:hlinkClick r:id="rId2"/>
              </a:rPr>
              <a:t>http://armorgames.com/play/16083/clicker-heroes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1541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Kinds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Fun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198" y="1347536"/>
            <a:ext cx="5815265" cy="5269832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en-US" b="1" dirty="0" smtClean="0"/>
              <a:t>Sensation</a:t>
            </a:r>
          </a:p>
          <a:p>
            <a:pPr>
              <a:buNone/>
            </a:pPr>
            <a:r>
              <a:rPr lang="en-US" b="1" dirty="0" smtClean="0"/>
              <a:t>Fantasy</a:t>
            </a:r>
            <a:endParaRPr lang="cs-CZ" b="1" dirty="0" smtClean="0"/>
          </a:p>
          <a:p>
            <a:pPr>
              <a:buNone/>
            </a:pPr>
            <a:r>
              <a:rPr lang="en-US" b="1" dirty="0" smtClean="0"/>
              <a:t>Narrative</a:t>
            </a:r>
          </a:p>
          <a:p>
            <a:pPr>
              <a:buNone/>
            </a:pPr>
            <a:r>
              <a:rPr lang="en-US" b="1" dirty="0" smtClean="0"/>
              <a:t>Challenge</a:t>
            </a:r>
          </a:p>
          <a:p>
            <a:pPr>
              <a:buNone/>
            </a:pPr>
            <a:r>
              <a:rPr lang="en-US" b="1" dirty="0" smtClean="0"/>
              <a:t>Fellowship</a:t>
            </a:r>
          </a:p>
          <a:p>
            <a:pPr>
              <a:buNone/>
            </a:pPr>
            <a:r>
              <a:rPr lang="en-US" b="1" dirty="0" smtClean="0"/>
              <a:t>Discovery</a:t>
            </a:r>
          </a:p>
          <a:p>
            <a:pPr>
              <a:buNone/>
            </a:pPr>
            <a:r>
              <a:rPr lang="en-US" b="1" dirty="0" smtClean="0"/>
              <a:t>Expression</a:t>
            </a:r>
          </a:p>
          <a:p>
            <a:pPr>
              <a:buNone/>
            </a:pPr>
            <a:r>
              <a:rPr lang="en-US" b="1" dirty="0" smtClean="0"/>
              <a:t>Submission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824663" y="1347537"/>
            <a:ext cx="25506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Tetris</a:t>
            </a:r>
            <a:endParaRPr lang="cs-CZ" sz="2400" dirty="0" smtClean="0"/>
          </a:p>
          <a:p>
            <a:r>
              <a:rPr lang="cs-CZ" sz="2400" dirty="0" smtClean="0"/>
              <a:t>Dáma</a:t>
            </a:r>
          </a:p>
          <a:p>
            <a:r>
              <a:rPr lang="cs-CZ" sz="2400" dirty="0" smtClean="0"/>
              <a:t>Limbo</a:t>
            </a:r>
          </a:p>
          <a:p>
            <a:r>
              <a:rPr lang="cs-CZ" sz="2400" dirty="0" err="1" smtClean="0"/>
              <a:t>Journey</a:t>
            </a:r>
            <a:endParaRPr lang="cs-CZ" sz="2400" dirty="0" smtClean="0"/>
          </a:p>
          <a:p>
            <a:r>
              <a:rPr lang="cs-CZ" sz="2400" dirty="0" err="1" smtClean="0"/>
              <a:t>Brothers</a:t>
            </a:r>
            <a:r>
              <a:rPr lang="cs-CZ" sz="2400" dirty="0" smtClean="0"/>
              <a:t>: </a:t>
            </a:r>
            <a:r>
              <a:rPr lang="cs-CZ" sz="2400" dirty="0" err="1" smtClean="0"/>
              <a:t>Tale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Two</a:t>
            </a:r>
            <a:r>
              <a:rPr lang="cs-CZ" sz="2400" dirty="0" smtClean="0"/>
              <a:t> </a:t>
            </a:r>
            <a:r>
              <a:rPr lang="cs-CZ" sz="2400" dirty="0" err="1" smtClean="0"/>
              <a:t>Sons</a:t>
            </a:r>
            <a:endParaRPr lang="cs-CZ" sz="2400" dirty="0" smtClean="0"/>
          </a:p>
          <a:p>
            <a:r>
              <a:rPr lang="cs-CZ" sz="2400" dirty="0" err="1" smtClean="0"/>
              <a:t>LoL</a:t>
            </a:r>
            <a:endParaRPr lang="cs-CZ" sz="2400" dirty="0" smtClean="0"/>
          </a:p>
          <a:p>
            <a:r>
              <a:rPr lang="cs-CZ" sz="2400" dirty="0" smtClean="0"/>
              <a:t>…</a:t>
            </a:r>
          </a:p>
        </p:txBody>
      </p:sp>
      <p:pic>
        <p:nvPicPr>
          <p:cNvPr id="1026" name="Picture 2" descr="C:\Users\epia\Downloads\Caillois C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9572" y="1347535"/>
            <a:ext cx="4766427" cy="35206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9599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GDC workshop 2016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Teams</a:t>
            </a:r>
            <a:endParaRPr lang="cs-CZ" dirty="0" smtClean="0"/>
          </a:p>
          <a:p>
            <a:r>
              <a:rPr lang="cs-CZ" dirty="0" err="1" smtClean="0"/>
              <a:t>Games</a:t>
            </a:r>
            <a:endParaRPr lang="cs-CZ" dirty="0" smtClean="0"/>
          </a:p>
          <a:p>
            <a:r>
              <a:rPr lang="cs-CZ" dirty="0" err="1" smtClean="0"/>
              <a:t>Emotion</a:t>
            </a:r>
            <a:endParaRPr lang="cs-CZ" dirty="0" smtClean="0"/>
          </a:p>
          <a:p>
            <a:r>
              <a:rPr lang="cs-CZ" dirty="0" err="1" smtClean="0"/>
              <a:t>Prototyping</a:t>
            </a:r>
            <a:endParaRPr lang="cs-CZ" dirty="0" smtClean="0"/>
          </a:p>
          <a:p>
            <a:r>
              <a:rPr lang="cs-CZ" dirty="0" err="1" smtClean="0"/>
              <a:t>Testing</a:t>
            </a:r>
            <a:endParaRPr lang="cs-CZ" dirty="0" smtClean="0"/>
          </a:p>
          <a:p>
            <a:r>
              <a:rPr lang="cs-CZ" dirty="0" err="1" smtClean="0"/>
              <a:t>Result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028" y="43698"/>
            <a:ext cx="3914273" cy="220177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54" y="3403350"/>
            <a:ext cx="3936072" cy="193307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726" y="1683419"/>
            <a:ext cx="3958274" cy="208330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726" y="4684777"/>
            <a:ext cx="3966424" cy="222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89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WORKSHOP  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identifikace herních mechanik dle MDA (5 minut)</a:t>
            </a:r>
          </a:p>
          <a:p>
            <a:r>
              <a:rPr lang="cs-CZ" dirty="0" smtClean="0"/>
              <a:t>naplánování změny herních mech. a dyn. s určitým cílem (10 minut)</a:t>
            </a:r>
          </a:p>
          <a:p>
            <a:r>
              <a:rPr lang="cs-CZ" dirty="0" err="1" smtClean="0"/>
              <a:t>prototypování</a:t>
            </a:r>
            <a:r>
              <a:rPr lang="cs-CZ" dirty="0" smtClean="0"/>
              <a:t> deskové hry (30 minut)</a:t>
            </a:r>
          </a:p>
          <a:p>
            <a:r>
              <a:rPr lang="cs-CZ" dirty="0" smtClean="0"/>
              <a:t>uzavření změn, realizace a </a:t>
            </a:r>
            <a:r>
              <a:rPr lang="cs-CZ" dirty="0" err="1" smtClean="0"/>
              <a:t>inhouse</a:t>
            </a:r>
            <a:r>
              <a:rPr lang="cs-CZ" dirty="0" smtClean="0"/>
              <a:t> testování (10 minut)</a:t>
            </a:r>
          </a:p>
          <a:p>
            <a:r>
              <a:rPr lang="cs-CZ" dirty="0" smtClean="0"/>
              <a:t>testování (20 minut)</a:t>
            </a:r>
          </a:p>
          <a:p>
            <a:r>
              <a:rPr lang="cs-CZ" dirty="0" smtClean="0"/>
              <a:t>vyhodnocení projektu a verifikace záměru (15 minut)</a:t>
            </a:r>
          </a:p>
          <a:p>
            <a:endParaRPr lang="cs-CZ" dirty="0" smtClean="0"/>
          </a:p>
          <a:p>
            <a:r>
              <a:rPr lang="cs-CZ" dirty="0" smtClean="0"/>
              <a:t>Jak se liší výsledky od původního naplánování?</a:t>
            </a:r>
          </a:p>
          <a:p>
            <a:r>
              <a:rPr lang="cs-CZ" dirty="0" smtClean="0"/>
              <a:t>CELKEM: 5+10+30+10+20+15 = 90 minut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951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 smtClean="0"/>
              <a:t>TAKEAWAY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5382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Zakončení</a:t>
            </a:r>
          </a:p>
          <a:p>
            <a:r>
              <a:rPr lang="cs-CZ" dirty="0" err="1" smtClean="0"/>
              <a:t>MDA</a:t>
            </a:r>
            <a:r>
              <a:rPr lang="cs-CZ" dirty="0" smtClean="0"/>
              <a:t> – mechaniky, dynamiky a estetika</a:t>
            </a:r>
          </a:p>
          <a:p>
            <a:r>
              <a:rPr lang="cs-CZ" dirty="0" err="1" smtClean="0"/>
              <a:t>Core</a:t>
            </a:r>
            <a:r>
              <a:rPr lang="cs-CZ" dirty="0" smtClean="0"/>
              <a:t> </a:t>
            </a:r>
            <a:r>
              <a:rPr lang="cs-CZ" dirty="0" err="1" smtClean="0"/>
              <a:t>gameplay</a:t>
            </a:r>
            <a:endParaRPr lang="cs-CZ" dirty="0" smtClean="0"/>
          </a:p>
          <a:p>
            <a:r>
              <a:rPr lang="cs-CZ" dirty="0" err="1" smtClean="0"/>
              <a:t>Kinds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fun</a:t>
            </a:r>
            <a:endParaRPr lang="cs-CZ" dirty="0" smtClean="0"/>
          </a:p>
          <a:p>
            <a:r>
              <a:rPr lang="cs-CZ" dirty="0" smtClean="0"/>
              <a:t>Podoba workshopu</a:t>
            </a:r>
          </a:p>
          <a:p>
            <a:endParaRPr lang="cs-CZ" dirty="0" smtClean="0"/>
          </a:p>
          <a:p>
            <a:r>
              <a:rPr lang="cs-CZ" dirty="0" smtClean="0"/>
              <a:t>Co s tím?</a:t>
            </a:r>
            <a:endParaRPr lang="cs-CZ" dirty="0"/>
          </a:p>
          <a:p>
            <a:pPr lvl="1"/>
            <a:r>
              <a:rPr lang="cs-CZ" dirty="0"/>
              <a:t>Hlubší pochopení her jakožto svébytného média</a:t>
            </a:r>
          </a:p>
          <a:p>
            <a:pPr lvl="1"/>
            <a:r>
              <a:rPr lang="cs-CZ" dirty="0"/>
              <a:t>Osvojení si různých přístupů k analýze a kategorizaci</a:t>
            </a:r>
          </a:p>
          <a:p>
            <a:pPr lvl="1"/>
            <a:r>
              <a:rPr lang="cs-CZ" dirty="0"/>
              <a:t>Lepší jazykový aparát pro diskuzi nad podstatou her</a:t>
            </a:r>
          </a:p>
          <a:p>
            <a:pPr lvl="1"/>
            <a:r>
              <a:rPr lang="cs-CZ" dirty="0"/>
              <a:t>Experimentování v praxi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Do příště malý úkol:</a:t>
            </a:r>
          </a:p>
          <a:p>
            <a:pPr marL="0" indent="0" algn="ctr">
              <a:buNone/>
            </a:pPr>
            <a:r>
              <a:rPr lang="cs-CZ" dirty="0" smtClean="0"/>
              <a:t>1x shrnutí co je to mechanika, dynamika a estetika vašimi slovy =&gt; do úschovny</a:t>
            </a:r>
          </a:p>
        </p:txBody>
      </p:sp>
    </p:spTree>
    <p:extLst>
      <p:ext uri="{BB962C8B-B14F-4D97-AF65-F5344CB8AC3E}">
        <p14:creationId xmlns:p14="http://schemas.microsoft.com/office/powerpoint/2010/main" val="401710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	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 algn="ctr">
              <a:buNone/>
            </a:pPr>
            <a:r>
              <a:rPr lang="cs-CZ" dirty="0"/>
              <a:t>Jak by </a:t>
            </a:r>
            <a:r>
              <a:rPr lang="cs-CZ" dirty="0" smtClean="0"/>
              <a:t>vypadala &lt;</a:t>
            </a:r>
            <a:r>
              <a:rPr lang="cs-CZ" i="1" dirty="0" smtClean="0"/>
              <a:t>vaše oblíbená hra</a:t>
            </a:r>
            <a:r>
              <a:rPr lang="cs-CZ" dirty="0" smtClean="0"/>
              <a:t>&gt; v </a:t>
            </a:r>
            <a:r>
              <a:rPr lang="cs-CZ" dirty="0"/>
              <a:t>deskové podobě?</a:t>
            </a:r>
          </a:p>
        </p:txBody>
      </p:sp>
    </p:spTree>
    <p:extLst>
      <p:ext uri="{BB962C8B-B14F-4D97-AF65-F5344CB8AC3E}">
        <p14:creationId xmlns:p14="http://schemas.microsoft.com/office/powerpoint/2010/main" val="135912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GDAM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555"/>
            <a:ext cx="12192000" cy="8857943"/>
          </a:xfrm>
        </p:spPr>
      </p:pic>
    </p:spTree>
    <p:extLst>
      <p:ext uri="{BB962C8B-B14F-4D97-AF65-F5344CB8AC3E}">
        <p14:creationId xmlns:p14="http://schemas.microsoft.com/office/powerpoint/2010/main" val="26587095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6000" dirty="0" smtClean="0"/>
              <a:t>…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2856152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84" y="-13061"/>
            <a:ext cx="11213432" cy="6871061"/>
          </a:xfrm>
        </p:spPr>
      </p:pic>
    </p:spTree>
    <p:extLst>
      <p:ext uri="{BB962C8B-B14F-4D97-AF65-F5344CB8AC3E}">
        <p14:creationId xmlns:p14="http://schemas.microsoft.com/office/powerpoint/2010/main" val="3170240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Zakončení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povinné texty, průběžné drobné úkoly</a:t>
            </a:r>
          </a:p>
          <a:p>
            <a:endParaRPr lang="cs-CZ" dirty="0" smtClean="0"/>
          </a:p>
          <a:p>
            <a:r>
              <a:rPr lang="cs-CZ" dirty="0" smtClean="0"/>
              <a:t>3x </a:t>
            </a:r>
            <a:r>
              <a:rPr lang="cs-CZ" dirty="0"/>
              <a:t>workshop výstup </a:t>
            </a:r>
            <a:r>
              <a:rPr lang="cs-CZ" dirty="0" smtClean="0"/>
              <a:t>(připuštění </a:t>
            </a:r>
            <a:r>
              <a:rPr lang="cs-CZ" dirty="0"/>
              <a:t>k </a:t>
            </a:r>
            <a:r>
              <a:rPr lang="cs-CZ" dirty="0" smtClean="0"/>
              <a:t>testu)</a:t>
            </a:r>
          </a:p>
          <a:p>
            <a:pPr lvl="1"/>
            <a:r>
              <a:rPr lang="cs-CZ" dirty="0" smtClean="0"/>
              <a:t>během semestru ve výuce</a:t>
            </a:r>
          </a:p>
          <a:p>
            <a:r>
              <a:rPr lang="cs-CZ" dirty="0" smtClean="0"/>
              <a:t>1x </a:t>
            </a:r>
            <a:r>
              <a:rPr lang="cs-CZ" dirty="0"/>
              <a:t>test (40 % </a:t>
            </a:r>
            <a:r>
              <a:rPr lang="cs-CZ" dirty="0" smtClean="0"/>
              <a:t>hodnocení; </a:t>
            </a:r>
            <a:r>
              <a:rPr lang="cs-CZ" dirty="0" err="1" smtClean="0"/>
              <a:t>max</a:t>
            </a:r>
            <a:r>
              <a:rPr lang="cs-CZ" dirty="0" smtClean="0"/>
              <a:t> 40 bodů)</a:t>
            </a:r>
          </a:p>
          <a:p>
            <a:pPr lvl="1"/>
            <a:r>
              <a:rPr lang="cs-CZ" dirty="0" smtClean="0"/>
              <a:t>v zápočtovém týdnu (před vánocemi)</a:t>
            </a:r>
          </a:p>
          <a:p>
            <a:r>
              <a:rPr lang="cs-CZ" dirty="0" smtClean="0"/>
              <a:t>1x </a:t>
            </a:r>
            <a:r>
              <a:rPr lang="cs-CZ" dirty="0"/>
              <a:t>závěrečný </a:t>
            </a:r>
            <a:r>
              <a:rPr lang="cs-CZ" dirty="0" smtClean="0"/>
              <a:t>projekt – design hry + odhad produkce </a:t>
            </a:r>
            <a:r>
              <a:rPr lang="cs-CZ" dirty="0"/>
              <a:t>(60 </a:t>
            </a:r>
            <a:r>
              <a:rPr lang="cs-CZ" dirty="0" smtClean="0"/>
              <a:t>%; </a:t>
            </a:r>
            <a:r>
              <a:rPr lang="cs-CZ" dirty="0" err="1" smtClean="0"/>
              <a:t>max</a:t>
            </a:r>
            <a:r>
              <a:rPr lang="cs-CZ" dirty="0" smtClean="0"/>
              <a:t> 60 bodů)</a:t>
            </a:r>
          </a:p>
          <a:p>
            <a:pPr lvl="1"/>
            <a:r>
              <a:rPr lang="cs-CZ" dirty="0" smtClean="0"/>
              <a:t>do úschovny</a:t>
            </a:r>
          </a:p>
          <a:p>
            <a:endParaRPr lang="cs-CZ" dirty="0"/>
          </a:p>
          <a:p>
            <a:r>
              <a:rPr lang="cs-CZ" dirty="0" smtClean="0"/>
              <a:t>Primárně ve skupině 3-4 lidé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102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Témata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Hráč </a:t>
            </a:r>
            <a:r>
              <a:rPr lang="cs-CZ" dirty="0" err="1" smtClean="0"/>
              <a:t>vs</a:t>
            </a:r>
            <a:r>
              <a:rPr lang="cs-CZ" dirty="0" smtClean="0"/>
              <a:t> hra – systém interakce</a:t>
            </a:r>
          </a:p>
          <a:p>
            <a:endParaRPr lang="cs-CZ" dirty="0" smtClean="0"/>
          </a:p>
          <a:p>
            <a:r>
              <a:rPr lang="cs-CZ" dirty="0" smtClean="0"/>
              <a:t>Základní kameny hry – gramatika pro formulaci herních prvků</a:t>
            </a:r>
          </a:p>
          <a:p>
            <a:r>
              <a:rPr lang="cs-CZ" dirty="0" smtClean="0"/>
              <a:t>model </a:t>
            </a:r>
            <a:r>
              <a:rPr lang="cs-CZ" dirty="0" err="1" smtClean="0"/>
              <a:t>MDA</a:t>
            </a:r>
            <a:r>
              <a:rPr lang="cs-CZ" dirty="0" smtClean="0"/>
              <a:t> a jeho využití (</a:t>
            </a:r>
            <a:r>
              <a:rPr lang="cs-CZ" dirty="0" err="1" smtClean="0"/>
              <a:t>Zubek</a:t>
            </a:r>
            <a:r>
              <a:rPr lang="cs-CZ" dirty="0" smtClean="0"/>
              <a:t> a spol.; 2004)</a:t>
            </a:r>
          </a:p>
          <a:p>
            <a:r>
              <a:rPr lang="cs-CZ" dirty="0" smtClean="0"/>
              <a:t>izolace </a:t>
            </a:r>
            <a:r>
              <a:rPr lang="cs-CZ" i="1" dirty="0" err="1" smtClean="0"/>
              <a:t>core</a:t>
            </a:r>
            <a:r>
              <a:rPr lang="cs-CZ" i="1" dirty="0" smtClean="0"/>
              <a:t> </a:t>
            </a:r>
            <a:r>
              <a:rPr lang="cs-CZ" i="1" dirty="0" err="1" smtClean="0"/>
              <a:t>gameplay</a:t>
            </a:r>
            <a:endParaRPr lang="cs-CZ" i="1" dirty="0" smtClean="0"/>
          </a:p>
          <a:p>
            <a:endParaRPr lang="cs-CZ" dirty="0" smtClean="0"/>
          </a:p>
          <a:p>
            <a:r>
              <a:rPr lang="cs-CZ" dirty="0" smtClean="0"/>
              <a:t>analytické využití předchozího – metody, oblasti, využití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289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2341" y="315698"/>
            <a:ext cx="10515600" cy="1325563"/>
          </a:xfrm>
        </p:spPr>
        <p:txBody>
          <a:bodyPr/>
          <a:lstStyle/>
          <a:p>
            <a:r>
              <a:rPr lang="cs-CZ" dirty="0" smtClean="0"/>
              <a:t>GAME </a:t>
            </a:r>
            <a:r>
              <a:rPr lang="cs-CZ" dirty="0" err="1" smtClean="0"/>
              <a:t>vs</a:t>
            </a:r>
            <a:r>
              <a:rPr lang="cs-CZ" dirty="0" smtClean="0"/>
              <a:t> USER</a:t>
            </a:r>
            <a:endParaRPr lang="cs-CZ" dirty="0"/>
          </a:p>
        </p:txBody>
      </p:sp>
      <p:sp>
        <p:nvSpPr>
          <p:cNvPr id="5" name="Ovál 4"/>
          <p:cNvSpPr/>
          <p:nvPr/>
        </p:nvSpPr>
        <p:spPr>
          <a:xfrm>
            <a:off x="2613453" y="2657790"/>
            <a:ext cx="2533135" cy="22612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/>
              <a:t>game</a:t>
            </a:r>
            <a:endParaRPr lang="cs-CZ" sz="4800" dirty="0"/>
          </a:p>
        </p:txBody>
      </p:sp>
      <p:sp>
        <p:nvSpPr>
          <p:cNvPr id="6" name="Ovál 5"/>
          <p:cNvSpPr/>
          <p:nvPr/>
        </p:nvSpPr>
        <p:spPr>
          <a:xfrm>
            <a:off x="6913605" y="2657790"/>
            <a:ext cx="2704070" cy="226128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user</a:t>
            </a:r>
            <a:endParaRPr lang="cs-CZ" sz="4000" dirty="0"/>
          </a:p>
        </p:txBody>
      </p:sp>
      <p:cxnSp>
        <p:nvCxnSpPr>
          <p:cNvPr id="8" name="Přímá spojnice se šipkou 7"/>
          <p:cNvCxnSpPr>
            <a:stCxn id="5" idx="5"/>
            <a:endCxn id="6" idx="3"/>
          </p:cNvCxnSpPr>
          <p:nvPr/>
        </p:nvCxnSpPr>
        <p:spPr>
          <a:xfrm>
            <a:off x="4775619" y="4587919"/>
            <a:ext cx="253398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>
            <a:stCxn id="6" idx="1"/>
            <a:endCxn id="5" idx="7"/>
          </p:cNvCxnSpPr>
          <p:nvPr/>
        </p:nvCxnSpPr>
        <p:spPr>
          <a:xfrm flipH="1">
            <a:off x="4775619" y="2988948"/>
            <a:ext cx="2533988" cy="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37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Hra jako médium x Hra jako systém interakce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Pravidla</a:t>
            </a:r>
          </a:p>
          <a:p>
            <a:r>
              <a:rPr lang="cs-CZ" dirty="0" smtClean="0"/>
              <a:t>Herní prvky (obsah)</a:t>
            </a:r>
          </a:p>
          <a:p>
            <a:r>
              <a:rPr lang="cs-CZ" dirty="0" smtClean="0"/>
              <a:t>Interakce (ovládání, prostor, hrací plocha, komunikace)</a:t>
            </a:r>
          </a:p>
          <a:p>
            <a:r>
              <a:rPr lang="cs-CZ" dirty="0" smtClean="0"/>
              <a:t>Feedback (výstup interakce)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578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Model </a:t>
            </a:r>
            <a:r>
              <a:rPr lang="cs-CZ" dirty="0" err="1" smtClean="0"/>
              <a:t>MDA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MDA</a:t>
            </a:r>
            <a:r>
              <a:rPr lang="cs-CZ" dirty="0" smtClean="0"/>
              <a:t>: </a:t>
            </a:r>
            <a:r>
              <a:rPr lang="en-US" dirty="0" smtClean="0"/>
              <a:t>A Formal Approach to Game Design and Game Research</a:t>
            </a:r>
            <a:r>
              <a:rPr lang="cs-CZ" dirty="0" smtClean="0"/>
              <a:t> (2004)</a:t>
            </a:r>
          </a:p>
          <a:p>
            <a:endParaRPr lang="cs-CZ" dirty="0" smtClean="0"/>
          </a:p>
          <a:p>
            <a:r>
              <a:rPr lang="cs-CZ" dirty="0" smtClean="0"/>
              <a:t>Definice: </a:t>
            </a:r>
            <a:r>
              <a:rPr lang="cs-CZ" i="1" dirty="0" smtClean="0"/>
              <a:t>„…a </a:t>
            </a:r>
            <a:r>
              <a:rPr lang="cs-CZ" i="1" dirty="0" err="1" smtClean="0"/>
              <a:t>formal</a:t>
            </a:r>
            <a:r>
              <a:rPr lang="cs-CZ" i="1" dirty="0" smtClean="0"/>
              <a:t> </a:t>
            </a:r>
            <a:r>
              <a:rPr lang="cs-CZ" i="1" dirty="0" err="1" smtClean="0"/>
              <a:t>approach</a:t>
            </a:r>
            <a:r>
              <a:rPr lang="cs-CZ" i="1" dirty="0" smtClean="0"/>
              <a:t> to </a:t>
            </a:r>
            <a:r>
              <a:rPr lang="cs-CZ" i="1" dirty="0" err="1" smtClean="0"/>
              <a:t>understand</a:t>
            </a:r>
            <a:r>
              <a:rPr lang="cs-CZ" i="1" dirty="0" smtClean="0"/>
              <a:t> </a:t>
            </a:r>
            <a:r>
              <a:rPr lang="cs-CZ" i="1" dirty="0" err="1" smtClean="0"/>
              <a:t>games</a:t>
            </a:r>
            <a:r>
              <a:rPr lang="cs-CZ" i="1" dirty="0" smtClean="0"/>
              <a:t>…</a:t>
            </a:r>
            <a:r>
              <a:rPr lang="cs-CZ" dirty="0" smtClean="0"/>
              <a:t>„</a:t>
            </a:r>
          </a:p>
          <a:p>
            <a:endParaRPr lang="cs-CZ" dirty="0" smtClean="0"/>
          </a:p>
          <a:p>
            <a:r>
              <a:rPr lang="cs-CZ" dirty="0" smtClean="0"/>
              <a:t>Nástroje:</a:t>
            </a:r>
          </a:p>
          <a:p>
            <a:pPr lvl="1"/>
            <a:r>
              <a:rPr lang="cs-CZ" dirty="0" smtClean="0"/>
              <a:t>Kategorizace: </a:t>
            </a:r>
            <a:r>
              <a:rPr lang="cs-CZ" dirty="0" err="1" smtClean="0"/>
              <a:t>mechanics</a:t>
            </a:r>
            <a:r>
              <a:rPr lang="cs-CZ" dirty="0" smtClean="0"/>
              <a:t> x </a:t>
            </a:r>
            <a:r>
              <a:rPr lang="cs-CZ" dirty="0" err="1" smtClean="0"/>
              <a:t>dynamics</a:t>
            </a:r>
            <a:r>
              <a:rPr lang="cs-CZ" dirty="0" smtClean="0"/>
              <a:t> x </a:t>
            </a:r>
            <a:r>
              <a:rPr lang="cs-CZ" dirty="0" err="1" smtClean="0"/>
              <a:t>aesthetic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K čemu: základní gramatika pro diskuzi a povrchové zkoumání her</a:t>
            </a:r>
          </a:p>
          <a:p>
            <a:pPr marL="0" indent="0" algn="ctr">
              <a:buNone/>
            </a:pPr>
            <a:r>
              <a:rPr lang="cs-CZ" sz="1900" i="1" dirty="0" smtClean="0"/>
              <a:t>„</a:t>
            </a:r>
            <a:r>
              <a:rPr lang="cs-CZ" sz="1900" i="1" dirty="0" err="1" smtClean="0"/>
              <a:t>Decomposing</a:t>
            </a:r>
            <a:r>
              <a:rPr lang="cs-CZ" sz="1900" i="1" dirty="0" smtClean="0"/>
              <a:t>, </a:t>
            </a:r>
            <a:r>
              <a:rPr lang="cs-CZ" sz="1900" i="1" dirty="0" err="1" smtClean="0"/>
              <a:t>understanding</a:t>
            </a:r>
            <a:r>
              <a:rPr lang="cs-CZ" sz="1900" i="1" dirty="0" smtClean="0"/>
              <a:t> and </a:t>
            </a:r>
            <a:r>
              <a:rPr lang="cs-CZ" sz="1900" i="1" dirty="0" err="1" smtClean="0"/>
              <a:t>creating</a:t>
            </a:r>
            <a:r>
              <a:rPr lang="cs-CZ" sz="1900" i="1" dirty="0" smtClean="0"/>
              <a:t> </a:t>
            </a:r>
            <a:r>
              <a:rPr lang="en-US" sz="1900" i="1" dirty="0" smtClean="0"/>
              <a:t>[…]</a:t>
            </a:r>
            <a:r>
              <a:rPr lang="cs-CZ" sz="1900" i="1" dirty="0" smtClean="0"/>
              <a:t> </a:t>
            </a:r>
            <a:r>
              <a:rPr lang="cs-CZ" sz="1900" i="1" dirty="0" err="1" smtClean="0"/>
              <a:t>requires</a:t>
            </a:r>
            <a:r>
              <a:rPr lang="cs-CZ" sz="1900" i="1" dirty="0" smtClean="0"/>
              <a:t> </a:t>
            </a:r>
            <a:r>
              <a:rPr lang="cs-CZ" sz="1900" i="1" dirty="0" err="1" smtClean="0"/>
              <a:t>travel</a:t>
            </a:r>
            <a:r>
              <a:rPr lang="cs-CZ" sz="1900" i="1" dirty="0" smtClean="0"/>
              <a:t> </a:t>
            </a:r>
            <a:r>
              <a:rPr lang="cs-CZ" sz="1900" i="1" dirty="0" err="1" smtClean="0"/>
              <a:t>between</a:t>
            </a:r>
            <a:r>
              <a:rPr lang="cs-CZ" sz="1900" i="1" dirty="0" smtClean="0"/>
              <a:t> </a:t>
            </a:r>
            <a:r>
              <a:rPr lang="cs-CZ" sz="1900" i="1" dirty="0" err="1" smtClean="0"/>
              <a:t>all</a:t>
            </a:r>
            <a:r>
              <a:rPr lang="cs-CZ" sz="1900" i="1" dirty="0" smtClean="0"/>
              <a:t> </a:t>
            </a:r>
            <a:r>
              <a:rPr lang="cs-CZ" sz="1900" i="1" dirty="0" err="1" smtClean="0"/>
              <a:t>levels</a:t>
            </a:r>
            <a:r>
              <a:rPr lang="cs-CZ" sz="1900" i="1" dirty="0" smtClean="0"/>
              <a:t> </a:t>
            </a:r>
            <a:r>
              <a:rPr lang="cs-CZ" sz="1900" i="1" dirty="0" err="1" smtClean="0"/>
              <a:t>of</a:t>
            </a:r>
            <a:r>
              <a:rPr lang="cs-CZ" sz="1900" i="1" dirty="0" smtClean="0"/>
              <a:t> </a:t>
            </a:r>
            <a:r>
              <a:rPr lang="cs-CZ" sz="1900" i="1" dirty="0" err="1" smtClean="0"/>
              <a:t>abstraction</a:t>
            </a:r>
            <a:r>
              <a:rPr lang="cs-CZ" sz="1900" i="1" dirty="0" smtClean="0"/>
              <a:t> – </a:t>
            </a:r>
            <a:r>
              <a:rPr lang="cs-CZ" sz="1900" i="1" dirty="0" err="1" smtClean="0"/>
              <a:t>fluent</a:t>
            </a:r>
            <a:r>
              <a:rPr lang="cs-CZ" sz="1900" i="1" dirty="0" smtClean="0"/>
              <a:t> </a:t>
            </a:r>
            <a:r>
              <a:rPr lang="cs-CZ" sz="1900" i="1" dirty="0" err="1" smtClean="0"/>
              <a:t>motion</a:t>
            </a:r>
            <a:r>
              <a:rPr lang="cs-CZ" sz="1900" i="1" dirty="0" smtClean="0"/>
              <a:t> </a:t>
            </a:r>
            <a:r>
              <a:rPr lang="cs-CZ" sz="1900" i="1" dirty="0" err="1" smtClean="0"/>
              <a:t>from</a:t>
            </a:r>
            <a:r>
              <a:rPr lang="cs-CZ" sz="1900" i="1" dirty="0" smtClean="0"/>
              <a:t> </a:t>
            </a:r>
            <a:r>
              <a:rPr lang="cs-CZ" sz="1900" i="1" dirty="0" err="1" smtClean="0"/>
              <a:t>systems</a:t>
            </a:r>
            <a:r>
              <a:rPr lang="cs-CZ" sz="1900" i="1" dirty="0" smtClean="0"/>
              <a:t> and </a:t>
            </a:r>
            <a:r>
              <a:rPr lang="cs-CZ" sz="1900" i="1" dirty="0" err="1" smtClean="0"/>
              <a:t>code</a:t>
            </a:r>
            <a:r>
              <a:rPr lang="cs-CZ" sz="1900" i="1" dirty="0" smtClean="0"/>
              <a:t>, to </a:t>
            </a:r>
            <a:r>
              <a:rPr lang="cs-CZ" sz="1900" i="1" dirty="0" err="1" smtClean="0"/>
              <a:t>content</a:t>
            </a:r>
            <a:r>
              <a:rPr lang="cs-CZ" sz="1900" i="1" dirty="0" smtClean="0"/>
              <a:t> and play </a:t>
            </a:r>
            <a:r>
              <a:rPr lang="cs-CZ" sz="1900" i="1" dirty="0" err="1" smtClean="0"/>
              <a:t>experience</a:t>
            </a:r>
            <a:r>
              <a:rPr lang="cs-CZ" sz="1900" i="1" dirty="0" smtClean="0"/>
              <a:t>, and </a:t>
            </a:r>
            <a:r>
              <a:rPr lang="cs-CZ" sz="1900" i="1" dirty="0" err="1" smtClean="0"/>
              <a:t>back</a:t>
            </a:r>
            <a:r>
              <a:rPr lang="cs-CZ" sz="1900" i="1" dirty="0" smtClean="0"/>
              <a:t>.“ (</a:t>
            </a:r>
            <a:r>
              <a:rPr lang="cs-CZ" sz="1900" i="1" dirty="0" err="1" smtClean="0"/>
              <a:t>Zubek</a:t>
            </a:r>
            <a:r>
              <a:rPr lang="cs-CZ" sz="1900" i="1" dirty="0" smtClean="0"/>
              <a:t> a spol., 2004)</a:t>
            </a:r>
            <a:endParaRPr lang="cs-CZ" i="1" dirty="0" smtClean="0"/>
          </a:p>
        </p:txBody>
      </p:sp>
    </p:spTree>
    <p:extLst>
      <p:ext uri="{BB962C8B-B14F-4D97-AF65-F5344CB8AC3E}">
        <p14:creationId xmlns:p14="http://schemas.microsoft.com/office/powerpoint/2010/main" val="368495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818</Words>
  <Application>Microsoft Office PowerPoint</Application>
  <PresentationFormat>Širokoúhlá obrazovka</PresentationFormat>
  <Paragraphs>243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Motiv Office</vt:lpstr>
      <vt:lpstr> Digitální hry </vt:lpstr>
      <vt:lpstr>Gamerpie</vt:lpstr>
      <vt:lpstr>GDAM</vt:lpstr>
      <vt:lpstr>Prezentace aplikace PowerPoint</vt:lpstr>
      <vt:lpstr>Zakončení</vt:lpstr>
      <vt:lpstr>Témata</vt:lpstr>
      <vt:lpstr>GAME vs USER</vt:lpstr>
      <vt:lpstr>Hra jako médium x Hra jako systém interakce</vt:lpstr>
      <vt:lpstr>Model MDA</vt:lpstr>
      <vt:lpstr>MDA</vt:lpstr>
      <vt:lpstr>Herní mechaniky – Mechanics (MDA)</vt:lpstr>
      <vt:lpstr>Herní dynamiky - Dynamics (MDA)</vt:lpstr>
      <vt:lpstr>Herní estetika - Aesthetics (MDA)</vt:lpstr>
      <vt:lpstr>Šachy, Člověče nezlob se, Vlak</vt:lpstr>
      <vt:lpstr>MDA shrnutí</vt:lpstr>
      <vt:lpstr>GAME vs USER</vt:lpstr>
      <vt:lpstr>GAME vs USER</vt:lpstr>
      <vt:lpstr>GAME vs USER</vt:lpstr>
      <vt:lpstr>GAME vs USER</vt:lpstr>
      <vt:lpstr>GAME vs USER</vt:lpstr>
      <vt:lpstr>CORE GAMEPLAY</vt:lpstr>
      <vt:lpstr>CORE GAMEPLAY</vt:lpstr>
      <vt:lpstr>Kinds of Fun</vt:lpstr>
      <vt:lpstr>Kinds of Fun</vt:lpstr>
      <vt:lpstr>Kinds of Fun</vt:lpstr>
      <vt:lpstr>GDC workshop 2016</vt:lpstr>
      <vt:lpstr>WORKSHOP  I.</vt:lpstr>
      <vt:lpstr>TAKEAWAY</vt:lpstr>
      <vt:lpstr> ?</vt:lpstr>
      <vt:lpstr>Prezentace aplikace PowerPoint</vt:lpstr>
    </vt:vector>
  </TitlesOfParts>
  <Company>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Digitální hry</dc:title>
  <dc:creator>Zdeněk Záhora (lok.adm na UHV)</dc:creator>
  <cp:lastModifiedBy>Zdeněk Záhora</cp:lastModifiedBy>
  <cp:revision>65</cp:revision>
  <dcterms:created xsi:type="dcterms:W3CDTF">2014-02-24T11:53:51Z</dcterms:created>
  <dcterms:modified xsi:type="dcterms:W3CDTF">2016-09-26T11:21:21Z</dcterms:modified>
</cp:coreProperties>
</file>