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sldIdLst>
    <p:sldId id="262" r:id="rId2"/>
    <p:sldId id="285" r:id="rId3"/>
    <p:sldId id="274" r:id="rId4"/>
    <p:sldId id="281" r:id="rId5"/>
    <p:sldId id="273" r:id="rId6"/>
    <p:sldId id="284" r:id="rId7"/>
    <p:sldId id="272" r:id="rId8"/>
    <p:sldId id="299" r:id="rId9"/>
    <p:sldId id="294" r:id="rId10"/>
    <p:sldId id="295" r:id="rId11"/>
    <p:sldId id="296" r:id="rId12"/>
    <p:sldId id="300" r:id="rId13"/>
    <p:sldId id="270" r:id="rId14"/>
    <p:sldId id="258" r:id="rId15"/>
    <p:sldId id="259" r:id="rId16"/>
    <p:sldId id="261" r:id="rId17"/>
    <p:sldId id="278" r:id="rId18"/>
    <p:sldId id="301" r:id="rId19"/>
    <p:sldId id="297" r:id="rId20"/>
    <p:sldId id="298" r:id="rId21"/>
    <p:sldId id="305" r:id="rId22"/>
    <p:sldId id="306" r:id="rId23"/>
    <p:sldId id="307" r:id="rId24"/>
    <p:sldId id="308" r:id="rId25"/>
    <p:sldId id="309" r:id="rId26"/>
    <p:sldId id="310" r:id="rId27"/>
    <p:sldId id="313" r:id="rId28"/>
    <p:sldId id="312" r:id="rId29"/>
    <p:sldId id="311" r:id="rId30"/>
    <p:sldId id="302" r:id="rId31"/>
    <p:sldId id="314" r:id="rId32"/>
    <p:sldId id="287" r:id="rId33"/>
    <p:sldId id="289" r:id="rId3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64" autoAdjust="0"/>
    <p:restoredTop sz="94660"/>
  </p:normalViewPr>
  <p:slideViewPr>
    <p:cSldViewPr snapToGrid="0">
      <p:cViewPr varScale="1">
        <p:scale>
          <a:sx n="75" d="100"/>
          <a:sy n="75" d="100"/>
        </p:scale>
        <p:origin x="66" y="29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81C7F9-2FD8-4892-98ED-EE4E0F146BCC}" type="datetimeFigureOut">
              <a:rPr lang="cs-CZ" smtClean="0"/>
              <a:t>3.10.2016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AE19C1-813D-47F8-B9B8-89D9AF73A2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79950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Roger </a:t>
            </a:r>
            <a:r>
              <a:rPr lang="cs-CZ" dirty="0" err="1" smtClean="0"/>
              <a:t>Callois</a:t>
            </a:r>
            <a:r>
              <a:rPr lang="cs-CZ" dirty="0" smtClean="0"/>
              <a:t> – přidat text</a:t>
            </a:r>
            <a:r>
              <a:rPr lang="cs-CZ" baseline="0" dirty="0" smtClean="0"/>
              <a:t>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AE19C1-813D-47F8-B9B8-89D9AF73A2B9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84462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FCF37-5472-4D4B-9EEA-F6F4D8D4011A}" type="datetimeFigureOut">
              <a:rPr lang="cs-CZ" smtClean="0"/>
              <a:pPr/>
              <a:t>3.10.2016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94340-C51B-45BA-BAC7-CEF9F20212D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01880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FCF37-5472-4D4B-9EEA-F6F4D8D4011A}" type="datetimeFigureOut">
              <a:rPr lang="cs-CZ" smtClean="0"/>
              <a:pPr/>
              <a:t>3.10.2016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94340-C51B-45BA-BAC7-CEF9F20212D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98801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FCF37-5472-4D4B-9EEA-F6F4D8D4011A}" type="datetimeFigureOut">
              <a:rPr lang="cs-CZ" smtClean="0"/>
              <a:pPr/>
              <a:t>3.10.2016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94340-C51B-45BA-BAC7-CEF9F20212D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09342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FCF37-5472-4D4B-9EEA-F6F4D8D4011A}" type="datetimeFigureOut">
              <a:rPr lang="cs-CZ" smtClean="0"/>
              <a:pPr/>
              <a:t>3.10.2016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94340-C51B-45BA-BAC7-CEF9F20212D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28364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FCF37-5472-4D4B-9EEA-F6F4D8D4011A}" type="datetimeFigureOut">
              <a:rPr lang="cs-CZ" smtClean="0"/>
              <a:pPr/>
              <a:t>3.10.2016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94340-C51B-45BA-BAC7-CEF9F20212D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21988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FCF37-5472-4D4B-9EEA-F6F4D8D4011A}" type="datetimeFigureOut">
              <a:rPr lang="cs-CZ" smtClean="0"/>
              <a:pPr/>
              <a:t>3.10.2016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94340-C51B-45BA-BAC7-CEF9F20212D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58234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FCF37-5472-4D4B-9EEA-F6F4D8D4011A}" type="datetimeFigureOut">
              <a:rPr lang="cs-CZ" smtClean="0"/>
              <a:pPr/>
              <a:t>3.10.2016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94340-C51B-45BA-BAC7-CEF9F20212D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54455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FCF37-5472-4D4B-9EEA-F6F4D8D4011A}" type="datetimeFigureOut">
              <a:rPr lang="cs-CZ" smtClean="0"/>
              <a:pPr/>
              <a:t>3.10.2016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94340-C51B-45BA-BAC7-CEF9F20212D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39418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FCF37-5472-4D4B-9EEA-F6F4D8D4011A}" type="datetimeFigureOut">
              <a:rPr lang="cs-CZ" smtClean="0"/>
              <a:pPr/>
              <a:t>3.10.2016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94340-C51B-45BA-BAC7-CEF9F20212D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06119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FCF37-5472-4D4B-9EEA-F6F4D8D4011A}" type="datetimeFigureOut">
              <a:rPr lang="cs-CZ" smtClean="0"/>
              <a:pPr/>
              <a:t>3.10.2016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94340-C51B-45BA-BAC7-CEF9F20212D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26576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FCF37-5472-4D4B-9EEA-F6F4D8D4011A}" type="datetimeFigureOut">
              <a:rPr lang="cs-CZ" smtClean="0"/>
              <a:pPr/>
              <a:t>3.10.2016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94340-C51B-45BA-BAC7-CEF9F20212D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1902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EFCF37-5472-4D4B-9EEA-F6F4D8D4011A}" type="datetimeFigureOut">
              <a:rPr lang="cs-CZ" smtClean="0"/>
              <a:pPr/>
              <a:t>3.10.2016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094340-C51B-45BA-BAC7-CEF9F20212D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5718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amestudies.cz/" TargetMode="External"/><Relationship Id="rId2" Type="http://schemas.openxmlformats.org/officeDocument/2006/relationships/hyperlink" Target="mailto:zzahora@mail.muni.cz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armorgames.com/play/16083/clicker-heroes" TargetMode="Externa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://www.gamasutra.com/" TargetMode="Externa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8kindsoffun.com/" TargetMode="Externa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sz="8000" dirty="0" smtClean="0"/>
              <a:t>Digitální hry II.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2938721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VIKMB31 (</a:t>
            </a:r>
            <a:r>
              <a:rPr lang="cs-CZ" smtClean="0"/>
              <a:t>PS </a:t>
            </a:r>
            <a:r>
              <a:rPr lang="cs-CZ" smtClean="0"/>
              <a:t>2016)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MDA shrnutí, herní analýza, zakončení a příprava na workshop</a:t>
            </a:r>
          </a:p>
          <a:p>
            <a:endParaRPr lang="cs-CZ" dirty="0"/>
          </a:p>
          <a:p>
            <a:endParaRPr lang="cs-CZ" dirty="0" smtClean="0"/>
          </a:p>
          <a:p>
            <a:r>
              <a:rPr lang="cs-CZ" dirty="0"/>
              <a:t>Zdeněk Záhora; </a:t>
            </a:r>
            <a:r>
              <a:rPr lang="cs-CZ" dirty="0">
                <a:hlinkClick r:id="rId2"/>
              </a:rPr>
              <a:t>zzahora@mail.muni.cz</a:t>
            </a:r>
            <a:r>
              <a:rPr lang="cs-CZ" dirty="0"/>
              <a:t> </a:t>
            </a:r>
          </a:p>
          <a:p>
            <a:r>
              <a:rPr lang="cs-CZ" dirty="0"/>
              <a:t>MU Game </a:t>
            </a:r>
            <a:r>
              <a:rPr lang="cs-CZ" dirty="0" err="1" smtClean="0"/>
              <a:t>Studies</a:t>
            </a:r>
            <a:r>
              <a:rPr lang="cs-CZ" dirty="0" smtClean="0"/>
              <a:t>, </a:t>
            </a:r>
            <a:r>
              <a:rPr lang="cs-CZ" dirty="0" err="1"/>
              <a:t>z.s</a:t>
            </a:r>
            <a:r>
              <a:rPr lang="cs-CZ" dirty="0"/>
              <a:t>. - </a:t>
            </a:r>
            <a:r>
              <a:rPr lang="cs-CZ" dirty="0" smtClean="0">
                <a:hlinkClick r:id="rId3"/>
              </a:rPr>
              <a:t>www.gamestudies.cz</a:t>
            </a: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79487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 smtClean="0"/>
              <a:t>Kinds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Fun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199" y="1347536"/>
            <a:ext cx="10507579" cy="5269832"/>
          </a:xfrm>
        </p:spPr>
        <p:txBody>
          <a:bodyPr numCol="1">
            <a:normAutofit/>
          </a:bodyPr>
          <a:lstStyle/>
          <a:p>
            <a:pPr algn="ctr">
              <a:buNone/>
            </a:pPr>
            <a:endParaRPr lang="cs-CZ" b="1" dirty="0" smtClean="0"/>
          </a:p>
          <a:p>
            <a:pPr algn="ctr">
              <a:buNone/>
            </a:pPr>
            <a:endParaRPr lang="cs-CZ" b="1" dirty="0"/>
          </a:p>
          <a:p>
            <a:pPr algn="ctr">
              <a:buNone/>
            </a:pPr>
            <a:endParaRPr lang="cs-CZ" b="1" dirty="0" smtClean="0"/>
          </a:p>
          <a:p>
            <a:pPr algn="ctr">
              <a:buNone/>
            </a:pPr>
            <a:r>
              <a:rPr lang="en-US" b="1" dirty="0" smtClean="0"/>
              <a:t>Submission</a:t>
            </a:r>
          </a:p>
          <a:p>
            <a:pPr algn="ctr">
              <a:buNone/>
            </a:pPr>
            <a:r>
              <a:rPr lang="en-US" dirty="0" smtClean="0"/>
              <a:t>Game as mindless pastime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 algn="ctr">
              <a:buNone/>
            </a:pPr>
            <a:r>
              <a:rPr lang="cs-CZ" dirty="0" smtClean="0">
                <a:hlinkClick r:id="rId2"/>
              </a:rPr>
              <a:t>http://armorgames.com/play/16083/clicker-heroes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en-US" dirty="0" smtClean="0"/>
              <a:t/>
            </a:r>
            <a:br>
              <a:rPr lang="en-US" dirty="0" smtClean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692610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Kinds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Fun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198" y="1347536"/>
            <a:ext cx="5815265" cy="5269832"/>
          </a:xfrm>
        </p:spPr>
        <p:txBody>
          <a:bodyPr numCol="2">
            <a:normAutofit/>
          </a:bodyPr>
          <a:lstStyle/>
          <a:p>
            <a:pPr>
              <a:buNone/>
            </a:pPr>
            <a:r>
              <a:rPr lang="en-US" b="1" dirty="0" smtClean="0"/>
              <a:t>Sensation</a:t>
            </a:r>
          </a:p>
          <a:p>
            <a:pPr>
              <a:buNone/>
            </a:pPr>
            <a:r>
              <a:rPr lang="en-US" b="1" dirty="0" smtClean="0"/>
              <a:t>Fantasy</a:t>
            </a:r>
            <a:endParaRPr lang="cs-CZ" b="1" dirty="0" smtClean="0"/>
          </a:p>
          <a:p>
            <a:pPr>
              <a:buNone/>
            </a:pPr>
            <a:r>
              <a:rPr lang="en-US" b="1" dirty="0" smtClean="0"/>
              <a:t>Narrative</a:t>
            </a:r>
          </a:p>
          <a:p>
            <a:pPr>
              <a:buNone/>
            </a:pPr>
            <a:r>
              <a:rPr lang="en-US" b="1" dirty="0" smtClean="0"/>
              <a:t>Challenge</a:t>
            </a:r>
          </a:p>
          <a:p>
            <a:pPr>
              <a:buNone/>
            </a:pPr>
            <a:r>
              <a:rPr lang="en-US" b="1" dirty="0" smtClean="0"/>
              <a:t>Fellowship</a:t>
            </a:r>
          </a:p>
          <a:p>
            <a:pPr>
              <a:buNone/>
            </a:pPr>
            <a:r>
              <a:rPr lang="en-US" b="1" dirty="0" smtClean="0"/>
              <a:t>Discovery</a:t>
            </a:r>
          </a:p>
          <a:p>
            <a:pPr>
              <a:buNone/>
            </a:pPr>
            <a:r>
              <a:rPr lang="en-US" b="1" dirty="0" smtClean="0"/>
              <a:t>Expression</a:t>
            </a:r>
          </a:p>
          <a:p>
            <a:pPr>
              <a:buNone/>
            </a:pPr>
            <a:r>
              <a:rPr lang="en-US" b="1" dirty="0" smtClean="0"/>
              <a:t>Submission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4824663" y="1347537"/>
            <a:ext cx="2550695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err="1" smtClean="0"/>
              <a:t>Tetris</a:t>
            </a:r>
            <a:endParaRPr lang="cs-CZ" sz="2400" dirty="0" smtClean="0"/>
          </a:p>
          <a:p>
            <a:r>
              <a:rPr lang="cs-CZ" sz="2400" dirty="0" smtClean="0"/>
              <a:t>Dáma</a:t>
            </a:r>
          </a:p>
          <a:p>
            <a:r>
              <a:rPr lang="cs-CZ" sz="2400" dirty="0" smtClean="0"/>
              <a:t>Limbo</a:t>
            </a:r>
          </a:p>
          <a:p>
            <a:r>
              <a:rPr lang="cs-CZ" sz="2400" dirty="0" err="1" smtClean="0"/>
              <a:t>Journey</a:t>
            </a:r>
            <a:endParaRPr lang="cs-CZ" sz="2400" dirty="0" smtClean="0"/>
          </a:p>
          <a:p>
            <a:r>
              <a:rPr lang="cs-CZ" sz="2400" dirty="0" err="1" smtClean="0"/>
              <a:t>Brothers</a:t>
            </a:r>
            <a:r>
              <a:rPr lang="cs-CZ" sz="2400" dirty="0" smtClean="0"/>
              <a:t>: </a:t>
            </a:r>
            <a:r>
              <a:rPr lang="cs-CZ" sz="2400" dirty="0" err="1" smtClean="0"/>
              <a:t>Tale</a:t>
            </a:r>
            <a:r>
              <a:rPr lang="cs-CZ" sz="2400" dirty="0" smtClean="0"/>
              <a:t> </a:t>
            </a:r>
            <a:r>
              <a:rPr lang="cs-CZ" sz="2400" dirty="0" err="1" smtClean="0"/>
              <a:t>of</a:t>
            </a:r>
            <a:r>
              <a:rPr lang="cs-CZ" sz="2400" dirty="0" smtClean="0"/>
              <a:t> </a:t>
            </a:r>
            <a:r>
              <a:rPr lang="cs-CZ" sz="2400" dirty="0" err="1" smtClean="0"/>
              <a:t>Two</a:t>
            </a:r>
            <a:r>
              <a:rPr lang="cs-CZ" sz="2400" dirty="0" smtClean="0"/>
              <a:t> </a:t>
            </a:r>
            <a:r>
              <a:rPr lang="cs-CZ" sz="2400" dirty="0" err="1" smtClean="0"/>
              <a:t>Sons</a:t>
            </a:r>
            <a:endParaRPr lang="cs-CZ" sz="2400" dirty="0" smtClean="0"/>
          </a:p>
          <a:p>
            <a:r>
              <a:rPr lang="cs-CZ" sz="2400" dirty="0" err="1" smtClean="0"/>
              <a:t>LoL</a:t>
            </a:r>
            <a:endParaRPr lang="cs-CZ" sz="2400" dirty="0" smtClean="0"/>
          </a:p>
          <a:p>
            <a:r>
              <a:rPr lang="cs-CZ" sz="2400" dirty="0" smtClean="0"/>
              <a:t>…</a:t>
            </a:r>
          </a:p>
        </p:txBody>
      </p:sp>
      <p:pic>
        <p:nvPicPr>
          <p:cNvPr id="1026" name="Picture 2" descr="C:\Users\epia\Downloads\Caillois C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19572" y="1347535"/>
            <a:ext cx="4766427" cy="352068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252485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41767626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2341" y="315698"/>
            <a:ext cx="10515600" cy="1325563"/>
          </a:xfrm>
        </p:spPr>
        <p:txBody>
          <a:bodyPr/>
          <a:lstStyle/>
          <a:p>
            <a:r>
              <a:rPr lang="cs-CZ" dirty="0" smtClean="0"/>
              <a:t>GAME </a:t>
            </a:r>
            <a:r>
              <a:rPr lang="cs-CZ" dirty="0" err="1" smtClean="0"/>
              <a:t>vs</a:t>
            </a:r>
            <a:r>
              <a:rPr lang="cs-CZ" dirty="0" smtClean="0"/>
              <a:t> USER</a:t>
            </a:r>
            <a:endParaRPr lang="cs-CZ" dirty="0"/>
          </a:p>
        </p:txBody>
      </p:sp>
      <p:sp>
        <p:nvSpPr>
          <p:cNvPr id="5" name="Ovál 4"/>
          <p:cNvSpPr/>
          <p:nvPr/>
        </p:nvSpPr>
        <p:spPr>
          <a:xfrm>
            <a:off x="3567242" y="2620051"/>
            <a:ext cx="2533135" cy="226128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800" dirty="0" smtClean="0"/>
              <a:t>game</a:t>
            </a:r>
            <a:endParaRPr lang="cs-CZ" sz="4800" dirty="0"/>
          </a:p>
        </p:txBody>
      </p:sp>
      <p:sp>
        <p:nvSpPr>
          <p:cNvPr id="6" name="Ovál 5"/>
          <p:cNvSpPr/>
          <p:nvPr/>
        </p:nvSpPr>
        <p:spPr>
          <a:xfrm>
            <a:off x="8919688" y="2620051"/>
            <a:ext cx="2704070" cy="2261287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000" dirty="0" smtClean="0"/>
              <a:t>user</a:t>
            </a:r>
            <a:endParaRPr lang="cs-CZ" sz="4000" dirty="0"/>
          </a:p>
        </p:txBody>
      </p:sp>
      <p:cxnSp>
        <p:nvCxnSpPr>
          <p:cNvPr id="8" name="Přímá spojnice se šipkou 7"/>
          <p:cNvCxnSpPr>
            <a:stCxn id="5" idx="5"/>
            <a:endCxn id="9" idx="3"/>
          </p:cNvCxnSpPr>
          <p:nvPr/>
        </p:nvCxnSpPr>
        <p:spPr>
          <a:xfrm>
            <a:off x="5729408" y="4550180"/>
            <a:ext cx="1499284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se šipkou 12"/>
          <p:cNvCxnSpPr>
            <a:stCxn id="6" idx="1"/>
            <a:endCxn id="9" idx="7"/>
          </p:cNvCxnSpPr>
          <p:nvPr/>
        </p:nvCxnSpPr>
        <p:spPr>
          <a:xfrm flipH="1">
            <a:off x="8528445" y="2951209"/>
            <a:ext cx="787245" cy="1"/>
          </a:xfrm>
          <a:prstGeom prst="straightConnector1">
            <a:avLst/>
          </a:prstGeom>
          <a:ln w="5715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Ovál 2"/>
          <p:cNvSpPr/>
          <p:nvPr/>
        </p:nvSpPr>
        <p:spPr>
          <a:xfrm>
            <a:off x="3445062" y="2509517"/>
            <a:ext cx="1343088" cy="978201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err="1" smtClean="0"/>
              <a:t>MDA</a:t>
            </a:r>
            <a:endParaRPr lang="cs-CZ" sz="2800" dirty="0"/>
          </a:p>
        </p:txBody>
      </p:sp>
      <p:sp>
        <p:nvSpPr>
          <p:cNvPr id="7" name="Ovál 6"/>
          <p:cNvSpPr/>
          <p:nvPr/>
        </p:nvSpPr>
        <p:spPr>
          <a:xfrm>
            <a:off x="3361087" y="4468946"/>
            <a:ext cx="1698171" cy="1138335"/>
          </a:xfrm>
          <a:prstGeom prst="ellipse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 smtClean="0"/>
              <a:t>OBJECT</a:t>
            </a:r>
            <a:r>
              <a:rPr lang="cs-CZ" dirty="0" smtClean="0"/>
              <a:t> </a:t>
            </a:r>
            <a:r>
              <a:rPr lang="cs-CZ" dirty="0" err="1" smtClean="0"/>
              <a:t>ORIENTED</a:t>
            </a:r>
            <a:endParaRPr lang="cs-CZ" dirty="0"/>
          </a:p>
        </p:txBody>
      </p:sp>
      <p:sp>
        <p:nvSpPr>
          <p:cNvPr id="9" name="Ovál 8"/>
          <p:cNvSpPr/>
          <p:nvPr/>
        </p:nvSpPr>
        <p:spPr>
          <a:xfrm>
            <a:off x="6959504" y="2620052"/>
            <a:ext cx="1838129" cy="2261286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INTERFACE</a:t>
            </a:r>
            <a:endParaRPr lang="cs-CZ" dirty="0"/>
          </a:p>
        </p:txBody>
      </p:sp>
      <p:cxnSp>
        <p:nvCxnSpPr>
          <p:cNvPr id="23" name="Přímá spojnice se šipkou 22"/>
          <p:cNvCxnSpPr>
            <a:stCxn id="9" idx="1"/>
            <a:endCxn id="5" idx="7"/>
          </p:cNvCxnSpPr>
          <p:nvPr/>
        </p:nvCxnSpPr>
        <p:spPr>
          <a:xfrm flipH="1" flipV="1">
            <a:off x="5729408" y="2951209"/>
            <a:ext cx="1499284" cy="1"/>
          </a:xfrm>
          <a:prstGeom prst="straightConnector1">
            <a:avLst/>
          </a:prstGeom>
          <a:ln w="5715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nice se šipkou 26"/>
          <p:cNvCxnSpPr>
            <a:stCxn id="9" idx="5"/>
            <a:endCxn id="6" idx="3"/>
          </p:cNvCxnSpPr>
          <p:nvPr/>
        </p:nvCxnSpPr>
        <p:spPr>
          <a:xfrm>
            <a:off x="8528445" y="4550180"/>
            <a:ext cx="787245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Šipka doprava 15"/>
          <p:cNvSpPr/>
          <p:nvPr/>
        </p:nvSpPr>
        <p:spPr>
          <a:xfrm>
            <a:off x="421427" y="3367936"/>
            <a:ext cx="1455576" cy="858415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DESIGN</a:t>
            </a:r>
            <a:endParaRPr lang="cs-CZ" dirty="0"/>
          </a:p>
        </p:txBody>
      </p:sp>
      <p:sp>
        <p:nvSpPr>
          <p:cNvPr id="22" name="Ovál 21"/>
          <p:cNvSpPr/>
          <p:nvPr/>
        </p:nvSpPr>
        <p:spPr>
          <a:xfrm>
            <a:off x="6258188" y="3508147"/>
            <a:ext cx="534498" cy="57799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400" dirty="0"/>
          </a:p>
        </p:txBody>
      </p:sp>
      <p:cxnSp>
        <p:nvCxnSpPr>
          <p:cNvPr id="24" name="Přímá spojnice 23"/>
          <p:cNvCxnSpPr>
            <a:stCxn id="22" idx="0"/>
          </p:cNvCxnSpPr>
          <p:nvPr/>
        </p:nvCxnSpPr>
        <p:spPr>
          <a:xfrm flipV="1">
            <a:off x="6525437" y="2341060"/>
            <a:ext cx="434067" cy="11670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ovéPole 24"/>
          <p:cNvSpPr txBox="1"/>
          <p:nvPr/>
        </p:nvSpPr>
        <p:spPr>
          <a:xfrm>
            <a:off x="6885935" y="1967058"/>
            <a:ext cx="18381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CORE</a:t>
            </a:r>
            <a:r>
              <a:rPr lang="cs-CZ" dirty="0" smtClean="0"/>
              <a:t> </a:t>
            </a:r>
            <a:r>
              <a:rPr lang="cs-CZ" dirty="0" err="1" smtClean="0"/>
              <a:t>GAMEPLAY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92150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Vzdělávání pomocí her / simulací</a:t>
            </a:r>
            <a:endParaRPr lang="cs-CZ" dirty="0"/>
          </a:p>
        </p:txBody>
      </p:sp>
      <p:sp>
        <p:nvSpPr>
          <p:cNvPr id="4" name="Ovál 3"/>
          <p:cNvSpPr/>
          <p:nvPr/>
        </p:nvSpPr>
        <p:spPr>
          <a:xfrm>
            <a:off x="2059718" y="2343681"/>
            <a:ext cx="2533135" cy="226128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800" dirty="0" smtClean="0"/>
              <a:t>game</a:t>
            </a:r>
            <a:endParaRPr lang="cs-CZ" sz="4800" dirty="0"/>
          </a:p>
        </p:txBody>
      </p:sp>
      <p:sp>
        <p:nvSpPr>
          <p:cNvPr id="5" name="Ovál 4"/>
          <p:cNvSpPr/>
          <p:nvPr/>
        </p:nvSpPr>
        <p:spPr>
          <a:xfrm>
            <a:off x="7412164" y="2343681"/>
            <a:ext cx="2704070" cy="2261287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000" dirty="0" smtClean="0"/>
              <a:t>user</a:t>
            </a:r>
            <a:endParaRPr lang="cs-CZ" sz="4000" dirty="0"/>
          </a:p>
        </p:txBody>
      </p:sp>
      <p:cxnSp>
        <p:nvCxnSpPr>
          <p:cNvPr id="6" name="Přímá spojnice se šipkou 5"/>
          <p:cNvCxnSpPr>
            <a:stCxn id="4" idx="5"/>
            <a:endCxn id="10" idx="3"/>
          </p:cNvCxnSpPr>
          <p:nvPr/>
        </p:nvCxnSpPr>
        <p:spPr>
          <a:xfrm>
            <a:off x="4221884" y="4273810"/>
            <a:ext cx="1499284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se šipkou 6"/>
          <p:cNvCxnSpPr>
            <a:stCxn id="5" idx="1"/>
            <a:endCxn id="10" idx="7"/>
          </p:cNvCxnSpPr>
          <p:nvPr/>
        </p:nvCxnSpPr>
        <p:spPr>
          <a:xfrm flipH="1">
            <a:off x="7020921" y="2674839"/>
            <a:ext cx="787245" cy="1"/>
          </a:xfrm>
          <a:prstGeom prst="straightConnector1">
            <a:avLst/>
          </a:prstGeom>
          <a:ln w="5715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vál 7"/>
          <p:cNvSpPr/>
          <p:nvPr/>
        </p:nvSpPr>
        <p:spPr>
          <a:xfrm>
            <a:off x="1937538" y="2233147"/>
            <a:ext cx="1343088" cy="978201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err="1" smtClean="0"/>
              <a:t>MDA</a:t>
            </a:r>
            <a:endParaRPr lang="cs-CZ" sz="2800" dirty="0"/>
          </a:p>
        </p:txBody>
      </p:sp>
      <p:sp>
        <p:nvSpPr>
          <p:cNvPr id="9" name="Ovál 8"/>
          <p:cNvSpPr/>
          <p:nvPr/>
        </p:nvSpPr>
        <p:spPr>
          <a:xfrm>
            <a:off x="1853563" y="4192576"/>
            <a:ext cx="1698171" cy="1138335"/>
          </a:xfrm>
          <a:prstGeom prst="ellipse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 smtClean="0"/>
              <a:t>OBJECT</a:t>
            </a:r>
            <a:r>
              <a:rPr lang="cs-CZ" dirty="0" smtClean="0"/>
              <a:t> </a:t>
            </a:r>
            <a:r>
              <a:rPr lang="cs-CZ" dirty="0" err="1" smtClean="0"/>
              <a:t>ORIENTED</a:t>
            </a:r>
            <a:endParaRPr lang="cs-CZ" dirty="0"/>
          </a:p>
        </p:txBody>
      </p:sp>
      <p:sp>
        <p:nvSpPr>
          <p:cNvPr id="10" name="Ovál 9"/>
          <p:cNvSpPr/>
          <p:nvPr/>
        </p:nvSpPr>
        <p:spPr>
          <a:xfrm>
            <a:off x="5451980" y="2343682"/>
            <a:ext cx="1838129" cy="2261286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INTERFACE</a:t>
            </a:r>
            <a:endParaRPr lang="cs-CZ" dirty="0"/>
          </a:p>
        </p:txBody>
      </p:sp>
      <p:cxnSp>
        <p:nvCxnSpPr>
          <p:cNvPr id="11" name="Přímá spojnice se šipkou 10"/>
          <p:cNvCxnSpPr>
            <a:stCxn id="10" idx="1"/>
            <a:endCxn id="4" idx="7"/>
          </p:cNvCxnSpPr>
          <p:nvPr/>
        </p:nvCxnSpPr>
        <p:spPr>
          <a:xfrm flipH="1" flipV="1">
            <a:off x="4221884" y="2674839"/>
            <a:ext cx="1499284" cy="1"/>
          </a:xfrm>
          <a:prstGeom prst="straightConnector1">
            <a:avLst/>
          </a:prstGeom>
          <a:ln w="5715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se šipkou 11"/>
          <p:cNvCxnSpPr>
            <a:stCxn id="10" idx="5"/>
            <a:endCxn id="5" idx="3"/>
          </p:cNvCxnSpPr>
          <p:nvPr/>
        </p:nvCxnSpPr>
        <p:spPr>
          <a:xfrm>
            <a:off x="7020921" y="4273810"/>
            <a:ext cx="787245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Šipka doprava 12"/>
          <p:cNvSpPr/>
          <p:nvPr/>
        </p:nvSpPr>
        <p:spPr>
          <a:xfrm>
            <a:off x="306097" y="3226503"/>
            <a:ext cx="1455576" cy="858415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DESIGN</a:t>
            </a:r>
            <a:endParaRPr lang="cs-CZ" dirty="0"/>
          </a:p>
        </p:txBody>
      </p:sp>
      <p:sp>
        <p:nvSpPr>
          <p:cNvPr id="14" name="Ovál 13"/>
          <p:cNvSpPr/>
          <p:nvPr/>
        </p:nvSpPr>
        <p:spPr>
          <a:xfrm>
            <a:off x="4750664" y="3231777"/>
            <a:ext cx="534498" cy="57799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400" dirty="0"/>
          </a:p>
        </p:txBody>
      </p:sp>
      <p:cxnSp>
        <p:nvCxnSpPr>
          <p:cNvPr id="15" name="Přímá spojnice 14"/>
          <p:cNvCxnSpPr>
            <a:stCxn id="14" idx="0"/>
          </p:cNvCxnSpPr>
          <p:nvPr/>
        </p:nvCxnSpPr>
        <p:spPr>
          <a:xfrm flipV="1">
            <a:off x="5017913" y="2064690"/>
            <a:ext cx="434067" cy="11670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ovéPole 15"/>
          <p:cNvSpPr txBox="1"/>
          <p:nvPr/>
        </p:nvSpPr>
        <p:spPr>
          <a:xfrm>
            <a:off x="5378411" y="1690688"/>
            <a:ext cx="18381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CORE</a:t>
            </a:r>
            <a:r>
              <a:rPr lang="cs-CZ" dirty="0" smtClean="0"/>
              <a:t> </a:t>
            </a:r>
            <a:r>
              <a:rPr lang="cs-CZ" dirty="0" err="1" smtClean="0"/>
              <a:t>GAMEPLAY</a:t>
            </a:r>
            <a:endParaRPr lang="cs-CZ" dirty="0"/>
          </a:p>
        </p:txBody>
      </p:sp>
      <p:sp>
        <p:nvSpPr>
          <p:cNvPr id="18" name="Ovál 17"/>
          <p:cNvSpPr/>
          <p:nvPr/>
        </p:nvSpPr>
        <p:spPr>
          <a:xfrm>
            <a:off x="8905103" y="1911178"/>
            <a:ext cx="1713470" cy="763661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MOTIVACE</a:t>
            </a:r>
            <a:endParaRPr lang="cs-CZ" dirty="0"/>
          </a:p>
        </p:txBody>
      </p:sp>
      <p:sp>
        <p:nvSpPr>
          <p:cNvPr id="19" name="Ovál 18"/>
          <p:cNvSpPr/>
          <p:nvPr/>
        </p:nvSpPr>
        <p:spPr>
          <a:xfrm>
            <a:off x="9622799" y="2790700"/>
            <a:ext cx="1489210" cy="633284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ODMĚNY</a:t>
            </a:r>
            <a:endParaRPr lang="cs-CZ" dirty="0"/>
          </a:p>
        </p:txBody>
      </p:sp>
      <p:sp>
        <p:nvSpPr>
          <p:cNvPr id="20" name="Ovál 19"/>
          <p:cNvSpPr/>
          <p:nvPr/>
        </p:nvSpPr>
        <p:spPr>
          <a:xfrm>
            <a:off x="9531177" y="3680843"/>
            <a:ext cx="1927655" cy="667265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KONTINUITA</a:t>
            </a:r>
            <a:endParaRPr lang="cs-CZ" dirty="0"/>
          </a:p>
        </p:txBody>
      </p:sp>
      <p:sp>
        <p:nvSpPr>
          <p:cNvPr id="21" name="Ovál 20"/>
          <p:cNvSpPr/>
          <p:nvPr/>
        </p:nvSpPr>
        <p:spPr>
          <a:xfrm>
            <a:off x="8663226" y="4387197"/>
            <a:ext cx="1735901" cy="667264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TESTOVÁNÍ</a:t>
            </a:r>
            <a:endParaRPr lang="cs-CZ" dirty="0"/>
          </a:p>
        </p:txBody>
      </p:sp>
      <p:sp>
        <p:nvSpPr>
          <p:cNvPr id="22" name="TextovéPole 21"/>
          <p:cNvSpPr txBox="1"/>
          <p:nvPr/>
        </p:nvSpPr>
        <p:spPr>
          <a:xfrm>
            <a:off x="491406" y="5485875"/>
            <a:ext cx="13156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Analýza designu</a:t>
            </a:r>
            <a:endParaRPr lang="cs-CZ" dirty="0"/>
          </a:p>
        </p:txBody>
      </p:sp>
      <p:sp>
        <p:nvSpPr>
          <p:cNvPr id="23" name="TextovéPole 22"/>
          <p:cNvSpPr txBox="1"/>
          <p:nvPr/>
        </p:nvSpPr>
        <p:spPr>
          <a:xfrm>
            <a:off x="1814775" y="5485875"/>
            <a:ext cx="13156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Strukturní analýza hry</a:t>
            </a:r>
            <a:endParaRPr lang="cs-CZ" dirty="0"/>
          </a:p>
        </p:txBody>
      </p:sp>
      <p:sp>
        <p:nvSpPr>
          <p:cNvPr id="24" name="TextovéPole 23"/>
          <p:cNvSpPr txBox="1"/>
          <p:nvPr/>
        </p:nvSpPr>
        <p:spPr>
          <a:xfrm>
            <a:off x="5599113" y="5347375"/>
            <a:ext cx="16909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Analýza interface</a:t>
            </a:r>
          </a:p>
          <a:p>
            <a:pPr algn="ctr"/>
            <a:r>
              <a:rPr lang="cs-CZ" dirty="0" smtClean="0"/>
              <a:t>(</a:t>
            </a:r>
            <a:r>
              <a:rPr lang="cs-CZ" dirty="0" err="1" smtClean="0"/>
              <a:t>HUD</a:t>
            </a:r>
            <a:r>
              <a:rPr lang="cs-CZ" dirty="0" smtClean="0"/>
              <a:t>, </a:t>
            </a:r>
            <a:r>
              <a:rPr lang="cs-CZ" dirty="0" err="1" smtClean="0"/>
              <a:t>GUI</a:t>
            </a:r>
            <a:r>
              <a:rPr lang="cs-CZ" dirty="0" smtClean="0"/>
              <a:t>, UX, </a:t>
            </a:r>
            <a:r>
              <a:rPr lang="cs-CZ" dirty="0" err="1" smtClean="0"/>
              <a:t>FOCUS</a:t>
            </a:r>
            <a:r>
              <a:rPr lang="cs-CZ" dirty="0" smtClean="0"/>
              <a:t> TESTY)</a:t>
            </a:r>
            <a:endParaRPr lang="cs-CZ" dirty="0"/>
          </a:p>
        </p:txBody>
      </p:sp>
      <p:sp>
        <p:nvSpPr>
          <p:cNvPr id="25" name="TextovéPole 24"/>
          <p:cNvSpPr txBox="1"/>
          <p:nvPr/>
        </p:nvSpPr>
        <p:spPr>
          <a:xfrm>
            <a:off x="7290109" y="5552018"/>
            <a:ext cx="318179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Play testy</a:t>
            </a:r>
          </a:p>
          <a:p>
            <a:pPr algn="ctr"/>
            <a:r>
              <a:rPr lang="cs-CZ" dirty="0" smtClean="0"/>
              <a:t>Herní analytika (telemetrie – </a:t>
            </a:r>
            <a:r>
              <a:rPr lang="cs-CZ" dirty="0" err="1" smtClean="0"/>
              <a:t>player</a:t>
            </a:r>
            <a:r>
              <a:rPr lang="cs-CZ" dirty="0" smtClean="0"/>
              <a:t> performance, business…)</a:t>
            </a:r>
          </a:p>
        </p:txBody>
      </p:sp>
      <p:sp>
        <p:nvSpPr>
          <p:cNvPr id="26" name="TextovéPole 25"/>
          <p:cNvSpPr txBox="1"/>
          <p:nvPr/>
        </p:nvSpPr>
        <p:spPr>
          <a:xfrm>
            <a:off x="4126028" y="5485875"/>
            <a:ext cx="16909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Interpretace, estetika, komparace…</a:t>
            </a:r>
            <a:endParaRPr lang="cs-CZ" dirty="0"/>
          </a:p>
        </p:txBody>
      </p:sp>
      <p:sp>
        <p:nvSpPr>
          <p:cNvPr id="27" name="TextovéPole 26"/>
          <p:cNvSpPr txBox="1"/>
          <p:nvPr/>
        </p:nvSpPr>
        <p:spPr>
          <a:xfrm>
            <a:off x="3014951" y="5485875"/>
            <a:ext cx="131561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Obsahov</a:t>
            </a:r>
            <a:r>
              <a:rPr lang="cs-CZ" dirty="0"/>
              <a:t>é</a:t>
            </a:r>
            <a:r>
              <a:rPr lang="cs-CZ" dirty="0" smtClean="0"/>
              <a:t> analýzy (narativní, vizuální)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3546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Analýzy (digitálních) her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i="1" dirty="0" smtClean="0"/>
              <a:t>Designové:</a:t>
            </a:r>
            <a:r>
              <a:rPr lang="cs-CZ" dirty="0" smtClean="0"/>
              <a:t> analýza herních mechanik, pravidel, efekt změn na UX, herní analytika (telemetrie)</a:t>
            </a:r>
            <a:br>
              <a:rPr lang="cs-CZ" dirty="0" smtClean="0"/>
            </a:br>
            <a:endParaRPr lang="cs-CZ" dirty="0" smtClean="0"/>
          </a:p>
          <a:p>
            <a:r>
              <a:rPr lang="cs-CZ" i="1" dirty="0" smtClean="0"/>
              <a:t>Funkční: </a:t>
            </a:r>
            <a:r>
              <a:rPr lang="cs-CZ" dirty="0" smtClean="0"/>
              <a:t>interface a metody ovládání (HW i v rámci hry), </a:t>
            </a:r>
            <a:r>
              <a:rPr lang="cs-CZ" dirty="0" err="1" smtClean="0"/>
              <a:t>focus</a:t>
            </a:r>
            <a:r>
              <a:rPr lang="cs-CZ" dirty="0" smtClean="0"/>
              <a:t> testy, play testy</a:t>
            </a:r>
            <a:br>
              <a:rPr lang="cs-CZ" dirty="0" smtClean="0"/>
            </a:br>
            <a:endParaRPr lang="cs-CZ" dirty="0" smtClean="0"/>
          </a:p>
          <a:p>
            <a:r>
              <a:rPr lang="cs-CZ" i="1" dirty="0" smtClean="0"/>
              <a:t>Teoretické: </a:t>
            </a:r>
            <a:r>
              <a:rPr lang="cs-CZ" dirty="0" smtClean="0"/>
              <a:t>dle metodologie různých oborů (sociologie, teorie nových médií, historie, </a:t>
            </a:r>
            <a:r>
              <a:rPr lang="cs-CZ" dirty="0" err="1" smtClean="0"/>
              <a:t>fan</a:t>
            </a:r>
            <a:r>
              <a:rPr lang="cs-CZ" dirty="0" smtClean="0"/>
              <a:t> </a:t>
            </a:r>
            <a:r>
              <a:rPr lang="cs-CZ" dirty="0" err="1" smtClean="0"/>
              <a:t>studies</a:t>
            </a:r>
            <a:r>
              <a:rPr lang="cs-CZ" dirty="0" smtClean="0"/>
              <a:t>, psychologie…)</a:t>
            </a:r>
          </a:p>
          <a:p>
            <a:endParaRPr lang="cs-CZ" dirty="0" smtClean="0"/>
          </a:p>
          <a:p>
            <a:r>
              <a:rPr lang="cs-CZ" i="1" dirty="0" smtClean="0"/>
              <a:t>Obsahové</a:t>
            </a:r>
            <a:r>
              <a:rPr lang="cs-CZ" dirty="0" smtClean="0"/>
              <a:t>: podobně jako filmová studia, narativní / vizuální </a:t>
            </a:r>
            <a:br>
              <a:rPr lang="cs-CZ" dirty="0" smtClean="0"/>
            </a:br>
            <a:endParaRPr lang="cs-CZ" dirty="0" smtClean="0"/>
          </a:p>
          <a:p>
            <a:r>
              <a:rPr lang="cs-CZ" i="1" dirty="0" smtClean="0"/>
              <a:t>Obchodní: </a:t>
            </a:r>
            <a:r>
              <a:rPr lang="cs-CZ" dirty="0" smtClean="0"/>
              <a:t>prodeje a </a:t>
            </a:r>
            <a:r>
              <a:rPr lang="cs-CZ" dirty="0" err="1" smtClean="0"/>
              <a:t>revenue</a:t>
            </a:r>
            <a:r>
              <a:rPr lang="cs-CZ" dirty="0" smtClean="0"/>
              <a:t> (f2p), tržní prostředí (trendy, typologie hráčů, typologie žánrů), náklady, výzkum konkurence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51421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Analýza (digitálních) her - zobecnění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Naše nástroje:</a:t>
            </a:r>
          </a:p>
          <a:p>
            <a:pPr lvl="1"/>
            <a:r>
              <a:rPr lang="cs-CZ" dirty="0" smtClean="0"/>
              <a:t>Data (číselné hodnoty, existující prvky)</a:t>
            </a:r>
          </a:p>
          <a:p>
            <a:pPr lvl="1"/>
            <a:r>
              <a:rPr lang="cs-CZ" dirty="0" smtClean="0"/>
              <a:t>Objektivní kategorizace (seřazení objektivních prvků)</a:t>
            </a:r>
          </a:p>
          <a:p>
            <a:pPr lvl="1"/>
            <a:r>
              <a:rPr lang="cs-CZ" dirty="0" smtClean="0"/>
              <a:t>Subjektivní data (pozorování, vlastní chápání skutečnosti)</a:t>
            </a:r>
          </a:p>
          <a:p>
            <a:pPr lvl="1"/>
            <a:r>
              <a:rPr lang="cs-CZ" dirty="0" smtClean="0"/>
              <a:t>Subjektivní instinkt (např. při samotné tvorbě a koncepci; </a:t>
            </a:r>
            <a:r>
              <a:rPr lang="cs-CZ" dirty="0" err="1" smtClean="0"/>
              <a:t>vernakulární</a:t>
            </a:r>
            <a:r>
              <a:rPr lang="cs-CZ" dirty="0" smtClean="0"/>
              <a:t> teorie)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8552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Metody analyzování digitálních her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b="1" dirty="0" smtClean="0"/>
              <a:t>herní mechaniky, pravidla – designová</a:t>
            </a:r>
          </a:p>
          <a:p>
            <a:r>
              <a:rPr lang="cs-CZ" b="1" dirty="0" err="1" smtClean="0"/>
              <a:t>tutorial</a:t>
            </a:r>
            <a:r>
              <a:rPr lang="cs-CZ" b="1" dirty="0" smtClean="0"/>
              <a:t>,  vstupní obsah – analýza </a:t>
            </a:r>
            <a:r>
              <a:rPr lang="cs-CZ" b="1" dirty="0" err="1" smtClean="0"/>
              <a:t>onboardingu</a:t>
            </a:r>
            <a:r>
              <a:rPr lang="cs-CZ" b="1" dirty="0" smtClean="0"/>
              <a:t> a retence</a:t>
            </a:r>
          </a:p>
          <a:p>
            <a:r>
              <a:rPr lang="cs-CZ" b="1" dirty="0" smtClean="0"/>
              <a:t>herní </a:t>
            </a:r>
            <a:r>
              <a:rPr lang="cs-CZ" b="1" dirty="0"/>
              <a:t>analytika (telemetrie</a:t>
            </a:r>
            <a:r>
              <a:rPr lang="cs-CZ" b="1" dirty="0" smtClean="0"/>
              <a:t>) – designová x </a:t>
            </a:r>
            <a:r>
              <a:rPr lang="cs-CZ" b="1" dirty="0" err="1" smtClean="0"/>
              <a:t>businessová</a:t>
            </a:r>
            <a:endParaRPr lang="cs-CZ" b="1" dirty="0" smtClean="0"/>
          </a:p>
          <a:p>
            <a:pPr lvl="1"/>
            <a:r>
              <a:rPr lang="cs-CZ" dirty="0" smtClean="0"/>
              <a:t>Předmět: data o hráčích, </a:t>
            </a:r>
            <a:r>
              <a:rPr lang="cs-CZ" dirty="0" err="1" smtClean="0"/>
              <a:t>heat</a:t>
            </a:r>
            <a:r>
              <a:rPr lang="cs-CZ" dirty="0" smtClean="0"/>
              <a:t> mapy, design hypotézy; Metoda: vizuální analýza, statistika, play test; Výstup: </a:t>
            </a:r>
            <a:r>
              <a:rPr lang="cs-CZ" i="1" dirty="0" smtClean="0"/>
              <a:t>Design rovnovážných nesymetrických </a:t>
            </a:r>
            <a:r>
              <a:rPr lang="cs-CZ" i="1" dirty="0" err="1" smtClean="0"/>
              <a:t>multiplayerových</a:t>
            </a:r>
            <a:r>
              <a:rPr lang="cs-CZ" i="1" dirty="0" smtClean="0"/>
              <a:t> map v </a:t>
            </a:r>
            <a:r>
              <a:rPr lang="cs-CZ" i="1" dirty="0" err="1" smtClean="0"/>
              <a:t>League</a:t>
            </a:r>
            <a:r>
              <a:rPr lang="cs-CZ" i="1" dirty="0" smtClean="0"/>
              <a:t> </a:t>
            </a:r>
            <a:r>
              <a:rPr lang="cs-CZ" i="1" dirty="0" err="1" smtClean="0"/>
              <a:t>of</a:t>
            </a:r>
            <a:r>
              <a:rPr lang="cs-CZ" i="1" dirty="0" smtClean="0"/>
              <a:t> </a:t>
            </a:r>
            <a:r>
              <a:rPr lang="cs-CZ" i="1" dirty="0" err="1" smtClean="0"/>
              <a:t>Legends</a:t>
            </a:r>
            <a:endParaRPr lang="cs-CZ" i="1" dirty="0" smtClean="0"/>
          </a:p>
          <a:p>
            <a:r>
              <a:rPr lang="cs-CZ" b="1" dirty="0" smtClean="0"/>
              <a:t>UX a vizuál – </a:t>
            </a:r>
            <a:r>
              <a:rPr lang="cs-CZ" b="1" dirty="0" err="1" smtClean="0"/>
              <a:t>focus</a:t>
            </a:r>
            <a:r>
              <a:rPr lang="cs-CZ" b="1" dirty="0" smtClean="0"/>
              <a:t> testy</a:t>
            </a:r>
          </a:p>
          <a:p>
            <a:r>
              <a:rPr lang="cs-CZ" b="1" dirty="0" smtClean="0"/>
              <a:t>Ovládání, platforma, HW – play testy</a:t>
            </a:r>
          </a:p>
          <a:p>
            <a:r>
              <a:rPr lang="cs-CZ" b="1" dirty="0"/>
              <a:t>ž</a:t>
            </a:r>
            <a:r>
              <a:rPr lang="cs-CZ" b="1" dirty="0" smtClean="0"/>
              <a:t>ánry, historie tvorby, jazyk média – teoretické</a:t>
            </a:r>
          </a:p>
          <a:p>
            <a:r>
              <a:rPr lang="cs-CZ" b="1" dirty="0" smtClean="0"/>
              <a:t>subkultury, </a:t>
            </a:r>
            <a:r>
              <a:rPr lang="cs-CZ" b="1" dirty="0" err="1" smtClean="0"/>
              <a:t>UGC</a:t>
            </a:r>
            <a:r>
              <a:rPr lang="cs-CZ" b="1" dirty="0" smtClean="0"/>
              <a:t>, </a:t>
            </a:r>
            <a:r>
              <a:rPr lang="cs-CZ" b="1" dirty="0" err="1" smtClean="0"/>
              <a:t>prosumer</a:t>
            </a:r>
            <a:r>
              <a:rPr lang="cs-CZ" b="1" dirty="0" smtClean="0"/>
              <a:t> – teoretické </a:t>
            </a:r>
          </a:p>
          <a:p>
            <a:pPr lvl="1"/>
            <a:r>
              <a:rPr lang="cs-CZ" dirty="0" smtClean="0"/>
              <a:t>Předmět: fanoušci, texty, tvorba; Metoda: mapování, kvantifikace, statistika; Výstup: </a:t>
            </a:r>
            <a:r>
              <a:rPr lang="cs-CZ" i="1" dirty="0" smtClean="0"/>
              <a:t>O kultuře </a:t>
            </a:r>
            <a:r>
              <a:rPr lang="cs-CZ" i="1" dirty="0" err="1" smtClean="0"/>
              <a:t>moderů</a:t>
            </a:r>
            <a:r>
              <a:rPr lang="cs-CZ" i="1" dirty="0" smtClean="0"/>
              <a:t> jako substitutech marketingu</a:t>
            </a:r>
          </a:p>
          <a:p>
            <a:r>
              <a:rPr lang="cs-CZ" b="1" dirty="0" err="1"/>
              <a:t>r</a:t>
            </a:r>
            <a:r>
              <a:rPr lang="cs-CZ" b="1" dirty="0" err="1" smtClean="0"/>
              <a:t>evenue</a:t>
            </a:r>
            <a:r>
              <a:rPr lang="cs-CZ" b="1" dirty="0" smtClean="0"/>
              <a:t>, výkon reklam – obchodní </a:t>
            </a:r>
          </a:p>
          <a:p>
            <a:pPr lvl="1"/>
            <a:r>
              <a:rPr lang="cs-CZ" dirty="0" smtClean="0"/>
              <a:t>Předmět: hráči, útrata </a:t>
            </a:r>
            <a:r>
              <a:rPr lang="cs-CZ" dirty="0" err="1" smtClean="0"/>
              <a:t>inapp</a:t>
            </a:r>
            <a:r>
              <a:rPr lang="cs-CZ" dirty="0" smtClean="0"/>
              <a:t> nákupů, </a:t>
            </a:r>
            <a:r>
              <a:rPr lang="cs-CZ" dirty="0" err="1" smtClean="0"/>
              <a:t>timestamp</a:t>
            </a:r>
            <a:r>
              <a:rPr lang="cs-CZ" dirty="0" smtClean="0"/>
              <a:t>, žánry; Metoda: statistika, korelace (čas, prostor, žánry); Výstup: </a:t>
            </a:r>
            <a:r>
              <a:rPr lang="cs-CZ" i="1" dirty="0" smtClean="0"/>
              <a:t>Hráči hry </a:t>
            </a:r>
            <a:r>
              <a:rPr lang="cs-CZ" i="1" dirty="0" err="1" smtClean="0"/>
              <a:t>Hearthstone</a:t>
            </a:r>
            <a:r>
              <a:rPr lang="cs-CZ" i="1" dirty="0" smtClean="0"/>
              <a:t> a motivy k nákupu booster </a:t>
            </a:r>
            <a:r>
              <a:rPr lang="cs-CZ" i="1" dirty="0" err="1" smtClean="0"/>
              <a:t>packů</a:t>
            </a:r>
            <a:endParaRPr lang="cs-CZ" i="1" dirty="0" smtClean="0"/>
          </a:p>
          <a:p>
            <a:r>
              <a:rPr lang="cs-CZ" b="1" dirty="0"/>
              <a:t>k</a:t>
            </a:r>
            <a:r>
              <a:rPr lang="cs-CZ" b="1" dirty="0" smtClean="0"/>
              <a:t>onkurence, prodeje, saturace trhu – obchodní</a:t>
            </a:r>
            <a:endParaRPr 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0229980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9700" y="25400"/>
            <a:ext cx="6832600" cy="6832600"/>
          </a:xfrm>
        </p:spPr>
      </p:pic>
    </p:spTree>
    <p:extLst>
      <p:ext uri="{BB962C8B-B14F-4D97-AF65-F5344CB8AC3E}">
        <p14:creationId xmlns:p14="http://schemas.microsoft.com/office/powerpoint/2010/main" val="286437469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epia\Downloads\gaz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03822" y="3800308"/>
            <a:ext cx="5815012" cy="2889250"/>
          </a:xfrm>
          <a:prstGeom prst="rect">
            <a:avLst/>
          </a:prstGeom>
          <a:noFill/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Procedurální rétorika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199" y="1825625"/>
            <a:ext cx="10856495" cy="4351338"/>
          </a:xfrm>
        </p:spPr>
        <p:txBody>
          <a:bodyPr/>
          <a:lstStyle/>
          <a:p>
            <a:pPr>
              <a:buNone/>
            </a:pPr>
            <a:r>
              <a:rPr lang="cs-CZ" dirty="0" smtClean="0"/>
              <a:t>využívání procesů </a:t>
            </a:r>
            <a:r>
              <a:rPr lang="cs-CZ" dirty="0" err="1" smtClean="0"/>
              <a:t>persvazivně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schopnost přesvědčit hráče o konkrétním chování tak, že ukáže a odhalí procesy a jejich důsledky, které se s daným chováním pojí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Návrat k rámování </a:t>
            </a:r>
          </a:p>
          <a:p>
            <a:pPr>
              <a:buNone/>
            </a:pPr>
            <a:r>
              <a:rPr lang="cs-CZ" dirty="0" smtClean="0"/>
              <a:t>(pojem </a:t>
            </a:r>
            <a:r>
              <a:rPr lang="cs-CZ" dirty="0" err="1" smtClean="0"/>
              <a:t>Stuarta</a:t>
            </a:r>
            <a:r>
              <a:rPr lang="cs-CZ" dirty="0" smtClean="0"/>
              <a:t> </a:t>
            </a:r>
            <a:r>
              <a:rPr lang="cs-CZ" dirty="0" err="1" smtClean="0"/>
              <a:t>Halla</a:t>
            </a:r>
            <a:r>
              <a:rPr lang="cs-CZ" dirty="0" smtClean="0"/>
              <a:t>)</a:t>
            </a:r>
          </a:p>
          <a:p>
            <a:pPr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6394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Vaše výstupy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8400" y="2688336"/>
            <a:ext cx="7315200" cy="4169664"/>
          </a:xfrm>
        </p:spPr>
      </p:pic>
    </p:spTree>
    <p:extLst>
      <p:ext uri="{BB962C8B-B14F-4D97-AF65-F5344CB8AC3E}">
        <p14:creationId xmlns:p14="http://schemas.microsoft.com/office/powerpoint/2010/main" val="217983619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Procedurální rétorika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199" y="1825625"/>
            <a:ext cx="10856495" cy="4351338"/>
          </a:xfrm>
        </p:spPr>
        <p:txBody>
          <a:bodyPr/>
          <a:lstStyle/>
          <a:p>
            <a:pPr>
              <a:buNone/>
            </a:pPr>
            <a:r>
              <a:rPr lang="cs-CZ" dirty="0"/>
              <a:t>Rétorika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err="1" smtClean="0"/>
              <a:t>Bogost</a:t>
            </a:r>
            <a:r>
              <a:rPr lang="cs-CZ" dirty="0" smtClean="0"/>
              <a:t> hovoří o hrách jako simulaci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Neplést s metaforou (</a:t>
            </a:r>
            <a:r>
              <a:rPr lang="cs-CZ" dirty="0" err="1" smtClean="0"/>
              <a:t>Passage</a:t>
            </a:r>
            <a:r>
              <a:rPr lang="cs-CZ" dirty="0" smtClean="0"/>
              <a:t>)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err="1" smtClean="0"/>
              <a:t>Proceduralita</a:t>
            </a: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2896889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3431"/>
            <a:ext cx="12023387" cy="6172200"/>
          </a:xfrm>
        </p:spPr>
      </p:pic>
    </p:spTree>
    <p:extLst>
      <p:ext uri="{BB962C8B-B14F-4D97-AF65-F5344CB8AC3E}">
        <p14:creationId xmlns:p14="http://schemas.microsoft.com/office/powerpoint/2010/main" val="170260148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Pravidla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3384884" cy="4351338"/>
          </a:xfrm>
        </p:spPr>
        <p:txBody>
          <a:bodyPr/>
          <a:lstStyle/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1010652" y="1576138"/>
            <a:ext cx="881914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 smtClean="0"/>
              <a:t>Jsou jedním ze souborů mechanik.</a:t>
            </a:r>
          </a:p>
          <a:p>
            <a:r>
              <a:rPr lang="cs-CZ" sz="2800" dirty="0" smtClean="0"/>
              <a:t>Ve skutečnosti jsou </a:t>
            </a:r>
            <a:r>
              <a:rPr lang="cs-CZ" sz="2800" b="1" dirty="0" smtClean="0"/>
              <a:t>zásadní mechanika</a:t>
            </a:r>
            <a:r>
              <a:rPr lang="cs-CZ" sz="2800" dirty="0" smtClean="0"/>
              <a:t>. Definují prostor, objekty, hráčské akce následky těchto akcí, limity akcí a cíle.</a:t>
            </a:r>
          </a:p>
          <a:p>
            <a:endParaRPr lang="cs-CZ" sz="2800" dirty="0" smtClean="0"/>
          </a:p>
          <a:p>
            <a:endParaRPr lang="cs-CZ" sz="2800" dirty="0" smtClean="0"/>
          </a:p>
          <a:p>
            <a:r>
              <a:rPr lang="cs-CZ" sz="2800" dirty="0" smtClean="0"/>
              <a:t>Jinými slovy – umožňují spouštět všechny ostatní mechaniky a </a:t>
            </a:r>
            <a:r>
              <a:rPr lang="cs-CZ" sz="2800" b="1" dirty="0" smtClean="0"/>
              <a:t>definují cíle hry</a:t>
            </a:r>
            <a:r>
              <a:rPr lang="cs-CZ" sz="2800" dirty="0" smtClean="0"/>
              <a:t>!</a:t>
            </a:r>
          </a:p>
          <a:p>
            <a:endParaRPr lang="cs-CZ" sz="2800" dirty="0"/>
          </a:p>
          <a:p>
            <a:r>
              <a:rPr lang="cs-CZ" sz="2800" dirty="0" smtClean="0"/>
              <a:t>A co prostor?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58605527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Příklad práce s prostorem ve </a:t>
            </a:r>
            <a:r>
              <a:rPr lang="cs-CZ" b="1" dirty="0" smtClean="0"/>
              <a:t>hrách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i="1" dirty="0" smtClean="0"/>
              <a:t>Šachy</a:t>
            </a:r>
            <a:r>
              <a:rPr lang="cs-CZ" dirty="0" smtClean="0"/>
              <a:t> </a:t>
            </a:r>
            <a:r>
              <a:rPr lang="cs-CZ" dirty="0"/>
              <a:t>(15. století) – jednotlivá políčka na bitevním poli jsou podstatná pro interakci herních elementů. Šachy jsou prostorovou dvojicí souřadnic, mechanismus řešení setkání figurek (na základě jejich typů a posloupnosti událostí – kdo byl první).</a:t>
            </a:r>
          </a:p>
          <a:p>
            <a:r>
              <a:rPr lang="cs-CZ" i="1" dirty="0"/>
              <a:t>UFO: </a:t>
            </a:r>
            <a:r>
              <a:rPr lang="cs-CZ" i="1" dirty="0" err="1"/>
              <a:t>Enemy</a:t>
            </a:r>
            <a:r>
              <a:rPr lang="cs-CZ" i="1" dirty="0"/>
              <a:t> </a:t>
            </a:r>
            <a:r>
              <a:rPr lang="cs-CZ" i="1" dirty="0" err="1"/>
              <a:t>Unknown</a:t>
            </a:r>
            <a:r>
              <a:rPr lang="cs-CZ" dirty="0"/>
              <a:t> (1993) – každá mise je generována z definované množiny prostorových celků. Stěny, stromy a jiné překážky jsou zničitelné za pomoci výbuchu či silných laserových zbraní. Hráč i vetřelci dokáží účelově prostředí ničit a je nutné započítat tento herní prostorový element do strategie hráče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6053448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Příklad práce s prostorem ve </a:t>
            </a:r>
            <a:r>
              <a:rPr lang="cs-CZ" b="1" dirty="0" smtClean="0"/>
              <a:t>hrách II.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/>
              <a:t>Polda</a:t>
            </a:r>
            <a:r>
              <a:rPr lang="cs-CZ" dirty="0"/>
              <a:t> (1998) – prostor je nejen nosičem příběhu, ale obsahuje i předměty, hádanky a interaktivní body, které posouvají příběh hry k cíli a dokončení.</a:t>
            </a:r>
          </a:p>
          <a:p>
            <a:r>
              <a:rPr lang="cs-CZ" i="1" dirty="0"/>
              <a:t>Člověče nezlob se</a:t>
            </a:r>
            <a:r>
              <a:rPr lang="cs-CZ" dirty="0"/>
              <a:t> – není důležité, jak dalekou jsou od sebe jednotlivá políčka cesty do domečku. </a:t>
            </a:r>
          </a:p>
          <a:p>
            <a:r>
              <a:rPr lang="cs-CZ" i="1" dirty="0"/>
              <a:t>Kuželky nezlobte se </a:t>
            </a:r>
            <a:r>
              <a:rPr lang="cs-CZ" dirty="0"/>
              <a:t>– i samotná velikost hracího plánu je důležitá, kvůli porážení kuželek kostkami.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4196168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Herní smyčky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Máme jednotlivce (</a:t>
            </a:r>
            <a:r>
              <a:rPr lang="cs-CZ" i="1" dirty="0"/>
              <a:t>prvek sytému</a:t>
            </a:r>
            <a:r>
              <a:rPr lang="cs-CZ" dirty="0"/>
              <a:t>), který má nějaké motivy (</a:t>
            </a:r>
            <a:r>
              <a:rPr lang="cs-CZ" i="1" dirty="0"/>
              <a:t>něco chce</a:t>
            </a:r>
            <a:r>
              <a:rPr lang="cs-CZ" dirty="0"/>
              <a:t>) a vstupuje do systému, který plní jeho přání (výstup; </a:t>
            </a:r>
            <a:r>
              <a:rPr lang="cs-CZ" i="1" dirty="0"/>
              <a:t>online platba, zápůjčka motorové pily</a:t>
            </a:r>
            <a:r>
              <a:rPr lang="cs-CZ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277121071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Herní smyčky odpovídají na různé typy motivací konkrétní odměnou (herní předměty, posun v příběhu, dokončení kapitoly, udělení trofeje… apod.). Modelování takových smyček je jedním z designérských postupů </a:t>
            </a:r>
            <a:r>
              <a:rPr lang="cs-CZ" dirty="0" err="1"/>
              <a:t>předprodukční</a:t>
            </a:r>
            <a:r>
              <a:rPr lang="cs-CZ" dirty="0"/>
              <a:t> fáze tvorby her. Herní smyčky nemusí být kdovíjak složité, aby byla hra zábavná, a jejich základní struktura odpovídá schématu: </a:t>
            </a:r>
            <a:endParaRPr lang="cs-CZ" dirty="0" smtClean="0"/>
          </a:p>
          <a:p>
            <a:pPr marL="0" indent="0">
              <a:buNone/>
            </a:pPr>
            <a:r>
              <a:rPr lang="cs-CZ" i="1" dirty="0"/>
              <a:t>	</a:t>
            </a:r>
            <a:r>
              <a:rPr lang="cs-CZ" i="1" dirty="0" smtClean="0"/>
              <a:t>		cíl </a:t>
            </a:r>
            <a:r>
              <a:rPr lang="cs-CZ" i="1" dirty="0"/>
              <a:t>&gt; překážka &gt; odměna (+ nový cíl)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3434829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Příklad herních smyček I</a:t>
            </a:r>
          </a:p>
          <a:p>
            <a:r>
              <a:rPr lang="cs-CZ" dirty="0"/>
              <a:t>Hra </a:t>
            </a:r>
            <a:r>
              <a:rPr lang="cs-CZ" i="1" dirty="0" err="1"/>
              <a:t>Diablo</a:t>
            </a:r>
            <a:r>
              <a:rPr lang="cs-CZ" dirty="0"/>
              <a:t> (1996) a případně celá tato série, lze zjednodušit na herní smyčku: </a:t>
            </a:r>
          </a:p>
          <a:p>
            <a:pPr lvl="1"/>
            <a:r>
              <a:rPr lang="cs-CZ" dirty="0"/>
              <a:t>znič nepřátele &gt; získej zlato &gt; nakup nové zbraně a zásoby + znič silnějšího nepřítele.</a:t>
            </a:r>
          </a:p>
          <a:p>
            <a:r>
              <a:rPr lang="cs-CZ" dirty="0"/>
              <a:t>Pro pozdější díly série pak:</a:t>
            </a:r>
          </a:p>
          <a:p>
            <a:pPr lvl="1"/>
            <a:r>
              <a:rPr lang="cs-CZ" dirty="0"/>
              <a:t>znič nepřátele &gt; získej nové zbraně + znič silnějšího nepřítele.</a:t>
            </a:r>
          </a:p>
        </p:txBody>
      </p:sp>
    </p:spTree>
    <p:extLst>
      <p:ext uri="{BB962C8B-B14F-4D97-AF65-F5344CB8AC3E}">
        <p14:creationId xmlns:p14="http://schemas.microsoft.com/office/powerpoint/2010/main" val="52596229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b="1" dirty="0"/>
              <a:t>Příklad herních smyček II</a:t>
            </a:r>
          </a:p>
          <a:p>
            <a:r>
              <a:rPr lang="cs-CZ" i="1" dirty="0"/>
              <a:t>Ve hře Člověče nezlob se lze za herní smyčku označit následující:</a:t>
            </a:r>
            <a:endParaRPr lang="cs-CZ" dirty="0"/>
          </a:p>
          <a:p>
            <a:pPr lvl="0"/>
            <a:r>
              <a:rPr lang="cs-CZ" i="1" dirty="0"/>
              <a:t>cíl: dojít do domečku co nejrychleji</a:t>
            </a:r>
            <a:endParaRPr lang="cs-CZ" dirty="0"/>
          </a:p>
          <a:p>
            <a:pPr lvl="1"/>
            <a:r>
              <a:rPr lang="cs-CZ" i="1" dirty="0"/>
              <a:t>akce: vhodný hod 6ky &gt; nasazení figurky</a:t>
            </a:r>
            <a:endParaRPr lang="cs-CZ" dirty="0"/>
          </a:p>
          <a:p>
            <a:pPr lvl="2"/>
            <a:r>
              <a:rPr lang="cs-CZ" i="1" dirty="0"/>
              <a:t>reakce: radost, úspěch</a:t>
            </a:r>
            <a:endParaRPr lang="cs-CZ" dirty="0"/>
          </a:p>
          <a:p>
            <a:pPr lvl="1"/>
            <a:r>
              <a:rPr lang="cs-CZ" i="1" dirty="0"/>
              <a:t>akce: nasazení figurky &gt; okruh bez vyhození &gt; zaparkování v domečku</a:t>
            </a:r>
            <a:endParaRPr lang="cs-CZ" dirty="0"/>
          </a:p>
          <a:p>
            <a:pPr lvl="2"/>
            <a:r>
              <a:rPr lang="cs-CZ" i="1" dirty="0"/>
              <a:t>reakce: úspěch, radost, blíže cíli</a:t>
            </a:r>
            <a:endParaRPr lang="cs-CZ" dirty="0"/>
          </a:p>
          <a:p>
            <a:pPr lvl="0"/>
            <a:r>
              <a:rPr lang="cs-CZ" i="1" dirty="0"/>
              <a:t>cíl: porazit nepřítele</a:t>
            </a:r>
            <a:endParaRPr lang="cs-CZ" dirty="0"/>
          </a:p>
          <a:p>
            <a:pPr lvl="1"/>
            <a:r>
              <a:rPr lang="cs-CZ" i="1" dirty="0"/>
              <a:t>akce: vhodný hod &gt; vyhození protihráče </a:t>
            </a:r>
            <a:endParaRPr lang="cs-CZ" dirty="0"/>
          </a:p>
          <a:p>
            <a:pPr lvl="2"/>
            <a:r>
              <a:rPr lang="cs-CZ" i="1" dirty="0"/>
              <a:t>reakce: soupeření, zákeřnost</a:t>
            </a:r>
            <a:endParaRPr lang="cs-CZ" dirty="0"/>
          </a:p>
          <a:p>
            <a:pPr lvl="0"/>
            <a:r>
              <a:rPr lang="cs-CZ" i="1" dirty="0"/>
              <a:t>cíl: nebýt agresivní</a:t>
            </a:r>
            <a:endParaRPr lang="cs-CZ" dirty="0"/>
          </a:p>
          <a:p>
            <a:pPr lvl="1"/>
            <a:r>
              <a:rPr lang="cs-CZ" i="1" dirty="0"/>
              <a:t>akce: vhodný hod &gt; možné vyhození protihráče &gt; pohyb jinou figurkou </a:t>
            </a:r>
            <a:endParaRPr lang="cs-CZ" dirty="0"/>
          </a:p>
          <a:p>
            <a:r>
              <a:rPr lang="cs-CZ" i="1" dirty="0"/>
              <a:t>reakce: altruismus, velkodušnost.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1273292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7873" y="1690688"/>
            <a:ext cx="9477699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05010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err="1" smtClean="0"/>
              <a:t>Mechanics</a:t>
            </a:r>
            <a:endParaRPr lang="cs-CZ" dirty="0" smtClean="0"/>
          </a:p>
          <a:p>
            <a:pPr marL="0" indent="0">
              <a:buNone/>
            </a:pPr>
            <a:r>
              <a:rPr lang="cs-CZ" i="1" dirty="0"/>
              <a:t>Pod </a:t>
            </a:r>
            <a:r>
              <a:rPr lang="cs-CZ" i="1" dirty="0" err="1"/>
              <a:t>pojmom</a:t>
            </a:r>
            <a:r>
              <a:rPr lang="cs-CZ" i="1" dirty="0"/>
              <a:t> mechanika si </a:t>
            </a:r>
            <a:r>
              <a:rPr lang="cs-CZ" i="1" dirty="0" err="1"/>
              <a:t>predstavujem</a:t>
            </a:r>
            <a:r>
              <a:rPr lang="cs-CZ" i="1" dirty="0"/>
              <a:t> základné </a:t>
            </a:r>
            <a:r>
              <a:rPr lang="cs-CZ" i="1" dirty="0" err="1"/>
              <a:t>funkcie</a:t>
            </a:r>
            <a:r>
              <a:rPr lang="cs-CZ" i="1" dirty="0"/>
              <a:t> hry či už </a:t>
            </a:r>
            <a:r>
              <a:rPr lang="cs-CZ" i="1" dirty="0" err="1"/>
              <a:t>digitálnej</a:t>
            </a:r>
            <a:r>
              <a:rPr lang="cs-CZ" i="1" dirty="0"/>
              <a:t> </a:t>
            </a:r>
            <a:r>
              <a:rPr lang="cs-CZ" i="1" dirty="0" err="1"/>
              <a:t>alebo</a:t>
            </a:r>
            <a:r>
              <a:rPr lang="cs-CZ" i="1" dirty="0"/>
              <a:t> </a:t>
            </a:r>
            <a:r>
              <a:rPr lang="cs-CZ" i="1" dirty="0" err="1"/>
              <a:t>analógovej</a:t>
            </a:r>
            <a:r>
              <a:rPr lang="cs-CZ" i="1" dirty="0"/>
              <a:t>. V </a:t>
            </a:r>
            <a:r>
              <a:rPr lang="cs-CZ" i="1" dirty="0" err="1"/>
              <a:t>digitálnom</a:t>
            </a:r>
            <a:r>
              <a:rPr lang="cs-CZ" i="1" dirty="0"/>
              <a:t> </a:t>
            </a:r>
            <a:r>
              <a:rPr lang="cs-CZ" i="1" dirty="0" err="1"/>
              <a:t>prostredí</a:t>
            </a:r>
            <a:r>
              <a:rPr lang="cs-CZ" i="1" dirty="0"/>
              <a:t> </a:t>
            </a:r>
            <a:r>
              <a:rPr lang="cs-CZ" i="1" dirty="0" err="1"/>
              <a:t>sa</a:t>
            </a:r>
            <a:r>
              <a:rPr lang="cs-CZ" i="1" dirty="0"/>
              <a:t> jedna o naprogramované </a:t>
            </a:r>
            <a:r>
              <a:rPr lang="cs-CZ" i="1" dirty="0" err="1"/>
              <a:t>funkcie</a:t>
            </a:r>
            <a:r>
              <a:rPr lang="cs-CZ" i="1" dirty="0"/>
              <a:t> a algoritmy, </a:t>
            </a:r>
            <a:r>
              <a:rPr lang="cs-CZ" i="1" dirty="0" err="1"/>
              <a:t>vďaka</a:t>
            </a:r>
            <a:r>
              <a:rPr lang="cs-CZ" i="1" dirty="0"/>
              <a:t> </a:t>
            </a:r>
            <a:r>
              <a:rPr lang="cs-CZ" i="1" dirty="0" err="1"/>
              <a:t>ktorým</a:t>
            </a:r>
            <a:r>
              <a:rPr lang="cs-CZ" i="1" dirty="0"/>
              <a:t> hra funguje v </a:t>
            </a:r>
            <a:r>
              <a:rPr lang="cs-CZ" i="1" dirty="0" err="1"/>
              <a:t>prvom</a:t>
            </a:r>
            <a:r>
              <a:rPr lang="cs-CZ" i="1" dirty="0"/>
              <a:t> </a:t>
            </a:r>
            <a:r>
              <a:rPr lang="cs-CZ" i="1" dirty="0" err="1"/>
              <a:t>rade</a:t>
            </a:r>
            <a:r>
              <a:rPr lang="cs-CZ" i="1" dirty="0"/>
              <a:t> a </a:t>
            </a:r>
            <a:r>
              <a:rPr lang="cs-CZ" i="1" dirty="0" err="1"/>
              <a:t>ktoré</a:t>
            </a:r>
            <a:r>
              <a:rPr lang="cs-CZ" i="1" dirty="0"/>
              <a:t> </a:t>
            </a:r>
            <a:r>
              <a:rPr lang="cs-CZ" i="1" dirty="0" err="1"/>
              <a:t>dovoľujú</a:t>
            </a:r>
            <a:r>
              <a:rPr lang="cs-CZ" i="1" dirty="0"/>
              <a:t> </a:t>
            </a:r>
            <a:r>
              <a:rPr lang="cs-CZ" i="1" dirty="0" err="1"/>
              <a:t>užívateľom</a:t>
            </a:r>
            <a:r>
              <a:rPr lang="cs-CZ" i="1" dirty="0"/>
              <a:t> </a:t>
            </a:r>
            <a:r>
              <a:rPr lang="cs-CZ" i="1" dirty="0" err="1"/>
              <a:t>vykonávať</a:t>
            </a:r>
            <a:r>
              <a:rPr lang="cs-CZ" i="1" dirty="0"/>
              <a:t> základné </a:t>
            </a:r>
            <a:r>
              <a:rPr lang="cs-CZ" i="1" dirty="0" err="1"/>
              <a:t>funkcie</a:t>
            </a:r>
            <a:r>
              <a:rPr lang="cs-CZ" i="1" dirty="0"/>
              <a:t> hry. Ide o </a:t>
            </a:r>
            <a:r>
              <a:rPr lang="cs-CZ" i="1" dirty="0" err="1"/>
              <a:t>vnútornú</a:t>
            </a:r>
            <a:r>
              <a:rPr lang="cs-CZ" i="1" dirty="0"/>
              <a:t> kostru </a:t>
            </a:r>
            <a:r>
              <a:rPr lang="cs-CZ" i="1" dirty="0" err="1"/>
              <a:t>každej</a:t>
            </a:r>
            <a:r>
              <a:rPr lang="cs-CZ" i="1" dirty="0"/>
              <a:t> hry. </a:t>
            </a:r>
          </a:p>
        </p:txBody>
      </p:sp>
    </p:spTree>
    <p:extLst>
      <p:ext uri="{BB962C8B-B14F-4D97-AF65-F5344CB8AC3E}">
        <p14:creationId xmlns:p14="http://schemas.microsoft.com/office/powerpoint/2010/main" val="1227903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3384884" cy="4351338"/>
          </a:xfrm>
        </p:spPr>
        <p:txBody>
          <a:bodyPr/>
          <a:lstStyle/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1010652" y="1576138"/>
            <a:ext cx="8819148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 err="1" smtClean="0"/>
              <a:t>Schell</a:t>
            </a:r>
            <a:r>
              <a:rPr lang="cs-CZ" sz="2800" dirty="0" smtClean="0"/>
              <a:t> je řadí do pravidel</a:t>
            </a:r>
          </a:p>
          <a:p>
            <a:endParaRPr lang="cs-CZ" sz="2800" dirty="0" smtClean="0"/>
          </a:p>
          <a:p>
            <a:r>
              <a:rPr lang="cs-CZ" sz="2800" dirty="0" smtClean="0"/>
              <a:t>Musejí být:</a:t>
            </a:r>
          </a:p>
          <a:p>
            <a:pPr marL="514350" indent="-514350">
              <a:buAutoNum type="arabicPeriod"/>
            </a:pPr>
            <a:r>
              <a:rPr lang="cs-CZ" sz="2800" b="1" dirty="0" smtClean="0"/>
              <a:t>Konkrétní</a:t>
            </a:r>
          </a:p>
          <a:p>
            <a:pPr marL="514350" indent="-514350">
              <a:buAutoNum type="arabicPeriod"/>
            </a:pPr>
            <a:r>
              <a:rPr lang="cs-CZ" sz="2800" b="1" dirty="0" smtClean="0"/>
              <a:t>Dosažitelné</a:t>
            </a:r>
          </a:p>
          <a:p>
            <a:pPr marL="514350" indent="-514350">
              <a:buAutoNum type="arabicPeriod"/>
            </a:pPr>
            <a:r>
              <a:rPr lang="cs-CZ" sz="2800" b="1" dirty="0" smtClean="0"/>
              <a:t>Hodnotné</a:t>
            </a:r>
            <a:r>
              <a:rPr lang="cs-CZ" sz="2800" dirty="0" smtClean="0"/>
              <a:t> (</a:t>
            </a:r>
            <a:r>
              <a:rPr lang="cs-CZ" sz="2800" dirty="0" err="1" smtClean="0"/>
              <a:t>rewarding</a:t>
            </a:r>
            <a:r>
              <a:rPr lang="cs-CZ" sz="2800" dirty="0" smtClean="0"/>
              <a:t>)</a:t>
            </a:r>
          </a:p>
          <a:p>
            <a:pPr marL="514350" indent="-514350">
              <a:buAutoNum type="arabicPeriod"/>
            </a:pPr>
            <a:endParaRPr lang="cs-CZ" sz="2800" dirty="0" smtClean="0"/>
          </a:p>
          <a:p>
            <a:pPr marL="514350" indent="-514350"/>
            <a:r>
              <a:rPr lang="cs-CZ" sz="2800" dirty="0" smtClean="0"/>
              <a:t>Existují i pravidla nepsaná – asi nebudeme předpokládat jako vhodné chování při hraní deskovky mlátit soupeře lopatou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61029468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42155929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758181"/>
                <a:gridCol w="8433819"/>
              </a:tblGrid>
              <a:tr h="8572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>
                          <a:effectLst/>
                        </a:rPr>
                        <a:t>HERNÍ ELEMENT</a:t>
                      </a:r>
                      <a:endParaRPr lang="cs-CZ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>
                          <a:effectLst/>
                        </a:rPr>
                        <a:t>REPREZENTUJE</a:t>
                      </a:r>
                      <a:endParaRPr lang="cs-CZ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8572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smtClean="0">
                          <a:effectLst/>
                        </a:rPr>
                        <a:t>  mechaniky</a:t>
                      </a:r>
                      <a:endParaRPr lang="cs-CZ" sz="3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>
                          <a:effectLst/>
                        </a:rPr>
                        <a:t>„co“; akce</a:t>
                      </a:r>
                      <a:endParaRPr lang="cs-CZ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8572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smtClean="0">
                          <a:effectLst/>
                        </a:rPr>
                        <a:t>  dynamiky</a:t>
                      </a:r>
                      <a:endParaRPr lang="cs-CZ" sz="3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>
                          <a:effectLst/>
                        </a:rPr>
                        <a:t>„jak“; způsob využití akcí</a:t>
                      </a:r>
                      <a:endParaRPr lang="cs-CZ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8572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smtClean="0">
                          <a:effectLst/>
                        </a:rPr>
                        <a:t>  estetika</a:t>
                      </a:r>
                      <a:endParaRPr lang="cs-CZ" sz="3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>
                          <a:effectLst/>
                        </a:rPr>
                        <a:t>„jaký efekt“; estetické reakce</a:t>
                      </a:r>
                      <a:endParaRPr lang="cs-CZ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8572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smtClean="0">
                          <a:effectLst/>
                        </a:rPr>
                        <a:t>  prostor</a:t>
                      </a:r>
                      <a:endParaRPr lang="cs-CZ" sz="3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>
                          <a:effectLst/>
                        </a:rPr>
                        <a:t>„kde“; prostor akcí</a:t>
                      </a:r>
                      <a:endParaRPr lang="cs-CZ" sz="3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8572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smtClean="0">
                          <a:effectLst/>
                        </a:rPr>
                        <a:t>  pravidla</a:t>
                      </a:r>
                      <a:endParaRPr lang="cs-CZ" sz="3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>
                          <a:effectLst/>
                        </a:rPr>
                        <a:t>„jak ano/ne“; hranice akcí</a:t>
                      </a:r>
                      <a:endParaRPr lang="cs-CZ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8572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smtClean="0">
                          <a:effectLst/>
                        </a:rPr>
                        <a:t>  cíle</a:t>
                      </a:r>
                      <a:endParaRPr lang="cs-CZ" sz="3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>
                          <a:effectLst/>
                        </a:rPr>
                        <a:t>„proč“; příčiny akcí</a:t>
                      </a:r>
                      <a:endParaRPr lang="cs-CZ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8572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smtClean="0">
                          <a:effectLst/>
                        </a:rPr>
                        <a:t>  herní </a:t>
                      </a:r>
                      <a:r>
                        <a:rPr lang="cs-CZ" sz="3200" dirty="0">
                          <a:effectLst/>
                        </a:rPr>
                        <a:t>smyčky</a:t>
                      </a:r>
                      <a:endParaRPr lang="cs-CZ" sz="3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>
                          <a:effectLst/>
                        </a:rPr>
                        <a:t>„proč znovu“; motivace opakování akcí</a:t>
                      </a:r>
                      <a:endParaRPr lang="cs-CZ" sz="3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7694552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err="1" smtClean="0"/>
              <a:t>TAKEAWAY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36432"/>
            <a:ext cx="10515600" cy="5274576"/>
          </a:xfrm>
        </p:spPr>
        <p:txBody>
          <a:bodyPr>
            <a:normAutofit fontScale="62500" lnSpcReduction="20000"/>
          </a:bodyPr>
          <a:lstStyle/>
          <a:p>
            <a:r>
              <a:rPr lang="cs-CZ" dirty="0" smtClean="0"/>
              <a:t>herní principy (opakování)</a:t>
            </a:r>
          </a:p>
          <a:p>
            <a:r>
              <a:rPr lang="cs-CZ" dirty="0" smtClean="0"/>
              <a:t>„typologie </a:t>
            </a:r>
            <a:r>
              <a:rPr lang="cs-CZ" dirty="0" err="1" smtClean="0"/>
              <a:t>fun</a:t>
            </a:r>
            <a:r>
              <a:rPr lang="cs-CZ" dirty="0" smtClean="0"/>
              <a:t>“ x kategorizace zážitku</a:t>
            </a:r>
          </a:p>
          <a:p>
            <a:r>
              <a:rPr lang="cs-CZ" dirty="0" smtClean="0"/>
              <a:t>procedurální rétorika</a:t>
            </a:r>
          </a:p>
          <a:p>
            <a:r>
              <a:rPr lang="cs-CZ" dirty="0" smtClean="0"/>
              <a:t>analytický náhled na hry</a:t>
            </a:r>
          </a:p>
          <a:p>
            <a:r>
              <a:rPr lang="cs-CZ" dirty="0" smtClean="0"/>
              <a:t>pravidla a cíle</a:t>
            </a:r>
          </a:p>
          <a:p>
            <a:r>
              <a:rPr lang="cs-CZ" dirty="0" smtClean="0"/>
              <a:t>herní smyčky</a:t>
            </a:r>
          </a:p>
          <a:p>
            <a:endParaRPr lang="cs-CZ" dirty="0" smtClean="0"/>
          </a:p>
          <a:p>
            <a:r>
              <a:rPr lang="cs-CZ" dirty="0" smtClean="0"/>
              <a:t>Co s tím?</a:t>
            </a:r>
            <a:endParaRPr lang="cs-CZ" dirty="0"/>
          </a:p>
          <a:p>
            <a:pPr lvl="1"/>
            <a:r>
              <a:rPr lang="cs-CZ" dirty="0" smtClean="0"/>
              <a:t>podklad pro workshop</a:t>
            </a:r>
          </a:p>
          <a:p>
            <a:pPr lvl="1"/>
            <a:r>
              <a:rPr lang="cs-CZ" dirty="0" smtClean="0"/>
              <a:t>jazyk pro analýzu a design her</a:t>
            </a:r>
            <a:endParaRPr lang="cs-CZ" dirty="0"/>
          </a:p>
          <a:p>
            <a:endParaRPr lang="cs-CZ" dirty="0" smtClean="0"/>
          </a:p>
          <a:p>
            <a:r>
              <a:rPr lang="cs-CZ" dirty="0" smtClean="0"/>
              <a:t>Co dál?</a:t>
            </a:r>
          </a:p>
          <a:p>
            <a:pPr lvl="1"/>
            <a:r>
              <a:rPr lang="cs-CZ" dirty="0" smtClean="0"/>
              <a:t>10.10. Workshop – game design</a:t>
            </a:r>
          </a:p>
          <a:p>
            <a:endParaRPr lang="cs-CZ" dirty="0" smtClean="0"/>
          </a:p>
          <a:p>
            <a:pPr marL="0" indent="0">
              <a:buNone/>
            </a:pPr>
            <a:r>
              <a:rPr lang="cs-CZ" b="1" dirty="0" smtClean="0"/>
              <a:t>Do příště malý úkol:</a:t>
            </a:r>
          </a:p>
          <a:p>
            <a:pPr marL="0" indent="0" algn="ctr">
              <a:buNone/>
            </a:pPr>
            <a:r>
              <a:rPr lang="cs-CZ" dirty="0"/>
              <a:t>V</a:t>
            </a:r>
            <a:r>
              <a:rPr lang="cs-CZ" dirty="0" smtClean="0"/>
              <a:t>yberte si </a:t>
            </a:r>
            <a:r>
              <a:rPr lang="cs-CZ" dirty="0"/>
              <a:t>1x článek na </a:t>
            </a:r>
            <a:r>
              <a:rPr lang="cs-CZ" dirty="0">
                <a:hlinkClick r:id="rId2"/>
              </a:rPr>
              <a:t>http://</a:t>
            </a:r>
            <a:r>
              <a:rPr lang="cs-CZ" dirty="0" smtClean="0">
                <a:hlinkClick r:id="rId2"/>
              </a:rPr>
              <a:t>www.gamasutra.com</a:t>
            </a:r>
            <a:r>
              <a:rPr lang="cs-CZ" dirty="0" smtClean="0"/>
              <a:t> a napište na něj krátké shrnutí, vložte do </a:t>
            </a:r>
            <a:r>
              <a:rPr lang="cs-CZ" dirty="0" err="1" smtClean="0"/>
              <a:t>odevzdávárny</a:t>
            </a:r>
            <a:r>
              <a:rPr lang="cs-CZ" dirty="0" smtClean="0"/>
              <a:t>.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25639" y="838073"/>
            <a:ext cx="2928161" cy="36409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8447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cs-CZ" dirty="0" smtClean="0"/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sz="6000" dirty="0" smtClean="0"/>
              <a:t>…</a:t>
            </a:r>
            <a:endParaRPr lang="cs-CZ" sz="6000" dirty="0"/>
          </a:p>
        </p:txBody>
      </p:sp>
    </p:spTree>
    <p:extLst>
      <p:ext uri="{BB962C8B-B14F-4D97-AF65-F5344CB8AC3E}">
        <p14:creationId xmlns:p14="http://schemas.microsoft.com/office/powerpoint/2010/main" val="18603944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Mechanika</a:t>
            </a:r>
          </a:p>
          <a:p>
            <a:pPr marL="0" indent="0">
              <a:buNone/>
            </a:pPr>
            <a:r>
              <a:rPr lang="cs-CZ" i="1" dirty="0" smtClean="0"/>
              <a:t>jednotlivý </a:t>
            </a:r>
            <a:r>
              <a:rPr lang="cs-CZ" i="1" dirty="0" err="1"/>
              <a:t>špecifický</a:t>
            </a:r>
            <a:r>
              <a:rPr lang="cs-CZ" i="1" dirty="0"/>
              <a:t> úkon </a:t>
            </a:r>
            <a:r>
              <a:rPr lang="cs-CZ" i="1" dirty="0" err="1"/>
              <a:t>prevádzaný</a:t>
            </a:r>
            <a:r>
              <a:rPr lang="cs-CZ" i="1" dirty="0"/>
              <a:t> </a:t>
            </a:r>
            <a:r>
              <a:rPr lang="cs-CZ" i="1" dirty="0" err="1"/>
              <a:t>hráčom</a:t>
            </a:r>
            <a:r>
              <a:rPr lang="cs-CZ" i="1" dirty="0"/>
              <a:t> (fyzický, </a:t>
            </a:r>
            <a:r>
              <a:rPr lang="cs-CZ" i="1" dirty="0" err="1"/>
              <a:t>viditeľný</a:t>
            </a:r>
            <a:r>
              <a:rPr lang="cs-CZ" i="1" dirty="0"/>
              <a:t> </a:t>
            </a:r>
            <a:r>
              <a:rPr lang="cs-CZ" i="1" dirty="0" err="1"/>
              <a:t>alebo</a:t>
            </a:r>
            <a:r>
              <a:rPr lang="cs-CZ" i="1" dirty="0"/>
              <a:t> </a:t>
            </a:r>
            <a:r>
              <a:rPr lang="cs-CZ" i="1" dirty="0" err="1"/>
              <a:t>nejak</a:t>
            </a:r>
            <a:r>
              <a:rPr lang="cs-CZ" i="1" dirty="0"/>
              <a:t> </a:t>
            </a:r>
            <a:r>
              <a:rPr lang="cs-CZ" i="1" dirty="0" err="1"/>
              <a:t>inak</a:t>
            </a:r>
            <a:r>
              <a:rPr lang="cs-CZ" i="1" dirty="0"/>
              <a:t> </a:t>
            </a:r>
            <a:r>
              <a:rPr lang="cs-CZ" i="1" dirty="0" err="1"/>
              <a:t>jasne</a:t>
            </a:r>
            <a:r>
              <a:rPr lang="cs-CZ" i="1" dirty="0"/>
              <a:t> </a:t>
            </a:r>
            <a:r>
              <a:rPr lang="cs-CZ" i="1" dirty="0" err="1"/>
              <a:t>rozoznateľný</a:t>
            </a:r>
            <a:r>
              <a:rPr lang="cs-CZ" i="1" dirty="0"/>
              <a:t>) – pohyb </a:t>
            </a:r>
            <a:r>
              <a:rPr lang="cs-CZ" i="1" dirty="0" err="1"/>
              <a:t>figúrkou</a:t>
            </a:r>
            <a:r>
              <a:rPr lang="cs-CZ" i="1" dirty="0"/>
              <a:t>, hod </a:t>
            </a:r>
            <a:r>
              <a:rPr lang="cs-CZ" i="1" dirty="0" err="1"/>
              <a:t>kockou</a:t>
            </a:r>
            <a:r>
              <a:rPr lang="cs-CZ" i="1" dirty="0"/>
              <a:t>, </a:t>
            </a:r>
            <a:r>
              <a:rPr lang="cs-CZ" i="1" dirty="0" err="1"/>
              <a:t>preskočenie</a:t>
            </a:r>
            <a:r>
              <a:rPr lang="cs-CZ" i="1" dirty="0"/>
              <a:t> </a:t>
            </a:r>
            <a:r>
              <a:rPr lang="cs-CZ" i="1" dirty="0" err="1"/>
              <a:t>prekážky</a:t>
            </a:r>
            <a:r>
              <a:rPr lang="cs-CZ" i="1" dirty="0"/>
              <a:t> apod. Sú to základné úkony, </a:t>
            </a:r>
            <a:r>
              <a:rPr lang="cs-CZ" i="1" dirty="0" err="1"/>
              <a:t>ktoré</a:t>
            </a:r>
            <a:r>
              <a:rPr lang="cs-CZ" i="1" dirty="0"/>
              <a:t> hráč fakticky robí.</a:t>
            </a:r>
          </a:p>
        </p:txBody>
      </p:sp>
    </p:spTree>
    <p:extLst>
      <p:ext uri="{BB962C8B-B14F-4D97-AF65-F5344CB8AC3E}">
        <p14:creationId xmlns:p14="http://schemas.microsoft.com/office/powerpoint/2010/main" val="26646668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 smtClean="0"/>
              <a:t>Dynamika</a:t>
            </a:r>
          </a:p>
          <a:p>
            <a:pPr marL="0" indent="0">
              <a:buNone/>
            </a:pPr>
            <a:endParaRPr lang="cs-CZ" i="1" dirty="0" smtClean="0"/>
          </a:p>
          <a:p>
            <a:pPr marL="0" indent="0">
              <a:buNone/>
            </a:pPr>
            <a:r>
              <a:rPr lang="cs-CZ" i="1" dirty="0"/>
              <a:t>Dynamika označuje herní mechanizmy, díky kterým se hráč může lépe ponořit do hry (na základě dynamiky vzniká estetika). Dovolují hráči s hrou pracovat tak, aby si ji mohl přizpůsobit ke svému obrazu, využívat v ní své vlastní strategie a hlouběji se ponořit do herního světa. </a:t>
            </a:r>
            <a:endParaRPr lang="cs-CZ" i="1" dirty="0" smtClean="0"/>
          </a:p>
          <a:p>
            <a:pPr marL="0" indent="0">
              <a:buNone/>
            </a:pPr>
            <a:endParaRPr lang="cs-CZ" i="1" dirty="0"/>
          </a:p>
          <a:p>
            <a:pPr marL="0" indent="0">
              <a:buNone/>
            </a:pPr>
            <a:r>
              <a:rPr lang="cs-CZ" i="1" dirty="0" smtClean="0"/>
              <a:t>…</a:t>
            </a:r>
            <a:r>
              <a:rPr lang="cs-CZ" i="1" dirty="0"/>
              <a:t>jde o jakousi interakci mezi hráčem a mechanikami, přesto však ještě nelze mluvit o výsledném dojmu hry na hráče (tou je až estetika). Podle mě jde o jakýsi předstupeň estetiky.</a:t>
            </a:r>
          </a:p>
          <a:p>
            <a:pPr marL="0" indent="0">
              <a:buNone/>
            </a:pP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1693027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Estetika</a:t>
            </a:r>
          </a:p>
          <a:p>
            <a:pPr marL="0" indent="0">
              <a:buNone/>
            </a:pPr>
            <a:r>
              <a:rPr lang="cs-CZ" i="1" dirty="0" smtClean="0"/>
              <a:t>…zapůsobí </a:t>
            </a:r>
            <a:r>
              <a:rPr lang="cs-CZ" i="1" dirty="0"/>
              <a:t>na hráče povětšinou jako úplně první. Tato kategorie vyvolá určitou emoci (strach, napětí, radost) pomocí použité hudby, barev, mechanik a dynamik ve hře. </a:t>
            </a:r>
            <a:endParaRPr lang="cs-CZ" i="1" dirty="0" smtClean="0"/>
          </a:p>
          <a:p>
            <a:pPr marL="0" indent="0">
              <a:buNone/>
            </a:pPr>
            <a:endParaRPr lang="cs-CZ" i="1" dirty="0"/>
          </a:p>
          <a:p>
            <a:pPr marL="0" indent="0">
              <a:buNone/>
            </a:pPr>
            <a:r>
              <a:rPr lang="cs-CZ" dirty="0" smtClean="0"/>
              <a:t>… nebo </a:t>
            </a:r>
            <a:r>
              <a:rPr lang="cs-CZ" dirty="0"/>
              <a:t>také počitek. Označuje hráčovu emoční odezvu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89045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 smtClean="0"/>
              <a:t>Flashback</a:t>
            </a:r>
            <a:r>
              <a:rPr lang="cs-CZ" dirty="0" smtClean="0"/>
              <a:t> – </a:t>
            </a:r>
            <a:r>
              <a:rPr lang="cs-CZ" dirty="0" err="1" smtClean="0"/>
              <a:t>JS</a:t>
            </a:r>
            <a:r>
              <a:rPr lang="cs-CZ" dirty="0" smtClean="0"/>
              <a:t>/PS 2014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M = mechaniky, </a:t>
            </a:r>
            <a:r>
              <a:rPr lang="cs-CZ" dirty="0" smtClean="0"/>
              <a:t>tzn. </a:t>
            </a:r>
            <a:r>
              <a:rPr lang="cs-CZ" dirty="0"/>
              <a:t>základní akce, které může uživatel ve hře dělat a jejich pravidla</a:t>
            </a:r>
            <a:br>
              <a:rPr lang="cs-CZ" dirty="0"/>
            </a:br>
            <a:endParaRPr lang="cs-CZ" dirty="0"/>
          </a:p>
          <a:p>
            <a:pPr marL="0" indent="0">
              <a:buNone/>
            </a:pPr>
            <a:r>
              <a:rPr lang="cs-CZ" dirty="0"/>
              <a:t>D = dynamiky, chápu je jako jakousi "odezvu" na </a:t>
            </a:r>
            <a:r>
              <a:rPr lang="cs-CZ" dirty="0" smtClean="0"/>
              <a:t>mechaniky, jsou to rámce mého chování (response) na systém (= pravidla)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  <a:p>
            <a:pPr marL="0" indent="0">
              <a:buNone/>
            </a:pPr>
            <a:r>
              <a:rPr lang="cs-CZ" dirty="0"/>
              <a:t>A = </a:t>
            </a:r>
            <a:r>
              <a:rPr lang="cs-CZ" dirty="0" smtClean="0"/>
              <a:t>estetika, </a:t>
            </a:r>
            <a:r>
              <a:rPr lang="cs-CZ" dirty="0"/>
              <a:t>jakou emoci v hráči hra vzbuzuje a k čemu ho podporuje.</a:t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43983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29873589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Kinds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Fun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199" y="1347536"/>
            <a:ext cx="10507579" cy="5269832"/>
          </a:xfrm>
        </p:spPr>
        <p:txBody>
          <a:bodyPr numCol="2">
            <a:normAutofit fontScale="92500" lnSpcReduction="20000"/>
          </a:bodyPr>
          <a:lstStyle/>
          <a:p>
            <a:pPr>
              <a:buNone/>
            </a:pPr>
            <a:r>
              <a:rPr lang="en-US" b="1" dirty="0" smtClean="0"/>
              <a:t>Sensation</a:t>
            </a:r>
          </a:p>
          <a:p>
            <a:pPr>
              <a:buNone/>
            </a:pPr>
            <a:r>
              <a:rPr lang="en-US" dirty="0" smtClean="0"/>
              <a:t>Game as sense-pleasure</a:t>
            </a:r>
            <a:endParaRPr lang="cs-CZ" dirty="0" smtClean="0"/>
          </a:p>
          <a:p>
            <a:pPr>
              <a:buNone/>
            </a:pPr>
            <a:endParaRPr lang="cs-CZ" b="1" dirty="0" smtClean="0"/>
          </a:p>
          <a:p>
            <a:pPr>
              <a:buNone/>
            </a:pPr>
            <a:r>
              <a:rPr lang="en-US" b="1" dirty="0" smtClean="0"/>
              <a:t>Fantasy</a:t>
            </a:r>
          </a:p>
          <a:p>
            <a:pPr>
              <a:buNone/>
            </a:pPr>
            <a:r>
              <a:rPr lang="en-US" dirty="0" smtClean="0"/>
              <a:t>Game as make-believe</a:t>
            </a:r>
            <a:endParaRPr lang="cs-CZ" dirty="0" smtClean="0"/>
          </a:p>
          <a:p>
            <a:pPr>
              <a:buNone/>
            </a:pPr>
            <a:endParaRPr lang="cs-CZ" b="1" dirty="0" smtClean="0"/>
          </a:p>
          <a:p>
            <a:pPr>
              <a:buNone/>
            </a:pPr>
            <a:r>
              <a:rPr lang="en-US" b="1" dirty="0" smtClean="0"/>
              <a:t>Narrative</a:t>
            </a:r>
          </a:p>
          <a:p>
            <a:pPr>
              <a:buNone/>
            </a:pPr>
            <a:r>
              <a:rPr lang="en-US" dirty="0" smtClean="0"/>
              <a:t>Game as unfolding story</a:t>
            </a:r>
            <a:endParaRPr lang="cs-CZ" dirty="0" smtClean="0"/>
          </a:p>
          <a:p>
            <a:pPr>
              <a:buNone/>
            </a:pPr>
            <a:endParaRPr lang="cs-CZ" b="1" dirty="0" smtClean="0"/>
          </a:p>
          <a:p>
            <a:pPr>
              <a:buNone/>
            </a:pPr>
            <a:r>
              <a:rPr lang="en-US" b="1" dirty="0" smtClean="0"/>
              <a:t>Challenge</a:t>
            </a:r>
          </a:p>
          <a:p>
            <a:pPr>
              <a:buNone/>
            </a:pPr>
            <a:r>
              <a:rPr lang="en-US" dirty="0" smtClean="0"/>
              <a:t>Game as obstacle course </a:t>
            </a:r>
            <a:endParaRPr lang="cs-CZ" dirty="0" smtClean="0"/>
          </a:p>
          <a:p>
            <a:pPr>
              <a:buNone/>
            </a:pPr>
            <a:endParaRPr lang="cs-CZ" b="1" dirty="0" smtClean="0"/>
          </a:p>
          <a:p>
            <a:pPr>
              <a:buNone/>
            </a:pPr>
            <a:r>
              <a:rPr lang="cs-CZ" b="1" dirty="0">
                <a:hlinkClick r:id="rId2"/>
              </a:rPr>
              <a:t>http://</a:t>
            </a:r>
            <a:r>
              <a:rPr lang="cs-CZ" b="1" dirty="0" smtClean="0">
                <a:hlinkClick r:id="rId2"/>
              </a:rPr>
              <a:t>8kindsoffun.com</a:t>
            </a:r>
            <a:r>
              <a:rPr lang="cs-CZ" b="1" dirty="0" smtClean="0"/>
              <a:t> </a:t>
            </a:r>
          </a:p>
          <a:p>
            <a:pPr>
              <a:buNone/>
            </a:pPr>
            <a:r>
              <a:rPr lang="en-US" b="1" dirty="0" smtClean="0"/>
              <a:t>Fellowship</a:t>
            </a:r>
          </a:p>
          <a:p>
            <a:pPr>
              <a:buNone/>
            </a:pPr>
            <a:r>
              <a:rPr lang="en-US" dirty="0" smtClean="0"/>
              <a:t>Game as social framework</a:t>
            </a:r>
            <a:endParaRPr lang="cs-CZ" dirty="0" smtClean="0"/>
          </a:p>
          <a:p>
            <a:pPr>
              <a:buNone/>
            </a:pPr>
            <a:endParaRPr lang="cs-CZ" b="1" dirty="0" smtClean="0"/>
          </a:p>
          <a:p>
            <a:pPr>
              <a:buNone/>
            </a:pPr>
            <a:r>
              <a:rPr lang="en-US" b="1" dirty="0" smtClean="0"/>
              <a:t>Discovery</a:t>
            </a:r>
          </a:p>
          <a:p>
            <a:pPr>
              <a:buNone/>
            </a:pPr>
            <a:r>
              <a:rPr lang="en-US" dirty="0" smtClean="0"/>
              <a:t>Game as uncharted territory</a:t>
            </a:r>
            <a:endParaRPr lang="cs-CZ" dirty="0" smtClean="0"/>
          </a:p>
          <a:p>
            <a:pPr>
              <a:buNone/>
            </a:pPr>
            <a:endParaRPr lang="cs-CZ" b="1" dirty="0" smtClean="0"/>
          </a:p>
          <a:p>
            <a:pPr>
              <a:buNone/>
            </a:pPr>
            <a:r>
              <a:rPr lang="en-US" b="1" dirty="0" smtClean="0"/>
              <a:t>Expression</a:t>
            </a:r>
          </a:p>
          <a:p>
            <a:pPr>
              <a:buNone/>
            </a:pPr>
            <a:r>
              <a:rPr lang="en-US" dirty="0" smtClean="0"/>
              <a:t>Game as soap box</a:t>
            </a:r>
            <a:endParaRPr lang="cs-CZ" dirty="0" smtClean="0"/>
          </a:p>
          <a:p>
            <a:pPr>
              <a:buNone/>
            </a:pPr>
            <a:endParaRPr lang="cs-CZ" b="1" dirty="0" smtClean="0"/>
          </a:p>
          <a:p>
            <a:pPr>
              <a:buNone/>
            </a:pPr>
            <a:r>
              <a:rPr lang="en-US" b="1" dirty="0" smtClean="0"/>
              <a:t>Submission</a:t>
            </a:r>
          </a:p>
          <a:p>
            <a:pPr>
              <a:buNone/>
            </a:pPr>
            <a:r>
              <a:rPr lang="en-US" dirty="0" smtClean="0"/>
              <a:t>Game as mindless pastime</a:t>
            </a:r>
            <a:endParaRPr lang="cs-CZ" dirty="0" smtClean="0"/>
          </a:p>
          <a:p>
            <a:pPr>
              <a:buNone/>
            </a:pPr>
            <a:r>
              <a:rPr lang="en-US" dirty="0" smtClean="0"/>
              <a:t/>
            </a:r>
            <a:br>
              <a:rPr lang="en-US" dirty="0" smtClean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3188892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262</TotalTime>
  <Words>1212</Words>
  <Application>Microsoft Office PowerPoint</Application>
  <PresentationFormat>Širokoúhlá obrazovka</PresentationFormat>
  <Paragraphs>235</Paragraphs>
  <Slides>33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33</vt:i4>
      </vt:variant>
    </vt:vector>
  </HeadingPairs>
  <TitlesOfParts>
    <vt:vector size="38" baseType="lpstr">
      <vt:lpstr>Arial</vt:lpstr>
      <vt:lpstr>Calibri</vt:lpstr>
      <vt:lpstr>Calibri Light</vt:lpstr>
      <vt:lpstr>Times New Roman</vt:lpstr>
      <vt:lpstr>Motiv Office</vt:lpstr>
      <vt:lpstr> Digitální hry II. </vt:lpstr>
      <vt:lpstr>Vaše výstupy</vt:lpstr>
      <vt:lpstr>Prezentace aplikace PowerPoint</vt:lpstr>
      <vt:lpstr>Prezentace aplikace PowerPoint</vt:lpstr>
      <vt:lpstr>Prezentace aplikace PowerPoint</vt:lpstr>
      <vt:lpstr>Prezentace aplikace PowerPoint</vt:lpstr>
      <vt:lpstr>Flashback – JS/PS 2014</vt:lpstr>
      <vt:lpstr>Prezentace aplikace PowerPoint</vt:lpstr>
      <vt:lpstr>Kinds of Fun</vt:lpstr>
      <vt:lpstr>Kinds of Fun</vt:lpstr>
      <vt:lpstr>Kinds of Fun</vt:lpstr>
      <vt:lpstr>Prezentace aplikace PowerPoint</vt:lpstr>
      <vt:lpstr>GAME vs USER</vt:lpstr>
      <vt:lpstr>Vzdělávání pomocí her / simulací</vt:lpstr>
      <vt:lpstr>Analýzy (digitálních) her</vt:lpstr>
      <vt:lpstr>Analýza (digitálních) her - zobecnění</vt:lpstr>
      <vt:lpstr>Metody analyzování digitálních her</vt:lpstr>
      <vt:lpstr>Prezentace aplikace PowerPoint</vt:lpstr>
      <vt:lpstr>Procedurální rétorika</vt:lpstr>
      <vt:lpstr>Procedurální rétorika</vt:lpstr>
      <vt:lpstr>Prezentace aplikace PowerPoint</vt:lpstr>
      <vt:lpstr>Pravidla</vt:lpstr>
      <vt:lpstr>Příklad práce s prostorem ve hrách</vt:lpstr>
      <vt:lpstr>Příklad práce s prostorem ve hrách II.</vt:lpstr>
      <vt:lpstr>Herní smyčky</vt:lpstr>
      <vt:lpstr>Prezentace aplikace PowerPoint</vt:lpstr>
      <vt:lpstr>Prezentace aplikace PowerPoint</vt:lpstr>
      <vt:lpstr>Prezentace aplikace PowerPoint</vt:lpstr>
      <vt:lpstr>Prezentace aplikace PowerPoint</vt:lpstr>
      <vt:lpstr>Cíle</vt:lpstr>
      <vt:lpstr>Prezentace aplikace PowerPoint</vt:lpstr>
      <vt:lpstr>TAKEAWAY</vt:lpstr>
      <vt:lpstr>Prezentace aplikace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Digitální hry II.</dc:title>
  <dc:creator>UHV-Zahora</dc:creator>
  <cp:lastModifiedBy>Zdeněk Záhora</cp:lastModifiedBy>
  <cp:revision>62</cp:revision>
  <dcterms:created xsi:type="dcterms:W3CDTF">2014-09-18T10:46:17Z</dcterms:created>
  <dcterms:modified xsi:type="dcterms:W3CDTF">2016-10-03T11:54:37Z</dcterms:modified>
</cp:coreProperties>
</file>