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2" r:id="rId2"/>
    <p:sldId id="285" r:id="rId3"/>
    <p:sldId id="274" r:id="rId4"/>
    <p:sldId id="281" r:id="rId5"/>
    <p:sldId id="273" r:id="rId6"/>
    <p:sldId id="284" r:id="rId7"/>
    <p:sldId id="272" r:id="rId8"/>
    <p:sldId id="299" r:id="rId9"/>
    <p:sldId id="294" r:id="rId10"/>
    <p:sldId id="295" r:id="rId11"/>
    <p:sldId id="296" r:id="rId12"/>
    <p:sldId id="300" r:id="rId13"/>
    <p:sldId id="270" r:id="rId14"/>
    <p:sldId id="258" r:id="rId15"/>
    <p:sldId id="259" r:id="rId16"/>
    <p:sldId id="261" r:id="rId17"/>
    <p:sldId id="278" r:id="rId18"/>
    <p:sldId id="301" r:id="rId19"/>
    <p:sldId id="297" r:id="rId20"/>
    <p:sldId id="298" r:id="rId21"/>
    <p:sldId id="305" r:id="rId22"/>
    <p:sldId id="306" r:id="rId23"/>
    <p:sldId id="307" r:id="rId24"/>
    <p:sldId id="308" r:id="rId25"/>
    <p:sldId id="309" r:id="rId26"/>
    <p:sldId id="310" r:id="rId27"/>
    <p:sldId id="313" r:id="rId28"/>
    <p:sldId id="312" r:id="rId29"/>
    <p:sldId id="311" r:id="rId30"/>
    <p:sldId id="302" r:id="rId31"/>
    <p:sldId id="314" r:id="rId32"/>
    <p:sldId id="287" r:id="rId33"/>
    <p:sldId id="289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1C7F9-2FD8-4892-98ED-EE4E0F146BCC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E19C1-813D-47F8-B9B8-89D9AF73A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9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Roger </a:t>
            </a:r>
            <a:r>
              <a:rPr lang="cs-CZ" dirty="0" err="1" smtClean="0"/>
              <a:t>Callois</a:t>
            </a:r>
            <a:r>
              <a:rPr lang="cs-CZ" dirty="0" smtClean="0"/>
              <a:t> – přidat text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E19C1-813D-47F8-B9B8-89D9AF73A2B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44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1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88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3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3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19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82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4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9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6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5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90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CF37-5472-4D4B-9EEA-F6F4D8D4011A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4340-C51B-45BA-BAC7-CEF9F2021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estudies.cz/" TargetMode="External"/><Relationship Id="rId2" Type="http://schemas.openxmlformats.org/officeDocument/2006/relationships/hyperlink" Target="mailto:zzahora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rmorgames.com/play/16083/clicker-heroes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amasutra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kindsoffun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8000" dirty="0" smtClean="0"/>
              <a:t>Digitální hry II.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3872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VIKMB31 (</a:t>
            </a:r>
            <a:r>
              <a:rPr lang="cs-CZ" smtClean="0"/>
              <a:t>PS </a:t>
            </a:r>
            <a:r>
              <a:rPr lang="cs-CZ" smtClean="0"/>
              <a:t>2016)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MDA shrnutí, herní analýza, zakončení a příprava na workshop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Zdeněk Záhora; </a:t>
            </a:r>
            <a:r>
              <a:rPr lang="cs-CZ" dirty="0">
                <a:hlinkClick r:id="rId2"/>
              </a:rPr>
              <a:t>zzahora@mail.muni.cz</a:t>
            </a:r>
            <a:r>
              <a:rPr lang="cs-CZ" dirty="0"/>
              <a:t> </a:t>
            </a:r>
          </a:p>
          <a:p>
            <a:r>
              <a:rPr lang="cs-CZ" dirty="0"/>
              <a:t>MU Game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/>
              <a:t>z.s</a:t>
            </a:r>
            <a:r>
              <a:rPr lang="cs-CZ" dirty="0"/>
              <a:t>. - </a:t>
            </a:r>
            <a:r>
              <a:rPr lang="cs-CZ" dirty="0" smtClean="0">
                <a:hlinkClick r:id="rId3"/>
              </a:rPr>
              <a:t>www.gamestudies.cz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4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1347536"/>
            <a:ext cx="10507579" cy="5269832"/>
          </a:xfrm>
        </p:spPr>
        <p:txBody>
          <a:bodyPr numCol="1">
            <a:normAutofit/>
          </a:bodyPr>
          <a:lstStyle/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endParaRPr lang="cs-CZ" b="1" dirty="0"/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en-US" b="1" dirty="0" smtClean="0"/>
              <a:t>Submission</a:t>
            </a:r>
          </a:p>
          <a:p>
            <a:pPr algn="ctr">
              <a:buNone/>
            </a:pPr>
            <a:r>
              <a:rPr lang="en-US" dirty="0" smtClean="0"/>
              <a:t>Game as mindless pastime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http://armorgames.com/play/16083/clicker-heroes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261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8" y="1347536"/>
            <a:ext cx="5815265" cy="5269832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b="1" dirty="0" smtClean="0"/>
              <a:t>Sensation</a:t>
            </a:r>
          </a:p>
          <a:p>
            <a:pPr>
              <a:buNone/>
            </a:pPr>
            <a:r>
              <a:rPr lang="en-US" b="1" dirty="0" smtClean="0"/>
              <a:t>Fantasy</a:t>
            </a:r>
            <a:endParaRPr lang="cs-CZ" b="1" dirty="0" smtClean="0"/>
          </a:p>
          <a:p>
            <a:pPr>
              <a:buNone/>
            </a:pPr>
            <a:r>
              <a:rPr lang="en-US" b="1" dirty="0" smtClean="0"/>
              <a:t>Narrative</a:t>
            </a:r>
          </a:p>
          <a:p>
            <a:pPr>
              <a:buNone/>
            </a:pPr>
            <a:r>
              <a:rPr lang="en-US" b="1" dirty="0" smtClean="0"/>
              <a:t>Challenge</a:t>
            </a:r>
          </a:p>
          <a:p>
            <a:pPr>
              <a:buNone/>
            </a:pPr>
            <a:r>
              <a:rPr lang="en-US" b="1" dirty="0" smtClean="0"/>
              <a:t>Fellowship</a:t>
            </a:r>
          </a:p>
          <a:p>
            <a:pPr>
              <a:buNone/>
            </a:pPr>
            <a:r>
              <a:rPr lang="en-US" b="1" dirty="0" smtClean="0"/>
              <a:t>Discovery</a:t>
            </a:r>
          </a:p>
          <a:p>
            <a:pPr>
              <a:buNone/>
            </a:pPr>
            <a:r>
              <a:rPr lang="en-US" b="1" dirty="0" smtClean="0"/>
              <a:t>Expression</a:t>
            </a:r>
          </a:p>
          <a:p>
            <a:pPr>
              <a:buNone/>
            </a:pPr>
            <a:r>
              <a:rPr lang="en-US" b="1" dirty="0" smtClean="0"/>
              <a:t>Submission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24663" y="1347537"/>
            <a:ext cx="25506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Tetris</a:t>
            </a:r>
            <a:endParaRPr lang="cs-CZ" sz="2400" dirty="0" smtClean="0"/>
          </a:p>
          <a:p>
            <a:r>
              <a:rPr lang="cs-CZ" sz="2400" dirty="0" smtClean="0"/>
              <a:t>Dáma</a:t>
            </a:r>
          </a:p>
          <a:p>
            <a:r>
              <a:rPr lang="cs-CZ" sz="2400" dirty="0" smtClean="0"/>
              <a:t>Limbo</a:t>
            </a:r>
          </a:p>
          <a:p>
            <a:r>
              <a:rPr lang="cs-CZ" sz="2400" dirty="0" err="1" smtClean="0"/>
              <a:t>Journey</a:t>
            </a:r>
            <a:endParaRPr lang="cs-CZ" sz="2400" dirty="0" smtClean="0"/>
          </a:p>
          <a:p>
            <a:r>
              <a:rPr lang="cs-CZ" sz="2400" dirty="0" err="1" smtClean="0"/>
              <a:t>Brothers</a:t>
            </a:r>
            <a:r>
              <a:rPr lang="cs-CZ" sz="2400" dirty="0" smtClean="0"/>
              <a:t>: </a:t>
            </a:r>
            <a:r>
              <a:rPr lang="cs-CZ" sz="2400" dirty="0" err="1" smtClean="0"/>
              <a:t>Tale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Sons</a:t>
            </a:r>
            <a:endParaRPr lang="cs-CZ" sz="2400" dirty="0" smtClean="0"/>
          </a:p>
          <a:p>
            <a:r>
              <a:rPr lang="cs-CZ" sz="2400" dirty="0" err="1" smtClean="0"/>
              <a:t>LoL</a:t>
            </a:r>
            <a:endParaRPr lang="cs-CZ" sz="2400" dirty="0" smtClean="0"/>
          </a:p>
          <a:p>
            <a:r>
              <a:rPr lang="cs-CZ" sz="2400" dirty="0" smtClean="0"/>
              <a:t>…</a:t>
            </a:r>
          </a:p>
        </p:txBody>
      </p:sp>
      <p:pic>
        <p:nvPicPr>
          <p:cNvPr id="1026" name="Picture 2" descr="C:\Users\epia\Downloads\Caillois C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9572" y="1347535"/>
            <a:ext cx="4766427" cy="35206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524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76762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2341" y="315698"/>
            <a:ext cx="10515600" cy="1325563"/>
          </a:xfrm>
        </p:spPr>
        <p:txBody>
          <a:bodyPr/>
          <a:lstStyle/>
          <a:p>
            <a:r>
              <a:rPr lang="cs-CZ" dirty="0" smtClean="0"/>
              <a:t>GAME </a:t>
            </a:r>
            <a:r>
              <a:rPr lang="cs-CZ" dirty="0" err="1" smtClean="0"/>
              <a:t>vs</a:t>
            </a:r>
            <a:r>
              <a:rPr lang="cs-CZ" dirty="0" smtClean="0"/>
              <a:t> USER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3567242" y="2620051"/>
            <a:ext cx="2533135" cy="226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game</a:t>
            </a:r>
            <a:endParaRPr lang="cs-CZ" sz="4800" dirty="0"/>
          </a:p>
        </p:txBody>
      </p:sp>
      <p:sp>
        <p:nvSpPr>
          <p:cNvPr id="6" name="Ovál 5"/>
          <p:cNvSpPr/>
          <p:nvPr/>
        </p:nvSpPr>
        <p:spPr>
          <a:xfrm>
            <a:off x="8919688" y="2620051"/>
            <a:ext cx="2704070" cy="22612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user</a:t>
            </a:r>
            <a:endParaRPr lang="cs-CZ" sz="4000" dirty="0"/>
          </a:p>
        </p:txBody>
      </p:sp>
      <p:cxnSp>
        <p:nvCxnSpPr>
          <p:cNvPr id="8" name="Přímá spojnice se šipkou 7"/>
          <p:cNvCxnSpPr>
            <a:stCxn id="5" idx="5"/>
            <a:endCxn id="9" idx="3"/>
          </p:cNvCxnSpPr>
          <p:nvPr/>
        </p:nvCxnSpPr>
        <p:spPr>
          <a:xfrm>
            <a:off x="5729408" y="4550180"/>
            <a:ext cx="149928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6" idx="1"/>
            <a:endCxn id="9" idx="7"/>
          </p:cNvCxnSpPr>
          <p:nvPr/>
        </p:nvCxnSpPr>
        <p:spPr>
          <a:xfrm flipH="1">
            <a:off x="8528445" y="2951209"/>
            <a:ext cx="787245" cy="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3445062" y="2509517"/>
            <a:ext cx="1343088" cy="9782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MDA</a:t>
            </a:r>
            <a:endParaRPr lang="cs-CZ" sz="2800" dirty="0"/>
          </a:p>
        </p:txBody>
      </p:sp>
      <p:sp>
        <p:nvSpPr>
          <p:cNvPr id="7" name="Ovál 6"/>
          <p:cNvSpPr/>
          <p:nvPr/>
        </p:nvSpPr>
        <p:spPr>
          <a:xfrm>
            <a:off x="3361087" y="4468946"/>
            <a:ext cx="1698171" cy="1138335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959504" y="2620052"/>
            <a:ext cx="1838129" cy="22612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INTERFACE</a:t>
            </a:r>
            <a:endParaRPr lang="cs-CZ" dirty="0"/>
          </a:p>
        </p:txBody>
      </p:sp>
      <p:cxnSp>
        <p:nvCxnSpPr>
          <p:cNvPr id="23" name="Přímá spojnice se šipkou 22"/>
          <p:cNvCxnSpPr>
            <a:stCxn id="9" idx="1"/>
            <a:endCxn id="5" idx="7"/>
          </p:cNvCxnSpPr>
          <p:nvPr/>
        </p:nvCxnSpPr>
        <p:spPr>
          <a:xfrm flipH="1" flipV="1">
            <a:off x="5729408" y="2951209"/>
            <a:ext cx="1499284" cy="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9" idx="5"/>
            <a:endCxn id="6" idx="3"/>
          </p:cNvCxnSpPr>
          <p:nvPr/>
        </p:nvCxnSpPr>
        <p:spPr>
          <a:xfrm>
            <a:off x="8528445" y="4550180"/>
            <a:ext cx="787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Šipka doprava 15"/>
          <p:cNvSpPr/>
          <p:nvPr/>
        </p:nvSpPr>
        <p:spPr>
          <a:xfrm>
            <a:off x="421427" y="3367936"/>
            <a:ext cx="1455576" cy="8584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DESIGN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6258188" y="3508147"/>
            <a:ext cx="534498" cy="5779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cxnSp>
        <p:nvCxnSpPr>
          <p:cNvPr id="24" name="Přímá spojnice 23"/>
          <p:cNvCxnSpPr>
            <a:stCxn id="22" idx="0"/>
          </p:cNvCxnSpPr>
          <p:nvPr/>
        </p:nvCxnSpPr>
        <p:spPr>
          <a:xfrm flipV="1">
            <a:off x="6525437" y="2341060"/>
            <a:ext cx="434067" cy="116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885935" y="1967058"/>
            <a:ext cx="183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GAMEPLAY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1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Vzdělávání pomocí her / simulací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059718" y="2343681"/>
            <a:ext cx="2533135" cy="226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game</a:t>
            </a:r>
            <a:endParaRPr lang="cs-CZ" sz="4800" dirty="0"/>
          </a:p>
        </p:txBody>
      </p:sp>
      <p:sp>
        <p:nvSpPr>
          <p:cNvPr id="5" name="Ovál 4"/>
          <p:cNvSpPr/>
          <p:nvPr/>
        </p:nvSpPr>
        <p:spPr>
          <a:xfrm>
            <a:off x="7412164" y="2343681"/>
            <a:ext cx="2704070" cy="22612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user</a:t>
            </a:r>
            <a:endParaRPr lang="cs-CZ" sz="4000" dirty="0"/>
          </a:p>
        </p:txBody>
      </p:sp>
      <p:cxnSp>
        <p:nvCxnSpPr>
          <p:cNvPr id="6" name="Přímá spojnice se šipkou 5"/>
          <p:cNvCxnSpPr>
            <a:stCxn id="4" idx="5"/>
            <a:endCxn id="10" idx="3"/>
          </p:cNvCxnSpPr>
          <p:nvPr/>
        </p:nvCxnSpPr>
        <p:spPr>
          <a:xfrm>
            <a:off x="4221884" y="4273810"/>
            <a:ext cx="149928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stCxn id="5" idx="1"/>
            <a:endCxn id="10" idx="7"/>
          </p:cNvCxnSpPr>
          <p:nvPr/>
        </p:nvCxnSpPr>
        <p:spPr>
          <a:xfrm flipH="1">
            <a:off x="7020921" y="2674839"/>
            <a:ext cx="787245" cy="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1937538" y="2233147"/>
            <a:ext cx="1343088" cy="9782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MDA</a:t>
            </a:r>
            <a:endParaRPr lang="cs-CZ" sz="2800" dirty="0"/>
          </a:p>
        </p:txBody>
      </p:sp>
      <p:sp>
        <p:nvSpPr>
          <p:cNvPr id="9" name="Ovál 8"/>
          <p:cNvSpPr/>
          <p:nvPr/>
        </p:nvSpPr>
        <p:spPr>
          <a:xfrm>
            <a:off x="1853563" y="4192576"/>
            <a:ext cx="1698171" cy="1138335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5451980" y="2343682"/>
            <a:ext cx="1838129" cy="226128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INTERFACE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10" idx="1"/>
            <a:endCxn id="4" idx="7"/>
          </p:cNvCxnSpPr>
          <p:nvPr/>
        </p:nvCxnSpPr>
        <p:spPr>
          <a:xfrm flipH="1" flipV="1">
            <a:off x="4221884" y="2674839"/>
            <a:ext cx="1499284" cy="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10" idx="5"/>
            <a:endCxn id="5" idx="3"/>
          </p:cNvCxnSpPr>
          <p:nvPr/>
        </p:nvCxnSpPr>
        <p:spPr>
          <a:xfrm>
            <a:off x="7020921" y="4273810"/>
            <a:ext cx="787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Šipka doprava 12"/>
          <p:cNvSpPr/>
          <p:nvPr/>
        </p:nvSpPr>
        <p:spPr>
          <a:xfrm>
            <a:off x="306097" y="3226503"/>
            <a:ext cx="1455576" cy="8584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DESIGN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4750664" y="3231777"/>
            <a:ext cx="534498" cy="5779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cxnSp>
        <p:nvCxnSpPr>
          <p:cNvPr id="15" name="Přímá spojnice 14"/>
          <p:cNvCxnSpPr>
            <a:stCxn id="14" idx="0"/>
          </p:cNvCxnSpPr>
          <p:nvPr/>
        </p:nvCxnSpPr>
        <p:spPr>
          <a:xfrm flipV="1">
            <a:off x="5017913" y="2064690"/>
            <a:ext cx="434067" cy="116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378411" y="1690688"/>
            <a:ext cx="183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GAMEPLAY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905103" y="1911178"/>
            <a:ext cx="1713470" cy="7636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9622799" y="2790700"/>
            <a:ext cx="1489210" cy="6332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ODMĚNY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9531177" y="3680843"/>
            <a:ext cx="1927655" cy="66726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KONTINUITA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8663226" y="4387197"/>
            <a:ext cx="1735901" cy="6672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91406" y="5485875"/>
            <a:ext cx="131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Analýza designu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814775" y="5485875"/>
            <a:ext cx="131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Strukturní analýza hry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599113" y="5347375"/>
            <a:ext cx="1690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Analýza interface</a:t>
            </a:r>
          </a:p>
          <a:p>
            <a:pPr algn="ctr"/>
            <a:r>
              <a:rPr lang="cs-CZ" dirty="0" smtClean="0"/>
              <a:t>(</a:t>
            </a:r>
            <a:r>
              <a:rPr lang="cs-CZ" dirty="0" err="1" smtClean="0"/>
              <a:t>HUD</a:t>
            </a:r>
            <a:r>
              <a:rPr lang="cs-CZ" dirty="0" smtClean="0"/>
              <a:t>, </a:t>
            </a:r>
            <a:r>
              <a:rPr lang="cs-CZ" dirty="0" err="1" smtClean="0"/>
              <a:t>GUI</a:t>
            </a:r>
            <a:r>
              <a:rPr lang="cs-CZ" dirty="0" smtClean="0"/>
              <a:t>, UX, </a:t>
            </a:r>
            <a:r>
              <a:rPr lang="cs-CZ" dirty="0" err="1" smtClean="0"/>
              <a:t>FOCUS</a:t>
            </a:r>
            <a:r>
              <a:rPr lang="cs-CZ" dirty="0" smtClean="0"/>
              <a:t> TESTY)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290109" y="5552018"/>
            <a:ext cx="3181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Play testy</a:t>
            </a:r>
          </a:p>
          <a:p>
            <a:pPr algn="ctr"/>
            <a:r>
              <a:rPr lang="cs-CZ" dirty="0" smtClean="0"/>
              <a:t>Herní analytika (telemetrie – </a:t>
            </a:r>
            <a:r>
              <a:rPr lang="cs-CZ" dirty="0" err="1" smtClean="0"/>
              <a:t>player</a:t>
            </a:r>
            <a:r>
              <a:rPr lang="cs-CZ" dirty="0" smtClean="0"/>
              <a:t> performance, business…)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126028" y="5485875"/>
            <a:ext cx="1690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Interpretace, estetika, komparace…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014951" y="5485875"/>
            <a:ext cx="1315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Obsahov</a:t>
            </a:r>
            <a:r>
              <a:rPr lang="cs-CZ" dirty="0"/>
              <a:t>é</a:t>
            </a:r>
            <a:r>
              <a:rPr lang="cs-CZ" dirty="0" smtClean="0"/>
              <a:t> analýzy (narativní, vizuální)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5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Analýzy (digitálních)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Designové:</a:t>
            </a:r>
            <a:r>
              <a:rPr lang="cs-CZ" dirty="0" smtClean="0"/>
              <a:t> analýza herních mechanik, pravidel, efekt změn na UX, herní analytika (telemetrie)</a:t>
            </a:r>
            <a:br>
              <a:rPr lang="cs-CZ" dirty="0" smtClean="0"/>
            </a:br>
            <a:endParaRPr lang="cs-CZ" dirty="0" smtClean="0"/>
          </a:p>
          <a:p>
            <a:r>
              <a:rPr lang="cs-CZ" i="1" dirty="0" smtClean="0"/>
              <a:t>Funkční: </a:t>
            </a:r>
            <a:r>
              <a:rPr lang="cs-CZ" dirty="0" smtClean="0"/>
              <a:t>interface a metody ovládání (HW i v rámci hry), </a:t>
            </a:r>
            <a:r>
              <a:rPr lang="cs-CZ" dirty="0" err="1" smtClean="0"/>
              <a:t>focus</a:t>
            </a:r>
            <a:r>
              <a:rPr lang="cs-CZ" dirty="0" smtClean="0"/>
              <a:t> testy, play testy</a:t>
            </a:r>
            <a:br>
              <a:rPr lang="cs-CZ" dirty="0" smtClean="0"/>
            </a:br>
            <a:endParaRPr lang="cs-CZ" dirty="0" smtClean="0"/>
          </a:p>
          <a:p>
            <a:r>
              <a:rPr lang="cs-CZ" i="1" dirty="0" smtClean="0"/>
              <a:t>Teoretické: </a:t>
            </a:r>
            <a:r>
              <a:rPr lang="cs-CZ" dirty="0" smtClean="0"/>
              <a:t>dle metodologie různých oborů (sociologie, teorie nových médií, historie, </a:t>
            </a:r>
            <a:r>
              <a:rPr lang="cs-CZ" dirty="0" err="1" smtClean="0"/>
              <a:t>fan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psychologie…)</a:t>
            </a:r>
          </a:p>
          <a:p>
            <a:endParaRPr lang="cs-CZ" dirty="0" smtClean="0"/>
          </a:p>
          <a:p>
            <a:r>
              <a:rPr lang="cs-CZ" i="1" dirty="0" smtClean="0"/>
              <a:t>Obsahové</a:t>
            </a:r>
            <a:r>
              <a:rPr lang="cs-CZ" dirty="0" smtClean="0"/>
              <a:t>: podobně jako filmová studia, narativní / vizuální </a:t>
            </a:r>
            <a:br>
              <a:rPr lang="cs-CZ" dirty="0" smtClean="0"/>
            </a:br>
            <a:endParaRPr lang="cs-CZ" dirty="0" smtClean="0"/>
          </a:p>
          <a:p>
            <a:r>
              <a:rPr lang="cs-CZ" i="1" dirty="0" smtClean="0"/>
              <a:t>Obchodní: </a:t>
            </a:r>
            <a:r>
              <a:rPr lang="cs-CZ" dirty="0" smtClean="0"/>
              <a:t>prodeje a </a:t>
            </a:r>
            <a:r>
              <a:rPr lang="cs-CZ" dirty="0" err="1" smtClean="0"/>
              <a:t>revenue</a:t>
            </a:r>
            <a:r>
              <a:rPr lang="cs-CZ" dirty="0" smtClean="0"/>
              <a:t> (f2p), tržní prostředí (trendy, typologie hráčů, typologie žánrů), náklady, výzkum konkurence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4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Analýza (digitálních) her - zobecnění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Naše nástroje:</a:t>
            </a:r>
          </a:p>
          <a:p>
            <a:pPr lvl="1"/>
            <a:r>
              <a:rPr lang="cs-CZ" dirty="0" smtClean="0"/>
              <a:t>Data (číselné hodnoty, existující prvky)</a:t>
            </a:r>
          </a:p>
          <a:p>
            <a:pPr lvl="1"/>
            <a:r>
              <a:rPr lang="cs-CZ" dirty="0" smtClean="0"/>
              <a:t>Objektivní kategorizace (seřazení objektivních prvků)</a:t>
            </a:r>
          </a:p>
          <a:p>
            <a:pPr lvl="1"/>
            <a:r>
              <a:rPr lang="cs-CZ" dirty="0" smtClean="0"/>
              <a:t>Subjektivní data (pozorování, vlastní chápání skutečnosti)</a:t>
            </a:r>
          </a:p>
          <a:p>
            <a:pPr lvl="1"/>
            <a:r>
              <a:rPr lang="cs-CZ" dirty="0" smtClean="0"/>
              <a:t>Subjektivní instinkt (např. při samotné tvorbě a koncepci; </a:t>
            </a:r>
            <a:r>
              <a:rPr lang="cs-CZ" dirty="0" err="1" smtClean="0"/>
              <a:t>vernakulární</a:t>
            </a:r>
            <a:r>
              <a:rPr lang="cs-CZ" dirty="0" smtClean="0"/>
              <a:t> teorie)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analyzování digitálních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herní mechaniky, pravidla – designová</a:t>
            </a:r>
          </a:p>
          <a:p>
            <a:r>
              <a:rPr lang="cs-CZ" b="1" dirty="0" err="1" smtClean="0"/>
              <a:t>tutorial</a:t>
            </a:r>
            <a:r>
              <a:rPr lang="cs-CZ" b="1" dirty="0" smtClean="0"/>
              <a:t>,  vstupní obsah – analýza </a:t>
            </a:r>
            <a:r>
              <a:rPr lang="cs-CZ" b="1" dirty="0" err="1" smtClean="0"/>
              <a:t>onboardingu</a:t>
            </a:r>
            <a:r>
              <a:rPr lang="cs-CZ" b="1" dirty="0" smtClean="0"/>
              <a:t> a retence</a:t>
            </a:r>
          </a:p>
          <a:p>
            <a:r>
              <a:rPr lang="cs-CZ" b="1" dirty="0" smtClean="0"/>
              <a:t>herní </a:t>
            </a:r>
            <a:r>
              <a:rPr lang="cs-CZ" b="1" dirty="0"/>
              <a:t>analytika (telemetrie</a:t>
            </a:r>
            <a:r>
              <a:rPr lang="cs-CZ" b="1" dirty="0" smtClean="0"/>
              <a:t>) – designová x </a:t>
            </a:r>
            <a:r>
              <a:rPr lang="cs-CZ" b="1" dirty="0" err="1" smtClean="0"/>
              <a:t>businessová</a:t>
            </a:r>
            <a:endParaRPr lang="cs-CZ" b="1" dirty="0" smtClean="0"/>
          </a:p>
          <a:p>
            <a:pPr lvl="1"/>
            <a:r>
              <a:rPr lang="cs-CZ" dirty="0" smtClean="0"/>
              <a:t>Předmět: data o hráčích, </a:t>
            </a:r>
            <a:r>
              <a:rPr lang="cs-CZ" dirty="0" err="1" smtClean="0"/>
              <a:t>heat</a:t>
            </a:r>
            <a:r>
              <a:rPr lang="cs-CZ" dirty="0" smtClean="0"/>
              <a:t> mapy, design hypotézy; Metoda: vizuální analýza, statistika, play test; Výstup: </a:t>
            </a:r>
            <a:r>
              <a:rPr lang="cs-CZ" i="1" dirty="0" smtClean="0"/>
              <a:t>Design rovnovážných nesymetrických </a:t>
            </a:r>
            <a:r>
              <a:rPr lang="cs-CZ" i="1" dirty="0" err="1" smtClean="0"/>
              <a:t>multiplayerových</a:t>
            </a:r>
            <a:r>
              <a:rPr lang="cs-CZ" i="1" dirty="0" smtClean="0"/>
              <a:t> map v </a:t>
            </a:r>
            <a:r>
              <a:rPr lang="cs-CZ" i="1" dirty="0" err="1" smtClean="0"/>
              <a:t>League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Legends</a:t>
            </a:r>
            <a:endParaRPr lang="cs-CZ" i="1" dirty="0" smtClean="0"/>
          </a:p>
          <a:p>
            <a:r>
              <a:rPr lang="cs-CZ" b="1" dirty="0" smtClean="0"/>
              <a:t>UX a vizuál – </a:t>
            </a:r>
            <a:r>
              <a:rPr lang="cs-CZ" b="1" dirty="0" err="1" smtClean="0"/>
              <a:t>focus</a:t>
            </a:r>
            <a:r>
              <a:rPr lang="cs-CZ" b="1" dirty="0" smtClean="0"/>
              <a:t> testy</a:t>
            </a:r>
          </a:p>
          <a:p>
            <a:r>
              <a:rPr lang="cs-CZ" b="1" dirty="0" smtClean="0"/>
              <a:t>Ovládání, platforma, HW – play testy</a:t>
            </a:r>
          </a:p>
          <a:p>
            <a:r>
              <a:rPr lang="cs-CZ" b="1" dirty="0"/>
              <a:t>ž</a:t>
            </a:r>
            <a:r>
              <a:rPr lang="cs-CZ" b="1" dirty="0" smtClean="0"/>
              <a:t>ánry, historie tvorby, jazyk média – teoretické</a:t>
            </a:r>
          </a:p>
          <a:p>
            <a:r>
              <a:rPr lang="cs-CZ" b="1" dirty="0" smtClean="0"/>
              <a:t>subkultury, </a:t>
            </a:r>
            <a:r>
              <a:rPr lang="cs-CZ" b="1" dirty="0" err="1" smtClean="0"/>
              <a:t>UGC</a:t>
            </a:r>
            <a:r>
              <a:rPr lang="cs-CZ" b="1" dirty="0" smtClean="0"/>
              <a:t>, </a:t>
            </a:r>
            <a:r>
              <a:rPr lang="cs-CZ" b="1" dirty="0" err="1" smtClean="0"/>
              <a:t>prosumer</a:t>
            </a:r>
            <a:r>
              <a:rPr lang="cs-CZ" b="1" dirty="0" smtClean="0"/>
              <a:t> – teoretické </a:t>
            </a:r>
          </a:p>
          <a:p>
            <a:pPr lvl="1"/>
            <a:r>
              <a:rPr lang="cs-CZ" dirty="0" smtClean="0"/>
              <a:t>Předmět: fanoušci, texty, tvorba; Metoda: mapování, kvantifikace, statistika; Výstup: </a:t>
            </a:r>
            <a:r>
              <a:rPr lang="cs-CZ" i="1" dirty="0" smtClean="0"/>
              <a:t>O kultuře </a:t>
            </a:r>
            <a:r>
              <a:rPr lang="cs-CZ" i="1" dirty="0" err="1" smtClean="0"/>
              <a:t>moderů</a:t>
            </a:r>
            <a:r>
              <a:rPr lang="cs-CZ" i="1" dirty="0" smtClean="0"/>
              <a:t> jako substitutech marketingu</a:t>
            </a:r>
          </a:p>
          <a:p>
            <a:r>
              <a:rPr lang="cs-CZ" b="1" dirty="0" err="1"/>
              <a:t>r</a:t>
            </a:r>
            <a:r>
              <a:rPr lang="cs-CZ" b="1" dirty="0" err="1" smtClean="0"/>
              <a:t>evenue</a:t>
            </a:r>
            <a:r>
              <a:rPr lang="cs-CZ" b="1" dirty="0" smtClean="0"/>
              <a:t>, výkon reklam – obchodní </a:t>
            </a:r>
          </a:p>
          <a:p>
            <a:pPr lvl="1"/>
            <a:r>
              <a:rPr lang="cs-CZ" dirty="0" smtClean="0"/>
              <a:t>Předmět: hráči, útrata </a:t>
            </a:r>
            <a:r>
              <a:rPr lang="cs-CZ" dirty="0" err="1" smtClean="0"/>
              <a:t>inapp</a:t>
            </a:r>
            <a:r>
              <a:rPr lang="cs-CZ" dirty="0" smtClean="0"/>
              <a:t> nákupů, </a:t>
            </a:r>
            <a:r>
              <a:rPr lang="cs-CZ" dirty="0" err="1" smtClean="0"/>
              <a:t>timestamp</a:t>
            </a:r>
            <a:r>
              <a:rPr lang="cs-CZ" dirty="0" smtClean="0"/>
              <a:t>, žánry; Metoda: statistika, korelace (čas, prostor, žánry); Výstup: </a:t>
            </a:r>
            <a:r>
              <a:rPr lang="cs-CZ" i="1" dirty="0" smtClean="0"/>
              <a:t>Hráči hry </a:t>
            </a:r>
            <a:r>
              <a:rPr lang="cs-CZ" i="1" dirty="0" err="1" smtClean="0"/>
              <a:t>Hearthstone</a:t>
            </a:r>
            <a:r>
              <a:rPr lang="cs-CZ" i="1" dirty="0" smtClean="0"/>
              <a:t> a motivy k nákupu booster </a:t>
            </a:r>
            <a:r>
              <a:rPr lang="cs-CZ" i="1" dirty="0" err="1" smtClean="0"/>
              <a:t>packů</a:t>
            </a:r>
            <a:endParaRPr lang="cs-CZ" i="1" dirty="0" smtClean="0"/>
          </a:p>
          <a:p>
            <a:r>
              <a:rPr lang="cs-CZ" b="1" dirty="0"/>
              <a:t>k</a:t>
            </a:r>
            <a:r>
              <a:rPr lang="cs-CZ" b="1" dirty="0" smtClean="0"/>
              <a:t>onkurence, prodeje, saturace trhu – obchodní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299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25400"/>
            <a:ext cx="6832600" cy="6832600"/>
          </a:xfrm>
        </p:spPr>
      </p:pic>
    </p:spTree>
    <p:extLst>
      <p:ext uri="{BB962C8B-B14F-4D97-AF65-F5344CB8AC3E}">
        <p14:creationId xmlns:p14="http://schemas.microsoft.com/office/powerpoint/2010/main" val="2864374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pia\Downloads\ga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3822" y="3800308"/>
            <a:ext cx="5815012" cy="288925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Procedurální rétorika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6495" cy="435133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využívání procesů </a:t>
            </a:r>
            <a:r>
              <a:rPr lang="cs-CZ" dirty="0" err="1" smtClean="0"/>
              <a:t>persvazivně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schopnost přesvědčit hráče o konkrétním chování tak, že ukáže a odhalí procesy a jejich důsledky, které se s daným chováním pojí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Návrat k rámování </a:t>
            </a:r>
          </a:p>
          <a:p>
            <a:pPr>
              <a:buNone/>
            </a:pPr>
            <a:r>
              <a:rPr lang="cs-CZ" dirty="0" smtClean="0"/>
              <a:t>(pojem </a:t>
            </a:r>
            <a:r>
              <a:rPr lang="cs-CZ" dirty="0" err="1" smtClean="0"/>
              <a:t>Stuarta</a:t>
            </a:r>
            <a:r>
              <a:rPr lang="cs-CZ" dirty="0" smtClean="0"/>
              <a:t> </a:t>
            </a:r>
            <a:r>
              <a:rPr lang="cs-CZ" dirty="0" err="1" smtClean="0"/>
              <a:t>Halla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Vaše výstupy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688336"/>
            <a:ext cx="7315200" cy="4169664"/>
          </a:xfrm>
        </p:spPr>
      </p:pic>
    </p:spTree>
    <p:extLst>
      <p:ext uri="{BB962C8B-B14F-4D97-AF65-F5344CB8AC3E}">
        <p14:creationId xmlns:p14="http://schemas.microsoft.com/office/powerpoint/2010/main" val="2179836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Procedurální rétorika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6495" cy="4351338"/>
          </a:xfrm>
        </p:spPr>
        <p:txBody>
          <a:bodyPr/>
          <a:lstStyle/>
          <a:p>
            <a:pPr>
              <a:buNone/>
            </a:pPr>
            <a:r>
              <a:rPr lang="cs-CZ" dirty="0"/>
              <a:t>Rétorika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Bogost</a:t>
            </a:r>
            <a:r>
              <a:rPr lang="cs-CZ" dirty="0" smtClean="0"/>
              <a:t> hovoří o hrách jako simulaci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Neplést s metaforou (</a:t>
            </a:r>
            <a:r>
              <a:rPr lang="cs-CZ" dirty="0" err="1" smtClean="0"/>
              <a:t>Passage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Proceduralita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968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431"/>
            <a:ext cx="12023387" cy="6172200"/>
          </a:xfrm>
        </p:spPr>
      </p:pic>
    </p:spTree>
    <p:extLst>
      <p:ext uri="{BB962C8B-B14F-4D97-AF65-F5344CB8AC3E}">
        <p14:creationId xmlns:p14="http://schemas.microsoft.com/office/powerpoint/2010/main" val="1702601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384884" cy="435133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10652" y="1576138"/>
            <a:ext cx="88191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Jsou jedním ze souborů mechanik.</a:t>
            </a:r>
          </a:p>
          <a:p>
            <a:r>
              <a:rPr lang="cs-CZ" sz="2800" dirty="0" smtClean="0"/>
              <a:t>Ve skutečnosti jsou </a:t>
            </a:r>
            <a:r>
              <a:rPr lang="cs-CZ" sz="2800" b="1" dirty="0" smtClean="0"/>
              <a:t>zásadní mechanika</a:t>
            </a:r>
            <a:r>
              <a:rPr lang="cs-CZ" sz="2800" dirty="0" smtClean="0"/>
              <a:t>. Definují prostor, objekty, hráčské akce následky těchto akcí, limity akcí a cíle.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Jinými slovy – umožňují spouštět všechny ostatní mechaniky a </a:t>
            </a:r>
            <a:r>
              <a:rPr lang="cs-CZ" sz="2800" b="1" dirty="0" smtClean="0"/>
              <a:t>definují cíle hry</a:t>
            </a:r>
            <a:r>
              <a:rPr lang="cs-CZ" sz="2800" dirty="0" smtClean="0"/>
              <a:t>!</a:t>
            </a:r>
          </a:p>
          <a:p>
            <a:endParaRPr lang="cs-CZ" sz="2800" dirty="0"/>
          </a:p>
          <a:p>
            <a:r>
              <a:rPr lang="cs-CZ" sz="2800" dirty="0" smtClean="0"/>
              <a:t>A co prostor?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6055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práce s prostorem ve </a:t>
            </a:r>
            <a:r>
              <a:rPr lang="cs-CZ" b="1" dirty="0" smtClean="0"/>
              <a:t>hrách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Šachy</a:t>
            </a:r>
            <a:r>
              <a:rPr lang="cs-CZ" dirty="0" smtClean="0"/>
              <a:t> </a:t>
            </a:r>
            <a:r>
              <a:rPr lang="cs-CZ" dirty="0"/>
              <a:t>(15. století) – jednotlivá políčka na bitevním poli jsou podstatná pro interakci herních elementů. Šachy jsou prostorovou dvojicí souřadnic, mechanismus řešení setkání figurek (na základě jejich typů a posloupnosti událostí – kdo byl první).</a:t>
            </a:r>
          </a:p>
          <a:p>
            <a:r>
              <a:rPr lang="cs-CZ" i="1" dirty="0"/>
              <a:t>UFO: </a:t>
            </a:r>
            <a:r>
              <a:rPr lang="cs-CZ" i="1" dirty="0" err="1"/>
              <a:t>Enemy</a:t>
            </a:r>
            <a:r>
              <a:rPr lang="cs-CZ" i="1" dirty="0"/>
              <a:t> </a:t>
            </a:r>
            <a:r>
              <a:rPr lang="cs-CZ" i="1" dirty="0" err="1"/>
              <a:t>Unknown</a:t>
            </a:r>
            <a:r>
              <a:rPr lang="cs-CZ" dirty="0"/>
              <a:t> (1993) – každá mise je generována z definované množiny prostorových celků. Stěny, stromy a jiné překážky jsou zničitelné za pomoci výbuchu či silných laserových zbraní. Hráč i vetřelci dokáží účelově prostředí ničit a je nutné započítat tento herní prostorový element do strategie hráče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534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práce s prostorem ve </a:t>
            </a:r>
            <a:r>
              <a:rPr lang="cs-CZ" b="1" dirty="0" smtClean="0"/>
              <a:t>hrách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Polda</a:t>
            </a:r>
            <a:r>
              <a:rPr lang="cs-CZ" dirty="0"/>
              <a:t> (1998) – prostor je nejen nosičem příběhu, ale obsahuje i předměty, hádanky a interaktivní body, které posouvají příběh hry k cíli a dokončení.</a:t>
            </a:r>
          </a:p>
          <a:p>
            <a:r>
              <a:rPr lang="cs-CZ" i="1" dirty="0"/>
              <a:t>Člověče nezlob se</a:t>
            </a:r>
            <a:r>
              <a:rPr lang="cs-CZ" dirty="0"/>
              <a:t> – není důležité, jak dalekou jsou od sebe jednotlivá políčka cesty do domečku. </a:t>
            </a:r>
          </a:p>
          <a:p>
            <a:r>
              <a:rPr lang="cs-CZ" i="1" dirty="0"/>
              <a:t>Kuželky nezlobte se </a:t>
            </a:r>
            <a:r>
              <a:rPr lang="cs-CZ" dirty="0"/>
              <a:t>– i samotná velikost hracího plánu je důležitá, kvůli porážení kuželek kostkami.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961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smyčky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jednotlivce (</a:t>
            </a:r>
            <a:r>
              <a:rPr lang="cs-CZ" i="1" dirty="0"/>
              <a:t>prvek sytému</a:t>
            </a:r>
            <a:r>
              <a:rPr lang="cs-CZ" dirty="0"/>
              <a:t>), který má nějaké motivy (</a:t>
            </a:r>
            <a:r>
              <a:rPr lang="cs-CZ" i="1" dirty="0"/>
              <a:t>něco chce</a:t>
            </a:r>
            <a:r>
              <a:rPr lang="cs-CZ" dirty="0"/>
              <a:t>) a vstupuje do systému, který plní jeho přání (výstup; </a:t>
            </a:r>
            <a:r>
              <a:rPr lang="cs-CZ" i="1" dirty="0"/>
              <a:t>online platba, zápůjčka motorové pily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1210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Herní smyčky odpovídají na různé typy motivací konkrétní odměnou (herní předměty, posun v příběhu, dokončení kapitoly, udělení trofeje… apod.). Modelování takových smyček je jedním z designérských postupů </a:t>
            </a:r>
            <a:r>
              <a:rPr lang="cs-CZ" dirty="0" err="1"/>
              <a:t>předprodukční</a:t>
            </a:r>
            <a:r>
              <a:rPr lang="cs-CZ" dirty="0"/>
              <a:t> fáze tvorby her. Herní smyčky nemusí být kdovíjak složité, aby byla hra zábavná, a jejich základní struktura odpovídá schématu: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cíl </a:t>
            </a:r>
            <a:r>
              <a:rPr lang="cs-CZ" i="1" dirty="0"/>
              <a:t>&gt; překážka &gt; odměna (+ nový cíl)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348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Příklad herních smyček I</a:t>
            </a:r>
          </a:p>
          <a:p>
            <a:r>
              <a:rPr lang="cs-CZ" dirty="0"/>
              <a:t>Hra </a:t>
            </a:r>
            <a:r>
              <a:rPr lang="cs-CZ" i="1" dirty="0" err="1"/>
              <a:t>Diablo</a:t>
            </a:r>
            <a:r>
              <a:rPr lang="cs-CZ" dirty="0"/>
              <a:t> (1996) a případně celá tato série, lze zjednodušit na herní smyčku: </a:t>
            </a:r>
          </a:p>
          <a:p>
            <a:pPr lvl="1"/>
            <a:r>
              <a:rPr lang="cs-CZ" dirty="0"/>
              <a:t>znič nepřátele &gt; získej zlato &gt; nakup nové zbraně a zásoby + znič silnějšího nepřítele.</a:t>
            </a:r>
          </a:p>
          <a:p>
            <a:r>
              <a:rPr lang="cs-CZ" dirty="0"/>
              <a:t>Pro pozdější díly série pak:</a:t>
            </a:r>
          </a:p>
          <a:p>
            <a:pPr lvl="1"/>
            <a:r>
              <a:rPr lang="cs-CZ" dirty="0"/>
              <a:t>znič nepřátele &gt; získej nové zbraně + znič silnějšího nepřítele.</a:t>
            </a:r>
          </a:p>
        </p:txBody>
      </p:sp>
    </p:spTree>
    <p:extLst>
      <p:ext uri="{BB962C8B-B14F-4D97-AF65-F5344CB8AC3E}">
        <p14:creationId xmlns:p14="http://schemas.microsoft.com/office/powerpoint/2010/main" val="525962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Příklad herních smyček II</a:t>
            </a:r>
          </a:p>
          <a:p>
            <a:r>
              <a:rPr lang="cs-CZ" i="1" dirty="0"/>
              <a:t>Ve hře Člověče nezlob se lze za herní smyčku označit následující:</a:t>
            </a:r>
            <a:endParaRPr lang="cs-CZ" dirty="0"/>
          </a:p>
          <a:p>
            <a:pPr lvl="0"/>
            <a:r>
              <a:rPr lang="cs-CZ" i="1" dirty="0"/>
              <a:t>cíl: dojít do domečku co nejrychleji</a:t>
            </a:r>
            <a:endParaRPr lang="cs-CZ" dirty="0"/>
          </a:p>
          <a:p>
            <a:pPr lvl="1"/>
            <a:r>
              <a:rPr lang="cs-CZ" i="1" dirty="0"/>
              <a:t>akce: vhodný hod 6ky &gt; nasazení figurky</a:t>
            </a:r>
            <a:endParaRPr lang="cs-CZ" dirty="0"/>
          </a:p>
          <a:p>
            <a:pPr lvl="2"/>
            <a:r>
              <a:rPr lang="cs-CZ" i="1" dirty="0"/>
              <a:t>reakce: radost, úspěch</a:t>
            </a:r>
            <a:endParaRPr lang="cs-CZ" dirty="0"/>
          </a:p>
          <a:p>
            <a:pPr lvl="1"/>
            <a:r>
              <a:rPr lang="cs-CZ" i="1" dirty="0"/>
              <a:t>akce: nasazení figurky &gt; okruh bez vyhození &gt; zaparkování v domečku</a:t>
            </a:r>
            <a:endParaRPr lang="cs-CZ" dirty="0"/>
          </a:p>
          <a:p>
            <a:pPr lvl="2"/>
            <a:r>
              <a:rPr lang="cs-CZ" i="1" dirty="0"/>
              <a:t>reakce: úspěch, radost, blíže cíli</a:t>
            </a:r>
            <a:endParaRPr lang="cs-CZ" dirty="0"/>
          </a:p>
          <a:p>
            <a:pPr lvl="0"/>
            <a:r>
              <a:rPr lang="cs-CZ" i="1" dirty="0"/>
              <a:t>cíl: porazit nepřítele</a:t>
            </a:r>
            <a:endParaRPr lang="cs-CZ" dirty="0"/>
          </a:p>
          <a:p>
            <a:pPr lvl="1"/>
            <a:r>
              <a:rPr lang="cs-CZ" i="1" dirty="0"/>
              <a:t>akce: vhodný hod &gt; vyhození protihráče </a:t>
            </a:r>
            <a:endParaRPr lang="cs-CZ" dirty="0"/>
          </a:p>
          <a:p>
            <a:pPr lvl="2"/>
            <a:r>
              <a:rPr lang="cs-CZ" i="1" dirty="0"/>
              <a:t>reakce: soupeření, zákeřnost</a:t>
            </a:r>
            <a:endParaRPr lang="cs-CZ" dirty="0"/>
          </a:p>
          <a:p>
            <a:pPr lvl="0"/>
            <a:r>
              <a:rPr lang="cs-CZ" i="1" dirty="0"/>
              <a:t>cíl: nebýt agresivní</a:t>
            </a:r>
            <a:endParaRPr lang="cs-CZ" dirty="0"/>
          </a:p>
          <a:p>
            <a:pPr lvl="1"/>
            <a:r>
              <a:rPr lang="cs-CZ" i="1" dirty="0"/>
              <a:t>akce: vhodný hod &gt; možné vyhození protihráče &gt; pohyb jinou figurkou </a:t>
            </a:r>
            <a:endParaRPr lang="cs-CZ" dirty="0"/>
          </a:p>
          <a:p>
            <a:r>
              <a:rPr lang="cs-CZ" i="1" dirty="0"/>
              <a:t>reakce: altruismus, velkodušnost.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732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3" y="1690688"/>
            <a:ext cx="94776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0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Mechanics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Pod </a:t>
            </a:r>
            <a:r>
              <a:rPr lang="cs-CZ" i="1" dirty="0" err="1"/>
              <a:t>pojmom</a:t>
            </a:r>
            <a:r>
              <a:rPr lang="cs-CZ" i="1" dirty="0"/>
              <a:t> mechanika si </a:t>
            </a:r>
            <a:r>
              <a:rPr lang="cs-CZ" i="1" dirty="0" err="1"/>
              <a:t>predstavujem</a:t>
            </a:r>
            <a:r>
              <a:rPr lang="cs-CZ" i="1" dirty="0"/>
              <a:t> základné </a:t>
            </a:r>
            <a:r>
              <a:rPr lang="cs-CZ" i="1" dirty="0" err="1"/>
              <a:t>funkcie</a:t>
            </a:r>
            <a:r>
              <a:rPr lang="cs-CZ" i="1" dirty="0"/>
              <a:t> hry či už </a:t>
            </a:r>
            <a:r>
              <a:rPr lang="cs-CZ" i="1" dirty="0" err="1"/>
              <a:t>digitálnej</a:t>
            </a:r>
            <a:r>
              <a:rPr lang="cs-CZ" i="1" dirty="0"/>
              <a:t> </a:t>
            </a:r>
            <a:r>
              <a:rPr lang="cs-CZ" i="1" dirty="0" err="1"/>
              <a:t>alebo</a:t>
            </a:r>
            <a:r>
              <a:rPr lang="cs-CZ" i="1" dirty="0"/>
              <a:t> </a:t>
            </a:r>
            <a:r>
              <a:rPr lang="cs-CZ" i="1" dirty="0" err="1"/>
              <a:t>analógovej</a:t>
            </a:r>
            <a:r>
              <a:rPr lang="cs-CZ" i="1" dirty="0"/>
              <a:t>. V </a:t>
            </a:r>
            <a:r>
              <a:rPr lang="cs-CZ" i="1" dirty="0" err="1"/>
              <a:t>digitálnom</a:t>
            </a:r>
            <a:r>
              <a:rPr lang="cs-CZ" i="1" dirty="0"/>
              <a:t> </a:t>
            </a:r>
            <a:r>
              <a:rPr lang="cs-CZ" i="1" dirty="0" err="1"/>
              <a:t>prostredí</a:t>
            </a:r>
            <a:r>
              <a:rPr lang="cs-CZ" i="1" dirty="0"/>
              <a:t> </a:t>
            </a:r>
            <a:r>
              <a:rPr lang="cs-CZ" i="1" dirty="0" err="1"/>
              <a:t>sa</a:t>
            </a:r>
            <a:r>
              <a:rPr lang="cs-CZ" i="1" dirty="0"/>
              <a:t> jedna o naprogramované </a:t>
            </a:r>
            <a:r>
              <a:rPr lang="cs-CZ" i="1" dirty="0" err="1"/>
              <a:t>funkcie</a:t>
            </a:r>
            <a:r>
              <a:rPr lang="cs-CZ" i="1" dirty="0"/>
              <a:t> a algoritmy, </a:t>
            </a:r>
            <a:r>
              <a:rPr lang="cs-CZ" i="1" dirty="0" err="1"/>
              <a:t>vďaka</a:t>
            </a:r>
            <a:r>
              <a:rPr lang="cs-CZ" i="1" dirty="0"/>
              <a:t> </a:t>
            </a:r>
            <a:r>
              <a:rPr lang="cs-CZ" i="1" dirty="0" err="1"/>
              <a:t>ktorým</a:t>
            </a:r>
            <a:r>
              <a:rPr lang="cs-CZ" i="1" dirty="0"/>
              <a:t> hra funguje v </a:t>
            </a:r>
            <a:r>
              <a:rPr lang="cs-CZ" i="1" dirty="0" err="1"/>
              <a:t>prvom</a:t>
            </a:r>
            <a:r>
              <a:rPr lang="cs-CZ" i="1" dirty="0"/>
              <a:t> </a:t>
            </a:r>
            <a:r>
              <a:rPr lang="cs-CZ" i="1" dirty="0" err="1"/>
              <a:t>rade</a:t>
            </a:r>
            <a:r>
              <a:rPr lang="cs-CZ" i="1" dirty="0"/>
              <a:t> a </a:t>
            </a:r>
            <a:r>
              <a:rPr lang="cs-CZ" i="1" dirty="0" err="1"/>
              <a:t>ktoré</a:t>
            </a:r>
            <a:r>
              <a:rPr lang="cs-CZ" i="1" dirty="0"/>
              <a:t> </a:t>
            </a:r>
            <a:r>
              <a:rPr lang="cs-CZ" i="1" dirty="0" err="1"/>
              <a:t>dovoľujú</a:t>
            </a:r>
            <a:r>
              <a:rPr lang="cs-CZ" i="1" dirty="0"/>
              <a:t> </a:t>
            </a:r>
            <a:r>
              <a:rPr lang="cs-CZ" i="1" dirty="0" err="1"/>
              <a:t>užívateľom</a:t>
            </a:r>
            <a:r>
              <a:rPr lang="cs-CZ" i="1" dirty="0"/>
              <a:t> </a:t>
            </a:r>
            <a:r>
              <a:rPr lang="cs-CZ" i="1" dirty="0" err="1"/>
              <a:t>vykonávať</a:t>
            </a:r>
            <a:r>
              <a:rPr lang="cs-CZ" i="1" dirty="0"/>
              <a:t> základné </a:t>
            </a:r>
            <a:r>
              <a:rPr lang="cs-CZ" i="1" dirty="0" err="1"/>
              <a:t>funkcie</a:t>
            </a:r>
            <a:r>
              <a:rPr lang="cs-CZ" i="1" dirty="0"/>
              <a:t> hry. Ide o </a:t>
            </a:r>
            <a:r>
              <a:rPr lang="cs-CZ" i="1" dirty="0" err="1"/>
              <a:t>vnútornú</a:t>
            </a:r>
            <a:r>
              <a:rPr lang="cs-CZ" i="1" dirty="0"/>
              <a:t> kostru </a:t>
            </a:r>
            <a:r>
              <a:rPr lang="cs-CZ" i="1" dirty="0" err="1"/>
              <a:t>každej</a:t>
            </a:r>
            <a:r>
              <a:rPr lang="cs-CZ" i="1" dirty="0"/>
              <a:t> hry. </a:t>
            </a:r>
          </a:p>
        </p:txBody>
      </p:sp>
    </p:spTree>
    <p:extLst>
      <p:ext uri="{BB962C8B-B14F-4D97-AF65-F5344CB8AC3E}">
        <p14:creationId xmlns:p14="http://schemas.microsoft.com/office/powerpoint/2010/main" val="122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384884" cy="435133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10652" y="1576138"/>
            <a:ext cx="8819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/>
              <a:t>Schell</a:t>
            </a:r>
            <a:r>
              <a:rPr lang="cs-CZ" sz="2800" dirty="0" smtClean="0"/>
              <a:t> je řadí do pravidel</a:t>
            </a:r>
          </a:p>
          <a:p>
            <a:endParaRPr lang="cs-CZ" sz="2800" dirty="0" smtClean="0"/>
          </a:p>
          <a:p>
            <a:r>
              <a:rPr lang="cs-CZ" sz="2800" dirty="0" smtClean="0"/>
              <a:t>Musejí být:</a:t>
            </a:r>
          </a:p>
          <a:p>
            <a:pPr marL="514350" indent="-514350">
              <a:buAutoNum type="arabicPeriod"/>
            </a:pPr>
            <a:r>
              <a:rPr lang="cs-CZ" sz="2800" b="1" dirty="0" smtClean="0"/>
              <a:t>Konkrétní</a:t>
            </a:r>
          </a:p>
          <a:p>
            <a:pPr marL="514350" indent="-514350">
              <a:buAutoNum type="arabicPeriod"/>
            </a:pPr>
            <a:r>
              <a:rPr lang="cs-CZ" sz="2800" b="1" dirty="0" smtClean="0"/>
              <a:t>Dosažitelné</a:t>
            </a:r>
          </a:p>
          <a:p>
            <a:pPr marL="514350" indent="-514350">
              <a:buAutoNum type="arabicPeriod"/>
            </a:pPr>
            <a:r>
              <a:rPr lang="cs-CZ" sz="2800" b="1" dirty="0" smtClean="0"/>
              <a:t>Hodnotné</a:t>
            </a:r>
            <a:r>
              <a:rPr lang="cs-CZ" sz="2800" dirty="0" smtClean="0"/>
              <a:t> (</a:t>
            </a:r>
            <a:r>
              <a:rPr lang="cs-CZ" sz="2800" dirty="0" err="1" smtClean="0"/>
              <a:t>rewarding</a:t>
            </a:r>
            <a:r>
              <a:rPr lang="cs-CZ" sz="2800" dirty="0" smtClean="0"/>
              <a:t>)</a:t>
            </a:r>
          </a:p>
          <a:p>
            <a:pPr marL="514350" indent="-514350">
              <a:buAutoNum type="arabicPeriod"/>
            </a:pPr>
            <a:endParaRPr lang="cs-CZ" sz="2800" dirty="0" smtClean="0"/>
          </a:p>
          <a:p>
            <a:pPr marL="514350" indent="-514350"/>
            <a:r>
              <a:rPr lang="cs-CZ" sz="2800" dirty="0" smtClean="0"/>
              <a:t>Existují i pravidla nepsaná – asi nebudeme předpokládat jako vhodné chování při hraní deskovky mlátit soupeře lopatou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02946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1559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8181"/>
                <a:gridCol w="8433819"/>
              </a:tblGrid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HERNÍ ELEMENT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REPREZENTUJE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  mechaniky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„co“; akce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  dynamiky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„jak“; způsob využití akcí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  estetika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„jaký efekt“; estetické reakce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  prostor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„kde“; prostor akcí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  pravidla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„jak ano/ne“; hranice akcí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  cíle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„proč“; příčiny akcí</a:t>
                      </a:r>
                      <a:endParaRPr lang="cs-CZ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effectLst/>
                        </a:rPr>
                        <a:t>  herní </a:t>
                      </a:r>
                      <a:r>
                        <a:rPr lang="cs-CZ" sz="3200" dirty="0">
                          <a:effectLst/>
                        </a:rPr>
                        <a:t>smyčky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„proč znovu“; motivace opakování akcí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45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TAKEAWAY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432"/>
            <a:ext cx="10515600" cy="5274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herní principy (opakování)</a:t>
            </a:r>
          </a:p>
          <a:p>
            <a:r>
              <a:rPr lang="cs-CZ" dirty="0" smtClean="0"/>
              <a:t>„typologie </a:t>
            </a:r>
            <a:r>
              <a:rPr lang="cs-CZ" dirty="0" err="1" smtClean="0"/>
              <a:t>fun</a:t>
            </a:r>
            <a:r>
              <a:rPr lang="cs-CZ" dirty="0" smtClean="0"/>
              <a:t>“ x kategorizace zážitku</a:t>
            </a:r>
          </a:p>
          <a:p>
            <a:r>
              <a:rPr lang="cs-CZ" dirty="0" smtClean="0"/>
              <a:t>procedurální rétorika</a:t>
            </a:r>
          </a:p>
          <a:p>
            <a:r>
              <a:rPr lang="cs-CZ" dirty="0" smtClean="0"/>
              <a:t>analytický náhled na hry</a:t>
            </a:r>
          </a:p>
          <a:p>
            <a:r>
              <a:rPr lang="cs-CZ" dirty="0" smtClean="0"/>
              <a:t>pravidla a cíle</a:t>
            </a:r>
          </a:p>
          <a:p>
            <a:r>
              <a:rPr lang="cs-CZ" dirty="0" smtClean="0"/>
              <a:t>herní smyčky</a:t>
            </a:r>
          </a:p>
          <a:p>
            <a:endParaRPr lang="cs-CZ" dirty="0" smtClean="0"/>
          </a:p>
          <a:p>
            <a:r>
              <a:rPr lang="cs-CZ" dirty="0" smtClean="0"/>
              <a:t>Co s tím?</a:t>
            </a:r>
            <a:endParaRPr lang="cs-CZ" dirty="0"/>
          </a:p>
          <a:p>
            <a:pPr lvl="1"/>
            <a:r>
              <a:rPr lang="cs-CZ" dirty="0" smtClean="0"/>
              <a:t>podklad pro workshop</a:t>
            </a:r>
          </a:p>
          <a:p>
            <a:pPr lvl="1"/>
            <a:r>
              <a:rPr lang="cs-CZ" dirty="0" smtClean="0"/>
              <a:t>jazyk pro analýzu a design her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Co dál?</a:t>
            </a:r>
          </a:p>
          <a:p>
            <a:pPr lvl="1"/>
            <a:r>
              <a:rPr lang="cs-CZ" dirty="0" smtClean="0"/>
              <a:t>10.10. Workshop – game design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Do příště malý úkol:</a:t>
            </a:r>
          </a:p>
          <a:p>
            <a:pPr marL="0" indent="0" algn="ctr">
              <a:buNone/>
            </a:pPr>
            <a:r>
              <a:rPr lang="cs-CZ" dirty="0"/>
              <a:t>V</a:t>
            </a:r>
            <a:r>
              <a:rPr lang="cs-CZ" dirty="0" smtClean="0"/>
              <a:t>yberte si </a:t>
            </a:r>
            <a:r>
              <a:rPr lang="cs-CZ" dirty="0"/>
              <a:t>1x článek na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www.gamasutra.com</a:t>
            </a:r>
            <a:r>
              <a:rPr lang="cs-CZ" dirty="0" smtClean="0"/>
              <a:t> a napište na něj krátké shrnutí, vložte do </a:t>
            </a:r>
            <a:r>
              <a:rPr lang="cs-CZ" dirty="0" err="1" smtClean="0"/>
              <a:t>odevzdávárny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639" y="838073"/>
            <a:ext cx="2928161" cy="36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000" dirty="0" smtClean="0"/>
              <a:t>…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86039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Mechanika</a:t>
            </a:r>
          </a:p>
          <a:p>
            <a:pPr marL="0" indent="0">
              <a:buNone/>
            </a:pPr>
            <a:r>
              <a:rPr lang="cs-CZ" i="1" dirty="0" smtClean="0"/>
              <a:t>jednotlivý </a:t>
            </a:r>
            <a:r>
              <a:rPr lang="cs-CZ" i="1" dirty="0" err="1"/>
              <a:t>špecifický</a:t>
            </a:r>
            <a:r>
              <a:rPr lang="cs-CZ" i="1" dirty="0"/>
              <a:t> úkon </a:t>
            </a:r>
            <a:r>
              <a:rPr lang="cs-CZ" i="1" dirty="0" err="1"/>
              <a:t>prevádzaný</a:t>
            </a:r>
            <a:r>
              <a:rPr lang="cs-CZ" i="1" dirty="0"/>
              <a:t> </a:t>
            </a:r>
            <a:r>
              <a:rPr lang="cs-CZ" i="1" dirty="0" err="1"/>
              <a:t>hráčom</a:t>
            </a:r>
            <a:r>
              <a:rPr lang="cs-CZ" i="1" dirty="0"/>
              <a:t> (fyzický, </a:t>
            </a:r>
            <a:r>
              <a:rPr lang="cs-CZ" i="1" dirty="0" err="1"/>
              <a:t>viditeľný</a:t>
            </a:r>
            <a:r>
              <a:rPr lang="cs-CZ" i="1" dirty="0"/>
              <a:t> </a:t>
            </a:r>
            <a:r>
              <a:rPr lang="cs-CZ" i="1" dirty="0" err="1"/>
              <a:t>alebo</a:t>
            </a:r>
            <a:r>
              <a:rPr lang="cs-CZ" i="1" dirty="0"/>
              <a:t> </a:t>
            </a:r>
            <a:r>
              <a:rPr lang="cs-CZ" i="1" dirty="0" err="1"/>
              <a:t>nejak</a:t>
            </a:r>
            <a:r>
              <a:rPr lang="cs-CZ" i="1" dirty="0"/>
              <a:t> </a:t>
            </a:r>
            <a:r>
              <a:rPr lang="cs-CZ" i="1" dirty="0" err="1"/>
              <a:t>inak</a:t>
            </a:r>
            <a:r>
              <a:rPr lang="cs-CZ" i="1" dirty="0"/>
              <a:t> </a:t>
            </a:r>
            <a:r>
              <a:rPr lang="cs-CZ" i="1" dirty="0" err="1"/>
              <a:t>jasne</a:t>
            </a:r>
            <a:r>
              <a:rPr lang="cs-CZ" i="1" dirty="0"/>
              <a:t> </a:t>
            </a:r>
            <a:r>
              <a:rPr lang="cs-CZ" i="1" dirty="0" err="1"/>
              <a:t>rozoznateľný</a:t>
            </a:r>
            <a:r>
              <a:rPr lang="cs-CZ" i="1" dirty="0"/>
              <a:t>) – pohyb </a:t>
            </a:r>
            <a:r>
              <a:rPr lang="cs-CZ" i="1" dirty="0" err="1"/>
              <a:t>figúrkou</a:t>
            </a:r>
            <a:r>
              <a:rPr lang="cs-CZ" i="1" dirty="0"/>
              <a:t>, hod </a:t>
            </a:r>
            <a:r>
              <a:rPr lang="cs-CZ" i="1" dirty="0" err="1"/>
              <a:t>kockou</a:t>
            </a:r>
            <a:r>
              <a:rPr lang="cs-CZ" i="1" dirty="0"/>
              <a:t>, </a:t>
            </a:r>
            <a:r>
              <a:rPr lang="cs-CZ" i="1" dirty="0" err="1"/>
              <a:t>preskočenie</a:t>
            </a:r>
            <a:r>
              <a:rPr lang="cs-CZ" i="1" dirty="0"/>
              <a:t> </a:t>
            </a:r>
            <a:r>
              <a:rPr lang="cs-CZ" i="1" dirty="0" err="1"/>
              <a:t>prekážky</a:t>
            </a:r>
            <a:r>
              <a:rPr lang="cs-CZ" i="1" dirty="0"/>
              <a:t> apod. Sú to základné úkony, </a:t>
            </a:r>
            <a:r>
              <a:rPr lang="cs-CZ" i="1" dirty="0" err="1"/>
              <a:t>ktoré</a:t>
            </a:r>
            <a:r>
              <a:rPr lang="cs-CZ" i="1" dirty="0"/>
              <a:t> hráč fakticky robí.</a:t>
            </a:r>
          </a:p>
        </p:txBody>
      </p:sp>
    </p:spTree>
    <p:extLst>
      <p:ext uri="{BB962C8B-B14F-4D97-AF65-F5344CB8AC3E}">
        <p14:creationId xmlns:p14="http://schemas.microsoft.com/office/powerpoint/2010/main" val="266466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Dynamika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Dynamika označuje herní mechanizmy, díky kterým se hráč může lépe ponořit do hry (na základě dynamiky vzniká estetika). Dovolují hráči s hrou pracovat tak, aby si ji mohl přizpůsobit ke svému obrazu, využívat v ní své vlastní strategie a hlouběji se ponořit do herního světa. 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…</a:t>
            </a:r>
            <a:r>
              <a:rPr lang="cs-CZ" i="1" dirty="0"/>
              <a:t>jde o jakousi interakci mezi hráčem a mechanikami, přesto však ještě nelze mluvit o výsledném dojmu hry na hráče (tou je až estetika). Podle mě jde o jakýsi předstupeň estetiky.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9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Estetika</a:t>
            </a:r>
          </a:p>
          <a:p>
            <a:pPr marL="0" indent="0">
              <a:buNone/>
            </a:pPr>
            <a:r>
              <a:rPr lang="cs-CZ" i="1" dirty="0" smtClean="0"/>
              <a:t>…zapůsobí </a:t>
            </a:r>
            <a:r>
              <a:rPr lang="cs-CZ" i="1" dirty="0"/>
              <a:t>na hráče povětšinou jako úplně první. Tato kategorie vyvolá určitou emoci (strach, napětí, radost) pomocí použité hudby, barev, mechanik a dynamik ve hře. 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… nebo </a:t>
            </a:r>
            <a:r>
              <a:rPr lang="cs-CZ" dirty="0"/>
              <a:t>také počitek. Označuje hráčovu emoční odezvu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90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Flashback</a:t>
            </a:r>
            <a:r>
              <a:rPr lang="cs-CZ" dirty="0" smtClean="0"/>
              <a:t> – </a:t>
            </a:r>
            <a:r>
              <a:rPr lang="cs-CZ" dirty="0" err="1" smtClean="0"/>
              <a:t>JS</a:t>
            </a:r>
            <a:r>
              <a:rPr lang="cs-CZ" dirty="0" smtClean="0"/>
              <a:t>/PS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 = mechaniky, </a:t>
            </a:r>
            <a:r>
              <a:rPr lang="cs-CZ" dirty="0" smtClean="0"/>
              <a:t>tzn. </a:t>
            </a:r>
            <a:r>
              <a:rPr lang="cs-CZ" dirty="0"/>
              <a:t>základní akce, které může uživatel ve hře dělat a jejich pravidla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D = dynamiky, chápu je jako jakousi "odezvu" na </a:t>
            </a:r>
            <a:r>
              <a:rPr lang="cs-CZ" dirty="0" smtClean="0"/>
              <a:t>mechaniky, jsou to rámce mého chování (response) na systém (= pravidla)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A = </a:t>
            </a:r>
            <a:r>
              <a:rPr lang="cs-CZ" dirty="0" smtClean="0"/>
              <a:t>estetika, </a:t>
            </a:r>
            <a:r>
              <a:rPr lang="cs-CZ" dirty="0"/>
              <a:t>jakou emoci v hráči hra vzbuzuje a k čemu ho podporuje.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9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8735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1347536"/>
            <a:ext cx="10507579" cy="5269832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Sensation</a:t>
            </a:r>
          </a:p>
          <a:p>
            <a:pPr>
              <a:buNone/>
            </a:pPr>
            <a:r>
              <a:rPr lang="en-US" dirty="0" smtClean="0"/>
              <a:t>Game as sense-pleasure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Fantasy</a:t>
            </a:r>
          </a:p>
          <a:p>
            <a:pPr>
              <a:buNone/>
            </a:pPr>
            <a:r>
              <a:rPr lang="en-US" dirty="0" smtClean="0"/>
              <a:t>Game as make-believe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Narrative</a:t>
            </a:r>
          </a:p>
          <a:p>
            <a:pPr>
              <a:buNone/>
            </a:pPr>
            <a:r>
              <a:rPr lang="en-US" dirty="0" smtClean="0"/>
              <a:t>Game as unfolding story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Challenge</a:t>
            </a:r>
          </a:p>
          <a:p>
            <a:pPr>
              <a:buNone/>
            </a:pPr>
            <a:r>
              <a:rPr lang="en-US" dirty="0" smtClean="0"/>
              <a:t>Game as obstacle course 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>
                <a:hlinkClick r:id="rId2"/>
              </a:rPr>
              <a:t>http://</a:t>
            </a:r>
            <a:r>
              <a:rPr lang="cs-CZ" b="1" dirty="0" smtClean="0">
                <a:hlinkClick r:id="rId2"/>
              </a:rPr>
              <a:t>8kindsoffun.com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Fellowship</a:t>
            </a:r>
          </a:p>
          <a:p>
            <a:pPr>
              <a:buNone/>
            </a:pPr>
            <a:r>
              <a:rPr lang="en-US" dirty="0" smtClean="0"/>
              <a:t>Game as social framework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Discovery</a:t>
            </a:r>
          </a:p>
          <a:p>
            <a:pPr>
              <a:buNone/>
            </a:pPr>
            <a:r>
              <a:rPr lang="en-US" dirty="0" smtClean="0"/>
              <a:t>Game as uncharted territory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Expression</a:t>
            </a:r>
          </a:p>
          <a:p>
            <a:pPr>
              <a:buNone/>
            </a:pPr>
            <a:r>
              <a:rPr lang="en-US" dirty="0" smtClean="0"/>
              <a:t>Game as soap box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Submission</a:t>
            </a:r>
          </a:p>
          <a:p>
            <a:pPr>
              <a:buNone/>
            </a:pPr>
            <a:r>
              <a:rPr lang="en-US" dirty="0" smtClean="0"/>
              <a:t>Game as mindless pastime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888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1212</Words>
  <Application>Microsoft Office PowerPoint</Application>
  <PresentationFormat>Širokoúhlá obrazovka</PresentationFormat>
  <Paragraphs>235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Motiv Office</vt:lpstr>
      <vt:lpstr> Digitální hry II. </vt:lpstr>
      <vt:lpstr>Vaše výstupy</vt:lpstr>
      <vt:lpstr>Prezentace aplikace PowerPoint</vt:lpstr>
      <vt:lpstr>Prezentace aplikace PowerPoint</vt:lpstr>
      <vt:lpstr>Prezentace aplikace PowerPoint</vt:lpstr>
      <vt:lpstr>Prezentace aplikace PowerPoint</vt:lpstr>
      <vt:lpstr>Flashback – JS/PS 2014</vt:lpstr>
      <vt:lpstr>Prezentace aplikace PowerPoint</vt:lpstr>
      <vt:lpstr>Kinds of Fun</vt:lpstr>
      <vt:lpstr>Kinds of Fun</vt:lpstr>
      <vt:lpstr>Kinds of Fun</vt:lpstr>
      <vt:lpstr>Prezentace aplikace PowerPoint</vt:lpstr>
      <vt:lpstr>GAME vs USER</vt:lpstr>
      <vt:lpstr>Vzdělávání pomocí her / simulací</vt:lpstr>
      <vt:lpstr>Analýzy (digitálních) her</vt:lpstr>
      <vt:lpstr>Analýza (digitálních) her - zobecnění</vt:lpstr>
      <vt:lpstr>Metody analyzování digitálních her</vt:lpstr>
      <vt:lpstr>Prezentace aplikace PowerPoint</vt:lpstr>
      <vt:lpstr>Procedurální rétorika</vt:lpstr>
      <vt:lpstr>Procedurální rétorika</vt:lpstr>
      <vt:lpstr>Prezentace aplikace PowerPoint</vt:lpstr>
      <vt:lpstr>Pravidla</vt:lpstr>
      <vt:lpstr>Příklad práce s prostorem ve hrách</vt:lpstr>
      <vt:lpstr>Příklad práce s prostorem ve hrách II.</vt:lpstr>
      <vt:lpstr>Herní smyčky</vt:lpstr>
      <vt:lpstr>Prezentace aplikace PowerPoint</vt:lpstr>
      <vt:lpstr>Prezentace aplikace PowerPoint</vt:lpstr>
      <vt:lpstr>Prezentace aplikace PowerPoint</vt:lpstr>
      <vt:lpstr>Prezentace aplikace PowerPoint</vt:lpstr>
      <vt:lpstr>Cíle</vt:lpstr>
      <vt:lpstr>Prezentace aplikace PowerPoint</vt:lpstr>
      <vt:lpstr>TAKEAWAY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hry II.</dc:title>
  <dc:creator>UHV-Zahora</dc:creator>
  <cp:lastModifiedBy>Zdeněk Záhora</cp:lastModifiedBy>
  <cp:revision>62</cp:revision>
  <dcterms:created xsi:type="dcterms:W3CDTF">2014-09-18T10:46:17Z</dcterms:created>
  <dcterms:modified xsi:type="dcterms:W3CDTF">2016-10-03T11:54:37Z</dcterms:modified>
</cp:coreProperties>
</file>