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61" r:id="rId4"/>
    <p:sldId id="317" r:id="rId5"/>
    <p:sldId id="342" r:id="rId6"/>
    <p:sldId id="343" r:id="rId7"/>
    <p:sldId id="362" r:id="rId8"/>
    <p:sldId id="344" r:id="rId9"/>
    <p:sldId id="345" r:id="rId10"/>
    <p:sldId id="363" r:id="rId11"/>
    <p:sldId id="346" r:id="rId12"/>
    <p:sldId id="364" r:id="rId13"/>
    <p:sldId id="347" r:id="rId14"/>
    <p:sldId id="348" r:id="rId15"/>
    <p:sldId id="349" r:id="rId16"/>
    <p:sldId id="350" r:id="rId17"/>
    <p:sldId id="351" r:id="rId18"/>
    <p:sldId id="367" r:id="rId19"/>
    <p:sldId id="366" r:id="rId20"/>
    <p:sldId id="368" r:id="rId21"/>
    <p:sldId id="36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3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6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00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2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E012-D290-4990-BD65-3AB96D1330F5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4208-3D3B-4531-A9CB-A84D78202A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14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8000" dirty="0" smtClean="0"/>
              <a:t>Digitální hry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50" y="3209925"/>
            <a:ext cx="9239250" cy="3330833"/>
          </a:xfrm>
        </p:spPr>
        <p:txBody>
          <a:bodyPr>
            <a:normAutofit/>
          </a:bodyPr>
          <a:lstStyle/>
          <a:p>
            <a:r>
              <a:rPr lang="cs-CZ" dirty="0" smtClean="0"/>
              <a:t>VIKMB31 (podzim </a:t>
            </a:r>
            <a:r>
              <a:rPr lang="cs-CZ" dirty="0" smtClean="0"/>
              <a:t>2016)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Herní mechaniky III., pravidla a vyprávění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7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01"/>
            <a:ext cx="12192000" cy="7620001"/>
          </a:xfrm>
        </p:spPr>
      </p:pic>
    </p:spTree>
    <p:extLst>
      <p:ext uri="{BB962C8B-B14F-4D97-AF65-F5344CB8AC3E}">
        <p14:creationId xmlns:p14="http://schemas.microsoft.com/office/powerpoint/2010/main" val="146899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Interface – překážka?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Interface </a:t>
            </a:r>
            <a:r>
              <a:rPr lang="cs-CZ" dirty="0"/>
              <a:t>a UX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Spatial</a:t>
            </a:r>
            <a:r>
              <a:rPr lang="cs-CZ" dirty="0" smtClean="0"/>
              <a:t> x Meta</a:t>
            </a:r>
          </a:p>
          <a:p>
            <a:endParaRPr lang="cs-CZ" dirty="0" smtClean="0"/>
          </a:p>
          <a:p>
            <a:r>
              <a:rPr lang="cs-CZ" dirty="0" err="1" smtClean="0"/>
              <a:t>Diegeticky</a:t>
            </a:r>
            <a:r>
              <a:rPr lang="cs-CZ" dirty="0" smtClean="0"/>
              <a:t> x </a:t>
            </a:r>
            <a:r>
              <a:rPr lang="cs-CZ" dirty="0" err="1" smtClean="0"/>
              <a:t>nediegeticky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Svět x </a:t>
            </a:r>
            <a:r>
              <a:rPr lang="cs-CZ" dirty="0" err="1" smtClean="0"/>
              <a:t>Narativ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Direct feedback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96" y="365125"/>
            <a:ext cx="5702262" cy="63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55292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ONBOARDING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44047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Onboarding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tutoriálu k pochopení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herního systému.</a:t>
            </a:r>
          </a:p>
          <a:p>
            <a:endParaRPr lang="cs-CZ" dirty="0" smtClean="0"/>
          </a:p>
          <a:p>
            <a:r>
              <a:rPr lang="cs-CZ" dirty="0" smtClean="0"/>
              <a:t>Organické </a:t>
            </a:r>
            <a:r>
              <a:rPr lang="cs-CZ" dirty="0" err="1" smtClean="0"/>
              <a:t>vs</a:t>
            </a:r>
            <a:r>
              <a:rPr lang="cs-CZ" dirty="0" smtClean="0"/>
              <a:t> lineární</a:t>
            </a:r>
          </a:p>
          <a:p>
            <a:endParaRPr lang="cs-CZ" dirty="0" smtClean="0"/>
          </a:p>
          <a:p>
            <a:r>
              <a:rPr lang="cs-CZ" dirty="0" smtClean="0"/>
              <a:t>Explorativní </a:t>
            </a:r>
            <a:r>
              <a:rPr lang="cs-CZ" dirty="0" err="1" smtClean="0"/>
              <a:t>vs</a:t>
            </a:r>
            <a:r>
              <a:rPr lang="cs-CZ" dirty="0" smtClean="0"/>
              <a:t> dirigované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83" y="1174657"/>
            <a:ext cx="6568369" cy="476025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444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47" y="1535240"/>
            <a:ext cx="7070217" cy="4407408"/>
          </a:xfr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740664" y="209677"/>
            <a:ext cx="10515600" cy="1325563"/>
          </a:xfrm>
        </p:spPr>
        <p:txBody>
          <a:bodyPr/>
          <a:lstStyle/>
          <a:p>
            <a:r>
              <a:rPr lang="cs-CZ" dirty="0" smtClean="0"/>
              <a:t>Lineární progres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199" y="1825624"/>
            <a:ext cx="3185161" cy="4684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kontrolovatelné</a:t>
            </a:r>
          </a:p>
          <a:p>
            <a:endParaRPr lang="cs-CZ" dirty="0"/>
          </a:p>
          <a:p>
            <a:r>
              <a:rPr lang="cs-CZ" dirty="0" smtClean="0"/>
              <a:t>lze balancovat testováním</a:t>
            </a:r>
          </a:p>
          <a:p>
            <a:endParaRPr lang="cs-CZ" dirty="0"/>
          </a:p>
          <a:p>
            <a:r>
              <a:rPr lang="cs-CZ" dirty="0" smtClean="0"/>
              <a:t>lze predikovat trasy / </a:t>
            </a:r>
            <a:r>
              <a:rPr lang="cs-CZ" dirty="0" err="1" smtClean="0"/>
              <a:t>buildy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Příběh jako progres?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60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Pseudo</a:t>
            </a:r>
            <a:r>
              <a:rPr lang="cs-CZ" dirty="0" smtClean="0"/>
              <a:t>-organický progres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4520184" cy="4972203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885687" y="1690687"/>
            <a:ext cx="5468113" cy="4792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kontrolovatelné (omezení prostorem, dostupností surovin)</a:t>
            </a:r>
          </a:p>
          <a:p>
            <a:endParaRPr lang="cs-CZ" dirty="0"/>
          </a:p>
          <a:p>
            <a:r>
              <a:rPr lang="cs-CZ" dirty="0" smtClean="0"/>
              <a:t>hůře „</a:t>
            </a:r>
            <a:r>
              <a:rPr lang="cs-CZ" dirty="0" err="1" smtClean="0"/>
              <a:t>balancovatelné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 smtClean="0"/>
              <a:t>lze predikovat rámce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09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Organický, explorativní progres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1355508"/>
            <a:ext cx="4967337" cy="5502492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1878139"/>
            <a:ext cx="5468113" cy="4792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progres nekontrolovatelný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omezení prostorem</a:t>
            </a:r>
          </a:p>
          <a:p>
            <a:endParaRPr lang="cs-CZ" dirty="0" smtClean="0"/>
          </a:p>
          <a:p>
            <a:r>
              <a:rPr lang="cs-CZ" dirty="0" smtClean="0"/>
              <a:t>design úměr / poměrů</a:t>
            </a:r>
          </a:p>
          <a:p>
            <a:endParaRPr lang="cs-CZ" dirty="0"/>
          </a:p>
          <a:p>
            <a:r>
              <a:rPr lang="cs-CZ" dirty="0" smtClean="0"/>
              <a:t>optimalizace procesů</a:t>
            </a:r>
          </a:p>
          <a:p>
            <a:endParaRPr lang="cs-CZ" dirty="0" smtClean="0"/>
          </a:p>
          <a:p>
            <a:r>
              <a:rPr lang="cs-CZ" dirty="0" smtClean="0"/>
              <a:t>Ještě těžší v </a:t>
            </a:r>
            <a:r>
              <a:rPr lang="cs-CZ" dirty="0" err="1" smtClean="0"/>
              <a:t>PvP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48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83" y="1174657"/>
            <a:ext cx="6568369" cy="476025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post-</a:t>
            </a:r>
            <a:r>
              <a:rPr lang="cs-CZ" dirty="0" err="1" smtClean="0"/>
              <a:t>tutorial</a:t>
            </a:r>
            <a:r>
              <a:rPr lang="cs-CZ" dirty="0" smtClean="0"/>
              <a:t> motivátory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251183" cy="4556887"/>
          </a:xfrm>
        </p:spPr>
        <p:txBody>
          <a:bodyPr/>
          <a:lstStyle/>
          <a:p>
            <a:r>
              <a:rPr lang="cs-CZ" dirty="0" smtClean="0"/>
              <a:t>kompletace</a:t>
            </a:r>
          </a:p>
          <a:p>
            <a:r>
              <a:rPr lang="cs-CZ" dirty="0" smtClean="0"/>
              <a:t>explorace</a:t>
            </a:r>
          </a:p>
          <a:p>
            <a:r>
              <a:rPr lang="cs-CZ" dirty="0" err="1" smtClean="0"/>
              <a:t>spektákl</a:t>
            </a:r>
            <a:endParaRPr lang="cs-CZ" dirty="0" smtClean="0"/>
          </a:p>
          <a:p>
            <a:r>
              <a:rPr lang="cs-CZ" dirty="0" smtClean="0"/>
              <a:t>výzvy</a:t>
            </a:r>
          </a:p>
          <a:p>
            <a:r>
              <a:rPr lang="cs-CZ" dirty="0" smtClean="0"/>
              <a:t>soupeření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skill</a:t>
            </a:r>
            <a:r>
              <a:rPr lang="cs-CZ" dirty="0" smtClean="0"/>
              <a:t> </a:t>
            </a:r>
            <a:r>
              <a:rPr lang="cs-CZ" dirty="0" err="1" smtClean="0"/>
              <a:t>shaping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achievementy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4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55292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9600" dirty="0" smtClean="0"/>
              <a:t>SHRNUTÍ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74220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8181"/>
                <a:gridCol w="8433819"/>
              </a:tblGrid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HERNÍ ELEMENT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REPREZENTUJE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mechaniky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„co“; akce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dynamiky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„jak“; způsob využití akcí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estetika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„jaký efekt“; estetické reakce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prostor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„kde“; prostor akcí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pravidla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„jak ano/ne“; hranice akcí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cíle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</a:rPr>
                        <a:t>„proč“; příčiny akcí</a:t>
                      </a:r>
                      <a:endParaRPr lang="cs-CZ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</a:rPr>
                        <a:t>  herní </a:t>
                      </a:r>
                      <a:r>
                        <a:rPr lang="cs-CZ" sz="3200" dirty="0">
                          <a:effectLst/>
                        </a:rPr>
                        <a:t>smyčky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</a:rPr>
                        <a:t>„proč znovu“; motivace opakování akcí</a:t>
                      </a:r>
                      <a:endParaRPr lang="cs-CZ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45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548" y="2302209"/>
            <a:ext cx="10515600" cy="1325563"/>
          </a:xfrm>
        </p:spPr>
        <p:txBody>
          <a:bodyPr/>
          <a:lstStyle/>
          <a:p>
            <a:r>
              <a:rPr lang="cs-CZ" dirty="0" smtClean="0"/>
              <a:t>Herní mechaniky III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514" y="342901"/>
            <a:ext cx="3932587" cy="59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787400" y="58801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SCHELL, Jesse. </a:t>
            </a:r>
            <a:r>
              <a:rPr lang="en-US" i="1" dirty="0"/>
              <a:t>The art of game design: a book of lenses</a:t>
            </a:r>
            <a:r>
              <a:rPr lang="en-US" dirty="0"/>
              <a:t>. Boca Raton: CRC, c2008. ISBN 978-0-12-369496-6</a:t>
            </a:r>
            <a:r>
              <a:rPr lang="en-US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68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Shrnutí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Magický </a:t>
            </a:r>
            <a:r>
              <a:rPr lang="cs-CZ" dirty="0"/>
              <a:t>kruh</a:t>
            </a:r>
          </a:p>
          <a:p>
            <a:r>
              <a:rPr lang="cs-CZ" dirty="0" smtClean="0"/>
              <a:t>Prostor</a:t>
            </a:r>
          </a:p>
          <a:p>
            <a:r>
              <a:rPr lang="cs-CZ" dirty="0" err="1" smtClean="0"/>
              <a:t>Tutorial</a:t>
            </a:r>
            <a:endParaRPr lang="cs-CZ" dirty="0" smtClean="0"/>
          </a:p>
          <a:p>
            <a:r>
              <a:rPr lang="cs-CZ" dirty="0" smtClean="0"/>
              <a:t>Pravidla</a:t>
            </a:r>
          </a:p>
          <a:p>
            <a:r>
              <a:rPr lang="cs-CZ" dirty="0" err="1" smtClean="0"/>
              <a:t>Onboarding</a:t>
            </a:r>
            <a:endParaRPr lang="cs-CZ" dirty="0" smtClean="0"/>
          </a:p>
          <a:p>
            <a:r>
              <a:rPr lang="cs-CZ" dirty="0" smtClean="0"/>
              <a:t>Interface</a:t>
            </a:r>
          </a:p>
          <a:p>
            <a:r>
              <a:rPr lang="cs-CZ" dirty="0" err="1" smtClean="0"/>
              <a:t>Progress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531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dirty="0" smtClean="0"/>
              <a:t>…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9775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Magic</a:t>
            </a:r>
            <a:r>
              <a:rPr lang="cs-CZ" dirty="0" smtClean="0"/>
              <a:t> </a:t>
            </a:r>
            <a:r>
              <a:rPr lang="cs-CZ" dirty="0" err="1" smtClean="0"/>
              <a:t>circle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54050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err="1" smtClean="0"/>
              <a:t>Huizingův</a:t>
            </a:r>
            <a:r>
              <a:rPr lang="cs-CZ" dirty="0" smtClean="0"/>
              <a:t> pojem</a:t>
            </a:r>
          </a:p>
          <a:p>
            <a:pPr>
              <a:buNone/>
            </a:pPr>
            <a:r>
              <a:rPr lang="cs-CZ" dirty="0" smtClean="0"/>
              <a:t>Hra jako činnost </a:t>
            </a:r>
            <a:r>
              <a:rPr lang="cs-CZ" dirty="0" smtClean="0"/>
              <a:t>svobodná, v </a:t>
            </a:r>
            <a:r>
              <a:rPr lang="cs-CZ" dirty="0" smtClean="0"/>
              <a:t>opozici k vážnosti</a:t>
            </a:r>
          </a:p>
          <a:p>
            <a:pPr>
              <a:buNone/>
            </a:pPr>
            <a:r>
              <a:rPr lang="cs-CZ" dirty="0" smtClean="0"/>
              <a:t>Při hraní jsme v magickém kruhu </a:t>
            </a:r>
          </a:p>
          <a:p>
            <a:r>
              <a:rPr lang="cs-CZ" dirty="0" smtClean="0"/>
              <a:t>Jiného </a:t>
            </a:r>
            <a:r>
              <a:rPr lang="cs-CZ" dirty="0" smtClean="0"/>
              <a:t>světa</a:t>
            </a:r>
          </a:p>
          <a:p>
            <a:r>
              <a:rPr lang="cs-CZ" dirty="0" smtClean="0"/>
              <a:t>Jiná pravidla</a:t>
            </a:r>
          </a:p>
          <a:p>
            <a:r>
              <a:rPr lang="cs-CZ" dirty="0" smtClean="0"/>
              <a:t>Jiný </a:t>
            </a:r>
            <a:r>
              <a:rPr lang="cs-CZ" dirty="0" err="1" smtClean="0"/>
              <a:t>narativ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J. </a:t>
            </a:r>
            <a:r>
              <a:rPr lang="cs-CZ" dirty="0" err="1"/>
              <a:t>Huizinga</a:t>
            </a:r>
            <a:r>
              <a:rPr lang="cs-CZ" dirty="0"/>
              <a:t>, </a:t>
            </a:r>
            <a:r>
              <a:rPr lang="cs-CZ" i="1" dirty="0"/>
              <a:t>Homo </a:t>
            </a:r>
            <a:r>
              <a:rPr lang="cs-CZ" i="1" dirty="0" err="1"/>
              <a:t>ludens</a:t>
            </a:r>
            <a:r>
              <a:rPr lang="cs-CZ" i="1" dirty="0"/>
              <a:t>: o původu kultury ve hře</a:t>
            </a:r>
            <a:r>
              <a:rPr lang="cs-CZ" dirty="0"/>
              <a:t>. Praha: Dauphin </a:t>
            </a:r>
            <a:r>
              <a:rPr lang="cs-CZ" dirty="0" smtClean="0"/>
              <a:t>2000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027906"/>
            <a:ext cx="1562099" cy="2499358"/>
          </a:xfrm>
          <a:prstGeom prst="rect">
            <a:avLst/>
          </a:prstGeom>
        </p:spPr>
      </p:pic>
      <p:pic>
        <p:nvPicPr>
          <p:cNvPr id="6" name="Picture 2" descr="C:\Users\epia\Downloads\MagicCircle-Mid-Childa-Movie1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8780" y="3936617"/>
            <a:ext cx="2588640" cy="258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2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jako herní mechanika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Spojený </a:t>
            </a:r>
            <a:r>
              <a:rPr lang="cs-CZ" dirty="0" err="1" smtClean="0"/>
              <a:t>vs</a:t>
            </a:r>
            <a:r>
              <a:rPr lang="cs-CZ" dirty="0" smtClean="0"/>
              <a:t> Oddělený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Fyzický </a:t>
            </a:r>
            <a:r>
              <a:rPr lang="cs-CZ" dirty="0" err="1" smtClean="0"/>
              <a:t>vs</a:t>
            </a:r>
            <a:r>
              <a:rPr lang="cs-CZ" dirty="0" smtClean="0"/>
              <a:t> Virtuální</a:t>
            </a:r>
          </a:p>
          <a:p>
            <a:endParaRPr lang="cs-CZ" dirty="0" smtClean="0"/>
          </a:p>
          <a:p>
            <a:r>
              <a:rPr lang="cs-CZ" dirty="0" smtClean="0"/>
              <a:t>Virtuální </a:t>
            </a:r>
            <a:r>
              <a:rPr lang="cs-CZ" dirty="0" err="1" smtClean="0"/>
              <a:t>vs</a:t>
            </a:r>
            <a:r>
              <a:rPr lang="cs-CZ" dirty="0" smtClean="0"/>
              <a:t> Aktuální</a:t>
            </a:r>
          </a:p>
          <a:p>
            <a:endParaRPr lang="cs-CZ" dirty="0"/>
          </a:p>
          <a:p>
            <a:r>
              <a:rPr lang="cs-CZ" dirty="0" smtClean="0"/>
              <a:t>Symetrický </a:t>
            </a:r>
            <a:r>
              <a:rPr lang="cs-CZ" dirty="0" err="1" smtClean="0"/>
              <a:t>vs</a:t>
            </a:r>
            <a:r>
              <a:rPr lang="cs-CZ" dirty="0" smtClean="0"/>
              <a:t> Nesymetrický</a:t>
            </a:r>
          </a:p>
          <a:p>
            <a:endParaRPr lang="cs-CZ" dirty="0"/>
          </a:p>
          <a:p>
            <a:r>
              <a:rPr lang="cs-CZ" dirty="0" smtClean="0"/>
              <a:t>Lineární </a:t>
            </a:r>
            <a:r>
              <a:rPr lang="cs-CZ" dirty="0" err="1" smtClean="0"/>
              <a:t>vs</a:t>
            </a:r>
            <a:r>
              <a:rPr lang="cs-CZ" dirty="0" smtClean="0"/>
              <a:t> Nelineární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 descr="C:\Users\epia\Downloads\piskor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874" y="1715294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68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Tvorba her = x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Zadavatel: (často sám designér)</a:t>
            </a:r>
          </a:p>
          <a:p>
            <a:pPr marL="0" indent="0">
              <a:buNone/>
            </a:pPr>
            <a:r>
              <a:rPr lang="cs-CZ" dirty="0" smtClean="0"/>
              <a:t>… splnění konkrétního cíle (prodej, zájem, naučení, data </a:t>
            </a:r>
            <a:r>
              <a:rPr lang="cs-CZ" dirty="0" err="1" smtClean="0"/>
              <a:t>mining</a:t>
            </a:r>
            <a:r>
              <a:rPr lang="cs-CZ" dirty="0" smtClean="0"/>
              <a:t>, testování…)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Designér: </a:t>
            </a:r>
          </a:p>
          <a:p>
            <a:pPr marL="0" indent="0">
              <a:buNone/>
            </a:pPr>
            <a:r>
              <a:rPr lang="cs-CZ" dirty="0" smtClean="0"/>
              <a:t>… aby hráč investoval co nejvíce času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Hráč: </a:t>
            </a:r>
          </a:p>
          <a:p>
            <a:pPr marL="0" indent="0">
              <a:buNone/>
            </a:pPr>
            <a:r>
              <a:rPr lang="cs-CZ" dirty="0" smtClean="0"/>
              <a:t>… plnění potřeb (zábava, pocit posouvání se – </a:t>
            </a:r>
            <a:r>
              <a:rPr lang="cs-CZ" dirty="0" err="1" smtClean="0"/>
              <a:t>progress</a:t>
            </a:r>
            <a:r>
              <a:rPr lang="cs-CZ" dirty="0" smtClean="0"/>
              <a:t>, učení, </a:t>
            </a:r>
            <a:r>
              <a:rPr lang="cs-CZ" dirty="0" err="1" smtClean="0"/>
              <a:t>spektákl</a:t>
            </a:r>
            <a:r>
              <a:rPr lang="cs-CZ" dirty="0" smtClean="0"/>
              <a:t>, příběhový zážitek…)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6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059718" y="2343681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28" name="Ovál 27"/>
          <p:cNvSpPr/>
          <p:nvPr/>
        </p:nvSpPr>
        <p:spPr>
          <a:xfrm>
            <a:off x="1054398" y="1268808"/>
            <a:ext cx="2385029" cy="21497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PRAVIDLA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/>
          </a:p>
        </p:txBody>
      </p:sp>
      <p:sp>
        <p:nvSpPr>
          <p:cNvPr id="5" name="Ovál 4"/>
          <p:cNvSpPr/>
          <p:nvPr/>
        </p:nvSpPr>
        <p:spPr>
          <a:xfrm>
            <a:off x="7412164" y="2343681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6" name="Přímá spojnice se šipkou 5"/>
          <p:cNvCxnSpPr>
            <a:stCxn id="4" idx="5"/>
            <a:endCxn id="10" idx="3"/>
          </p:cNvCxnSpPr>
          <p:nvPr/>
        </p:nvCxnSpPr>
        <p:spPr>
          <a:xfrm>
            <a:off x="4221884" y="4273810"/>
            <a:ext cx="14992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5" idx="1"/>
            <a:endCxn id="10" idx="7"/>
          </p:cNvCxnSpPr>
          <p:nvPr/>
        </p:nvCxnSpPr>
        <p:spPr>
          <a:xfrm flipH="1">
            <a:off x="7020921" y="2674839"/>
            <a:ext cx="787245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1937538" y="2233147"/>
            <a:ext cx="1343088" cy="9782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MDA</a:t>
            </a:r>
            <a:endParaRPr lang="cs-CZ" sz="2800" dirty="0"/>
          </a:p>
        </p:txBody>
      </p:sp>
      <p:sp>
        <p:nvSpPr>
          <p:cNvPr id="9" name="Ovál 8"/>
          <p:cNvSpPr/>
          <p:nvPr/>
        </p:nvSpPr>
        <p:spPr>
          <a:xfrm>
            <a:off x="2462623" y="4273810"/>
            <a:ext cx="1698171" cy="113833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5451980" y="2343682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10" idx="1"/>
            <a:endCxn id="4" idx="7"/>
          </p:cNvCxnSpPr>
          <p:nvPr/>
        </p:nvCxnSpPr>
        <p:spPr>
          <a:xfrm flipH="1" flipV="1">
            <a:off x="4221884" y="2674839"/>
            <a:ext cx="1499284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10" idx="5"/>
            <a:endCxn id="5" idx="3"/>
          </p:cNvCxnSpPr>
          <p:nvPr/>
        </p:nvCxnSpPr>
        <p:spPr>
          <a:xfrm>
            <a:off x="7020921" y="4273810"/>
            <a:ext cx="787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306097" y="3226503"/>
            <a:ext cx="1455576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DESIGN</a:t>
            </a:r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4750664" y="3231777"/>
            <a:ext cx="534498" cy="577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cxnSp>
        <p:nvCxnSpPr>
          <p:cNvPr id="15" name="Přímá spojnice 14"/>
          <p:cNvCxnSpPr>
            <a:stCxn id="14" idx="0"/>
          </p:cNvCxnSpPr>
          <p:nvPr/>
        </p:nvCxnSpPr>
        <p:spPr>
          <a:xfrm flipV="1">
            <a:off x="5017913" y="2064690"/>
            <a:ext cx="434067" cy="1167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378411" y="1690688"/>
            <a:ext cx="18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8905103" y="1911178"/>
            <a:ext cx="1713470" cy="7636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9622799" y="2790700"/>
            <a:ext cx="1489210" cy="6332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ODMĚNY</a:t>
            </a:r>
            <a:endParaRPr lang="cs-CZ" dirty="0"/>
          </a:p>
        </p:txBody>
      </p:sp>
      <p:sp>
        <p:nvSpPr>
          <p:cNvPr id="20" name="Ovál 19"/>
          <p:cNvSpPr/>
          <p:nvPr/>
        </p:nvSpPr>
        <p:spPr>
          <a:xfrm>
            <a:off x="9531177" y="3680843"/>
            <a:ext cx="1927655" cy="6672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KONTINUITA</a:t>
            </a:r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8663226" y="4387197"/>
            <a:ext cx="1735901" cy="6672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TESTOVÁNÍ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7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008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Tutorial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en-US" i="1" dirty="0"/>
              <a:t>a ​period of ​study with a ​tutor ​involving one ​student or a ​small ​</a:t>
            </a:r>
            <a:r>
              <a:rPr lang="en-US" i="1" dirty="0" smtClean="0"/>
              <a:t>group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dirty="0" smtClean="0"/>
              <a:t>„</a:t>
            </a:r>
            <a:r>
              <a:rPr lang="en-US" i="1" dirty="0" smtClean="0"/>
              <a:t>A </a:t>
            </a:r>
            <a:r>
              <a:rPr lang="en-US" i="1" dirty="0"/>
              <a:t>tutorial is a method of transferring knowledge and may be used as a part of a learning process. More interactive and specific than a book or a lecture; a tutorial seeks to teach by example and supply the information to complete a certain task</a:t>
            </a:r>
            <a:r>
              <a:rPr lang="en-US" i="1" dirty="0" smtClean="0"/>
              <a:t>.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/>
              <a:t>Co je nutné předat, aby hráč </a:t>
            </a:r>
            <a:r>
              <a:rPr lang="cs-CZ" dirty="0" smtClean="0"/>
              <a:t>vaši hru </a:t>
            </a:r>
            <a:r>
              <a:rPr lang="cs-CZ" dirty="0"/>
              <a:t>mohl hrát?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85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000" dirty="0" smtClean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Přemýšlejte, jak </a:t>
            </a:r>
            <a:r>
              <a:rPr lang="cs-CZ" sz="4000" dirty="0"/>
              <a:t>váš prototyp </a:t>
            </a:r>
            <a:r>
              <a:rPr lang="cs-CZ" sz="4000" dirty="0" smtClean="0"/>
              <a:t>naučíte babičku.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44143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388</Words>
  <Application>Microsoft Office PowerPoint</Application>
  <PresentationFormat>Širokoúhlá obrazovka</PresentationFormat>
  <Paragraphs>134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Motiv Office</vt:lpstr>
      <vt:lpstr> Digitální hry </vt:lpstr>
      <vt:lpstr>Herní mechaniky III</vt:lpstr>
      <vt:lpstr>Magic circle </vt:lpstr>
      <vt:lpstr>Prostor jako herní mechanika</vt:lpstr>
      <vt:lpstr>Tvorba her = x</vt:lpstr>
      <vt:lpstr>Prezentace aplikace PowerPoint</vt:lpstr>
      <vt:lpstr>Prezentace aplikace PowerPoint</vt:lpstr>
      <vt:lpstr>Tutorial</vt:lpstr>
      <vt:lpstr>Prezentace aplikace PowerPoint</vt:lpstr>
      <vt:lpstr>Prezentace aplikace PowerPoint</vt:lpstr>
      <vt:lpstr>Interface – překážka?</vt:lpstr>
      <vt:lpstr>Prezentace aplikace PowerPoint</vt:lpstr>
      <vt:lpstr>Onboarding</vt:lpstr>
      <vt:lpstr>Lineární progres</vt:lpstr>
      <vt:lpstr>Pseudo-organický progres</vt:lpstr>
      <vt:lpstr>Organický, explorativní progres</vt:lpstr>
      <vt:lpstr>post-tutorial motivátory</vt:lpstr>
      <vt:lpstr>Prezentace aplikace PowerPoint</vt:lpstr>
      <vt:lpstr>Prezentace aplikace PowerPoint</vt:lpstr>
      <vt:lpstr>Shrnutí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hry</dc:title>
  <dc:creator>Zdeněk Záhora (lok.adm na UHV)</dc:creator>
  <cp:lastModifiedBy>Zdeněk Záhora</cp:lastModifiedBy>
  <cp:revision>186</cp:revision>
  <dcterms:created xsi:type="dcterms:W3CDTF">2014-02-24T11:53:51Z</dcterms:created>
  <dcterms:modified xsi:type="dcterms:W3CDTF">2016-10-17T11:58:08Z</dcterms:modified>
</cp:coreProperties>
</file>