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0" r:id="rId4"/>
    <p:sldId id="291" r:id="rId5"/>
    <p:sldId id="321" r:id="rId6"/>
    <p:sldId id="322" r:id="rId7"/>
    <p:sldId id="318" r:id="rId8"/>
    <p:sldId id="323" r:id="rId9"/>
    <p:sldId id="324" r:id="rId10"/>
    <p:sldId id="325" r:id="rId11"/>
    <p:sldId id="326" r:id="rId12"/>
    <p:sldId id="328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8" r:id="rId44"/>
    <p:sldId id="369" r:id="rId45"/>
    <p:sldId id="370" r:id="rId46"/>
    <p:sldId id="371" r:id="rId47"/>
    <p:sldId id="372" r:id="rId48"/>
    <p:sldId id="373" r:id="rId49"/>
    <p:sldId id="374" r:id="rId50"/>
    <p:sldId id="289" r:id="rId51"/>
    <p:sldId id="304" r:id="rId52"/>
    <p:sldId id="317" r:id="rId53"/>
    <p:sldId id="314" r:id="rId54"/>
    <p:sldId id="305" r:id="rId55"/>
    <p:sldId id="295" r:id="rId56"/>
    <p:sldId id="307" r:id="rId57"/>
    <p:sldId id="296" r:id="rId58"/>
    <p:sldId id="315" r:id="rId59"/>
    <p:sldId id="319" r:id="rId60"/>
    <p:sldId id="300" r:id="rId61"/>
    <p:sldId id="316" r:id="rId62"/>
    <p:sldId id="332" r:id="rId63"/>
    <p:sldId id="333" r:id="rId64"/>
    <p:sldId id="334" r:id="rId65"/>
    <p:sldId id="335" r:id="rId66"/>
    <p:sldId id="336" r:id="rId67"/>
    <p:sldId id="337" r:id="rId68"/>
    <p:sldId id="287" r:id="rId6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35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50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1541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302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425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51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85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862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6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00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92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6E012-D290-4990-BD65-3AB96D1330F5}" type="datetimeFigureOut">
              <a:rPr lang="cs-CZ" smtClean="0"/>
              <a:t>28.11.2016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E4208-3D3B-4531-A9CB-A84D78202A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14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vue.tufts.edu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trello.com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://www.chatmapper.com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drive.google.com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evernote.com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dopresskit.com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98110"/>
          </a:xfrm>
        </p:spPr>
        <p:txBody>
          <a:bodyPr>
            <a:normAutofit/>
          </a:bodyPr>
          <a:lstStyle/>
          <a:p>
            <a:r>
              <a:rPr lang="cs-CZ" sz="7200" b="1" dirty="0" smtClean="0"/>
              <a:t>Digitální hry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6375" y="2820473"/>
            <a:ext cx="9239250" cy="349300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VIKMB31 (podzim </a:t>
            </a:r>
            <a:r>
              <a:rPr lang="cs-CZ" sz="3200" dirty="0" smtClean="0"/>
              <a:t>2016)</a:t>
            </a:r>
          </a:p>
          <a:p>
            <a:endParaRPr lang="cs-CZ" dirty="0" smtClean="0"/>
          </a:p>
          <a:p>
            <a:endParaRPr lang="cs-CZ" sz="3600" dirty="0" smtClean="0"/>
          </a:p>
          <a:p>
            <a:r>
              <a:rPr lang="cs-CZ" sz="3600" dirty="0" smtClean="0"/>
              <a:t>Herní průmysl, historie a </a:t>
            </a:r>
            <a:r>
              <a:rPr lang="cs-CZ" sz="3600" dirty="0" err="1" smtClean="0"/>
              <a:t>indie</a:t>
            </a:r>
            <a:r>
              <a:rPr lang="cs-CZ" sz="3600" dirty="0" smtClean="0"/>
              <a:t> hry</a:t>
            </a:r>
          </a:p>
          <a:p>
            <a:r>
              <a:rPr lang="cs-CZ" sz="3600" dirty="0" smtClean="0"/>
              <a:t>Brněnská infrastruktura</a:t>
            </a:r>
          </a:p>
          <a:p>
            <a:r>
              <a:rPr lang="cs-CZ" sz="3600" dirty="0" smtClean="0"/>
              <a:t>Nástroje tvorby</a:t>
            </a:r>
            <a:endParaRPr lang="cs-CZ" dirty="0"/>
          </a:p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97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Český herní průmysl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b="1" dirty="0"/>
              <a:t>Bohemia </a:t>
            </a:r>
            <a:r>
              <a:rPr lang="cs-CZ" b="1" dirty="0" err="1"/>
              <a:t>Interactive</a:t>
            </a:r>
            <a:r>
              <a:rPr lang="cs-CZ" b="1" dirty="0"/>
              <a:t> </a:t>
            </a:r>
            <a:r>
              <a:rPr lang="cs-CZ" dirty="0"/>
              <a:t>- světoznámá vojenská simulace </a:t>
            </a:r>
            <a:r>
              <a:rPr lang="cs-CZ" dirty="0" err="1"/>
              <a:t>Arma</a:t>
            </a:r>
            <a:r>
              <a:rPr lang="cs-CZ" dirty="0"/>
              <a:t> 3 prodala více jak 1 milión </a:t>
            </a:r>
            <a:r>
              <a:rPr lang="cs-CZ" dirty="0" smtClean="0"/>
              <a:t>kusů, </a:t>
            </a:r>
            <a:r>
              <a:rPr lang="cs-CZ" dirty="0"/>
              <a:t>hra </a:t>
            </a:r>
            <a:r>
              <a:rPr lang="cs-CZ" dirty="0" err="1"/>
              <a:t>DayZ</a:t>
            </a:r>
            <a:r>
              <a:rPr lang="cs-CZ" dirty="0"/>
              <a:t>, která je teprve ve vývoji prodala 2 milióny </a:t>
            </a:r>
            <a:r>
              <a:rPr lang="cs-CZ" dirty="0" smtClean="0"/>
              <a:t>kusů. </a:t>
            </a:r>
            <a:r>
              <a:rPr lang="cs-CZ" dirty="0"/>
              <a:t>Spin-</a:t>
            </a:r>
            <a:r>
              <a:rPr lang="cs-CZ" dirty="0" err="1"/>
              <a:t>off</a:t>
            </a:r>
            <a:r>
              <a:rPr lang="cs-CZ" dirty="0"/>
              <a:t> firma </a:t>
            </a:r>
            <a:r>
              <a:rPr lang="cs-CZ" i="1" dirty="0" err="1"/>
              <a:t>BI</a:t>
            </a:r>
            <a:r>
              <a:rPr lang="cs-CZ" i="1" dirty="0"/>
              <a:t> </a:t>
            </a:r>
            <a:r>
              <a:rPr lang="cs-CZ" i="1" dirty="0" err="1"/>
              <a:t>Simulations</a:t>
            </a:r>
            <a:r>
              <a:rPr lang="cs-CZ" i="1" dirty="0"/>
              <a:t> </a:t>
            </a:r>
            <a:r>
              <a:rPr lang="cs-CZ" dirty="0"/>
              <a:t>spolupracuje i s různými vládami v oblasti vojenství a simulačních armádních programů. </a:t>
            </a:r>
            <a:r>
              <a:rPr lang="cs-CZ" dirty="0" err="1"/>
              <a:t>BI</a:t>
            </a:r>
            <a:r>
              <a:rPr lang="cs-CZ" dirty="0"/>
              <a:t> také vyhrála cenu </a:t>
            </a:r>
            <a:r>
              <a:rPr lang="cs-CZ" i="1" dirty="0" err="1"/>
              <a:t>Develop</a:t>
            </a:r>
            <a:r>
              <a:rPr lang="cs-CZ" i="1" dirty="0"/>
              <a:t> </a:t>
            </a:r>
            <a:r>
              <a:rPr lang="cs-CZ" i="1" dirty="0" err="1"/>
              <a:t>Awards</a:t>
            </a:r>
            <a:r>
              <a:rPr lang="cs-CZ" i="1" dirty="0"/>
              <a:t> 2014 </a:t>
            </a:r>
            <a:r>
              <a:rPr lang="cs-CZ" dirty="0"/>
              <a:t>oborového anglického časopisu </a:t>
            </a:r>
            <a:r>
              <a:rPr lang="cs-CZ" i="1" dirty="0" err="1"/>
              <a:t>Develop</a:t>
            </a:r>
            <a:r>
              <a:rPr lang="cs-CZ" i="1" dirty="0"/>
              <a:t> </a:t>
            </a:r>
            <a:r>
              <a:rPr lang="cs-CZ" dirty="0"/>
              <a:t>v kategorii nezávislé </a:t>
            </a:r>
            <a:r>
              <a:rPr lang="cs-CZ" dirty="0" smtClean="0"/>
              <a:t>studio. </a:t>
            </a:r>
            <a:endParaRPr lang="cs-CZ" dirty="0"/>
          </a:p>
          <a:p>
            <a:endParaRPr lang="cs-CZ" dirty="0"/>
          </a:p>
          <a:p>
            <a:r>
              <a:rPr lang="cs-CZ" b="1" dirty="0" err="1" smtClean="0"/>
              <a:t>Madfinger</a:t>
            </a:r>
            <a:r>
              <a:rPr lang="cs-CZ" b="1" dirty="0" smtClean="0"/>
              <a:t> </a:t>
            </a:r>
            <a:r>
              <a:rPr lang="cs-CZ" dirty="0"/>
              <a:t>- celosvětově uznávaná firma se sídlem v Brně, která exceluje s graficky vyspělými hrami </a:t>
            </a:r>
            <a:r>
              <a:rPr lang="cs-CZ" i="1" dirty="0" err="1"/>
              <a:t>Dead</a:t>
            </a:r>
            <a:r>
              <a:rPr lang="cs-CZ" i="1" dirty="0"/>
              <a:t> </a:t>
            </a:r>
            <a:r>
              <a:rPr lang="cs-CZ" i="1" dirty="0" err="1"/>
              <a:t>Trigger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Shadowgun</a:t>
            </a:r>
            <a:r>
              <a:rPr lang="cs-CZ" dirty="0"/>
              <a:t>, které oslovily přes 25 milionů hráčů po celém světě. Spolupracují s lídry hardwarového vývoje grafických karet a jejich hry jsou často používány jako vizuální podívaná, posouvající hranice technologie. Firma je držitelem mnoha cen v oblasti vývoje mobilních </a:t>
            </a:r>
            <a:r>
              <a:rPr lang="cs-CZ" dirty="0" smtClean="0"/>
              <a:t>her. </a:t>
            </a:r>
            <a:endParaRPr lang="cs-CZ" dirty="0"/>
          </a:p>
          <a:p>
            <a:endParaRPr lang="cs-CZ" dirty="0"/>
          </a:p>
          <a:p>
            <a:r>
              <a:rPr lang="cs-CZ" b="1" dirty="0" err="1" smtClean="0"/>
              <a:t>Keen</a:t>
            </a:r>
            <a:r>
              <a:rPr lang="cs-CZ" b="1" dirty="0" smtClean="0"/>
              <a:t> </a:t>
            </a:r>
            <a:r>
              <a:rPr lang="cs-CZ" b="1" dirty="0"/>
              <a:t>Software House </a:t>
            </a:r>
            <a:r>
              <a:rPr lang="cs-CZ" dirty="0"/>
              <a:t>- mladá firma se sídlem v Praze, která vyvíjí hru </a:t>
            </a:r>
            <a:r>
              <a:rPr lang="cs-CZ" i="1" dirty="0" err="1"/>
              <a:t>Space</a:t>
            </a:r>
            <a:r>
              <a:rPr lang="cs-CZ" i="1" dirty="0"/>
              <a:t> </a:t>
            </a:r>
            <a:r>
              <a:rPr lang="cs-CZ" i="1" dirty="0" err="1" smtClean="0"/>
              <a:t>Engineers</a:t>
            </a:r>
            <a:r>
              <a:rPr lang="cs-CZ" dirty="0"/>
              <a:t> </a:t>
            </a:r>
            <a:r>
              <a:rPr lang="cs-CZ" dirty="0" smtClean="0"/>
              <a:t>a </a:t>
            </a:r>
            <a:r>
              <a:rPr lang="cs-CZ" i="1" dirty="0" smtClean="0"/>
              <a:t>Medieval </a:t>
            </a:r>
            <a:r>
              <a:rPr lang="cs-CZ" i="1" dirty="0" err="1" smtClean="0"/>
              <a:t>Engineers</a:t>
            </a:r>
            <a:r>
              <a:rPr lang="cs-CZ" dirty="0" smtClean="0"/>
              <a:t>, </a:t>
            </a:r>
            <a:r>
              <a:rPr lang="cs-CZ" dirty="0"/>
              <a:t>podobně jako v případě </a:t>
            </a:r>
            <a:r>
              <a:rPr lang="cs-CZ" dirty="0" err="1"/>
              <a:t>DayZ</a:t>
            </a:r>
            <a:r>
              <a:rPr lang="cs-CZ" dirty="0"/>
              <a:t> se rozpracované hry prodalo přes 1 000 000 </a:t>
            </a:r>
            <a:r>
              <a:rPr lang="cs-CZ" dirty="0" smtClean="0"/>
              <a:t>kusů. 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7489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herní </a:t>
            </a:r>
            <a:r>
              <a:rPr lang="cs-CZ" dirty="0" smtClean="0"/>
              <a:t>průmysl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dirty="0" err="1"/>
              <a:t>SCS</a:t>
            </a:r>
            <a:r>
              <a:rPr lang="cs-CZ" b="1" dirty="0"/>
              <a:t> Software </a:t>
            </a:r>
            <a:r>
              <a:rPr lang="cs-CZ" dirty="0"/>
              <a:t>- velmi úspěšný vývojář v žánru dopravních simulací. Jejich globálně úspěšnou herní sérií je </a:t>
            </a:r>
            <a:r>
              <a:rPr lang="cs-CZ" i="1" dirty="0" err="1"/>
              <a:t>Eurotruck</a:t>
            </a:r>
            <a:r>
              <a:rPr lang="cs-CZ" i="1" dirty="0"/>
              <a:t> Simulator</a:t>
            </a:r>
            <a:r>
              <a:rPr lang="cs-CZ" dirty="0"/>
              <a:t>. </a:t>
            </a:r>
            <a:endParaRPr lang="cs-CZ" dirty="0" smtClean="0"/>
          </a:p>
          <a:p>
            <a:endParaRPr lang="cs-CZ" dirty="0"/>
          </a:p>
          <a:p>
            <a:r>
              <a:rPr lang="cs-CZ" b="1" dirty="0" err="1"/>
              <a:t>CGE</a:t>
            </a:r>
            <a:r>
              <a:rPr lang="cs-CZ" b="1" dirty="0"/>
              <a:t> </a:t>
            </a:r>
            <a:r>
              <a:rPr lang="cs-CZ" dirty="0"/>
              <a:t>- firma zabývající se vývojem deskových her, která nedávno uspěla na </a:t>
            </a:r>
            <a:r>
              <a:rPr lang="cs-CZ" dirty="0" err="1"/>
              <a:t>crowdfundingovém</a:t>
            </a:r>
            <a:r>
              <a:rPr lang="cs-CZ" dirty="0"/>
              <a:t> portálu </a:t>
            </a:r>
            <a:r>
              <a:rPr lang="cs-CZ" dirty="0" err="1"/>
              <a:t>Kickstarter</a:t>
            </a:r>
            <a:r>
              <a:rPr lang="cs-CZ" dirty="0"/>
              <a:t> s reedicí své deskové hry </a:t>
            </a:r>
            <a:r>
              <a:rPr lang="cs-CZ" i="1" dirty="0" err="1"/>
              <a:t>Dungeon</a:t>
            </a:r>
            <a:r>
              <a:rPr lang="cs-CZ" i="1" dirty="0"/>
              <a:t> </a:t>
            </a:r>
            <a:r>
              <a:rPr lang="cs-CZ" i="1" dirty="0" err="1"/>
              <a:t>Lords</a:t>
            </a:r>
            <a:r>
              <a:rPr lang="cs-CZ" dirty="0"/>
              <a:t>. Vyvíjí i elektronické verze svých her. </a:t>
            </a:r>
            <a:r>
              <a:rPr lang="cs-CZ" dirty="0" err="1"/>
              <a:t>CGE</a:t>
            </a:r>
            <a:r>
              <a:rPr lang="cs-CZ" dirty="0"/>
              <a:t> vybralo 3,6 milionu korun. </a:t>
            </a:r>
          </a:p>
          <a:p>
            <a:endParaRPr lang="cs-CZ" dirty="0"/>
          </a:p>
          <a:p>
            <a:r>
              <a:rPr lang="cs-CZ" b="1" dirty="0" err="1"/>
              <a:t>Dreadlocks</a:t>
            </a:r>
            <a:r>
              <a:rPr lang="cs-CZ" b="1" dirty="0"/>
              <a:t> </a:t>
            </a:r>
            <a:r>
              <a:rPr lang="cs-CZ" dirty="0"/>
              <a:t>– malé vývojářské studio z Prahy uspělo na portálu </a:t>
            </a:r>
            <a:r>
              <a:rPr lang="cs-CZ" dirty="0" err="1"/>
              <a:t>Kickstarter</a:t>
            </a:r>
            <a:r>
              <a:rPr lang="cs-CZ" dirty="0"/>
              <a:t> s projektem </a:t>
            </a:r>
            <a:r>
              <a:rPr lang="cs-CZ" dirty="0" err="1"/>
              <a:t>Dex</a:t>
            </a:r>
            <a:r>
              <a:rPr lang="cs-CZ" dirty="0"/>
              <a:t> a získalo finanční podporu formou sbírky ve výši 1 miliónu korun.</a:t>
            </a:r>
          </a:p>
        </p:txBody>
      </p:sp>
    </p:spTree>
    <p:extLst>
      <p:ext uri="{BB962C8B-B14F-4D97-AF65-F5344CB8AC3E}">
        <p14:creationId xmlns:p14="http://schemas.microsoft.com/office/powerpoint/2010/main" val="3391590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herní průmysl </a:t>
            </a:r>
            <a:r>
              <a:rPr lang="cs-CZ" dirty="0" smtClean="0"/>
              <a:t>III.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b="1" dirty="0" err="1"/>
              <a:t>Warhorse</a:t>
            </a:r>
            <a:r>
              <a:rPr lang="cs-CZ" b="1" dirty="0"/>
              <a:t> </a:t>
            </a:r>
            <a:r>
              <a:rPr lang="cs-CZ" dirty="0"/>
              <a:t>- mediálně známá vývojářská firma, za níž stojí tvůrci historicky velmi významné hry </a:t>
            </a:r>
            <a:r>
              <a:rPr lang="cs-CZ" i="1" dirty="0"/>
              <a:t>Mafia</a:t>
            </a:r>
            <a:r>
              <a:rPr lang="cs-CZ" dirty="0"/>
              <a:t>, vybrali na </a:t>
            </a:r>
            <a:r>
              <a:rPr lang="cs-CZ" i="1" dirty="0" err="1"/>
              <a:t>Kickstarteru</a:t>
            </a:r>
            <a:r>
              <a:rPr lang="cs-CZ" i="1" dirty="0"/>
              <a:t> </a:t>
            </a:r>
            <a:r>
              <a:rPr lang="cs-CZ" dirty="0"/>
              <a:t>pro svůj projekt </a:t>
            </a:r>
            <a:r>
              <a:rPr lang="cs-CZ" i="1" dirty="0" err="1"/>
              <a:t>Kingdom</a:t>
            </a:r>
            <a:r>
              <a:rPr lang="cs-CZ" i="1" dirty="0"/>
              <a:t> </a:t>
            </a:r>
            <a:r>
              <a:rPr lang="cs-CZ" i="1" dirty="0" err="1"/>
              <a:t>Come</a:t>
            </a:r>
            <a:r>
              <a:rPr lang="cs-CZ" i="1" dirty="0"/>
              <a:t>: </a:t>
            </a:r>
            <a:r>
              <a:rPr lang="cs-CZ" i="1" dirty="0" err="1"/>
              <a:t>Deliverance</a:t>
            </a:r>
            <a:r>
              <a:rPr lang="cs-CZ" i="1" dirty="0"/>
              <a:t> </a:t>
            </a:r>
            <a:r>
              <a:rPr lang="cs-CZ" dirty="0"/>
              <a:t>přes 37 milionů </a:t>
            </a:r>
            <a:r>
              <a:rPr lang="cs-CZ" dirty="0" smtClean="0"/>
              <a:t>korun. </a:t>
            </a:r>
            <a:endParaRPr lang="cs-CZ" dirty="0"/>
          </a:p>
          <a:p>
            <a:endParaRPr lang="cs-CZ" dirty="0"/>
          </a:p>
          <a:p>
            <a:r>
              <a:rPr lang="cs-CZ" b="1" dirty="0" err="1" smtClean="0"/>
              <a:t>CBE</a:t>
            </a:r>
            <a:r>
              <a:rPr lang="cs-CZ" b="1" dirty="0" smtClean="0"/>
              <a:t> </a:t>
            </a:r>
            <a:r>
              <a:rPr lang="cs-CZ" b="1" dirty="0"/>
              <a:t>Software </a:t>
            </a:r>
            <a:r>
              <a:rPr lang="cs-CZ" dirty="0"/>
              <a:t>– dvou členné herní studio se sídlem v Brně zaujalo publikum </a:t>
            </a:r>
            <a:r>
              <a:rPr lang="cs-CZ" dirty="0" err="1"/>
              <a:t>crowdfundingového</a:t>
            </a:r>
            <a:r>
              <a:rPr lang="cs-CZ" dirty="0"/>
              <a:t> webu </a:t>
            </a:r>
            <a:r>
              <a:rPr lang="cs-CZ" dirty="0" err="1"/>
              <a:t>IndieGoGo</a:t>
            </a:r>
            <a:r>
              <a:rPr lang="cs-CZ" dirty="0"/>
              <a:t> s příběhovým projektem </a:t>
            </a:r>
            <a:r>
              <a:rPr lang="cs-CZ" dirty="0" err="1"/>
              <a:t>J.U.L.I.A</a:t>
            </a:r>
            <a:r>
              <a:rPr lang="cs-CZ" dirty="0"/>
              <a:t>. </a:t>
            </a:r>
            <a:r>
              <a:rPr lang="cs-CZ" dirty="0" err="1"/>
              <a:t>Enhanced</a:t>
            </a:r>
            <a:r>
              <a:rPr lang="cs-CZ" dirty="0"/>
              <a:t> </a:t>
            </a:r>
            <a:r>
              <a:rPr lang="cs-CZ" dirty="0" err="1"/>
              <a:t>Edition</a:t>
            </a:r>
            <a:r>
              <a:rPr lang="cs-CZ" dirty="0"/>
              <a:t> a získalo přes 300 tisíc korun na jeho realizaci. </a:t>
            </a:r>
          </a:p>
          <a:p>
            <a:endParaRPr lang="cs-CZ" dirty="0"/>
          </a:p>
          <a:p>
            <a:r>
              <a:rPr lang="cs-CZ" b="1" dirty="0" err="1" smtClean="0"/>
              <a:t>Amanita</a:t>
            </a:r>
            <a:r>
              <a:rPr lang="cs-CZ" b="1" dirty="0" smtClean="0"/>
              <a:t> </a:t>
            </a:r>
            <a:r>
              <a:rPr lang="cs-CZ" b="1" dirty="0"/>
              <a:t>Design </a:t>
            </a:r>
            <a:r>
              <a:rPr lang="cs-CZ" dirty="0"/>
              <a:t>- nezávislé studio, v čele s umělcem a animátorem Jakubem Dvorským, který spolupracoval na filmu </a:t>
            </a:r>
            <a:r>
              <a:rPr lang="cs-CZ" i="1" dirty="0"/>
              <a:t>Kuky se vrací </a:t>
            </a:r>
            <a:r>
              <a:rPr lang="cs-CZ" dirty="0"/>
              <a:t>(2010). Studio je známé po celém světě díky svému neotřelému přístupu k herním principům, hudební a vizuální složce. Jejich hry </a:t>
            </a:r>
            <a:r>
              <a:rPr lang="cs-CZ" i="1" dirty="0" err="1"/>
              <a:t>Machinarium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 err="1"/>
              <a:t>Botanicula</a:t>
            </a:r>
            <a:r>
              <a:rPr lang="cs-CZ" i="1" dirty="0"/>
              <a:t> </a:t>
            </a:r>
            <a:r>
              <a:rPr lang="cs-CZ" dirty="0"/>
              <a:t>jsou v herním průmyslu často označovány za ideální příklady tzv. </a:t>
            </a:r>
            <a:r>
              <a:rPr lang="cs-CZ" i="1" dirty="0" err="1"/>
              <a:t>inidie</a:t>
            </a:r>
            <a:r>
              <a:rPr lang="cs-CZ" i="1" dirty="0"/>
              <a:t> </a:t>
            </a:r>
            <a:r>
              <a:rPr lang="cs-CZ" dirty="0"/>
              <a:t>scény. </a:t>
            </a:r>
          </a:p>
          <a:p>
            <a:endParaRPr lang="cs-CZ" dirty="0"/>
          </a:p>
          <a:p>
            <a:r>
              <a:rPr lang="cs-CZ" b="1" dirty="0" smtClean="0"/>
              <a:t>Další </a:t>
            </a:r>
            <a:r>
              <a:rPr lang="cs-CZ" b="1" dirty="0"/>
              <a:t>významní čeští vývojáři: </a:t>
            </a:r>
            <a:r>
              <a:rPr lang="cs-CZ" i="1" dirty="0" err="1"/>
              <a:t>Geewa</a:t>
            </a:r>
            <a:r>
              <a:rPr lang="cs-CZ" i="1" dirty="0"/>
              <a:t> </a:t>
            </a:r>
            <a:r>
              <a:rPr lang="cs-CZ" dirty="0"/>
              <a:t>(hry na sociální média), </a:t>
            </a:r>
            <a:r>
              <a:rPr lang="cs-CZ" i="1" dirty="0" err="1"/>
              <a:t>Crane</a:t>
            </a:r>
            <a:r>
              <a:rPr lang="cs-CZ" i="1" dirty="0"/>
              <a:t> </a:t>
            </a:r>
            <a:r>
              <a:rPr lang="cs-CZ" i="1" dirty="0" err="1"/>
              <a:t>Balls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Overkill</a:t>
            </a:r>
            <a:r>
              <a:rPr lang="cs-CZ" dirty="0"/>
              <a:t>, iPhone), </a:t>
            </a:r>
            <a:r>
              <a:rPr lang="cs-CZ" i="1" dirty="0" err="1"/>
              <a:t>Hammerware</a:t>
            </a:r>
            <a:r>
              <a:rPr lang="cs-CZ" i="1" dirty="0"/>
              <a:t> </a:t>
            </a:r>
            <a:r>
              <a:rPr lang="cs-CZ" dirty="0"/>
              <a:t>(zisk dotací od EU), </a:t>
            </a:r>
            <a:r>
              <a:rPr lang="cs-CZ" i="1" dirty="0" err="1"/>
              <a:t>Sillicon</a:t>
            </a:r>
            <a:r>
              <a:rPr lang="cs-CZ" i="1" dirty="0"/>
              <a:t> </a:t>
            </a:r>
            <a:r>
              <a:rPr lang="cs-CZ" i="1" dirty="0" err="1"/>
              <a:t>Jelly</a:t>
            </a:r>
            <a:r>
              <a:rPr lang="cs-CZ" i="1" dirty="0"/>
              <a:t> </a:t>
            </a:r>
            <a:r>
              <a:rPr lang="cs-CZ" dirty="0"/>
              <a:t>(kulturní dědictví ČR s hrou Krteček)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6662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115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DŘÍVE V BRNĚ</a:t>
            </a:r>
            <a:endParaRPr lang="cs-CZ" sz="115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4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4116"/>
            <a:ext cx="12192000" cy="7779657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6045198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1994 Tajemství oslího ostrova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31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58" y="0"/>
            <a:ext cx="8932484" cy="6858000"/>
          </a:xfr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1997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Fish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Fillets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854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2001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28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1" y="0"/>
            <a:ext cx="10508342" cy="7881259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2002 Mafia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387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2" y="-1"/>
            <a:ext cx="11082565" cy="8311925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 UFO: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Aftermath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204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2" y="0"/>
            <a:ext cx="9158514" cy="6868886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Vietcong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35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Game </a:t>
            </a:r>
            <a:r>
              <a:rPr lang="cs-CZ" b="1" dirty="0" err="1" smtClean="0"/>
              <a:t>Industry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Celkově </a:t>
            </a:r>
            <a:r>
              <a:rPr lang="cs-CZ" b="1" dirty="0"/>
              <a:t>herní průmysl stále roste </a:t>
            </a:r>
            <a:r>
              <a:rPr lang="cs-CZ" dirty="0"/>
              <a:t>a dle některých </a:t>
            </a:r>
            <a:r>
              <a:rPr lang="cs-CZ" dirty="0" smtClean="0"/>
              <a:t>předpovědí </a:t>
            </a:r>
            <a:r>
              <a:rPr lang="cs-CZ" dirty="0"/>
              <a:t>v roce 2016 přesáhne celkovou hodnotu 86 miliard dolarů.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rok 2014 výzkumná firma </a:t>
            </a:r>
            <a:r>
              <a:rPr lang="cs-CZ" i="1" dirty="0" err="1"/>
              <a:t>DFC</a:t>
            </a:r>
            <a:r>
              <a:rPr lang="cs-CZ" i="1" dirty="0"/>
              <a:t> </a:t>
            </a:r>
            <a:r>
              <a:rPr lang="cs-CZ" i="1" dirty="0" err="1"/>
              <a:t>Intelligence</a:t>
            </a:r>
            <a:r>
              <a:rPr lang="cs-CZ" i="1" dirty="0"/>
              <a:t> </a:t>
            </a:r>
            <a:r>
              <a:rPr lang="cs-CZ" dirty="0"/>
              <a:t>odhaduje hodnotu průmyslu počítačových her na 22-25 miliard </a:t>
            </a:r>
            <a:r>
              <a:rPr lang="cs-CZ" dirty="0" smtClean="0"/>
              <a:t>dolarů. </a:t>
            </a:r>
          </a:p>
          <a:p>
            <a:endParaRPr lang="cs-CZ" dirty="0" smtClean="0"/>
          </a:p>
          <a:p>
            <a:r>
              <a:rPr lang="cs-CZ" dirty="0" smtClean="0"/>
              <a:t>Za </a:t>
            </a:r>
            <a:r>
              <a:rPr lang="cs-CZ" dirty="0"/>
              <a:t>největší trhy jsou považovány USA, Čína, Japonsko, Německo a Anglie. </a:t>
            </a:r>
            <a:endParaRPr lang="cs-CZ" dirty="0" smtClean="0">
              <a:solidFill>
                <a:srgbClr val="FF0000"/>
              </a:solidFill>
            </a:endParaRPr>
          </a:p>
          <a:p>
            <a:endParaRPr lang="cs-CZ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9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2006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15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 Mafia II.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5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115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RŮZNORODOST</a:t>
            </a:r>
            <a:endParaRPr lang="cs-CZ" sz="115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58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Monzo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05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857"/>
            <a:ext cx="13062857" cy="7347857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Trigger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1"/>
            <a:ext cx="12192000" cy="76200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ArmA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44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0"/>
            <a:ext cx="12192000" cy="762000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	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Mars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7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69626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Ylands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52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345"/>
            <a:ext cx="12192000" cy="7705345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2009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Machinarium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62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20001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191999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Botanicula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2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Původ herního průmyslu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40. léta 20. století – výzkumy a pokusy na akademické půdě, často šachy</a:t>
            </a:r>
          </a:p>
          <a:p>
            <a:endParaRPr lang="cs-CZ" dirty="0" smtClean="0"/>
          </a:p>
          <a:p>
            <a:r>
              <a:rPr lang="cs-CZ" dirty="0" smtClean="0"/>
              <a:t>60. léta – </a:t>
            </a:r>
            <a:r>
              <a:rPr lang="cs-CZ" dirty="0" err="1" smtClean="0"/>
              <a:t>Tennis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Two</a:t>
            </a:r>
            <a:r>
              <a:rPr lang="cs-CZ" dirty="0" smtClean="0"/>
              <a:t> (1958), </a:t>
            </a:r>
            <a:r>
              <a:rPr lang="cs-CZ" dirty="0" err="1" smtClean="0"/>
              <a:t>Spacewar</a:t>
            </a:r>
            <a:r>
              <a:rPr lang="cs-CZ" dirty="0" smtClean="0"/>
              <a:t>! (1960)</a:t>
            </a:r>
          </a:p>
          <a:p>
            <a:r>
              <a:rPr lang="cs-CZ" dirty="0" smtClean="0"/>
              <a:t>(ELIZA – 1964-1966)</a:t>
            </a:r>
          </a:p>
          <a:p>
            <a:endParaRPr lang="cs-CZ" dirty="0" smtClean="0"/>
          </a:p>
          <a:p>
            <a:r>
              <a:rPr lang="cs-CZ" dirty="0" smtClean="0"/>
              <a:t>70. + 80. léta – </a:t>
            </a:r>
            <a:r>
              <a:rPr lang="cs-CZ" dirty="0" err="1" smtClean="0"/>
              <a:t>arcade</a:t>
            </a:r>
            <a:r>
              <a:rPr lang="cs-CZ" dirty="0" smtClean="0"/>
              <a:t> a komercionalizace (Pong, 1972) </a:t>
            </a:r>
            <a:r>
              <a:rPr lang="en-US" dirty="0" smtClean="0"/>
              <a:t>[automat</a:t>
            </a:r>
            <a:r>
              <a:rPr lang="cs-CZ" dirty="0" smtClean="0"/>
              <a:t>y</a:t>
            </a:r>
            <a:r>
              <a:rPr lang="en-US" dirty="0" smtClean="0"/>
              <a:t>]</a:t>
            </a:r>
            <a:endParaRPr lang="cs-CZ" dirty="0" smtClean="0"/>
          </a:p>
          <a:p>
            <a:r>
              <a:rPr lang="cs-CZ" dirty="0" smtClean="0"/>
              <a:t>první MUD – 1978 – Bartle, </a:t>
            </a:r>
            <a:r>
              <a:rPr lang="cs-CZ" dirty="0" err="1" smtClean="0"/>
              <a:t>Turbshaw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7859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48167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  J.U.L.I.A.: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73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9839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70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Hero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Many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46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4107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Interande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25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Great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Wobo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Escape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19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403261" cy="7599784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2013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Dead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680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62856" cy="685800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2016+ Planet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Nomads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358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4711" cy="6858000"/>
          </a:xfr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2016+ Planet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Nomads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08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44" y="1190171"/>
            <a:ext cx="12206444" cy="4504759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2014- </a:t>
            </a:r>
            <a:r>
              <a:rPr lang="cs-CZ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NOXGames</a:t>
            </a:r>
            <a:endParaRPr lang="cs-CZ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117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13253"/>
          </a:xfrm>
        </p:spPr>
      </p:pic>
    </p:spTree>
    <p:extLst>
      <p:ext uri="{BB962C8B-B14F-4D97-AF65-F5344CB8AC3E}">
        <p14:creationId xmlns:p14="http://schemas.microsoft.com/office/powerpoint/2010/main" val="265602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Původ herního </a:t>
            </a:r>
            <a:r>
              <a:rPr lang="cs-CZ" b="1" dirty="0" smtClean="0"/>
              <a:t>průmyslu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90</a:t>
            </a:r>
            <a:r>
              <a:rPr lang="cs-CZ" dirty="0"/>
              <a:t>. léta – žánrový boom; </a:t>
            </a:r>
            <a:r>
              <a:rPr lang="cs-CZ" dirty="0" err="1"/>
              <a:t>Zork</a:t>
            </a:r>
            <a:r>
              <a:rPr lang="cs-CZ" dirty="0"/>
              <a:t>, Pac Man (1980), </a:t>
            </a:r>
            <a:r>
              <a:rPr lang="cs-CZ" dirty="0" err="1"/>
              <a:t>Wizardry</a:t>
            </a:r>
            <a:r>
              <a:rPr lang="cs-CZ" dirty="0"/>
              <a:t>, Ultima (1981), </a:t>
            </a:r>
            <a:r>
              <a:rPr lang="cs-CZ" dirty="0" err="1"/>
              <a:t>Duck</a:t>
            </a:r>
            <a:r>
              <a:rPr lang="cs-CZ" dirty="0"/>
              <a:t> </a:t>
            </a:r>
            <a:r>
              <a:rPr lang="cs-CZ" dirty="0" err="1"/>
              <a:t>Hunt</a:t>
            </a:r>
            <a:r>
              <a:rPr lang="cs-CZ" dirty="0"/>
              <a:t> (1984), Super Mario </a:t>
            </a:r>
            <a:r>
              <a:rPr lang="cs-CZ" dirty="0" err="1"/>
              <a:t>Bros</a:t>
            </a:r>
            <a:r>
              <a:rPr lang="cs-CZ" dirty="0"/>
              <a:t> (1985), </a:t>
            </a:r>
            <a:r>
              <a:rPr lang="cs-CZ" dirty="0" err="1"/>
              <a:t>Metroid</a:t>
            </a:r>
            <a:r>
              <a:rPr lang="cs-CZ" dirty="0"/>
              <a:t> (1986), Metal </a:t>
            </a:r>
            <a:r>
              <a:rPr lang="cs-CZ" dirty="0" err="1" smtClean="0"/>
              <a:t>Gear</a:t>
            </a:r>
            <a:r>
              <a:rPr lang="cs-CZ" dirty="0" smtClean="0"/>
              <a:t>, </a:t>
            </a:r>
            <a:r>
              <a:rPr lang="cs-CZ" dirty="0" err="1" smtClean="0"/>
              <a:t>Dungeon</a:t>
            </a:r>
            <a:r>
              <a:rPr lang="cs-CZ" dirty="0" smtClean="0"/>
              <a:t> Master </a:t>
            </a:r>
            <a:r>
              <a:rPr lang="cs-CZ" dirty="0"/>
              <a:t>(1987</a:t>
            </a:r>
            <a:r>
              <a:rPr lang="cs-CZ" dirty="0" smtClean="0"/>
              <a:t>)…</a:t>
            </a:r>
          </a:p>
          <a:p>
            <a:endParaRPr lang="cs-CZ" dirty="0" smtClean="0"/>
          </a:p>
          <a:p>
            <a:r>
              <a:rPr lang="cs-CZ" dirty="0" smtClean="0"/>
              <a:t>PC </a:t>
            </a:r>
            <a:r>
              <a:rPr lang="cs-CZ" dirty="0" err="1" smtClean="0"/>
              <a:t>gaming</a:t>
            </a:r>
            <a:r>
              <a:rPr lang="cs-CZ" dirty="0" smtClean="0"/>
              <a:t>, generace konzolí a přechod na CD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Mobilní hry? Už od 1997 – Nokia a </a:t>
            </a:r>
            <a:r>
              <a:rPr lang="cs-CZ" dirty="0" err="1" smtClean="0"/>
              <a:t>Snake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STEAM už od roku 2003; </a:t>
            </a:r>
            <a:r>
              <a:rPr lang="cs-CZ" dirty="0" err="1" smtClean="0"/>
              <a:t>Humble</a:t>
            </a:r>
            <a:r>
              <a:rPr lang="cs-CZ" dirty="0" smtClean="0"/>
              <a:t> </a:t>
            </a:r>
            <a:r>
              <a:rPr lang="cs-CZ" dirty="0" err="1" smtClean="0"/>
              <a:t>Bundle</a:t>
            </a:r>
            <a:r>
              <a:rPr lang="cs-CZ" dirty="0" smtClean="0"/>
              <a:t> 2010</a:t>
            </a:r>
          </a:p>
          <a:p>
            <a:endParaRPr lang="cs-CZ" dirty="0"/>
          </a:p>
          <a:p>
            <a:r>
              <a:rPr lang="en-US" i="1" dirty="0"/>
              <a:t>Replay: The History of Video Games</a:t>
            </a:r>
            <a:r>
              <a:rPr lang="cs-CZ" i="1" dirty="0"/>
              <a:t> </a:t>
            </a:r>
            <a:r>
              <a:rPr lang="cs-CZ" dirty="0"/>
              <a:t>(</a:t>
            </a:r>
            <a:r>
              <a:rPr lang="cs-CZ" dirty="0" err="1"/>
              <a:t>Donovan</a:t>
            </a:r>
            <a:r>
              <a:rPr lang="cs-CZ" dirty="0"/>
              <a:t>, 2010)</a:t>
            </a:r>
            <a:endParaRPr lang="en-US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73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57" y="0"/>
            <a:ext cx="6894286" cy="6894286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2007 / 2015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Galaxy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Trucker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06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29" y="0"/>
            <a:ext cx="4818742" cy="6910659"/>
          </a:xfr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650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2012 – firma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GamaJun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67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6"/>
          </a:xfr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" y="5921829"/>
            <a:ext cx="12648165" cy="936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– firma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GamaJun</a:t>
            </a:r>
            <a:r>
              <a:rPr lang="cs-CZ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Games</a:t>
            </a:r>
            <a:endParaRPr lang="cs-CZ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214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314" y="348343"/>
            <a:ext cx="11480800" cy="621211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sz="9600" b="1" dirty="0" smtClean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INFRASTRUKTURA</a:t>
            </a:r>
            <a:endParaRPr lang="cs-CZ" sz="96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52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Bohemia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Interactive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</a:t>
            </a: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Release date: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 16, 2013 </a:t>
            </a:r>
          </a:p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$29.74 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discount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15%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cs-CZ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Owners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			3,691,123 ± 44,069</a:t>
            </a:r>
          </a:p>
          <a:p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Early Access!</a:t>
            </a:r>
          </a:p>
          <a:p>
            <a:pPr marL="0" indent="0">
              <a:buNone/>
            </a:pPr>
            <a:endParaRPr lang="cs-CZ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025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developedinczech.com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„Databáze aktuálně obsahuje </a:t>
            </a: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960 her </a:t>
            </a: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 </a:t>
            </a: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225 </a:t>
            </a: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vývojářů.“</a:t>
            </a:r>
          </a:p>
          <a:p>
            <a:pPr marL="0" indent="0" algn="ctr">
              <a:buNone/>
            </a:pPr>
            <a:endParaRPr lang="cs-CZ" sz="4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cs-CZ" sz="4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 celou ČR – historicky.</a:t>
            </a:r>
            <a:endParaRPr lang="cs-CZ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53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5" y="0"/>
            <a:ext cx="9376229" cy="6932618"/>
          </a:xfrm>
        </p:spPr>
      </p:pic>
    </p:spTree>
    <p:extLst>
      <p:ext uri="{BB962C8B-B14F-4D97-AF65-F5344CB8AC3E}">
        <p14:creationId xmlns:p14="http://schemas.microsoft.com/office/powerpoint/2010/main" val="30075079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2" r="41592"/>
          <a:stretch/>
        </p:blipFill>
        <p:spPr>
          <a:xfrm>
            <a:off x="-29030" y="0"/>
            <a:ext cx="3236687" cy="68580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57" y="830489"/>
            <a:ext cx="9121457" cy="519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7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brněnská infrastruktura</a:t>
            </a:r>
            <a:endParaRPr lang="cs-CZ" dirty="0"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70432"/>
            <a:ext cx="11140440" cy="5687568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Vývojářská studia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pracovní příležitosti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zkušený lidský kapitál – 3D, animace, VR, </a:t>
            </a:r>
            <a:r>
              <a:rPr lang="cs-CZ" sz="18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motion</a:t>
            </a:r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18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capture</a:t>
            </a:r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, 3D </a:t>
            </a:r>
            <a:r>
              <a:rPr lang="cs-CZ" sz="18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scan</a:t>
            </a:r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, AI, optimalizace</a:t>
            </a:r>
          </a:p>
          <a:p>
            <a:pPr lvl="1"/>
            <a:endParaRPr lang="cs-CZ" sz="18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Univerzitní vrstva</a:t>
            </a:r>
            <a:r>
              <a:rPr lang="cs-CZ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: FIMU, FFMU, FSSMU, VUT, FAVU, MUGS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předměty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studenti, absolventi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spolupráce s vývojáři</a:t>
            </a:r>
          </a:p>
          <a:p>
            <a:pPr lvl="1"/>
            <a:endParaRPr lang="cs-CZ" sz="18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2000" dirty="0" smtClean="0">
                <a:ea typeface="Open Sans" panose="020B0606030504020204" pitchFamily="34" charset="0"/>
                <a:cs typeface="Open Sans" panose="020B0606030504020204" pitchFamily="34" charset="0"/>
              </a:rPr>
              <a:t>Srazy vývojářů – </a:t>
            </a:r>
            <a:r>
              <a:rPr lang="cs-CZ" sz="2000" b="1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GameDevArea</a:t>
            </a:r>
            <a:r>
              <a:rPr lang="cs-CZ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sz="2000" b="1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Meetup</a:t>
            </a:r>
            <a:endParaRPr lang="cs-CZ" sz="2000" b="1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sdílení zkušeností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sdílení pracovních příležitostí</a:t>
            </a:r>
          </a:p>
          <a:p>
            <a:pPr lvl="1"/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formování nových projektů</a:t>
            </a:r>
          </a:p>
          <a:p>
            <a:endParaRPr lang="cs-CZ" sz="20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cs-CZ" sz="2000" b="1" dirty="0" smtClean="0">
                <a:ea typeface="Open Sans" panose="020B0606030504020204" pitchFamily="34" charset="0"/>
                <a:cs typeface="Open Sans" panose="020B0606030504020204" pitchFamily="34" charset="0"/>
              </a:rPr>
              <a:t>Konference</a:t>
            </a:r>
          </a:p>
          <a:p>
            <a:pPr lvl="1"/>
            <a:r>
              <a:rPr lang="cs-CZ" sz="1800" dirty="0" err="1" smtClean="0">
                <a:ea typeface="Open Sans" panose="020B0606030504020204" pitchFamily="34" charset="0"/>
                <a:cs typeface="Open Sans" panose="020B0606030504020204" pitchFamily="34" charset="0"/>
              </a:rPr>
              <a:t>GameDevAccess</a:t>
            </a:r>
            <a:r>
              <a:rPr lang="cs-CZ" sz="1800" dirty="0" smtClean="0">
                <a:ea typeface="Open Sans" panose="020B0606030504020204" pitchFamily="34" charset="0"/>
                <a:cs typeface="Open Sans" panose="020B0606030504020204" pitchFamily="34" charset="0"/>
              </a:rPr>
              <a:t> 2016 – mezinárodní, oborová</a:t>
            </a:r>
          </a:p>
          <a:p>
            <a:endParaRPr lang="cs-CZ" sz="2000" dirty="0" smtClean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cs-CZ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1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/>
              <a:t>Polský herní trh a samotný herní průmysl roste a prosazuje se v zahraničí. „</a:t>
            </a:r>
            <a:r>
              <a:rPr lang="cs-CZ" i="1" dirty="0"/>
              <a:t>Polský export </a:t>
            </a:r>
            <a:r>
              <a:rPr lang="cs-CZ" i="1" dirty="0" err="1"/>
              <a:t>ICT</a:t>
            </a:r>
            <a:r>
              <a:rPr lang="cs-CZ" i="1" dirty="0"/>
              <a:t> navýšil průměrný přírůstek na 28%. Rozsah polského herního trhu se odhaduje na 350-450 miliónů dolarů </a:t>
            </a:r>
            <a:r>
              <a:rPr lang="cs-CZ" i="1" dirty="0" smtClean="0"/>
              <a:t>a </a:t>
            </a:r>
            <a:r>
              <a:rPr lang="cs-CZ" i="1" dirty="0"/>
              <a:t>analytikové předpovídají velký růst v budoucích letech.</a:t>
            </a:r>
            <a:r>
              <a:rPr lang="cs-CZ" dirty="0"/>
              <a:t>“</a:t>
            </a:r>
          </a:p>
          <a:p>
            <a:endParaRPr lang="cs-CZ" dirty="0"/>
          </a:p>
          <a:p>
            <a:r>
              <a:rPr lang="cs-CZ" dirty="0"/>
              <a:t>„</a:t>
            </a:r>
            <a:r>
              <a:rPr lang="cs-CZ" i="1" dirty="0"/>
              <a:t>V posledních několika letech se Ministerstvo financí ve spolupráci s polskou ambasádou zasadilo o export [her] skrze mise na významné akce jako Game </a:t>
            </a:r>
            <a:r>
              <a:rPr lang="cs-CZ" i="1" dirty="0" err="1"/>
              <a:t>Developers</a:t>
            </a:r>
            <a:r>
              <a:rPr lang="cs-CZ" i="1" dirty="0"/>
              <a:t> </a:t>
            </a:r>
            <a:r>
              <a:rPr lang="cs-CZ" i="1" dirty="0" err="1"/>
              <a:t>Conference</a:t>
            </a:r>
            <a:r>
              <a:rPr lang="cs-CZ" i="1" dirty="0"/>
              <a:t> v San Francisku, E3 v Los Angeles a </a:t>
            </a:r>
            <a:r>
              <a:rPr lang="cs-CZ" i="1" dirty="0" err="1"/>
              <a:t>Tokyo</a:t>
            </a:r>
            <a:r>
              <a:rPr lang="cs-CZ" i="1" dirty="0"/>
              <a:t> Game Show, aby rozšířili potenciální trh pro polské hry</a:t>
            </a:r>
            <a:r>
              <a:rPr lang="cs-CZ" i="1" dirty="0" smtClean="0"/>
              <a:t>.</a:t>
            </a:r>
            <a:r>
              <a:rPr lang="cs-CZ" dirty="0" smtClean="0"/>
              <a:t>“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9163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Dosah herního průmyslu	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Digitální hry se dostávají do </a:t>
            </a:r>
            <a:r>
              <a:rPr lang="cs-CZ" dirty="0" err="1" smtClean="0"/>
              <a:t>mainstreamu</a:t>
            </a:r>
            <a:r>
              <a:rPr lang="cs-CZ" dirty="0" smtClean="0"/>
              <a:t> zábavního průmyslu</a:t>
            </a:r>
          </a:p>
          <a:p>
            <a:r>
              <a:rPr lang="cs-CZ" dirty="0" smtClean="0"/>
              <a:t>Vznikají celé franšízy a varieta </a:t>
            </a:r>
            <a:r>
              <a:rPr lang="cs-CZ" dirty="0" err="1" smtClean="0"/>
              <a:t>merchandisingu</a:t>
            </a:r>
            <a:endParaRPr lang="cs-CZ" dirty="0" smtClean="0"/>
          </a:p>
          <a:p>
            <a:r>
              <a:rPr lang="cs-CZ" dirty="0" smtClean="0"/>
              <a:t>Multimediální licence (film, seriál, hra, mobilní variace, komiks, knihy…)</a:t>
            </a:r>
          </a:p>
          <a:p>
            <a:endParaRPr lang="cs-CZ" dirty="0" smtClean="0"/>
          </a:p>
          <a:p>
            <a:r>
              <a:rPr lang="cs-CZ" i="1" dirty="0" err="1" smtClean="0"/>
              <a:t>Intellectual</a:t>
            </a:r>
            <a:r>
              <a:rPr lang="cs-CZ" i="1" dirty="0" smtClean="0"/>
              <a:t> </a:t>
            </a:r>
            <a:r>
              <a:rPr lang="cs-CZ" i="1" dirty="0" err="1" smtClean="0"/>
              <a:t>property</a:t>
            </a:r>
            <a:r>
              <a:rPr lang="cs-CZ" i="1" dirty="0" smtClean="0"/>
              <a:t> </a:t>
            </a:r>
            <a:r>
              <a:rPr lang="cs-CZ" dirty="0" smtClean="0"/>
              <a:t>jako zobecněná </a:t>
            </a:r>
            <a:r>
              <a:rPr lang="cs-CZ" dirty="0" err="1" smtClean="0"/>
              <a:t>komodifikovaná</a:t>
            </a:r>
            <a:r>
              <a:rPr lang="cs-CZ" dirty="0" smtClean="0"/>
              <a:t> informace</a:t>
            </a:r>
          </a:p>
          <a:p>
            <a:endParaRPr lang="cs-CZ" dirty="0" smtClean="0"/>
          </a:p>
          <a:p>
            <a:r>
              <a:rPr lang="cs-CZ" dirty="0" smtClean="0"/>
              <a:t>Konvergence mediálních forem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647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Fenomén </a:t>
            </a:r>
            <a:r>
              <a:rPr lang="cs-CZ" b="1" dirty="0" err="1" smtClean="0"/>
              <a:t>indie</a:t>
            </a:r>
            <a:r>
              <a:rPr lang="cs-CZ" b="1" dirty="0" smtClean="0"/>
              <a:t> vývojářů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Termín: </a:t>
            </a:r>
            <a:r>
              <a:rPr lang="cs-CZ" i="1" dirty="0" err="1" smtClean="0"/>
              <a:t>indie</a:t>
            </a:r>
            <a:r>
              <a:rPr lang="cs-CZ" dirty="0" smtClean="0"/>
              <a:t> </a:t>
            </a:r>
            <a:r>
              <a:rPr lang="cs-CZ" i="1" dirty="0"/>
              <a:t>rock </a:t>
            </a:r>
            <a:r>
              <a:rPr lang="cs-CZ" dirty="0"/>
              <a:t>– od 80. let 20. </a:t>
            </a:r>
            <a:r>
              <a:rPr lang="cs-CZ" dirty="0" smtClean="0"/>
              <a:t>století</a:t>
            </a:r>
          </a:p>
          <a:p>
            <a:r>
              <a:rPr lang="cs-CZ" i="1" dirty="0"/>
              <a:t>místo experimentálních a poctivě vytvořených her, bez „protivné“ kontroly ze strany </a:t>
            </a:r>
            <a:r>
              <a:rPr lang="cs-CZ" i="1" dirty="0" smtClean="0"/>
              <a:t>investora</a:t>
            </a:r>
          </a:p>
          <a:p>
            <a:endParaRPr lang="cs-CZ" i="1" dirty="0" smtClean="0"/>
          </a:p>
          <a:p>
            <a:r>
              <a:rPr lang="cs-CZ" dirty="0" smtClean="0"/>
              <a:t>avšak už od 70. – 80. let 20. století</a:t>
            </a:r>
          </a:p>
          <a:p>
            <a:r>
              <a:rPr lang="cs-CZ" dirty="0" smtClean="0"/>
              <a:t>kultura tzv. </a:t>
            </a:r>
            <a:r>
              <a:rPr lang="cs-CZ" dirty="0" err="1" smtClean="0"/>
              <a:t>hobbyist</a:t>
            </a:r>
            <a:r>
              <a:rPr lang="cs-CZ" dirty="0" smtClean="0"/>
              <a:t>, později </a:t>
            </a:r>
            <a:r>
              <a:rPr lang="cs-CZ" dirty="0" err="1" smtClean="0"/>
              <a:t>modderů</a:t>
            </a:r>
            <a:r>
              <a:rPr lang="cs-CZ" dirty="0" smtClean="0"/>
              <a:t> a DIY hnutí</a:t>
            </a:r>
          </a:p>
          <a:p>
            <a:r>
              <a:rPr lang="cs-CZ" dirty="0" smtClean="0"/>
              <a:t>v ČR fenomén textových </a:t>
            </a:r>
            <a:r>
              <a:rPr lang="cs-CZ" dirty="0" err="1" smtClean="0"/>
              <a:t>adventur</a:t>
            </a:r>
            <a:r>
              <a:rPr lang="cs-CZ" dirty="0" smtClean="0"/>
              <a:t> (</a:t>
            </a:r>
            <a:r>
              <a:rPr lang="cs-CZ" dirty="0" err="1" smtClean="0"/>
              <a:t>Švelch</a:t>
            </a:r>
            <a:r>
              <a:rPr lang="cs-CZ" dirty="0" smtClean="0"/>
              <a:t>)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164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/>
              <a:t>Fenomén </a:t>
            </a:r>
            <a:r>
              <a:rPr lang="cs-CZ" b="1" dirty="0" err="1"/>
              <a:t>indie</a:t>
            </a:r>
            <a:r>
              <a:rPr lang="cs-CZ" b="1" dirty="0"/>
              <a:t> </a:t>
            </a:r>
            <a:r>
              <a:rPr lang="cs-CZ" b="1" dirty="0" smtClean="0"/>
              <a:t>vývojářů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38988"/>
            <a:ext cx="10515600" cy="587141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RPG Maker (1992)</a:t>
            </a:r>
          </a:p>
          <a:p>
            <a:r>
              <a:rPr lang="cs-CZ" dirty="0" smtClean="0"/>
              <a:t>Independent </a:t>
            </a:r>
            <a:r>
              <a:rPr lang="cs-CZ" dirty="0" err="1"/>
              <a:t>Games</a:t>
            </a:r>
            <a:r>
              <a:rPr lang="cs-CZ" dirty="0"/>
              <a:t> Festival </a:t>
            </a:r>
            <a:r>
              <a:rPr lang="cs-CZ" dirty="0" smtClean="0"/>
              <a:t>(1999)</a:t>
            </a:r>
            <a:endParaRPr lang="cs-CZ" dirty="0"/>
          </a:p>
          <a:p>
            <a:r>
              <a:rPr lang="cs-CZ" dirty="0"/>
              <a:t>Game Maker (1999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The</a:t>
            </a:r>
            <a:r>
              <a:rPr lang="cs-CZ" dirty="0" smtClean="0"/>
              <a:t> Pixel </a:t>
            </a:r>
            <a:r>
              <a:rPr lang="cs-CZ" dirty="0" err="1" smtClean="0"/>
              <a:t>Prospector</a:t>
            </a:r>
            <a:r>
              <a:rPr lang="cs-CZ" dirty="0" smtClean="0"/>
              <a:t> (1999)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rok „0“ - 2005</a:t>
            </a:r>
          </a:p>
          <a:p>
            <a:pPr lvl="1"/>
            <a:r>
              <a:rPr lang="cs-CZ" dirty="0" err="1" smtClean="0"/>
              <a:t>Cave</a:t>
            </a:r>
            <a:r>
              <a:rPr lang="cs-CZ" dirty="0" smtClean="0"/>
              <a:t> Story (překlad)</a:t>
            </a:r>
          </a:p>
          <a:p>
            <a:pPr lvl="1"/>
            <a:r>
              <a:rPr lang="cs-CZ" dirty="0" err="1" smtClean="0"/>
              <a:t>Introversion</a:t>
            </a:r>
            <a:r>
              <a:rPr lang="cs-CZ" dirty="0" smtClean="0"/>
              <a:t> (</a:t>
            </a:r>
            <a:r>
              <a:rPr lang="cs-CZ" dirty="0" err="1" smtClean="0"/>
              <a:t>Uplink</a:t>
            </a:r>
            <a:r>
              <a:rPr lang="cs-CZ" dirty="0" smtClean="0"/>
              <a:t>, </a:t>
            </a:r>
            <a:r>
              <a:rPr lang="cs-CZ" dirty="0" err="1" smtClean="0"/>
              <a:t>Darwinia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Home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Underdogs</a:t>
            </a:r>
            <a:r>
              <a:rPr lang="cs-CZ" dirty="0" smtClean="0"/>
              <a:t> (ukončení aktualizací)</a:t>
            </a:r>
          </a:p>
          <a:p>
            <a:endParaRPr lang="cs-CZ" dirty="0" smtClean="0"/>
          </a:p>
          <a:p>
            <a:r>
              <a:rPr lang="cs-CZ" dirty="0" smtClean="0"/>
              <a:t>nová vlna – 2007</a:t>
            </a:r>
          </a:p>
          <a:p>
            <a:pPr lvl="1"/>
            <a:r>
              <a:rPr lang="cs-CZ" dirty="0" smtClean="0"/>
              <a:t>TIG Source</a:t>
            </a:r>
          </a:p>
          <a:p>
            <a:pPr lvl="1"/>
            <a:r>
              <a:rPr lang="cs-CZ" dirty="0" err="1" smtClean="0"/>
              <a:t>Aquaria</a:t>
            </a:r>
            <a:r>
              <a:rPr lang="cs-CZ" dirty="0" smtClean="0"/>
              <a:t> (Derek </a:t>
            </a:r>
            <a:r>
              <a:rPr lang="cs-CZ" dirty="0" err="1" smtClean="0"/>
              <a:t>Yu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Art </a:t>
            </a:r>
            <a:r>
              <a:rPr lang="cs-CZ" dirty="0" err="1" smtClean="0"/>
              <a:t>Games</a:t>
            </a:r>
            <a:r>
              <a:rPr lang="cs-CZ" dirty="0" smtClean="0"/>
              <a:t> – (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Path</a:t>
            </a:r>
            <a:r>
              <a:rPr lang="cs-CZ" dirty="0" smtClean="0"/>
              <a:t>, </a:t>
            </a:r>
            <a:r>
              <a:rPr lang="cs-CZ" dirty="0" err="1" smtClean="0"/>
              <a:t>Passage</a:t>
            </a:r>
            <a:r>
              <a:rPr lang="cs-CZ" dirty="0" smtClean="0"/>
              <a:t>)</a:t>
            </a:r>
          </a:p>
          <a:p>
            <a:pPr lvl="1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42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Fenomén </a:t>
            </a:r>
            <a:r>
              <a:rPr lang="cs-CZ" b="1" dirty="0" err="1"/>
              <a:t>indie</a:t>
            </a:r>
            <a:r>
              <a:rPr lang="cs-CZ" b="1" dirty="0"/>
              <a:t> vývojářů </a:t>
            </a:r>
            <a:r>
              <a:rPr lang="cs-CZ" b="1" dirty="0" smtClean="0"/>
              <a:t>III</a:t>
            </a:r>
            <a:r>
              <a:rPr lang="cs-CZ" b="1" dirty="0"/>
              <a:t>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Indie hry </a:t>
            </a:r>
            <a:r>
              <a:rPr lang="cs-CZ" dirty="0"/>
              <a:t>jako módní </a:t>
            </a:r>
            <a:r>
              <a:rPr lang="cs-CZ" dirty="0" smtClean="0"/>
              <a:t>vlna (2010 - 2014)</a:t>
            </a:r>
          </a:p>
          <a:p>
            <a:endParaRPr lang="cs-CZ" dirty="0"/>
          </a:p>
          <a:p>
            <a:r>
              <a:rPr lang="cs-CZ" dirty="0"/>
              <a:t>Vztah velkých platforem, distribučních kanálů k </a:t>
            </a:r>
            <a:r>
              <a:rPr lang="cs-CZ" dirty="0" err="1" smtClean="0"/>
              <a:t>indie</a:t>
            </a:r>
            <a:r>
              <a:rPr lang="cs-CZ" dirty="0" smtClean="0"/>
              <a:t> (2013/2014)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Charakter </a:t>
            </a:r>
            <a:r>
              <a:rPr lang="cs-CZ" dirty="0"/>
              <a:t>(</a:t>
            </a:r>
            <a:r>
              <a:rPr lang="cs-CZ" dirty="0" err="1"/>
              <a:t>indie</a:t>
            </a:r>
            <a:r>
              <a:rPr lang="cs-CZ" dirty="0"/>
              <a:t> bez </a:t>
            </a:r>
            <a:r>
              <a:rPr lang="cs-CZ" dirty="0" err="1"/>
              <a:t>crowdfundingu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smtClean="0"/>
              <a:t>Indie hry </a:t>
            </a:r>
            <a:r>
              <a:rPr lang="cs-CZ" dirty="0"/>
              <a:t>a </a:t>
            </a:r>
            <a:r>
              <a:rPr lang="cs-CZ" dirty="0" smtClean="0"/>
              <a:t>ČR (</a:t>
            </a:r>
            <a:r>
              <a:rPr lang="cs-CZ" dirty="0" err="1" smtClean="0"/>
              <a:t>Rake</a:t>
            </a:r>
            <a:r>
              <a:rPr lang="cs-CZ" dirty="0" smtClean="0"/>
              <a:t> in Grass, </a:t>
            </a:r>
            <a:r>
              <a:rPr lang="cs-CZ" dirty="0" err="1" smtClean="0"/>
              <a:t>Becher</a:t>
            </a:r>
            <a:r>
              <a:rPr lang="cs-CZ" dirty="0" smtClean="0"/>
              <a:t> </a:t>
            </a:r>
            <a:r>
              <a:rPr lang="cs-CZ" dirty="0" err="1" smtClean="0"/>
              <a:t>Games</a:t>
            </a:r>
            <a:r>
              <a:rPr lang="cs-CZ" dirty="0" smtClean="0"/>
              <a:t>, Cuketa, </a:t>
            </a:r>
            <a:r>
              <a:rPr lang="cs-CZ" dirty="0" err="1" smtClean="0"/>
              <a:t>Amanita</a:t>
            </a:r>
            <a:r>
              <a:rPr lang="cs-CZ" dirty="0" smtClean="0"/>
              <a:t>, </a:t>
            </a:r>
            <a:r>
              <a:rPr lang="cs-CZ" dirty="0" err="1" smtClean="0"/>
              <a:t>Toby</a:t>
            </a:r>
            <a:r>
              <a:rPr lang="cs-CZ" dirty="0" smtClean="0"/>
              <a:t>, </a:t>
            </a:r>
            <a:r>
              <a:rPr lang="cs-CZ" dirty="0" err="1" smtClean="0"/>
              <a:t>Rememoried</a:t>
            </a:r>
            <a:r>
              <a:rPr lang="cs-CZ" dirty="0" smtClean="0"/>
              <a:t>…)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96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Fenomén </a:t>
            </a:r>
            <a:r>
              <a:rPr lang="cs-CZ" b="1" dirty="0" err="1"/>
              <a:t>indie</a:t>
            </a:r>
            <a:r>
              <a:rPr lang="cs-CZ" b="1" dirty="0"/>
              <a:t> </a:t>
            </a:r>
            <a:r>
              <a:rPr lang="cs-CZ" b="1" dirty="0" smtClean="0"/>
              <a:t>vývojářů IV.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i="1" dirty="0" smtClean="0"/>
              <a:t>Zkušení vývojáři + malý tým + </a:t>
            </a:r>
            <a:r>
              <a:rPr lang="cs-CZ" i="1" dirty="0" err="1" smtClean="0"/>
              <a:t>crowdfunding</a:t>
            </a:r>
            <a:r>
              <a:rPr lang="cs-CZ" i="1" dirty="0" smtClean="0"/>
              <a:t> + mobilní platformy + nové monetizační modely = všichni jsou </a:t>
            </a:r>
            <a:r>
              <a:rPr lang="cs-CZ" i="1" dirty="0" err="1" smtClean="0"/>
              <a:t>indie</a:t>
            </a:r>
            <a:endParaRPr lang="cs-CZ" i="1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 algn="ctr">
              <a:buNone/>
            </a:pPr>
            <a:r>
              <a:rPr lang="cs-CZ" dirty="0"/>
              <a:t>O</a:t>
            </a:r>
            <a:r>
              <a:rPr lang="cs-CZ" dirty="0" smtClean="0"/>
              <a:t>bčas novodobý divoký západ a zlatá horečka…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 smtClean="0"/>
              <a:t>Vystřízlivění </a:t>
            </a:r>
            <a:r>
              <a:rPr lang="cs-CZ" b="1" dirty="0" err="1" smtClean="0"/>
              <a:t>indie</a:t>
            </a:r>
            <a:r>
              <a:rPr lang="cs-CZ" b="1" dirty="0" smtClean="0"/>
              <a:t>?</a:t>
            </a:r>
            <a:endParaRPr lang="cs-CZ" b="1" dirty="0"/>
          </a:p>
          <a:p>
            <a:pPr marL="0" indent="0" algn="ctr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514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Moment prezentace projektu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cs-CZ" b="1" dirty="0" err="1" smtClean="0"/>
              <a:t>Pitch</a:t>
            </a:r>
            <a:r>
              <a:rPr lang="cs-CZ" b="1" dirty="0" smtClean="0"/>
              <a:t>, </a:t>
            </a:r>
            <a:r>
              <a:rPr lang="cs-CZ" b="1" dirty="0" err="1" smtClean="0"/>
              <a:t>Elevator</a:t>
            </a:r>
            <a:r>
              <a:rPr lang="cs-CZ" b="1" dirty="0" smtClean="0"/>
              <a:t> </a:t>
            </a:r>
            <a:r>
              <a:rPr lang="cs-CZ" b="1" dirty="0" err="1" smtClean="0"/>
              <a:t>Pitch</a:t>
            </a:r>
            <a:endParaRPr lang="cs-CZ" b="1" dirty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Design </a:t>
            </a:r>
            <a:r>
              <a:rPr lang="cs-CZ" dirty="0" err="1" smtClean="0"/>
              <a:t>Document</a:t>
            </a:r>
            <a:endParaRPr lang="cs-CZ" dirty="0" smtClean="0"/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Prototyp</a:t>
            </a:r>
          </a:p>
          <a:p>
            <a:pPr algn="ctr"/>
            <a:endParaRPr lang="cs-CZ" dirty="0"/>
          </a:p>
          <a:p>
            <a:pPr algn="ctr"/>
            <a:r>
              <a:rPr lang="cs-CZ" b="1" dirty="0" err="1" smtClean="0"/>
              <a:t>Vertical</a:t>
            </a:r>
            <a:r>
              <a:rPr lang="cs-CZ" b="1" dirty="0" smtClean="0"/>
              <a:t> </a:t>
            </a:r>
            <a:r>
              <a:rPr lang="cs-CZ" b="1" dirty="0" err="1" smtClean="0"/>
              <a:t>Slice</a:t>
            </a:r>
            <a:endParaRPr lang="cs-CZ" b="1" dirty="0" smtClean="0"/>
          </a:p>
          <a:p>
            <a:pPr algn="ctr"/>
            <a:endParaRPr lang="cs-CZ" b="1" dirty="0"/>
          </a:p>
          <a:p>
            <a:pPr algn="ctr"/>
            <a:r>
              <a:rPr lang="cs-CZ" dirty="0" err="1"/>
              <a:t>Focus</a:t>
            </a:r>
            <a:r>
              <a:rPr lang="cs-CZ" dirty="0"/>
              <a:t> Test</a:t>
            </a:r>
          </a:p>
          <a:p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74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Publisher / Investor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cs-CZ" dirty="0" smtClean="0"/>
              <a:t>Nalezení subjektu</a:t>
            </a:r>
          </a:p>
          <a:p>
            <a:r>
              <a:rPr lang="cs-CZ" dirty="0" smtClean="0"/>
              <a:t>Oslovení, zaujetí</a:t>
            </a:r>
          </a:p>
          <a:p>
            <a:r>
              <a:rPr lang="cs-CZ" dirty="0" smtClean="0"/>
              <a:t>Prezentace</a:t>
            </a:r>
          </a:p>
          <a:p>
            <a:r>
              <a:rPr lang="cs-CZ" dirty="0" smtClean="0"/>
              <a:t>Kontrakt</a:t>
            </a:r>
          </a:p>
          <a:p>
            <a:r>
              <a:rPr lang="cs-CZ" dirty="0" smtClean="0"/>
              <a:t>Před-produkční fáze</a:t>
            </a:r>
          </a:p>
          <a:p>
            <a:r>
              <a:rPr lang="cs-CZ" dirty="0" smtClean="0"/>
              <a:t>Produkční fáze</a:t>
            </a:r>
          </a:p>
          <a:p>
            <a:r>
              <a:rPr lang="cs-CZ" dirty="0" smtClean="0"/>
              <a:t>Prodej a distribuce</a:t>
            </a:r>
            <a:r>
              <a:rPr lang="cs-CZ" dirty="0"/>
              <a:t> </a:t>
            </a:r>
            <a:r>
              <a:rPr lang="cs-CZ" dirty="0" smtClean="0"/>
              <a:t>(+</a:t>
            </a:r>
            <a:r>
              <a:rPr lang="cs-CZ" dirty="0" err="1" smtClean="0"/>
              <a:t>mkt</a:t>
            </a:r>
            <a:r>
              <a:rPr lang="cs-CZ" dirty="0" smtClean="0"/>
              <a:t>)</a:t>
            </a:r>
          </a:p>
          <a:p>
            <a:r>
              <a:rPr lang="cs-CZ" dirty="0" smtClean="0"/>
              <a:t>Uzavření kontraktu (sankce)</a:t>
            </a:r>
          </a:p>
          <a:p>
            <a:r>
              <a:rPr lang="cs-CZ" dirty="0" smtClean="0"/>
              <a:t>Publisher – výroba (nosič), </a:t>
            </a:r>
            <a:r>
              <a:rPr lang="cs-CZ" dirty="0" err="1" smtClean="0"/>
              <a:t>mkt</a:t>
            </a:r>
            <a:r>
              <a:rPr lang="cs-CZ" dirty="0"/>
              <a:t> </a:t>
            </a:r>
            <a:r>
              <a:rPr lang="cs-CZ" dirty="0" smtClean="0"/>
              <a:t>(výzkum, analýza, reklama)</a:t>
            </a:r>
          </a:p>
          <a:p>
            <a:r>
              <a:rPr lang="cs-CZ" dirty="0" smtClean="0"/>
              <a:t>Investor – poskytovatel zdrojů</a:t>
            </a:r>
          </a:p>
        </p:txBody>
      </p:sp>
    </p:spTree>
    <p:extLst>
      <p:ext uri="{BB962C8B-B14F-4D97-AF65-F5344CB8AC3E}">
        <p14:creationId xmlns:p14="http://schemas.microsoft.com/office/powerpoint/2010/main" val="24798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Pitch</a:t>
            </a:r>
            <a:r>
              <a:rPr lang="cs-CZ" b="1" dirty="0"/>
              <a:t>, </a:t>
            </a:r>
            <a:r>
              <a:rPr lang="cs-CZ" b="1" dirty="0" err="1"/>
              <a:t>Elevator</a:t>
            </a:r>
            <a:r>
              <a:rPr lang="cs-CZ" b="1" dirty="0"/>
              <a:t> </a:t>
            </a:r>
            <a:r>
              <a:rPr lang="cs-CZ" b="1" dirty="0" err="1" smtClean="0"/>
              <a:t>Pitch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Shrnutí charakteru projektu / myšlenky / hry do extrémně krátkého času.</a:t>
            </a:r>
          </a:p>
          <a:p>
            <a:r>
              <a:rPr lang="cs-CZ" dirty="0" smtClean="0"/>
              <a:t>princip USP</a:t>
            </a:r>
          </a:p>
          <a:p>
            <a:r>
              <a:rPr lang="cs-CZ" dirty="0" smtClean="0"/>
              <a:t>princip 1 věty, minuty, doby strávené ve výtahu</a:t>
            </a:r>
          </a:p>
          <a:p>
            <a:r>
              <a:rPr lang="cs-CZ" dirty="0" smtClean="0"/>
              <a:t>princip hlavních uzlů (inovativní projekty, méně produktové)</a:t>
            </a:r>
          </a:p>
          <a:p>
            <a:pPr lvl="1"/>
            <a:r>
              <a:rPr lang="cs-CZ" dirty="0" smtClean="0"/>
              <a:t>Problém</a:t>
            </a:r>
          </a:p>
          <a:p>
            <a:pPr lvl="1"/>
            <a:r>
              <a:rPr lang="cs-CZ" dirty="0" smtClean="0"/>
              <a:t>Řešení</a:t>
            </a:r>
          </a:p>
          <a:p>
            <a:pPr lvl="1"/>
            <a:r>
              <a:rPr lang="cs-CZ" dirty="0" smtClean="0"/>
              <a:t>Zainteresované subjekty</a:t>
            </a:r>
          </a:p>
          <a:p>
            <a:pPr lvl="1"/>
            <a:r>
              <a:rPr lang="cs-CZ" dirty="0"/>
              <a:t>Přínos</a:t>
            </a:r>
          </a:p>
          <a:p>
            <a:pPr lvl="1"/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104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USP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„</a:t>
            </a:r>
            <a:r>
              <a:rPr lang="cs-CZ" i="1" dirty="0" err="1"/>
              <a:t>Borderlands</a:t>
            </a:r>
            <a:r>
              <a:rPr lang="cs-CZ" i="1" dirty="0"/>
              <a:t> 2: Make </a:t>
            </a:r>
            <a:r>
              <a:rPr lang="cs-CZ" i="1" dirty="0" err="1"/>
              <a:t>new</a:t>
            </a:r>
            <a:r>
              <a:rPr lang="cs-CZ" i="1" dirty="0"/>
              <a:t> </a:t>
            </a:r>
            <a:r>
              <a:rPr lang="cs-CZ" i="1" dirty="0" err="1"/>
              <a:t>friends</a:t>
            </a:r>
            <a:r>
              <a:rPr lang="cs-CZ" i="1" dirty="0"/>
              <a:t>, </a:t>
            </a:r>
            <a:r>
              <a:rPr lang="cs-CZ" i="1" dirty="0" err="1"/>
              <a:t>arm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a </a:t>
            </a:r>
            <a:r>
              <a:rPr lang="cs-CZ" i="1" dirty="0" err="1"/>
              <a:t>bazillion</a:t>
            </a:r>
            <a:r>
              <a:rPr lang="cs-CZ" i="1" dirty="0"/>
              <a:t> </a:t>
            </a:r>
            <a:r>
              <a:rPr lang="cs-CZ" i="1" dirty="0" err="1"/>
              <a:t>weapons</a:t>
            </a:r>
            <a:r>
              <a:rPr lang="cs-CZ" i="1" dirty="0"/>
              <a:t> and </a:t>
            </a:r>
            <a:r>
              <a:rPr lang="cs-CZ" i="1" dirty="0" err="1"/>
              <a:t>fight</a:t>
            </a:r>
            <a:r>
              <a:rPr lang="cs-CZ" i="1" dirty="0"/>
              <a:t> </a:t>
            </a:r>
            <a:r>
              <a:rPr lang="cs-CZ" i="1" dirty="0" err="1"/>
              <a:t>alongside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smtClean="0"/>
              <a:t>in 4 </a:t>
            </a:r>
            <a:r>
              <a:rPr lang="cs-CZ" i="1" dirty="0" err="1"/>
              <a:t>player</a:t>
            </a:r>
            <a:r>
              <a:rPr lang="cs-CZ" i="1" dirty="0"/>
              <a:t> co-op </a:t>
            </a:r>
            <a:r>
              <a:rPr lang="cs-CZ" i="1" dirty="0" err="1"/>
              <a:t>or</a:t>
            </a:r>
            <a:r>
              <a:rPr lang="cs-CZ" i="1" dirty="0"/>
              <a:t> split-</a:t>
            </a:r>
            <a:r>
              <a:rPr lang="cs-CZ" i="1" dirty="0" err="1"/>
              <a:t>screen</a:t>
            </a:r>
            <a:r>
              <a:rPr lang="cs-CZ" i="1" dirty="0"/>
              <a:t> on a </a:t>
            </a:r>
            <a:r>
              <a:rPr lang="cs-CZ" i="1" dirty="0" err="1"/>
              <a:t>relentless</a:t>
            </a:r>
            <a:r>
              <a:rPr lang="cs-CZ" i="1" dirty="0"/>
              <a:t> </a:t>
            </a:r>
            <a:r>
              <a:rPr lang="cs-CZ" i="1" dirty="0" err="1"/>
              <a:t>quest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revenge</a:t>
            </a:r>
            <a:r>
              <a:rPr lang="cs-CZ" i="1" dirty="0"/>
              <a:t> and </a:t>
            </a:r>
            <a:r>
              <a:rPr lang="cs-CZ" i="1" dirty="0" err="1"/>
              <a:t>redemption</a:t>
            </a:r>
            <a:r>
              <a:rPr lang="cs-CZ" i="1" dirty="0"/>
              <a:t> </a:t>
            </a:r>
            <a:r>
              <a:rPr lang="cs-CZ" i="1" dirty="0" err="1"/>
              <a:t>across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undiscovered</a:t>
            </a:r>
            <a:r>
              <a:rPr lang="cs-CZ" i="1" dirty="0"/>
              <a:t> and </a:t>
            </a:r>
            <a:r>
              <a:rPr lang="cs-CZ" i="1" dirty="0" err="1"/>
              <a:t>unpredictable</a:t>
            </a:r>
            <a:r>
              <a:rPr lang="cs-CZ" i="1" dirty="0"/>
              <a:t> </a:t>
            </a:r>
            <a:r>
              <a:rPr lang="cs-CZ" i="1" dirty="0" err="1"/>
              <a:t>living</a:t>
            </a:r>
            <a:r>
              <a:rPr lang="cs-CZ" i="1" dirty="0"/>
              <a:t> planet.“ </a:t>
            </a:r>
            <a:r>
              <a:rPr lang="cs-CZ" dirty="0"/>
              <a:t>(oficiální web </a:t>
            </a:r>
            <a:r>
              <a:rPr lang="cs-CZ" dirty="0" err="1"/>
              <a:t>Borderlands</a:t>
            </a:r>
            <a:r>
              <a:rPr lang="cs-CZ" dirty="0"/>
              <a:t> 2, 2012)</a:t>
            </a:r>
          </a:p>
          <a:p>
            <a:endParaRPr lang="cs-CZ" dirty="0"/>
          </a:p>
          <a:p>
            <a:r>
              <a:rPr lang="cs-CZ" dirty="0" smtClean="0"/>
              <a:t>USP </a:t>
            </a:r>
            <a:r>
              <a:rPr lang="cs-CZ" dirty="0"/>
              <a:t>jsou </a:t>
            </a:r>
            <a:r>
              <a:rPr lang="cs-CZ" dirty="0" smtClean="0"/>
              <a:t>pak?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62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USP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1" dirty="0"/>
              <a:t>„</a:t>
            </a:r>
            <a:r>
              <a:rPr lang="cs-CZ" i="1" dirty="0" err="1"/>
              <a:t>Borderlands</a:t>
            </a:r>
            <a:r>
              <a:rPr lang="cs-CZ" i="1" dirty="0"/>
              <a:t> 2: Make </a:t>
            </a:r>
            <a:r>
              <a:rPr lang="cs-CZ" i="1" dirty="0" err="1"/>
              <a:t>new</a:t>
            </a:r>
            <a:r>
              <a:rPr lang="cs-CZ" i="1" dirty="0"/>
              <a:t> </a:t>
            </a:r>
            <a:r>
              <a:rPr lang="cs-CZ" i="1" dirty="0" err="1"/>
              <a:t>friends</a:t>
            </a:r>
            <a:r>
              <a:rPr lang="cs-CZ" i="1" dirty="0"/>
              <a:t>, </a:t>
            </a:r>
            <a:r>
              <a:rPr lang="cs-CZ" i="1" dirty="0" err="1"/>
              <a:t>arm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a </a:t>
            </a:r>
            <a:r>
              <a:rPr lang="cs-CZ" i="1" dirty="0" err="1"/>
              <a:t>bazillion</a:t>
            </a:r>
            <a:r>
              <a:rPr lang="cs-CZ" i="1" dirty="0"/>
              <a:t> </a:t>
            </a:r>
            <a:r>
              <a:rPr lang="cs-CZ" i="1" dirty="0" err="1"/>
              <a:t>weapons</a:t>
            </a:r>
            <a:r>
              <a:rPr lang="cs-CZ" i="1" dirty="0"/>
              <a:t> and </a:t>
            </a:r>
            <a:r>
              <a:rPr lang="cs-CZ" i="1" dirty="0" err="1"/>
              <a:t>fight</a:t>
            </a:r>
            <a:r>
              <a:rPr lang="cs-CZ" i="1" dirty="0"/>
              <a:t> </a:t>
            </a:r>
            <a:r>
              <a:rPr lang="cs-CZ" i="1" dirty="0" err="1"/>
              <a:t>alongside</a:t>
            </a:r>
            <a:r>
              <a:rPr lang="cs-CZ" i="1" dirty="0"/>
              <a:t> </a:t>
            </a:r>
            <a:r>
              <a:rPr lang="cs-CZ" i="1" dirty="0" err="1"/>
              <a:t>them</a:t>
            </a:r>
            <a:r>
              <a:rPr lang="cs-CZ" i="1" dirty="0"/>
              <a:t> </a:t>
            </a:r>
            <a:r>
              <a:rPr lang="cs-CZ" i="1" dirty="0" smtClean="0"/>
              <a:t>in 4 </a:t>
            </a:r>
            <a:r>
              <a:rPr lang="cs-CZ" i="1" dirty="0" err="1"/>
              <a:t>player</a:t>
            </a:r>
            <a:r>
              <a:rPr lang="cs-CZ" i="1" dirty="0"/>
              <a:t> co-op </a:t>
            </a:r>
            <a:r>
              <a:rPr lang="cs-CZ" i="1" dirty="0" err="1"/>
              <a:t>or</a:t>
            </a:r>
            <a:r>
              <a:rPr lang="cs-CZ" i="1" dirty="0"/>
              <a:t> split-</a:t>
            </a:r>
            <a:r>
              <a:rPr lang="cs-CZ" i="1" dirty="0" err="1"/>
              <a:t>screen</a:t>
            </a:r>
            <a:r>
              <a:rPr lang="cs-CZ" i="1" dirty="0"/>
              <a:t> on a </a:t>
            </a:r>
            <a:r>
              <a:rPr lang="cs-CZ" i="1" dirty="0" err="1"/>
              <a:t>relentless</a:t>
            </a:r>
            <a:r>
              <a:rPr lang="cs-CZ" i="1" dirty="0"/>
              <a:t> </a:t>
            </a:r>
            <a:r>
              <a:rPr lang="cs-CZ" i="1" dirty="0" err="1"/>
              <a:t>quest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revenge</a:t>
            </a:r>
            <a:r>
              <a:rPr lang="cs-CZ" i="1" dirty="0"/>
              <a:t> and </a:t>
            </a:r>
            <a:r>
              <a:rPr lang="cs-CZ" i="1" dirty="0" err="1"/>
              <a:t>redemption</a:t>
            </a:r>
            <a:r>
              <a:rPr lang="cs-CZ" i="1" dirty="0"/>
              <a:t> </a:t>
            </a:r>
            <a:r>
              <a:rPr lang="cs-CZ" i="1" dirty="0" err="1"/>
              <a:t>across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undiscovered</a:t>
            </a:r>
            <a:r>
              <a:rPr lang="cs-CZ" i="1" dirty="0"/>
              <a:t> and </a:t>
            </a:r>
            <a:r>
              <a:rPr lang="cs-CZ" i="1" dirty="0" err="1"/>
              <a:t>unpredictable</a:t>
            </a:r>
            <a:r>
              <a:rPr lang="cs-CZ" i="1" dirty="0"/>
              <a:t> </a:t>
            </a:r>
            <a:r>
              <a:rPr lang="cs-CZ" i="1" dirty="0" err="1"/>
              <a:t>living</a:t>
            </a:r>
            <a:r>
              <a:rPr lang="cs-CZ" i="1" dirty="0"/>
              <a:t> planet.“ </a:t>
            </a:r>
            <a:r>
              <a:rPr lang="cs-CZ" dirty="0"/>
              <a:t>(oficiální web </a:t>
            </a:r>
            <a:r>
              <a:rPr lang="cs-CZ" dirty="0" err="1"/>
              <a:t>Borderlands</a:t>
            </a:r>
            <a:r>
              <a:rPr lang="cs-CZ" dirty="0"/>
              <a:t> 2, 2012)</a:t>
            </a:r>
          </a:p>
          <a:p>
            <a:endParaRPr lang="cs-CZ" dirty="0"/>
          </a:p>
          <a:p>
            <a:r>
              <a:rPr lang="cs-CZ" dirty="0" smtClean="0"/>
              <a:t>USP </a:t>
            </a:r>
            <a:r>
              <a:rPr lang="cs-CZ" dirty="0"/>
              <a:t>jsou pak: </a:t>
            </a:r>
          </a:p>
          <a:p>
            <a:pPr lvl="1"/>
            <a:r>
              <a:rPr lang="cs-CZ" dirty="0"/>
              <a:t>kooperativní </a:t>
            </a:r>
            <a:r>
              <a:rPr lang="cs-CZ" dirty="0" err="1"/>
              <a:t>multiplayer</a:t>
            </a:r>
            <a:r>
              <a:rPr lang="cs-CZ" dirty="0"/>
              <a:t> až pro čtyři hráče</a:t>
            </a:r>
          </a:p>
          <a:p>
            <a:pPr lvl="1"/>
            <a:r>
              <a:rPr lang="cs-CZ" dirty="0"/>
              <a:t>varieta zbraní (modulární)</a:t>
            </a:r>
          </a:p>
          <a:p>
            <a:pPr lvl="1"/>
            <a:r>
              <a:rPr lang="cs-CZ" dirty="0"/>
              <a:t>objevování virtuálního prostoru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90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Čína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 smtClean="0"/>
              <a:t>Expanze </a:t>
            </a:r>
            <a:r>
              <a:rPr lang="cs-CZ" dirty="0"/>
              <a:t>mobilních platforem, silné konkurenční prostředí, kvůli informacím o růstu: herní trh (PC) o velikosti 13,75 miliard </a:t>
            </a:r>
            <a:r>
              <a:rPr lang="cs-CZ" dirty="0" smtClean="0"/>
              <a:t>dolarů, </a:t>
            </a:r>
            <a:r>
              <a:rPr lang="cs-CZ" dirty="0"/>
              <a:t>explozivní růst trhu mobilních her v roce 2014 o 93% na 2,9 miliard </a:t>
            </a:r>
            <a:r>
              <a:rPr lang="cs-CZ" dirty="0" smtClean="0"/>
              <a:t>dolarů.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70798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Vertical</a:t>
            </a:r>
            <a:r>
              <a:rPr lang="cs-CZ" b="1" dirty="0"/>
              <a:t> </a:t>
            </a:r>
            <a:r>
              <a:rPr lang="cs-CZ" b="1" dirty="0" err="1"/>
              <a:t>Slice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Termín z projektového managementu</a:t>
            </a:r>
          </a:p>
          <a:p>
            <a:endParaRPr lang="cs-CZ" dirty="0" smtClean="0"/>
          </a:p>
          <a:p>
            <a:r>
              <a:rPr lang="cs-CZ" dirty="0" smtClean="0"/>
              <a:t>Demonstrativní prototyp</a:t>
            </a:r>
          </a:p>
          <a:p>
            <a:endParaRPr lang="cs-CZ" dirty="0" smtClean="0"/>
          </a:p>
          <a:p>
            <a:r>
              <a:rPr lang="cs-CZ" dirty="0" smtClean="0"/>
              <a:t>Ukazuje všechny typy, kategorie, procesy a </a:t>
            </a:r>
            <a:r>
              <a:rPr lang="cs-CZ" dirty="0" err="1" smtClean="0"/>
              <a:t>fce</a:t>
            </a:r>
            <a:r>
              <a:rPr lang="cs-CZ" dirty="0" smtClean="0"/>
              <a:t> vyvíjeného projektu</a:t>
            </a:r>
          </a:p>
          <a:p>
            <a:endParaRPr lang="cs-CZ" dirty="0" smtClean="0"/>
          </a:p>
          <a:p>
            <a:r>
              <a:rPr lang="cs-CZ" dirty="0" smtClean="0"/>
              <a:t>Validační proces směrem k business partnerům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24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Vertical</a:t>
            </a:r>
            <a:r>
              <a:rPr lang="cs-CZ" b="1" dirty="0"/>
              <a:t> </a:t>
            </a:r>
            <a:r>
              <a:rPr lang="cs-CZ" b="1" dirty="0" err="1"/>
              <a:t>Slice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2406315" y="1690689"/>
            <a:ext cx="7218948" cy="5737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dirty="0" smtClean="0"/>
              <a:t>GUI</a:t>
            </a:r>
            <a:endParaRPr lang="cs-CZ" sz="4000" dirty="0"/>
          </a:p>
        </p:txBody>
      </p:sp>
      <p:sp>
        <p:nvSpPr>
          <p:cNvPr id="5" name="Obdélník 4"/>
          <p:cNvSpPr/>
          <p:nvPr/>
        </p:nvSpPr>
        <p:spPr>
          <a:xfrm>
            <a:off x="2406315" y="2550657"/>
            <a:ext cx="7218948" cy="57371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dirty="0" smtClean="0"/>
              <a:t>HERNÍ MECHANIKY</a:t>
            </a:r>
            <a:endParaRPr lang="cs-CZ" sz="4000" dirty="0"/>
          </a:p>
        </p:txBody>
      </p:sp>
      <p:sp>
        <p:nvSpPr>
          <p:cNvPr id="6" name="Obdélník 5"/>
          <p:cNvSpPr/>
          <p:nvPr/>
        </p:nvSpPr>
        <p:spPr>
          <a:xfrm>
            <a:off x="2406315" y="3399843"/>
            <a:ext cx="7218948" cy="57371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dirty="0" smtClean="0"/>
              <a:t>LEVEL DESIGN</a:t>
            </a:r>
            <a:endParaRPr lang="cs-CZ" sz="4000" dirty="0"/>
          </a:p>
        </p:txBody>
      </p:sp>
      <p:sp>
        <p:nvSpPr>
          <p:cNvPr id="7" name="Obdélník 6"/>
          <p:cNvSpPr/>
          <p:nvPr/>
        </p:nvSpPr>
        <p:spPr>
          <a:xfrm>
            <a:off x="2406315" y="4249029"/>
            <a:ext cx="7218948" cy="5737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4000" dirty="0" smtClean="0"/>
              <a:t>CINEMATICS</a:t>
            </a:r>
            <a:endParaRPr lang="cs-CZ" sz="4000" dirty="0"/>
          </a:p>
        </p:txBody>
      </p:sp>
      <p:sp>
        <p:nvSpPr>
          <p:cNvPr id="8" name="Obdélník 7"/>
          <p:cNvSpPr/>
          <p:nvPr/>
        </p:nvSpPr>
        <p:spPr>
          <a:xfrm>
            <a:off x="2406315" y="5098215"/>
            <a:ext cx="7218948" cy="5737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dirty="0" smtClean="0"/>
              <a:t>AI</a:t>
            </a:r>
            <a:endParaRPr lang="cs-CZ" sz="4000" dirty="0"/>
          </a:p>
        </p:txBody>
      </p:sp>
      <p:sp>
        <p:nvSpPr>
          <p:cNvPr id="9" name="Obdélník 8"/>
          <p:cNvSpPr/>
          <p:nvPr/>
        </p:nvSpPr>
        <p:spPr>
          <a:xfrm>
            <a:off x="2406315" y="5947401"/>
            <a:ext cx="7218948" cy="57371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4000" dirty="0" smtClean="0"/>
              <a:t>META GAME</a:t>
            </a:r>
            <a:endParaRPr lang="cs-CZ" sz="4000" dirty="0"/>
          </a:p>
        </p:txBody>
      </p:sp>
      <p:sp>
        <p:nvSpPr>
          <p:cNvPr id="10" name="Obdélník 9"/>
          <p:cNvSpPr/>
          <p:nvPr/>
        </p:nvSpPr>
        <p:spPr>
          <a:xfrm>
            <a:off x="6994358" y="1027906"/>
            <a:ext cx="737937" cy="57097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cs-CZ" sz="2000" b="1" dirty="0" smtClean="0"/>
              <a:t>VERTICAL SLICE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081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Visual</a:t>
            </a:r>
            <a:r>
              <a:rPr lang="cs-CZ" dirty="0" smtClean="0"/>
              <a:t> </a:t>
            </a:r>
            <a:r>
              <a:rPr lang="cs-CZ" dirty="0" err="1" smtClean="0"/>
              <a:t>Understanding</a:t>
            </a:r>
            <a:r>
              <a:rPr lang="cs-CZ" dirty="0" smtClean="0"/>
              <a:t> </a:t>
            </a:r>
            <a:r>
              <a:rPr lang="cs-CZ" dirty="0" err="1" smtClean="0"/>
              <a:t>Evnironment</a:t>
            </a:r>
            <a:endParaRPr lang="cs-C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1484"/>
            <a:ext cx="6054810" cy="4886516"/>
          </a:xfrm>
        </p:spPr>
      </p:pic>
      <p:sp>
        <p:nvSpPr>
          <p:cNvPr id="7" name="TextBox 6"/>
          <p:cNvSpPr txBox="1"/>
          <p:nvPr/>
        </p:nvSpPr>
        <p:spPr>
          <a:xfrm>
            <a:off x="838200" y="1448265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hlinkClick r:id="rId3"/>
              </a:rPr>
              <a:t>http://vue.tufts.edu</a:t>
            </a:r>
            <a:r>
              <a:rPr lang="cs-CZ" sz="2400" dirty="0" smtClean="0">
                <a:hlinkClick r:id="rId3"/>
              </a:rPr>
              <a:t>/</a:t>
            </a:r>
            <a:endParaRPr lang="cs-CZ" sz="2400" dirty="0" smtClean="0"/>
          </a:p>
          <a:p>
            <a:pPr marL="457200" indent="-457200">
              <a:buFontTx/>
              <a:buChar char="-"/>
            </a:pPr>
            <a:r>
              <a:rPr lang="cs-CZ" sz="2400" dirty="0" smtClean="0"/>
              <a:t>Podobně jako mind mapy</a:t>
            </a:r>
          </a:p>
          <a:p>
            <a:pPr marL="457200" indent="-457200">
              <a:buFontTx/>
              <a:buChar char="-"/>
            </a:pPr>
            <a:r>
              <a:rPr lang="cs-CZ" sz="2400" dirty="0" smtClean="0"/>
              <a:t>Vhodnější pro komplexnější sítě </a:t>
            </a:r>
          </a:p>
          <a:p>
            <a:pPr marL="457200" indent="-457200">
              <a:buFontTx/>
              <a:buChar char="-"/>
            </a:pPr>
            <a:r>
              <a:rPr lang="cs-CZ" sz="2400" dirty="0" smtClean="0"/>
              <a:t>Uzly, bloky, cesty, podkategorie</a:t>
            </a:r>
            <a:endParaRPr lang="cs-CZ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26959" b="79784"/>
          <a:stretch/>
        </p:blipFill>
        <p:spPr>
          <a:xfrm>
            <a:off x="651966" y="3213842"/>
            <a:ext cx="4680857" cy="33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3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Trello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000"/>
            <a:ext cx="2959100" cy="4779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hlinkClick r:id="rId2"/>
              </a:rPr>
              <a:t>https://trello.com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pPr marL="0" indent="0" algn="ctr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Organizace práce</a:t>
            </a:r>
          </a:p>
          <a:p>
            <a:pPr>
              <a:buFontTx/>
              <a:buChar char="-"/>
            </a:pPr>
            <a:r>
              <a:rPr lang="cs-CZ" dirty="0" smtClean="0"/>
              <a:t>Poznámky</a:t>
            </a:r>
          </a:p>
          <a:p>
            <a:pPr>
              <a:buFontTx/>
              <a:buChar char="-"/>
            </a:pPr>
            <a:r>
              <a:rPr lang="cs-CZ" dirty="0" smtClean="0"/>
              <a:t>Bug reporting</a:t>
            </a:r>
          </a:p>
          <a:p>
            <a:pPr>
              <a:buFontTx/>
              <a:buChar char="-"/>
            </a:pPr>
            <a:r>
              <a:rPr lang="cs-CZ" dirty="0" smtClean="0"/>
              <a:t>Design nástroj</a:t>
            </a:r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690689"/>
            <a:ext cx="7358062" cy="414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Chat </a:t>
            </a:r>
            <a:r>
              <a:rPr lang="cs-CZ" dirty="0" err="1" smtClean="0"/>
              <a:t>Mapper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000"/>
            <a:ext cx="4572000" cy="4779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hlinkClick r:id="rId2"/>
              </a:rPr>
              <a:t>http://www.chatmapper.com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 </a:t>
            </a:r>
          </a:p>
          <a:p>
            <a:pPr marL="0" indent="0" algn="ctr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Pro tvorbu a </a:t>
            </a:r>
            <a:r>
              <a:rPr lang="cs-CZ" dirty="0" err="1" smtClean="0"/>
              <a:t>skicy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Nelineární dialogy</a:t>
            </a:r>
          </a:p>
          <a:p>
            <a:pPr>
              <a:buFontTx/>
              <a:buChar char="-"/>
            </a:pPr>
            <a:r>
              <a:rPr lang="cs-CZ" dirty="0" smtClean="0"/>
              <a:t>Lze propojit se skripty LUA</a:t>
            </a:r>
          </a:p>
          <a:p>
            <a:pPr>
              <a:buFontTx/>
              <a:buChar char="-"/>
            </a:pPr>
            <a:r>
              <a:rPr lang="cs-CZ" dirty="0" smtClean="0"/>
              <a:t>Generuje scénáře</a:t>
            </a:r>
          </a:p>
          <a:p>
            <a:pPr>
              <a:buFontTx/>
              <a:buChar char="-"/>
            </a:pPr>
            <a:r>
              <a:rPr lang="cs-CZ" dirty="0" smtClean="0"/>
              <a:t>Podpora lokalizace</a:t>
            </a:r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50" y="1400176"/>
            <a:ext cx="6369049" cy="477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5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Google Drive </a:t>
            </a:r>
            <a:r>
              <a:rPr lang="cs-CZ" dirty="0" err="1" smtClean="0"/>
              <a:t>Sheets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000"/>
            <a:ext cx="5892800" cy="4779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drive.google.com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 smtClean="0"/>
              <a:t>Pro prakticky cokoli</a:t>
            </a:r>
          </a:p>
          <a:p>
            <a:pPr>
              <a:buFontTx/>
              <a:buChar char="-"/>
            </a:pPr>
            <a:r>
              <a:rPr lang="cs-CZ" dirty="0" smtClean="0"/>
              <a:t>Sdílené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sheety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Rozpočty</a:t>
            </a:r>
          </a:p>
          <a:p>
            <a:pPr>
              <a:buFontTx/>
              <a:buChar char="-"/>
            </a:pPr>
            <a:r>
              <a:rPr lang="cs-CZ" dirty="0" smtClean="0"/>
              <a:t>Design a balanční tabulky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62" y="1690688"/>
            <a:ext cx="3979863" cy="39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Evernote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000"/>
            <a:ext cx="5892800" cy="4779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https://evernote.com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Sdílený </a:t>
            </a:r>
            <a:r>
              <a:rPr lang="cs-CZ" dirty="0" err="1" smtClean="0"/>
              <a:t>task</a:t>
            </a:r>
            <a:r>
              <a:rPr lang="cs-CZ" dirty="0" smtClean="0"/>
              <a:t> </a:t>
            </a:r>
            <a:r>
              <a:rPr lang="cs-CZ" dirty="0" err="1" smtClean="0"/>
              <a:t>manager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odklikávátko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err="1" smtClean="0"/>
              <a:t>Synchro</a:t>
            </a:r>
            <a:r>
              <a:rPr lang="cs-CZ" dirty="0" smtClean="0"/>
              <a:t> s telefony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64" y="1397000"/>
            <a:ext cx="68326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9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presskit</a:t>
            </a:r>
            <a:r>
              <a:rPr lang="cs-CZ" dirty="0" smtClean="0"/>
              <a:t>()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000"/>
            <a:ext cx="5892800" cy="47799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http://dopresskit.com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Jednoduchý, orientačně nenáročný</a:t>
            </a:r>
          </a:p>
          <a:p>
            <a:pPr>
              <a:buFontTx/>
              <a:buChar char="-"/>
            </a:pPr>
            <a:r>
              <a:rPr lang="cs-CZ" dirty="0" smtClean="0"/>
              <a:t>Standardizovaný </a:t>
            </a:r>
          </a:p>
          <a:p>
            <a:pPr>
              <a:buFontTx/>
              <a:buChar char="-"/>
            </a:pPr>
            <a:r>
              <a:rPr lang="cs-CZ" dirty="0" smtClean="0"/>
              <a:t>Propojitelný s další analytikou: </a:t>
            </a:r>
            <a:r>
              <a:rPr lang="cs-CZ" dirty="0" err="1" smtClean="0"/>
              <a:t>Promoter</a:t>
            </a:r>
            <a:r>
              <a:rPr lang="cs-CZ" dirty="0" smtClean="0"/>
              <a:t>, GA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43"/>
          <a:stretch/>
        </p:blipFill>
        <p:spPr>
          <a:xfrm>
            <a:off x="6768705" y="365125"/>
            <a:ext cx="5423295" cy="79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6000" dirty="0" smtClean="0"/>
              <a:t>…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8561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Globální trendy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b="1" dirty="0"/>
              <a:t>fenomén nezávislých vývojářů - </a:t>
            </a:r>
            <a:r>
              <a:rPr lang="cs-CZ" b="1" i="1" dirty="0" err="1"/>
              <a:t>indie</a:t>
            </a:r>
            <a:r>
              <a:rPr lang="cs-CZ" b="1" i="1" dirty="0"/>
              <a:t> 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digitální distribuce </a:t>
            </a:r>
            <a:endParaRPr lang="cs-CZ" dirty="0"/>
          </a:p>
          <a:p>
            <a:endParaRPr lang="cs-CZ" dirty="0"/>
          </a:p>
          <a:p>
            <a:r>
              <a:rPr lang="en-US" b="1" dirty="0"/>
              <a:t>free to play / micro transactions </a:t>
            </a:r>
            <a:endParaRPr lang="en-US" dirty="0"/>
          </a:p>
          <a:p>
            <a:endParaRPr lang="cs-CZ" dirty="0"/>
          </a:p>
          <a:p>
            <a:r>
              <a:rPr lang="cs-CZ" b="1" dirty="0" err="1"/>
              <a:t>crowdfunding</a:t>
            </a:r>
            <a:r>
              <a:rPr lang="cs-CZ" b="1" dirty="0"/>
              <a:t> 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early </a:t>
            </a:r>
            <a:r>
              <a:rPr lang="cs-CZ" b="1" dirty="0" err="1" smtClean="0"/>
              <a:t>access</a:t>
            </a:r>
            <a:endParaRPr lang="cs-CZ" dirty="0"/>
          </a:p>
          <a:p>
            <a:endParaRPr lang="cs-CZ" dirty="0"/>
          </a:p>
          <a:p>
            <a:r>
              <a:rPr lang="cs-CZ" b="1" dirty="0" err="1" smtClean="0"/>
              <a:t>Twitch</a:t>
            </a:r>
            <a:r>
              <a:rPr lang="cs-CZ" b="1" dirty="0" smtClean="0"/>
              <a:t>, </a:t>
            </a:r>
            <a:r>
              <a:rPr lang="cs-CZ" b="1" dirty="0" err="1" smtClean="0"/>
              <a:t>YouTube</a:t>
            </a:r>
            <a:r>
              <a:rPr lang="cs-CZ" b="1" dirty="0" smtClean="0"/>
              <a:t> kultura, </a:t>
            </a:r>
            <a:r>
              <a:rPr lang="cs-CZ" b="1" dirty="0" err="1" smtClean="0"/>
              <a:t>eSport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05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Instituce oborové a výzkumné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en-US" dirty="0" smtClean="0"/>
              <a:t> </a:t>
            </a:r>
            <a:r>
              <a:rPr lang="en-US" i="1" dirty="0"/>
              <a:t>Entertainment Software Association </a:t>
            </a:r>
            <a:r>
              <a:rPr lang="en-US" dirty="0"/>
              <a:t>(US) </a:t>
            </a:r>
          </a:p>
          <a:p>
            <a:r>
              <a:rPr lang="cs-CZ" dirty="0" smtClean="0"/>
              <a:t> </a:t>
            </a:r>
            <a:r>
              <a:rPr lang="cs-CZ" i="1" dirty="0" err="1"/>
              <a:t>Interactive</a:t>
            </a:r>
            <a:r>
              <a:rPr lang="cs-CZ" i="1" dirty="0"/>
              <a:t> Software </a:t>
            </a:r>
            <a:r>
              <a:rPr lang="cs-CZ" i="1" dirty="0" err="1"/>
              <a:t>Federation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Europe</a:t>
            </a:r>
            <a:r>
              <a:rPr lang="cs-CZ" i="1" dirty="0"/>
              <a:t> </a:t>
            </a:r>
            <a:r>
              <a:rPr lang="cs-CZ" dirty="0"/>
              <a:t>(EU) </a:t>
            </a:r>
          </a:p>
          <a:p>
            <a:r>
              <a:rPr lang="cs-CZ" dirty="0" smtClean="0"/>
              <a:t> </a:t>
            </a:r>
            <a:r>
              <a:rPr lang="cs-CZ" i="1" dirty="0"/>
              <a:t>International Game Developer </a:t>
            </a:r>
            <a:r>
              <a:rPr lang="cs-CZ" i="1" dirty="0" err="1"/>
              <a:t>Association</a:t>
            </a:r>
            <a:r>
              <a:rPr lang="cs-CZ" i="1" dirty="0"/>
              <a:t> </a:t>
            </a:r>
            <a:r>
              <a:rPr lang="cs-CZ" dirty="0"/>
              <a:t>(globální) </a:t>
            </a:r>
          </a:p>
          <a:p>
            <a:r>
              <a:rPr lang="cs-CZ" dirty="0" smtClean="0"/>
              <a:t> </a:t>
            </a:r>
            <a:r>
              <a:rPr lang="cs-CZ" i="1" dirty="0"/>
              <a:t>Digital </a:t>
            </a:r>
            <a:r>
              <a:rPr lang="cs-CZ" i="1" dirty="0" err="1"/>
              <a:t>Games</a:t>
            </a:r>
            <a:r>
              <a:rPr lang="cs-CZ" i="1" dirty="0"/>
              <a:t> </a:t>
            </a:r>
            <a:r>
              <a:rPr lang="cs-CZ" i="1" dirty="0" err="1"/>
              <a:t>Research</a:t>
            </a:r>
            <a:r>
              <a:rPr lang="cs-CZ" i="1" dirty="0"/>
              <a:t> </a:t>
            </a:r>
            <a:r>
              <a:rPr lang="cs-CZ" i="1" dirty="0" err="1"/>
              <a:t>Association</a:t>
            </a:r>
            <a:r>
              <a:rPr lang="cs-CZ" i="1" dirty="0"/>
              <a:t> </a:t>
            </a:r>
            <a:r>
              <a:rPr lang="cs-CZ" dirty="0"/>
              <a:t>(globální)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66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Konference</a:t>
            </a:r>
            <a:r>
              <a:rPr lang="cs-CZ" dirty="0"/>
              <a:t>, výstavy a veletrhy pro herní vývojáře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  <a:p>
            <a:r>
              <a:rPr lang="cs-CZ" dirty="0" smtClean="0"/>
              <a:t> </a:t>
            </a:r>
            <a:r>
              <a:rPr lang="cs-CZ" i="1" dirty="0" smtClean="0"/>
              <a:t>Game Developer </a:t>
            </a:r>
            <a:r>
              <a:rPr lang="cs-CZ" i="1" dirty="0" err="1" smtClean="0"/>
              <a:t>Conference</a:t>
            </a:r>
            <a:r>
              <a:rPr lang="cs-CZ" i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GDC</a:t>
            </a:r>
            <a:r>
              <a:rPr lang="cs-CZ" dirty="0" smtClean="0"/>
              <a:t>, </a:t>
            </a:r>
            <a:r>
              <a:rPr lang="cs-CZ" dirty="0" err="1" smtClean="0"/>
              <a:t>GDC</a:t>
            </a:r>
            <a:r>
              <a:rPr lang="cs-CZ" dirty="0" smtClean="0"/>
              <a:t> </a:t>
            </a:r>
            <a:r>
              <a:rPr lang="cs-CZ" dirty="0" err="1" smtClean="0"/>
              <a:t>Europe</a:t>
            </a:r>
            <a:r>
              <a:rPr lang="cs-CZ" dirty="0" smtClean="0"/>
              <a:t>, </a:t>
            </a:r>
            <a:r>
              <a:rPr lang="cs-CZ" dirty="0" err="1" smtClean="0"/>
              <a:t>GDC</a:t>
            </a:r>
            <a:r>
              <a:rPr lang="cs-CZ" dirty="0" smtClean="0"/>
              <a:t> </a:t>
            </a:r>
            <a:r>
              <a:rPr lang="cs-CZ" dirty="0" err="1" smtClean="0"/>
              <a:t>China</a:t>
            </a:r>
            <a:r>
              <a:rPr lang="cs-CZ" dirty="0" smtClean="0"/>
              <a:t> (různé světové odnože) </a:t>
            </a:r>
          </a:p>
          <a:p>
            <a:r>
              <a:rPr lang="cs-CZ" dirty="0" smtClean="0"/>
              <a:t> </a:t>
            </a:r>
            <a:r>
              <a:rPr lang="cs-CZ" i="1" dirty="0" err="1"/>
              <a:t>Gamescom</a:t>
            </a:r>
            <a:r>
              <a:rPr lang="cs-CZ" i="1" dirty="0"/>
              <a:t> </a:t>
            </a:r>
            <a:r>
              <a:rPr lang="cs-CZ" dirty="0"/>
              <a:t>(Německo) </a:t>
            </a:r>
          </a:p>
          <a:p>
            <a:r>
              <a:rPr lang="cs-CZ" dirty="0" smtClean="0"/>
              <a:t> </a:t>
            </a:r>
            <a:r>
              <a:rPr lang="cs-CZ" i="1" dirty="0" err="1"/>
              <a:t>Kuntepunkt</a:t>
            </a:r>
            <a:r>
              <a:rPr lang="cs-CZ" i="1" dirty="0"/>
              <a:t> </a:t>
            </a:r>
            <a:r>
              <a:rPr lang="cs-CZ" dirty="0"/>
              <a:t>(Skandinávie) – různé lokace </a:t>
            </a:r>
          </a:p>
          <a:p>
            <a:r>
              <a:rPr lang="cs-CZ" dirty="0" smtClean="0"/>
              <a:t> </a:t>
            </a:r>
            <a:r>
              <a:rPr lang="cs-CZ" i="1" dirty="0" err="1"/>
              <a:t>Electronic</a:t>
            </a:r>
            <a:r>
              <a:rPr lang="cs-CZ" i="1" dirty="0"/>
              <a:t> </a:t>
            </a:r>
            <a:r>
              <a:rPr lang="cs-CZ" i="1" dirty="0" err="1"/>
              <a:t>Entertainment</a:t>
            </a:r>
            <a:r>
              <a:rPr lang="cs-CZ" i="1" dirty="0"/>
              <a:t> </a:t>
            </a:r>
            <a:r>
              <a:rPr lang="cs-CZ" dirty="0"/>
              <a:t>Expo – E3 (USA) </a:t>
            </a:r>
          </a:p>
          <a:p>
            <a:r>
              <a:rPr lang="es-ES" dirty="0" smtClean="0"/>
              <a:t> </a:t>
            </a:r>
            <a:r>
              <a:rPr lang="es-ES" i="1" dirty="0"/>
              <a:t>Penny Arcade Expo </a:t>
            </a:r>
            <a:r>
              <a:rPr lang="es-ES" dirty="0"/>
              <a:t>– PAX (USA) </a:t>
            </a:r>
          </a:p>
          <a:p>
            <a:r>
              <a:rPr lang="cs-CZ" dirty="0" smtClean="0"/>
              <a:t> </a:t>
            </a:r>
            <a:r>
              <a:rPr lang="cs-CZ" i="1" dirty="0"/>
              <a:t>Independent Game Festival </a:t>
            </a:r>
            <a:r>
              <a:rPr lang="cs-CZ" dirty="0"/>
              <a:t>– </a:t>
            </a:r>
            <a:r>
              <a:rPr lang="cs-CZ" dirty="0" err="1"/>
              <a:t>IGF</a:t>
            </a:r>
            <a:r>
              <a:rPr lang="cs-CZ" dirty="0"/>
              <a:t> (USA) </a:t>
            </a:r>
          </a:p>
          <a:p>
            <a:r>
              <a:rPr lang="en-US" dirty="0" smtClean="0"/>
              <a:t> </a:t>
            </a:r>
            <a:r>
              <a:rPr lang="en-US" i="1" dirty="0"/>
              <a:t>Tokyo Game Show </a:t>
            </a:r>
            <a:r>
              <a:rPr lang="en-US" dirty="0"/>
              <a:t>(</a:t>
            </a:r>
            <a:r>
              <a:rPr lang="en-US" dirty="0" err="1"/>
              <a:t>Japonsko</a:t>
            </a:r>
            <a:r>
              <a:rPr lang="en-US" dirty="0"/>
              <a:t>) </a:t>
            </a:r>
          </a:p>
          <a:p>
            <a:r>
              <a:rPr lang="cs-CZ" dirty="0" smtClean="0"/>
              <a:t> </a:t>
            </a:r>
            <a:r>
              <a:rPr lang="cs-CZ" i="1" dirty="0" err="1"/>
              <a:t>China</a:t>
            </a:r>
            <a:r>
              <a:rPr lang="cs-CZ" i="1" dirty="0"/>
              <a:t> </a:t>
            </a:r>
            <a:r>
              <a:rPr lang="cs-CZ" i="1" dirty="0" err="1"/>
              <a:t>Joy</a:t>
            </a:r>
            <a:r>
              <a:rPr lang="cs-CZ" i="1" dirty="0"/>
              <a:t> </a:t>
            </a:r>
            <a:r>
              <a:rPr lang="cs-CZ" dirty="0"/>
              <a:t>(Čína)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47342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2306</TotalTime>
  <Words>1723</Words>
  <Application>Microsoft Office PowerPoint</Application>
  <PresentationFormat>Širokoúhlá obrazovka</PresentationFormat>
  <Paragraphs>312</Paragraphs>
  <Slides>68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Open Sans</vt:lpstr>
      <vt:lpstr>Motiv Office</vt:lpstr>
      <vt:lpstr>Digitální hry </vt:lpstr>
      <vt:lpstr>Game Industry</vt:lpstr>
      <vt:lpstr>Původ herního průmyslu</vt:lpstr>
      <vt:lpstr>Původ herního průmyslu II.</vt:lpstr>
      <vt:lpstr>Polsko</vt:lpstr>
      <vt:lpstr>Čína</vt:lpstr>
      <vt:lpstr>Globální trendy</vt:lpstr>
      <vt:lpstr>Instituce oborové a výzkumné</vt:lpstr>
      <vt:lpstr>Konference, výstavy a veletrhy pro herní vývojáře</vt:lpstr>
      <vt:lpstr>Český herní průmysl</vt:lpstr>
      <vt:lpstr>Český herní průmysl II.</vt:lpstr>
      <vt:lpstr>Český herní průmysl III.</vt:lpstr>
      <vt:lpstr>Prezentace aplikace PowerPoint</vt:lpstr>
      <vt:lpstr>historie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Bohemia Interactive – Day Z</vt:lpstr>
      <vt:lpstr>developedinczech.com</vt:lpstr>
      <vt:lpstr>Prezentace aplikace PowerPoint</vt:lpstr>
      <vt:lpstr>Prezentace aplikace PowerPoint</vt:lpstr>
      <vt:lpstr>brněnská infrastruktura</vt:lpstr>
      <vt:lpstr>Dosah herního průmyslu </vt:lpstr>
      <vt:lpstr>Fenomén indie vývojářů</vt:lpstr>
      <vt:lpstr>Fenomén indie vývojářů II.</vt:lpstr>
      <vt:lpstr>Fenomén indie vývojářů III.</vt:lpstr>
      <vt:lpstr>Fenomén indie vývojářů IV.</vt:lpstr>
      <vt:lpstr>Moment prezentace projektu</vt:lpstr>
      <vt:lpstr>Publisher / Investor</vt:lpstr>
      <vt:lpstr>Pitch, Elevator Pitch</vt:lpstr>
      <vt:lpstr>USP</vt:lpstr>
      <vt:lpstr>USP</vt:lpstr>
      <vt:lpstr>Vertical Slice</vt:lpstr>
      <vt:lpstr>Vertical Slice</vt:lpstr>
      <vt:lpstr>Visual Understanding Evnironment</vt:lpstr>
      <vt:lpstr>Trello</vt:lpstr>
      <vt:lpstr>Chat Mapper</vt:lpstr>
      <vt:lpstr>Google Drive Sheets</vt:lpstr>
      <vt:lpstr>Evernote</vt:lpstr>
      <vt:lpstr>presskit()</vt:lpstr>
      <vt:lpstr>Prezentace aplikace PowerPoint</vt:lpstr>
    </vt:vector>
  </TitlesOfParts>
  <Company>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Digitální hry</dc:title>
  <dc:creator>Zdeněk Záhora (lok.adm na UHV)</dc:creator>
  <cp:lastModifiedBy>Zdeněk Záhora</cp:lastModifiedBy>
  <cp:revision>208</cp:revision>
  <dcterms:created xsi:type="dcterms:W3CDTF">2014-02-24T11:53:51Z</dcterms:created>
  <dcterms:modified xsi:type="dcterms:W3CDTF">2016-11-28T12:36:40Z</dcterms:modified>
</cp:coreProperties>
</file>