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82" r:id="rId3"/>
    <p:sldId id="283" r:id="rId4"/>
    <p:sldId id="284" r:id="rId5"/>
    <p:sldId id="285" r:id="rId6"/>
    <p:sldId id="286" r:id="rId7"/>
    <p:sldId id="287" r:id="rId8"/>
    <p:sldId id="288" r:id="rId9"/>
    <p:sldId id="300" r:id="rId10"/>
    <p:sldId id="289" r:id="rId11"/>
    <p:sldId id="290" r:id="rId12"/>
    <p:sldId id="291" r:id="rId13"/>
    <p:sldId id="295" r:id="rId14"/>
    <p:sldId id="292" r:id="rId15"/>
    <p:sldId id="304" r:id="rId16"/>
    <p:sldId id="306" r:id="rId17"/>
    <p:sldId id="307" r:id="rId18"/>
    <p:sldId id="303" r:id="rId19"/>
    <p:sldId id="299" r:id="rId20"/>
    <p:sldId id="302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321" userDrawn="1">
          <p15:clr>
            <a:srgbClr val="A4A3A4"/>
          </p15:clr>
        </p15:guide>
        <p15:guide id="7" pos="5418" userDrawn="1">
          <p15:clr>
            <a:srgbClr val="A4A3A4"/>
          </p15:clr>
        </p15:guide>
        <p15:guide id="8" pos="682" userDrawn="1">
          <p15:clr>
            <a:srgbClr val="A4A3A4"/>
          </p15:clr>
        </p15:guide>
        <p15:guide id="9" pos="2766" userDrawn="1">
          <p15:clr>
            <a:srgbClr val="A4A3A4"/>
          </p15:clr>
        </p15:guide>
        <p15:guide id="10" pos="297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8080"/>
    <a:srgbClr val="663300"/>
    <a:srgbClr val="9A0000"/>
    <a:srgbClr val="00287D"/>
    <a:srgbClr val="00A1DE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45" autoAdjust="0"/>
    <p:restoredTop sz="94638" autoAdjust="0"/>
  </p:normalViewPr>
  <p:slideViewPr>
    <p:cSldViewPr snapToGrid="0">
      <p:cViewPr varScale="1">
        <p:scale>
          <a:sx n="110" d="100"/>
          <a:sy n="110" d="100"/>
        </p:scale>
        <p:origin x="1746" y="10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98324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6" y="2565408"/>
            <a:ext cx="7518400" cy="2663825"/>
          </a:xfrm>
        </p:spPr>
        <p:txBody>
          <a:bodyPr tIns="0" bIns="0" anchor="ctr"/>
          <a:lstStyle>
            <a:lvl1pPr>
              <a:defRPr sz="24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</a:defRPr>
            </a:lvl1pPr>
          </a:lstStyle>
          <a:p>
            <a:endParaRPr lang="cs-CZ" altLang="cs-CZ" dirty="0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94" y="1125542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93" y="1125542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94" y="2017712"/>
            <a:ext cx="8082321" cy="4531579"/>
          </a:xfrm>
        </p:spPr>
        <p:txBody>
          <a:bodyPr>
            <a:normAutofit/>
          </a:bodyPr>
          <a:lstStyle>
            <a:lvl1pPr marL="257168" indent="-257168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 sz="2800"/>
            </a:lvl1pPr>
            <a:lvl2pPr marL="557199" indent="-214308">
              <a:buClr>
                <a:srgbClr val="00287D"/>
              </a:buClr>
              <a:buFont typeface="Wingdings" panose="05000000000000000000" pitchFamily="2" charset="2"/>
              <a:buChar char="§"/>
              <a:defRPr sz="2400"/>
            </a:lvl2pPr>
            <a:lvl3pPr marL="685783" indent="0">
              <a:buNone/>
              <a:defRPr/>
            </a:lvl3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4406907"/>
            <a:ext cx="8091487" cy="1362075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94" y="2906713"/>
            <a:ext cx="8091487" cy="1500187"/>
          </a:xfrm>
        </p:spPr>
        <p:txBody>
          <a:bodyPr anchor="b"/>
          <a:lstStyle>
            <a:lvl1pPr marL="0" indent="0">
              <a:buNone/>
              <a:defRPr sz="1500"/>
            </a:lvl1pPr>
            <a:lvl2pPr marL="342892" indent="0">
              <a:buNone/>
              <a:defRPr sz="1350"/>
            </a:lvl2pPr>
            <a:lvl3pPr marL="685783" indent="0">
              <a:buNone/>
              <a:defRPr sz="1200"/>
            </a:lvl3pPr>
            <a:lvl4pPr marL="1028675" indent="0">
              <a:buNone/>
              <a:defRPr sz="1050"/>
            </a:lvl4pPr>
            <a:lvl5pPr marL="1371566" indent="0">
              <a:buNone/>
              <a:defRPr sz="1050"/>
            </a:lvl5pPr>
            <a:lvl6pPr marL="1714457" indent="0">
              <a:buNone/>
              <a:defRPr sz="1050"/>
            </a:lvl6pPr>
            <a:lvl7pPr marL="2057348" indent="0">
              <a:buNone/>
              <a:defRPr sz="1050"/>
            </a:lvl7pPr>
            <a:lvl8pPr marL="2400240" indent="0">
              <a:buNone/>
              <a:defRPr sz="1050"/>
            </a:lvl8pPr>
            <a:lvl9pPr marL="2743132" indent="0">
              <a:buNone/>
              <a:defRPr sz="10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90" y="2019308"/>
            <a:ext cx="3876944" cy="411056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8"/>
            <a:ext cx="3876944" cy="4110567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4" y="1134539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70" y="2019307"/>
            <a:ext cx="387865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9" y="2915735"/>
            <a:ext cx="3874282" cy="3210435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24" y="2019307"/>
            <a:ext cx="3877957" cy="63976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892" indent="0">
              <a:buNone/>
              <a:defRPr sz="1500" b="1"/>
            </a:lvl2pPr>
            <a:lvl3pPr marL="685783" indent="0">
              <a:buNone/>
              <a:defRPr sz="1350" b="1"/>
            </a:lvl3pPr>
            <a:lvl4pPr marL="1028675" indent="0">
              <a:buNone/>
              <a:defRPr sz="1200" b="1"/>
            </a:lvl4pPr>
            <a:lvl5pPr marL="1371566" indent="0">
              <a:buNone/>
              <a:defRPr sz="1200" b="1"/>
            </a:lvl5pPr>
            <a:lvl6pPr marL="1714457" indent="0">
              <a:buNone/>
              <a:defRPr sz="1200" b="1"/>
            </a:lvl6pPr>
            <a:lvl7pPr marL="2057348" indent="0">
              <a:buNone/>
              <a:defRPr sz="1200" b="1"/>
            </a:lvl7pPr>
            <a:lvl8pPr marL="2400240" indent="0">
              <a:buNone/>
              <a:defRPr sz="1200" b="1"/>
            </a:lvl8pPr>
            <a:lvl9pPr marL="2743132" indent="0">
              <a:buNone/>
              <a:defRPr sz="12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8" y="2938741"/>
            <a:ext cx="3878113" cy="3191133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93" y="2019300"/>
            <a:ext cx="8091487" cy="4106864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93" y="1134542"/>
            <a:ext cx="8091487" cy="643465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6" y="2019300"/>
            <a:ext cx="5026025" cy="4106864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14"/>
            <a:ext cx="5486400" cy="566739"/>
          </a:xfrm>
        </p:spPr>
        <p:txBody>
          <a:bodyPr/>
          <a:lstStyle>
            <a:lvl1pPr algn="l">
              <a:defRPr sz="15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4"/>
            <a:ext cx="5486400" cy="3874540"/>
          </a:xfrm>
        </p:spPr>
        <p:txBody>
          <a:bodyPr/>
          <a:lstStyle>
            <a:lvl1pPr marL="0" indent="0">
              <a:buNone/>
              <a:defRPr sz="2400"/>
            </a:lvl1pPr>
            <a:lvl2pPr marL="342892" indent="0">
              <a:buNone/>
              <a:defRPr sz="2100"/>
            </a:lvl2pPr>
            <a:lvl3pPr marL="685783" indent="0">
              <a:buNone/>
              <a:defRPr sz="1800"/>
            </a:lvl3pPr>
            <a:lvl4pPr marL="1028675" indent="0">
              <a:buNone/>
              <a:defRPr sz="1500"/>
            </a:lvl4pPr>
            <a:lvl5pPr marL="1371566" indent="0">
              <a:buNone/>
              <a:defRPr sz="1500"/>
            </a:lvl5pPr>
            <a:lvl6pPr marL="1714457" indent="0">
              <a:buNone/>
              <a:defRPr sz="1500"/>
            </a:lvl6pPr>
            <a:lvl7pPr marL="2057348" indent="0">
              <a:buNone/>
              <a:defRPr sz="1500"/>
            </a:lvl7pPr>
            <a:lvl8pPr marL="2400240" indent="0">
              <a:buNone/>
              <a:defRPr sz="1500"/>
            </a:lvl8pPr>
            <a:lvl9pPr marL="2743132" indent="0">
              <a:buNone/>
              <a:defRPr sz="15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53"/>
            <a:ext cx="5486400" cy="475621"/>
          </a:xfrm>
        </p:spPr>
        <p:txBody>
          <a:bodyPr/>
          <a:lstStyle>
            <a:lvl1pPr marL="0" indent="0">
              <a:buNone/>
              <a:defRPr sz="1050"/>
            </a:lvl1pPr>
            <a:lvl2pPr marL="342892" indent="0">
              <a:buNone/>
              <a:defRPr sz="900"/>
            </a:lvl2pPr>
            <a:lvl3pPr marL="685783" indent="0">
              <a:buNone/>
              <a:defRPr sz="750"/>
            </a:lvl3pPr>
            <a:lvl4pPr marL="1028675" indent="0">
              <a:buNone/>
              <a:defRPr sz="675"/>
            </a:lvl4pPr>
            <a:lvl5pPr marL="1371566" indent="0">
              <a:buNone/>
              <a:defRPr sz="675"/>
            </a:lvl5pPr>
            <a:lvl6pPr marL="1714457" indent="0">
              <a:buNone/>
              <a:defRPr sz="675"/>
            </a:lvl6pPr>
            <a:lvl7pPr marL="2057348" indent="0">
              <a:buNone/>
              <a:defRPr sz="675"/>
            </a:lvl7pPr>
            <a:lvl8pPr marL="2400240" indent="0">
              <a:buNone/>
              <a:defRPr sz="675"/>
            </a:lvl8pPr>
            <a:lvl9pPr marL="2743132" indent="0">
              <a:buNone/>
              <a:defRPr sz="675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 alt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94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94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9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5pPr>
      <a:lvl6pPr marL="342892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6pPr>
      <a:lvl7pPr marL="685783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7pPr>
      <a:lvl8pPr marL="1028675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8pPr>
      <a:lvl9pPr marL="1371566" algn="l" rtl="0" eaLnBrk="1" fontAlgn="base" hangingPunct="1">
        <a:spcBef>
          <a:spcPct val="0"/>
        </a:spcBef>
        <a:spcAft>
          <a:spcPct val="0"/>
        </a:spcAft>
        <a:defRPr sz="1800" b="1">
          <a:solidFill>
            <a:srgbClr val="00287D"/>
          </a:solidFill>
          <a:latin typeface="Tahoma" pitchFamily="34" charset="0"/>
        </a:defRPr>
      </a:lvl9pPr>
    </p:titleStyle>
    <p:bodyStyle>
      <a:lvl1pPr marL="257168" indent="-257168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557199" indent="-214308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1800">
          <a:solidFill>
            <a:schemeClr val="tx1"/>
          </a:solidFill>
          <a:latin typeface="+mn-lt"/>
        </a:defRPr>
      </a:lvl2pPr>
      <a:lvl3pPr marL="857228" indent="-171446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1800">
          <a:solidFill>
            <a:schemeClr val="tx1"/>
          </a:solidFill>
          <a:latin typeface="+mn-lt"/>
        </a:defRPr>
      </a:lvl3pPr>
      <a:lvl4pPr marL="1200120" indent="-171446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1500">
          <a:solidFill>
            <a:schemeClr val="tx1"/>
          </a:solidFill>
          <a:latin typeface="+mn-lt"/>
        </a:defRPr>
      </a:lvl4pPr>
      <a:lvl5pPr marL="1543012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1885903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228795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2571686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2914577" indent="-171446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jottDMuLesU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cdl.org/programmes/ecdl_icd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hyperlink" Target="http://libraryconnect.elsevier.com/articles/supporting-users-organizations/2012-11/constant-evolution-information-literacy" TargetMode="External"/><Relationship Id="rId13" Type="http://schemas.openxmlformats.org/officeDocument/2006/relationships/hyperlink" Target="http://www.akvs.cz/aktivity/ba-2014/ba2014-landova.pptx" TargetMode="External"/><Relationship Id="rId3" Type="http://schemas.openxmlformats.org/officeDocument/2006/relationships/hyperlink" Target="http://www.ala.org/acrl/publications/whitepapers/presidential" TargetMode="External"/><Relationship Id="rId7" Type="http://schemas.openxmlformats.org/officeDocument/2006/relationships/hyperlink" Target="http://full.nkp.cz/nkkr/NKKR0401/0401007.html" TargetMode="External"/><Relationship Id="rId12" Type="http://schemas.openxmlformats.org/officeDocument/2006/relationships/hyperlink" Target="http://www.unesco.org/new/fileadmin/MULTIMEDIA/HQ/CI/CI/pdf/PragueDeclaration.pdf" TargetMode="External"/><Relationship Id="rId2" Type="http://schemas.openxmlformats.org/officeDocument/2006/relationships/hyperlink" Target="http://www.ala.org/acrl/standards/visualliterac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civicliteracy.iupui.edu/defining-civic-literacy/" TargetMode="External"/><Relationship Id="rId11" Type="http://schemas.openxmlformats.org/officeDocument/2006/relationships/hyperlink" Target="http://unesdoc.unesco.org/images/0022/002246/224655e.pdf" TargetMode="External"/><Relationship Id="rId5" Type="http://schemas.openxmlformats.org/officeDocument/2006/relationships/hyperlink" Target="http://docs.lib.purdue.edu/cgi/viewcontent.cgi?article=1031&amp;context=lib_fsdocs" TargetMode="External"/><Relationship Id="rId10" Type="http://schemas.openxmlformats.org/officeDocument/2006/relationships/hyperlink" Target="https://comminfo.rutgers.edu/~tefko/Courses/e553/Readings/Mackey%20Metalitreacy%20CLR%202011.pdf" TargetMode="External"/><Relationship Id="rId4" Type="http://schemas.openxmlformats.org/officeDocument/2006/relationships/hyperlink" Target="http://unesdoc.unesco.org/images/0023/002319/231907E.pdf" TargetMode="External"/><Relationship Id="rId9" Type="http://schemas.openxmlformats.org/officeDocument/2006/relationships/hyperlink" Target="http://www.cilip.org.uk/cilip/advocacy-campaigns-awards/advocacy-campaigns/information-literacy/information-literacy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kpi.knihovna.cz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082676" y="2494981"/>
            <a:ext cx="7518400" cy="2284193"/>
          </a:xfrm>
        </p:spPr>
        <p:txBody>
          <a:bodyPr/>
          <a:lstStyle/>
          <a:p>
            <a:r>
              <a:rPr lang="cs-CZ" sz="2700" cap="all" dirty="0"/>
              <a:t>Předmět INFORMAČNÍ GRAMOTNOST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Úvodní hodina</a:t>
            </a:r>
            <a:br>
              <a:rPr lang="cs-CZ" dirty="0" smtClean="0"/>
            </a:br>
            <a:r>
              <a:rPr lang="cs-CZ" dirty="0" smtClean="0"/>
              <a:t>19. 9. 2016</a:t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1800" b="0" dirty="0"/>
              <a:t>Pavlína Mazáčová, Pavla Kovářová</a:t>
            </a:r>
            <a:br>
              <a:rPr lang="cs-CZ" sz="1800" b="0" dirty="0"/>
            </a:b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2805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Úvodní 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Vytvořte pro některého z přítomných kolegů test IG (10 min.) </a:t>
            </a:r>
          </a:p>
          <a:p>
            <a:pPr lvl="1"/>
            <a:r>
              <a:rPr lang="cs-CZ" dirty="0" smtClean="0"/>
              <a:t>Definujte účel</a:t>
            </a:r>
          </a:p>
          <a:p>
            <a:pPr lvl="1"/>
            <a:r>
              <a:rPr lang="cs-CZ" dirty="0" smtClean="0"/>
              <a:t>5 otázek: 3 uzavřené, 2 otevřené (musíte znát odpověď)</a:t>
            </a:r>
          </a:p>
          <a:p>
            <a:pPr lvl="1"/>
            <a:r>
              <a:rPr lang="cs-CZ" dirty="0" smtClean="0"/>
              <a:t>Otázky jasně formulované </a:t>
            </a:r>
          </a:p>
          <a:p>
            <a:pPr lvl="1"/>
            <a:r>
              <a:rPr lang="cs-CZ" dirty="0" smtClean="0"/>
              <a:t>Na jiný papír vytvořte klíč správných odpovědí </a:t>
            </a:r>
          </a:p>
          <a:p>
            <a:r>
              <a:rPr lang="cs-CZ" dirty="0" smtClean="0"/>
              <a:t>Test dejte vypracovat spolužákovi vpravo (5 min.)</a:t>
            </a:r>
          </a:p>
          <a:p>
            <a:r>
              <a:rPr lang="cs-CZ" dirty="0" smtClean="0"/>
              <a:t>Vypracování a návrat autorovi =&gt; hodnocení odpovědí </a:t>
            </a:r>
          </a:p>
          <a:p>
            <a:r>
              <a:rPr lang="cs-CZ" dirty="0" smtClean="0"/>
              <a:t>Společná reflexe, záznam nejzajímavějších otázek na flip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3137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Vymezení informační gramotnosti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Základní vymezení předmětu zkoumání/rozvoje</a:t>
            </a:r>
          </a:p>
          <a:p>
            <a:r>
              <a:rPr lang="cs-CZ" sz="2800" dirty="0" smtClean="0"/>
              <a:t>Klíčová v podstatě vždy, ale termín poprvé použil Paul </a:t>
            </a:r>
            <a:r>
              <a:rPr lang="cs-CZ" sz="2800" dirty="0" err="1" smtClean="0"/>
              <a:t>Zurkowski</a:t>
            </a:r>
            <a:r>
              <a:rPr lang="cs-CZ" sz="2800" dirty="0" smtClean="0"/>
              <a:t> 1974</a:t>
            </a:r>
          </a:p>
          <a:p>
            <a:r>
              <a:rPr lang="cs-CZ" sz="2800" dirty="0" smtClean="0"/>
              <a:t>Vývoj i kontext =&gt; odlišnost definicí, ale základ podobný</a:t>
            </a:r>
            <a:endParaRPr lang="cs-CZ" sz="2800" dirty="0" smtClean="0"/>
          </a:p>
        </p:txBody>
      </p:sp>
      <p:pic>
        <p:nvPicPr>
          <p:cNvPr id="1026" name="Picture 2" descr="http://libraryconnect.elsevier.com/sites/default/files/styles/article_main_image/public/field/image/info_literacy_wordle_390.jpg?itok=_YvH4-Vv"/>
          <p:cNvPicPr>
            <a:picLocks noGrp="1" noChangeAspect="1" noChangeArrowheads="1"/>
          </p:cNvPicPr>
          <p:nvPr>
            <p:ph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297680" y="3913617"/>
            <a:ext cx="4779819" cy="2880147"/>
          </a:xfrm>
        </p:spPr>
      </p:pic>
      <p:sp>
        <p:nvSpPr>
          <p:cNvPr id="4" name="TextovéPole 3"/>
          <p:cNvSpPr txBox="1"/>
          <p:nvPr/>
        </p:nvSpPr>
        <p:spPr>
          <a:xfrm>
            <a:off x="2411730" y="6117530"/>
            <a:ext cx="18859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800" dirty="0"/>
              <a:t>Zdroj: </a:t>
            </a:r>
            <a:r>
              <a:rPr lang="cs-CZ" sz="1800" dirty="0" err="1"/>
              <a:t>Chia</a:t>
            </a:r>
            <a:r>
              <a:rPr lang="cs-CZ" sz="1800" dirty="0"/>
              <a:t> 2012</a:t>
            </a: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428613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Definice informační gramotnosti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/>
              <a:t>Dnes nejčastěji citována definice ALA:</a:t>
            </a:r>
          </a:p>
          <a:p>
            <a:pPr lvl="1"/>
            <a:r>
              <a:rPr lang="en-US" dirty="0"/>
              <a:t>"recognize when information is </a:t>
            </a:r>
            <a:r>
              <a:rPr lang="en-US" dirty="0">
                <a:solidFill>
                  <a:srgbClr val="7030A0"/>
                </a:solidFill>
              </a:rPr>
              <a:t>needed </a:t>
            </a:r>
            <a:r>
              <a:rPr lang="en-US" dirty="0"/>
              <a:t>and have the ability to </a:t>
            </a:r>
            <a:r>
              <a:rPr lang="en-US" dirty="0">
                <a:solidFill>
                  <a:srgbClr val="00B050"/>
                </a:solidFill>
              </a:rPr>
              <a:t>locate</a:t>
            </a:r>
            <a:r>
              <a:rPr lang="en-US" dirty="0"/>
              <a:t>, </a:t>
            </a:r>
            <a:r>
              <a:rPr lang="en-US" dirty="0">
                <a:solidFill>
                  <a:srgbClr val="FFC000"/>
                </a:solidFill>
              </a:rPr>
              <a:t>evaluate</a:t>
            </a:r>
            <a:r>
              <a:rPr lang="en-US" dirty="0"/>
              <a:t>, and </a:t>
            </a:r>
            <a:r>
              <a:rPr lang="en-US" dirty="0">
                <a:solidFill>
                  <a:srgbClr val="C00000"/>
                </a:solidFill>
              </a:rPr>
              <a:t>use</a:t>
            </a:r>
            <a:r>
              <a:rPr lang="en-US" dirty="0">
                <a:solidFill>
                  <a:srgbClr val="7030A0"/>
                </a:solidFill>
              </a:rPr>
              <a:t> </a:t>
            </a:r>
            <a:r>
              <a:rPr lang="en-US" dirty="0">
                <a:solidFill>
                  <a:srgbClr val="0070C0"/>
                </a:solidFill>
              </a:rPr>
              <a:t>effectively</a:t>
            </a:r>
            <a:r>
              <a:rPr lang="en-US" dirty="0"/>
              <a:t> the needed information. "</a:t>
            </a:r>
            <a:r>
              <a:rPr lang="cs-CZ" dirty="0"/>
              <a:t> (ALA, 1989)</a:t>
            </a:r>
          </a:p>
          <a:p>
            <a:pPr lvl="1"/>
            <a:r>
              <a:rPr lang="cs-CZ" dirty="0"/>
              <a:t>Nutné spojení všech jmenovaných aktivit =&gt; problém vzdělávání při soustředění se jen na část</a:t>
            </a:r>
          </a:p>
          <a:p>
            <a:r>
              <a:rPr lang="cs-CZ" dirty="0"/>
              <a:t>Variace:</a:t>
            </a:r>
          </a:p>
          <a:p>
            <a:pPr lvl="1"/>
            <a:r>
              <a:rPr lang="cs-CZ" dirty="0"/>
              <a:t>„</a:t>
            </a:r>
            <a:r>
              <a:rPr lang="en-US" dirty="0"/>
              <a:t>knowing when and why you </a:t>
            </a:r>
            <a:r>
              <a:rPr lang="en-US" dirty="0">
                <a:solidFill>
                  <a:srgbClr val="7030A0"/>
                </a:solidFill>
              </a:rPr>
              <a:t>need </a:t>
            </a:r>
            <a:r>
              <a:rPr lang="en-US" dirty="0"/>
              <a:t>information, </a:t>
            </a:r>
            <a:r>
              <a:rPr lang="en-US" dirty="0">
                <a:solidFill>
                  <a:srgbClr val="00B050"/>
                </a:solidFill>
              </a:rPr>
              <a:t>where to find </a:t>
            </a:r>
            <a:r>
              <a:rPr lang="en-US" dirty="0"/>
              <a:t>it, and how to </a:t>
            </a:r>
            <a:r>
              <a:rPr lang="en-US" dirty="0">
                <a:solidFill>
                  <a:srgbClr val="FFC000"/>
                </a:solidFill>
              </a:rPr>
              <a:t>evaluate</a:t>
            </a:r>
            <a:r>
              <a:rPr lang="en-US" dirty="0"/>
              <a:t>, </a:t>
            </a:r>
            <a:r>
              <a:rPr lang="en-US" dirty="0">
                <a:solidFill>
                  <a:srgbClr val="C00000"/>
                </a:solidFill>
              </a:rPr>
              <a:t>use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communicate </a:t>
            </a:r>
            <a:r>
              <a:rPr lang="en-US" dirty="0"/>
              <a:t>it in an </a:t>
            </a:r>
            <a:r>
              <a:rPr lang="en-US" dirty="0">
                <a:solidFill>
                  <a:srgbClr val="808080"/>
                </a:solidFill>
              </a:rPr>
              <a:t>ethical</a:t>
            </a:r>
            <a:r>
              <a:rPr lang="en-US" dirty="0"/>
              <a:t> manner</a:t>
            </a:r>
            <a:r>
              <a:rPr lang="cs-CZ" dirty="0"/>
              <a:t>“ (CILIP, 2004)</a:t>
            </a:r>
          </a:p>
          <a:p>
            <a:pPr lvl="1"/>
            <a:r>
              <a:rPr lang="cs-CZ" dirty="0"/>
              <a:t>„</a:t>
            </a:r>
            <a:r>
              <a:rPr lang="en-US" dirty="0"/>
              <a:t>knowledge of one’s information concerns and </a:t>
            </a:r>
            <a:r>
              <a:rPr lang="en-US" dirty="0">
                <a:solidFill>
                  <a:srgbClr val="7030A0"/>
                </a:solidFill>
              </a:rPr>
              <a:t>needs</a:t>
            </a:r>
            <a:r>
              <a:rPr lang="en-US" dirty="0"/>
              <a:t>, and the ability to identify, </a:t>
            </a:r>
            <a:r>
              <a:rPr lang="en-US" dirty="0">
                <a:solidFill>
                  <a:srgbClr val="00B050"/>
                </a:solidFill>
              </a:rPr>
              <a:t>locate</a:t>
            </a:r>
            <a:r>
              <a:rPr lang="en-US" dirty="0"/>
              <a:t>, </a:t>
            </a:r>
            <a:r>
              <a:rPr lang="en-US" dirty="0">
                <a:solidFill>
                  <a:srgbClr val="FFC000"/>
                </a:solidFill>
              </a:rPr>
              <a:t>evaluate</a:t>
            </a:r>
            <a:r>
              <a:rPr lang="en-US" dirty="0"/>
              <a:t>, </a:t>
            </a:r>
            <a:r>
              <a:rPr lang="en-US" dirty="0">
                <a:solidFill>
                  <a:srgbClr val="808080"/>
                </a:solidFill>
              </a:rPr>
              <a:t>organize</a:t>
            </a:r>
            <a:r>
              <a:rPr lang="en-US" dirty="0"/>
              <a:t> and </a:t>
            </a:r>
            <a:r>
              <a:rPr lang="en-US" dirty="0">
                <a:solidFill>
                  <a:srgbClr val="0070C0"/>
                </a:solidFill>
              </a:rPr>
              <a:t>effectively</a:t>
            </a:r>
            <a:r>
              <a:rPr lang="en-US" dirty="0"/>
              <a:t> create, </a:t>
            </a:r>
            <a:r>
              <a:rPr lang="en-US" dirty="0">
                <a:solidFill>
                  <a:srgbClr val="C00000"/>
                </a:solidFill>
              </a:rPr>
              <a:t>use </a:t>
            </a:r>
            <a:r>
              <a:rPr lang="en-US" dirty="0"/>
              <a:t>and </a:t>
            </a:r>
            <a:r>
              <a:rPr lang="en-US" dirty="0">
                <a:solidFill>
                  <a:srgbClr val="FF0000"/>
                </a:solidFill>
              </a:rPr>
              <a:t>communicate </a:t>
            </a:r>
            <a:r>
              <a:rPr lang="en-US" dirty="0"/>
              <a:t>information to address issues or problems at </a:t>
            </a:r>
            <a:r>
              <a:rPr lang="cs-CZ" dirty="0"/>
              <a:t>hand“ (UNESCO 2003)</a:t>
            </a:r>
          </a:p>
          <a:p>
            <a:pPr lvl="1"/>
            <a:r>
              <a:rPr lang="cs-CZ" dirty="0"/>
              <a:t>Další podstatné činnosti spojované s IG: skepticismus, úsudek, svobodné myšlení, kladení otázek a porozumění, aktivní občanství… (</a:t>
            </a:r>
            <a:r>
              <a:rPr lang="cs-CZ" dirty="0" err="1"/>
              <a:t>Sinha</a:t>
            </a:r>
            <a:r>
              <a:rPr lang="cs-CZ" dirty="0"/>
              <a:t>, </a:t>
            </a:r>
            <a:r>
              <a:rPr lang="cs-CZ" dirty="0" err="1"/>
              <a:t>Bhattacharjee</a:t>
            </a:r>
            <a:r>
              <a:rPr lang="cs-CZ" dirty="0"/>
              <a:t>, </a:t>
            </a:r>
            <a:r>
              <a:rPr lang="cs-CZ" dirty="0" err="1"/>
              <a:t>Bhattacharjee</a:t>
            </a:r>
            <a:r>
              <a:rPr lang="cs-CZ" dirty="0"/>
              <a:t> 2013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08945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Prostředí VŠ (IVIG)</a:t>
            </a:r>
            <a:endParaRPr lang="cs-CZ" sz="320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sz="2800" dirty="0" smtClean="0"/>
              <a:t>40 % realizace IV v dlouhodobých plánech školy, 73,3 % rozvojové projekty</a:t>
            </a:r>
          </a:p>
          <a:p>
            <a:r>
              <a:rPr lang="cs-CZ" sz="2800" dirty="0" smtClean="0"/>
              <a:t>53,3 % zavedena pozice koordinátora IV</a:t>
            </a:r>
          </a:p>
          <a:p>
            <a:r>
              <a:rPr lang="cs-CZ" sz="2800" dirty="0" smtClean="0"/>
              <a:t>Témata spojená s IT, ale tradiční</a:t>
            </a:r>
            <a:endParaRPr lang="cs-CZ" sz="2800" dirty="0"/>
          </a:p>
        </p:txBody>
      </p:sp>
      <p:graphicFrame>
        <p:nvGraphicFramePr>
          <p:cNvPr id="7" name="Zástupný symbol pro obsah 6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68585984"/>
              </p:ext>
            </p:extLst>
          </p:nvPr>
        </p:nvGraphicFramePr>
        <p:xfrm>
          <a:off x="4572000" y="2019308"/>
          <a:ext cx="4024229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4181"/>
                <a:gridCol w="960048"/>
              </a:tblGrid>
              <a:tr h="54864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Témata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Výskytů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vyhledávání v </a:t>
                      </a:r>
                      <a:r>
                        <a:rPr lang="cs-CZ" sz="1800" dirty="0" smtClean="0">
                          <a:effectLst/>
                        </a:rPr>
                        <a:t>katalogu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služby knihovny obecně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vyhledávání v databázích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14</a:t>
                      </a:r>
                      <a:endParaRPr lang="cs-CZ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citační rejstříky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14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rešeršní strategie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13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citování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12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</a:tr>
              <a:tr h="33936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psaní odborných textů, </a:t>
                      </a:r>
                      <a:r>
                        <a:rPr lang="cs-CZ" sz="1800" dirty="0" smtClean="0">
                          <a:effectLst/>
                        </a:rPr>
                        <a:t>VŠKP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11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prevence plagiátorství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11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</a:tr>
              <a:tr h="92125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citační </a:t>
                      </a:r>
                      <a:r>
                        <a:rPr lang="cs-CZ" sz="1800" dirty="0" smtClean="0">
                          <a:effectLst/>
                        </a:rPr>
                        <a:t>manažery/generátory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10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repozitáře VŠKP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normy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7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patenty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</a:tr>
              <a:tr h="274320">
                <a:tc>
                  <a:txBody>
                    <a:bodyPr/>
                    <a:lstStyle/>
                    <a:p>
                      <a:pPr indent="0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jiná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5</a:t>
                      </a:r>
                      <a:endParaRPr lang="cs-CZ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25241" marR="25241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8627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Definice IG a současná společnost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Stále se </a:t>
            </a:r>
            <a:r>
              <a:rPr lang="cs-CZ" dirty="0" smtClean="0">
                <a:hlinkClick r:id="rId2"/>
              </a:rPr>
              <a:t>mění</a:t>
            </a:r>
            <a:r>
              <a:rPr lang="cs-CZ" dirty="0" smtClean="0"/>
              <a:t> informační možnosti =&gt; spojováno s celoživotním vzděláváním (v IG i předmětu informací) </a:t>
            </a:r>
          </a:p>
          <a:p>
            <a:r>
              <a:rPr lang="cs-CZ" dirty="0" smtClean="0"/>
              <a:t>Aktuálně informace dostupné hl. ve spojení s IT =&gt; těsná vazba k digitální gramotnosti</a:t>
            </a:r>
          </a:p>
          <a:p>
            <a:r>
              <a:rPr lang="cs-CZ" dirty="0" smtClean="0"/>
              <a:t>Množství informací a neustálý růst =&gt; klíčové hodnocení =&gt; spojení s mediální gramotností</a:t>
            </a:r>
          </a:p>
          <a:p>
            <a:pPr lvl="1"/>
            <a:r>
              <a:rPr lang="cs-CZ" dirty="0" smtClean="0"/>
              <a:t>Definice MIL od UNESCO: informační + komunikační + digitální gramotnost</a:t>
            </a:r>
          </a:p>
          <a:p>
            <a:pPr lvl="1"/>
            <a:r>
              <a:rPr lang="cs-CZ" dirty="0" smtClean="0"/>
              <a:t>„</a:t>
            </a:r>
            <a:r>
              <a:rPr lang="en-US" dirty="0" smtClean="0"/>
              <a:t>set of competencies that empowers citizens to access, retrieve, understand, evaluate and use, create, as well as share information and media content in all formats, using various tools, in a critical, ethical and effective way, in order to participate and engage in personal, professional and societal activities</a:t>
            </a:r>
            <a:r>
              <a:rPr lang="cs-CZ" dirty="0" smtClean="0"/>
              <a:t>“ (UNESCO 2013, s. 17)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385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koncepty </a:t>
            </a:r>
            <a:r>
              <a:rPr lang="cs-CZ" dirty="0" smtClean="0"/>
              <a:t>– soupeřící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err="1"/>
              <a:t>Transliteracy</a:t>
            </a:r>
            <a:r>
              <a:rPr lang="cs-CZ" dirty="0"/>
              <a:t>: „</a:t>
            </a:r>
            <a:r>
              <a:rPr lang="en-US" dirty="0"/>
              <a:t> ability to read, write and interact across a range of platforms, tools and media from signing and </a:t>
            </a:r>
            <a:r>
              <a:rPr lang="en-US" dirty="0" err="1"/>
              <a:t>orality</a:t>
            </a:r>
            <a:r>
              <a:rPr lang="en-US" dirty="0"/>
              <a:t> through handwriting, print, TV, radio and film, to digital social networks</a:t>
            </a:r>
            <a:r>
              <a:rPr lang="cs-CZ" dirty="0"/>
              <a:t>“ (Thomas et al.) – hl. vztahováno k mediální a digitální </a:t>
            </a:r>
            <a:r>
              <a:rPr lang="cs-CZ" dirty="0" smtClean="0"/>
              <a:t>gramotnosti</a:t>
            </a:r>
          </a:p>
          <a:p>
            <a:r>
              <a:rPr lang="cs-CZ" b="1" dirty="0" err="1" smtClean="0"/>
              <a:t>Metaliteracy</a:t>
            </a:r>
            <a:r>
              <a:rPr lang="cs-CZ" dirty="0" smtClean="0"/>
              <a:t>: vychází z IG, ale důraz na aktivní produkci a sdílení informací (Web 2.0)</a:t>
            </a:r>
          </a:p>
          <a:p>
            <a:r>
              <a:rPr lang="cs-CZ" b="1" dirty="0" smtClean="0"/>
              <a:t>New </a:t>
            </a:r>
            <a:r>
              <a:rPr lang="cs-CZ" b="1" dirty="0" err="1" smtClean="0"/>
              <a:t>literacies</a:t>
            </a:r>
            <a:r>
              <a:rPr lang="cs-CZ" dirty="0" smtClean="0"/>
              <a:t>: zastřešující termín pro schopnost používat nové technologie, např. blogy, wiki, sociální sítě, mobilní zařízení, ale i digitální hry…, vč. hodnocení a tvorby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56353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Související koncepty – </a:t>
            </a:r>
            <a:r>
              <a:rPr lang="cs-CZ" dirty="0" smtClean="0"/>
              <a:t>soupeřící k ICT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b="1" dirty="0" smtClean="0"/>
              <a:t>Počítačová gramotnost </a:t>
            </a:r>
            <a:r>
              <a:rPr lang="cs-CZ" dirty="0" smtClean="0"/>
              <a:t>definována v 80. letech jako schopnost efektivně použít počítače a související technologie od základních dovedností po programování a pokročilé řešení problémů, často spojováno s </a:t>
            </a:r>
            <a:r>
              <a:rPr lang="cs-CZ" dirty="0" smtClean="0">
                <a:hlinkClick r:id="rId2"/>
              </a:rPr>
              <a:t>ECDL</a:t>
            </a:r>
            <a:endParaRPr lang="cs-CZ" dirty="0"/>
          </a:p>
          <a:p>
            <a:r>
              <a:rPr lang="cs-CZ" dirty="0"/>
              <a:t>1997 </a:t>
            </a:r>
            <a:r>
              <a:rPr lang="cs-CZ" b="1" dirty="0"/>
              <a:t>digitální gramotnost </a:t>
            </a:r>
            <a:r>
              <a:rPr lang="cs-CZ" dirty="0"/>
              <a:t>„</a:t>
            </a:r>
            <a:r>
              <a:rPr lang="en-US" dirty="0"/>
              <a:t>ability to access networked computer resources and use them</a:t>
            </a:r>
            <a:r>
              <a:rPr lang="cs-CZ" dirty="0"/>
              <a:t>“, ale také důraz na kritické myšlení a hodnocení </a:t>
            </a:r>
            <a:r>
              <a:rPr lang="cs-CZ" dirty="0" smtClean="0"/>
              <a:t>online</a:t>
            </a:r>
          </a:p>
          <a:p>
            <a:r>
              <a:rPr lang="cs-CZ" b="1" dirty="0" smtClean="0"/>
              <a:t>e-</a:t>
            </a:r>
            <a:r>
              <a:rPr lang="cs-CZ" b="1" dirty="0" err="1" smtClean="0"/>
              <a:t>literacy</a:t>
            </a:r>
            <a:r>
              <a:rPr lang="cs-CZ" dirty="0" smtClean="0"/>
              <a:t>: používáno jako synonymum pro počítačovou nebo digitální gramotnost, resp. spojení informační, mediální, ICT a „morální“ gramotnosti</a:t>
            </a:r>
            <a:endParaRPr lang="cs-CZ" b="1" dirty="0" smtClean="0"/>
          </a:p>
          <a:p>
            <a:r>
              <a:rPr lang="cs-CZ" dirty="0" smtClean="0"/>
              <a:t>1999 </a:t>
            </a:r>
            <a:r>
              <a:rPr lang="cs-CZ" b="1" dirty="0" err="1" smtClean="0"/>
              <a:t>Information</a:t>
            </a:r>
            <a:r>
              <a:rPr lang="cs-CZ" b="1" dirty="0" smtClean="0"/>
              <a:t> </a:t>
            </a:r>
            <a:r>
              <a:rPr lang="cs-CZ" b="1" dirty="0" err="1" smtClean="0"/>
              <a:t>Fluency</a:t>
            </a:r>
            <a:r>
              <a:rPr lang="cs-CZ" b="1" dirty="0" smtClean="0"/>
              <a:t> </a:t>
            </a:r>
            <a:r>
              <a:rPr lang="cs-CZ" dirty="0" smtClean="0"/>
              <a:t>– použití počítače (podobně jako ECDL), ale hlubší dovednosti (až po programování), konceptuální znalost a intelektuální schopnosti; IG úzce souvisí, ale jiné pojetí a neomezení na IT</a:t>
            </a:r>
          </a:p>
          <a:p>
            <a:r>
              <a:rPr lang="cs-CZ" b="1" dirty="0" err="1" smtClean="0"/>
              <a:t>Kybergramotnost</a:t>
            </a:r>
            <a:r>
              <a:rPr lang="cs-CZ" dirty="0" smtClean="0"/>
              <a:t> – využití internetu pro aktivní politické, kreativní a umělecké </a:t>
            </a:r>
            <a:r>
              <a:rPr lang="cs-CZ" dirty="0"/>
              <a:t>vyjádření </a:t>
            </a:r>
          </a:p>
          <a:p>
            <a:r>
              <a:rPr lang="cs-CZ" dirty="0"/>
              <a:t>2007 </a:t>
            </a:r>
            <a:r>
              <a:rPr lang="cs-CZ" b="1" dirty="0"/>
              <a:t>ICT gramotnost </a:t>
            </a:r>
            <a:r>
              <a:rPr lang="cs-CZ" dirty="0"/>
              <a:t>„</a:t>
            </a:r>
            <a:r>
              <a:rPr lang="en-US" dirty="0"/>
              <a:t>using digital technology, communications tools, and/or networks to access, manage, integrate, evaluate, and create information in order to function in a knowledge society</a:t>
            </a:r>
            <a:r>
              <a:rPr lang="cs-CZ" dirty="0" smtClean="0"/>
              <a:t>“</a:t>
            </a:r>
          </a:p>
          <a:p>
            <a:r>
              <a:rPr lang="cs-CZ" b="1" dirty="0" smtClean="0"/>
              <a:t>Digital </a:t>
            </a:r>
            <a:r>
              <a:rPr lang="cs-CZ" b="1" dirty="0" err="1" smtClean="0"/>
              <a:t>empowerment</a:t>
            </a:r>
            <a:r>
              <a:rPr lang="cs-CZ" dirty="0" smtClean="0"/>
              <a:t>: důraz na využití ICT pro podporu sociálního kapitálu v informační společnosti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0637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koncepty – užší pro specializaci, personalizaci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smtClean="0"/>
              <a:t>Data </a:t>
            </a:r>
            <a:r>
              <a:rPr lang="cs-CZ" b="1" dirty="0" err="1" smtClean="0"/>
              <a:t>literacy</a:t>
            </a:r>
            <a:r>
              <a:rPr lang="cs-CZ" dirty="0" smtClean="0"/>
              <a:t>:</a:t>
            </a:r>
            <a:r>
              <a:rPr lang="cs-CZ" b="1" dirty="0" smtClean="0"/>
              <a:t> </a:t>
            </a:r>
            <a:r>
              <a:rPr lang="cs-CZ" dirty="0"/>
              <a:t>2011 </a:t>
            </a:r>
            <a:r>
              <a:rPr lang="cs-CZ" dirty="0" smtClean="0"/>
              <a:t>definována </a:t>
            </a:r>
            <a:r>
              <a:rPr lang="cs-CZ" dirty="0"/>
              <a:t>jako schopnost porozumět datům ve statistickém pojetí, vč. čtení grafů a tabulek, správné usuzování z dat a použití dat, později rozšířeno k přemýšlení založenému na důkazu pro řešení reálných </a:t>
            </a:r>
            <a:r>
              <a:rPr lang="cs-CZ" dirty="0" smtClean="0"/>
              <a:t>problémů</a:t>
            </a:r>
          </a:p>
          <a:p>
            <a:r>
              <a:rPr lang="cs-CZ" b="1" dirty="0" err="1" smtClean="0"/>
              <a:t>Scientific</a:t>
            </a:r>
            <a:r>
              <a:rPr lang="cs-CZ" b="1" dirty="0" smtClean="0"/>
              <a:t> </a:t>
            </a:r>
            <a:r>
              <a:rPr lang="cs-CZ" b="1" dirty="0" err="1" smtClean="0"/>
              <a:t>literacy</a:t>
            </a:r>
            <a:r>
              <a:rPr lang="cs-CZ" dirty="0" smtClean="0"/>
              <a:t>: schopnost jednotlivce realizovat výzkum, od identifikace otázek po získání nové znalosti, vysvětlení vědeckého fenoménu a vytvoření závěrů založených na důkazu, ale také uvědomění, jak věda ovlivňuje společnost a ochota se zapojit do vědeckého zkoumání jako občan</a:t>
            </a:r>
            <a:endParaRPr lang="cs-CZ" dirty="0"/>
          </a:p>
          <a:p>
            <a:r>
              <a:rPr lang="cs-CZ" b="1" dirty="0" err="1" smtClean="0"/>
              <a:t>Civic</a:t>
            </a:r>
            <a:r>
              <a:rPr lang="cs-CZ" b="1" dirty="0" smtClean="0"/>
              <a:t> </a:t>
            </a:r>
            <a:r>
              <a:rPr lang="cs-CZ" b="1" dirty="0" err="1" smtClean="0"/>
              <a:t>literacy</a:t>
            </a:r>
            <a:r>
              <a:rPr lang="cs-CZ" dirty="0" smtClean="0"/>
              <a:t>: </a:t>
            </a:r>
            <a:r>
              <a:rPr lang="cs-CZ" dirty="0"/>
              <a:t>využití informací pro občanské zapojení</a:t>
            </a:r>
            <a:endParaRPr lang="en-US" dirty="0"/>
          </a:p>
          <a:p>
            <a:r>
              <a:rPr lang="cs-CZ" b="1" dirty="0" smtClean="0"/>
              <a:t>Vizuální gramotnost</a:t>
            </a:r>
            <a:r>
              <a:rPr lang="cs-CZ" dirty="0" smtClean="0"/>
              <a:t>: efektivně najít, interpretovat, zhodnotit, použít a vytvořit obrazy a vizuální média (kontext, kulturní, etické, estetické a technické komponenty); obrázky = typ informace, ale s estetickým a kreativním aspektem + silně i právní (a etická) pravidla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68728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Související koncepty – širší pro uplatnění ve společnosti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/>
              <a:t>Funkční </a:t>
            </a:r>
            <a:r>
              <a:rPr lang="cs-CZ" b="1" dirty="0" smtClean="0"/>
              <a:t>gramotnost</a:t>
            </a:r>
            <a:r>
              <a:rPr lang="cs-CZ" dirty="0" smtClean="0"/>
              <a:t>: definována </a:t>
            </a:r>
            <a:r>
              <a:rPr lang="cs-CZ" dirty="0"/>
              <a:t>pro výzkumy </a:t>
            </a:r>
            <a:r>
              <a:rPr lang="cs-CZ" dirty="0" smtClean="0"/>
              <a:t>IALS/SIALS jako schopnost aktivně participovat v informačním prostředí, dle IVIG </a:t>
            </a:r>
            <a:r>
              <a:rPr lang="cs-CZ" dirty="0"/>
              <a:t>informační gramotnost = funkční gramotnost + ICT </a:t>
            </a:r>
            <a:r>
              <a:rPr lang="cs-CZ" dirty="0" smtClean="0"/>
              <a:t>gramotnost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b="1" dirty="0" smtClean="0"/>
              <a:t>Klíčové kompetence</a:t>
            </a:r>
            <a:r>
              <a:rPr lang="cs-CZ" dirty="0" smtClean="0"/>
              <a:t>: integrované dovednosti </a:t>
            </a:r>
          </a:p>
          <a:p>
            <a:pPr lvl="1"/>
            <a:r>
              <a:rPr lang="cs-CZ" dirty="0" smtClean="0"/>
              <a:t>komunikační, personální a interpersonální, řešení problémů, vč. matematických, využívání ICT a práce s informacemi (ČR)</a:t>
            </a:r>
          </a:p>
          <a:p>
            <a:pPr lvl="1"/>
            <a:r>
              <a:rPr lang="cs-CZ" dirty="0" smtClean="0"/>
              <a:t>Komunikační, rozhodovací, interpersonální, celoživotní učení (USA)</a:t>
            </a:r>
          </a:p>
          <a:p>
            <a:r>
              <a:rPr lang="cs-CZ" b="1" dirty="0" err="1"/>
              <a:t>Transversal</a:t>
            </a:r>
            <a:r>
              <a:rPr lang="cs-CZ" b="1" dirty="0"/>
              <a:t> </a:t>
            </a:r>
            <a:r>
              <a:rPr lang="cs-CZ" b="1" dirty="0" err="1"/>
              <a:t>competencies</a:t>
            </a:r>
            <a:r>
              <a:rPr lang="cs-CZ" dirty="0"/>
              <a:t>: špatně a často neměřitelné – kritické a inovativní myšlení, inter- a intra-personální dovednosti, globální občanství, psychické a psychologické </a:t>
            </a:r>
            <a:r>
              <a:rPr lang="cs-CZ" dirty="0" smtClean="0"/>
              <a:t>zdraví</a:t>
            </a:r>
            <a:endParaRPr lang="cs-CZ" dirty="0"/>
          </a:p>
        </p:txBody>
      </p:sp>
      <p:pic>
        <p:nvPicPr>
          <p:cNvPr id="3074" name="Picture 2" descr="Obrázek 1: Informační gramotnost jako struktur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1440" y="2803158"/>
            <a:ext cx="4383035" cy="13468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7039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Důsledky pro definici IG?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smtClean="0"/>
              <a:t>IG = série zásadních kompetencí pro profesní, veřejný i soukromý život jednotlivce</a:t>
            </a:r>
          </a:p>
          <a:p>
            <a:r>
              <a:rPr lang="cs-CZ" smtClean="0"/>
              <a:t>Nediskutována potřebnost činností v definici, ale co vše se pod nimi skrývá</a:t>
            </a:r>
          </a:p>
          <a:p>
            <a:r>
              <a:rPr lang="cs-CZ" smtClean="0"/>
              <a:t>IG spíše cíl, nikdy definitivní a splněná ve všech kontextech, lze ale dosáhnout stavu rychlé orientace</a:t>
            </a:r>
          </a:p>
          <a:p>
            <a:r>
              <a:rPr lang="cs-CZ" smtClean="0"/>
              <a:t>Těsné propojení se vzděláváním – IG ne vrozená, nutné se jí naučit, předpoklad pro schopnost se samostatně učit =&gt; prosazováno i na úrovních strategií rozvoje informační společnosti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3394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Co a jak v úvodní hodině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Organizace výuky v semestru - 20 min.</a:t>
            </a:r>
          </a:p>
          <a:p>
            <a:pPr lvl="1"/>
            <a:r>
              <a:rPr lang="cs-CZ" smtClean="0"/>
              <a:t>Struktura obsahu</a:t>
            </a:r>
          </a:p>
          <a:p>
            <a:pPr lvl="1"/>
            <a:r>
              <a:rPr lang="cs-CZ" smtClean="0"/>
              <a:t>Podmínky ukončení</a:t>
            </a:r>
          </a:p>
          <a:p>
            <a:r>
              <a:rPr lang="cs-CZ" smtClean="0"/>
              <a:t>Na jaké kompetence navazují studenti i vyučující - 40 min.</a:t>
            </a:r>
          </a:p>
          <a:p>
            <a:pPr lvl="1"/>
            <a:r>
              <a:rPr lang="cs-CZ" smtClean="0"/>
              <a:t>Aktivita:</a:t>
            </a:r>
          </a:p>
          <a:p>
            <a:pPr lvl="2"/>
            <a:r>
              <a:rPr lang="cs-CZ" smtClean="0"/>
              <a:t>Tvorba testu + klíč správných odpovědí</a:t>
            </a:r>
          </a:p>
          <a:p>
            <a:pPr lvl="2"/>
            <a:r>
              <a:rPr lang="cs-CZ" smtClean="0"/>
              <a:t>Hledání odpovědí v testu, vyhodnocení aktivity </a:t>
            </a:r>
          </a:p>
          <a:p>
            <a:r>
              <a:rPr lang="cs-CZ" smtClean="0"/>
              <a:t>IG - koncepty a souvislosti - 30 min.</a:t>
            </a:r>
          </a:p>
          <a:p>
            <a:pPr lvl="1"/>
            <a:endParaRPr lang="cs-CZ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8524579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pPr lvl="0"/>
            <a:r>
              <a:rPr lang="cs-CZ" dirty="0"/>
              <a:t>ACRL. ACRL </a:t>
            </a:r>
            <a:r>
              <a:rPr lang="cs-CZ" dirty="0" err="1"/>
              <a:t>Visual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 </a:t>
            </a:r>
            <a:r>
              <a:rPr lang="cs-CZ" dirty="0" err="1"/>
              <a:t>Competency</a:t>
            </a:r>
            <a:r>
              <a:rPr lang="cs-CZ" dirty="0"/>
              <a:t> </a:t>
            </a:r>
            <a:r>
              <a:rPr lang="cs-CZ" dirty="0" err="1"/>
              <a:t>Standards</a:t>
            </a:r>
            <a:r>
              <a:rPr lang="cs-CZ" dirty="0"/>
              <a:t>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Higher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. Dostupný z: </a:t>
            </a:r>
            <a:r>
              <a:rPr lang="cs-CZ" u="sng" dirty="0">
                <a:hlinkClick r:id="rId2"/>
              </a:rPr>
              <a:t>http://www.ala.org/acrl/standards/visualliteracy</a:t>
            </a:r>
            <a:endParaRPr lang="cs-CZ" dirty="0"/>
          </a:p>
          <a:p>
            <a:r>
              <a:rPr lang="cs-CZ" dirty="0"/>
              <a:t>ALA. </a:t>
            </a:r>
            <a:r>
              <a:rPr lang="cs-CZ" dirty="0" err="1"/>
              <a:t>Presidential</a:t>
            </a:r>
            <a:r>
              <a:rPr lang="cs-CZ" dirty="0"/>
              <a:t> </a:t>
            </a:r>
            <a:r>
              <a:rPr lang="cs-CZ" dirty="0" err="1"/>
              <a:t>Committee</a:t>
            </a:r>
            <a:r>
              <a:rPr lang="cs-CZ" dirty="0"/>
              <a:t> on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: </a:t>
            </a:r>
            <a:r>
              <a:rPr lang="cs-CZ" dirty="0" err="1"/>
              <a:t>Final</a:t>
            </a:r>
            <a:r>
              <a:rPr lang="cs-CZ" dirty="0"/>
              <a:t> Report. 1989. </a:t>
            </a:r>
            <a:r>
              <a:rPr lang="cs-CZ" dirty="0" err="1"/>
              <a:t>Association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College</a:t>
            </a:r>
            <a:r>
              <a:rPr lang="cs-CZ" dirty="0"/>
              <a:t> and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Libraries</a:t>
            </a:r>
            <a:r>
              <a:rPr lang="cs-CZ" dirty="0"/>
              <a:t> [online]. Chicago: </a:t>
            </a:r>
            <a:r>
              <a:rPr lang="cs-CZ" dirty="0" err="1"/>
              <a:t>American</a:t>
            </a:r>
            <a:r>
              <a:rPr lang="cs-CZ" dirty="0"/>
              <a:t> </a:t>
            </a:r>
            <a:r>
              <a:rPr lang="cs-CZ" dirty="0" err="1"/>
              <a:t>Library</a:t>
            </a:r>
            <a:r>
              <a:rPr lang="cs-CZ" dirty="0"/>
              <a:t> </a:t>
            </a:r>
            <a:r>
              <a:rPr lang="cs-CZ" dirty="0" err="1"/>
              <a:t>Association</a:t>
            </a:r>
            <a:r>
              <a:rPr lang="cs-CZ" dirty="0"/>
              <a:t>, 10. 1. 1989 [cit. 2015-09-20]. Dostupné z: </a:t>
            </a:r>
            <a:r>
              <a:rPr lang="cs-CZ" dirty="0">
                <a:hlinkClick r:id="rId3"/>
              </a:rPr>
              <a:t>http://www.ala.org/acrl/publications/whitepapers/presidential </a:t>
            </a:r>
            <a:endParaRPr lang="cs-CZ" dirty="0"/>
          </a:p>
          <a:p>
            <a:pPr lvl="0"/>
            <a:r>
              <a:rPr lang="cs-CZ" dirty="0" smtClean="0"/>
              <a:t>ASIA</a:t>
            </a:r>
            <a:r>
              <a:rPr lang="cs-CZ" dirty="0"/>
              <a:t>, UNESCO Bangkok, et al. 2013 </a:t>
            </a:r>
            <a:r>
              <a:rPr lang="cs-CZ" dirty="0" err="1"/>
              <a:t>Asia-Pacific</a:t>
            </a:r>
            <a:r>
              <a:rPr lang="cs-CZ" dirty="0"/>
              <a:t> </a:t>
            </a:r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Institutes</a:t>
            </a:r>
            <a:r>
              <a:rPr lang="cs-CZ" dirty="0"/>
              <a:t> Network (ERI-Net) </a:t>
            </a:r>
            <a:r>
              <a:rPr lang="cs-CZ" dirty="0" err="1"/>
              <a:t>regional</a:t>
            </a:r>
            <a:r>
              <a:rPr lang="cs-CZ" dirty="0"/>
              <a:t> study on </a:t>
            </a:r>
            <a:r>
              <a:rPr lang="cs-CZ" dirty="0" err="1"/>
              <a:t>transversal</a:t>
            </a:r>
            <a:r>
              <a:rPr lang="cs-CZ" dirty="0"/>
              <a:t> </a:t>
            </a:r>
            <a:r>
              <a:rPr lang="cs-CZ" dirty="0" err="1"/>
              <a:t>competencies</a:t>
            </a:r>
            <a:r>
              <a:rPr lang="cs-CZ" dirty="0"/>
              <a:t> in </a:t>
            </a:r>
            <a:r>
              <a:rPr lang="cs-CZ" dirty="0" err="1"/>
              <a:t>education</a:t>
            </a:r>
            <a:r>
              <a:rPr lang="cs-CZ" dirty="0"/>
              <a:t> </a:t>
            </a:r>
            <a:r>
              <a:rPr lang="cs-CZ" dirty="0" err="1"/>
              <a:t>policy</a:t>
            </a:r>
            <a:r>
              <a:rPr lang="cs-CZ" dirty="0"/>
              <a:t> and </a:t>
            </a:r>
            <a:r>
              <a:rPr lang="cs-CZ" dirty="0" err="1"/>
              <a:t>practice</a:t>
            </a:r>
            <a:r>
              <a:rPr lang="cs-CZ" dirty="0"/>
              <a:t> (</a:t>
            </a:r>
            <a:r>
              <a:rPr lang="cs-CZ" dirty="0" err="1"/>
              <a:t>phase</a:t>
            </a:r>
            <a:r>
              <a:rPr lang="cs-CZ" dirty="0"/>
              <a:t> 1): </a:t>
            </a:r>
            <a:r>
              <a:rPr lang="cs-CZ" dirty="0" err="1"/>
              <a:t>regional</a:t>
            </a:r>
            <a:r>
              <a:rPr lang="cs-CZ" dirty="0"/>
              <a:t> </a:t>
            </a:r>
            <a:r>
              <a:rPr lang="cs-CZ" dirty="0" err="1"/>
              <a:t>synthesis</a:t>
            </a:r>
            <a:r>
              <a:rPr lang="cs-CZ" dirty="0"/>
              <a:t> report. 2015. Dostupný z: </a:t>
            </a:r>
            <a:r>
              <a:rPr lang="cs-CZ" u="sng" dirty="0">
                <a:hlinkClick r:id="rId4"/>
              </a:rPr>
              <a:t>http://unesdoc.unesco.org/images/0023/002319/231907E.pdf</a:t>
            </a:r>
            <a:endParaRPr lang="cs-CZ" dirty="0"/>
          </a:p>
          <a:p>
            <a:pPr lvl="0"/>
            <a:r>
              <a:rPr lang="cs-CZ" dirty="0"/>
              <a:t>CARLSON, </a:t>
            </a:r>
            <a:r>
              <a:rPr lang="cs-CZ" dirty="0" err="1"/>
              <a:t>Jacob</a:t>
            </a:r>
            <a:r>
              <a:rPr lang="cs-CZ" dirty="0"/>
              <a:t>, et al. </a:t>
            </a:r>
            <a:r>
              <a:rPr lang="cs-CZ" dirty="0" err="1"/>
              <a:t>Determining</a:t>
            </a:r>
            <a:r>
              <a:rPr lang="cs-CZ" dirty="0"/>
              <a:t> data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 </a:t>
            </a:r>
            <a:r>
              <a:rPr lang="cs-CZ" dirty="0" err="1"/>
              <a:t>needs</a:t>
            </a:r>
            <a:r>
              <a:rPr lang="cs-CZ" dirty="0"/>
              <a:t>: A study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students</a:t>
            </a:r>
            <a:r>
              <a:rPr lang="cs-CZ" dirty="0"/>
              <a:t> and </a:t>
            </a:r>
            <a:r>
              <a:rPr lang="cs-CZ" dirty="0" err="1"/>
              <a:t>research</a:t>
            </a:r>
            <a:r>
              <a:rPr lang="cs-CZ" dirty="0"/>
              <a:t> </a:t>
            </a:r>
            <a:r>
              <a:rPr lang="cs-CZ" dirty="0" err="1"/>
              <a:t>faculty</a:t>
            </a:r>
            <a:r>
              <a:rPr lang="cs-CZ" dirty="0"/>
              <a:t>. </a:t>
            </a:r>
            <a:r>
              <a:rPr lang="cs-CZ" i="1" dirty="0" err="1"/>
              <a:t>portal</a:t>
            </a:r>
            <a:r>
              <a:rPr lang="cs-CZ" i="1" dirty="0"/>
              <a:t>: </a:t>
            </a:r>
            <a:r>
              <a:rPr lang="cs-CZ" i="1" dirty="0" err="1"/>
              <a:t>Libraries</a:t>
            </a:r>
            <a:r>
              <a:rPr lang="cs-CZ" i="1" dirty="0"/>
              <a:t> and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Academy</a:t>
            </a:r>
            <a:r>
              <a:rPr lang="cs-CZ" dirty="0"/>
              <a:t>, 2011, 11.2: 629-657. Dostupný z: </a:t>
            </a:r>
            <a:r>
              <a:rPr lang="cs-CZ" u="sng" dirty="0">
                <a:hlinkClick r:id="rId5"/>
              </a:rPr>
              <a:t>http://docs.lib.purdue.edu/cgi/viewcontent.cgi?article=1031&amp;context=lib_fsdocs</a:t>
            </a:r>
            <a:endParaRPr lang="cs-CZ" dirty="0"/>
          </a:p>
          <a:p>
            <a:pPr lvl="0"/>
            <a:r>
              <a:rPr lang="cs-CZ" dirty="0" err="1"/>
              <a:t>Defining</a:t>
            </a:r>
            <a:r>
              <a:rPr lang="cs-CZ" dirty="0"/>
              <a:t> </a:t>
            </a:r>
            <a:r>
              <a:rPr lang="cs-CZ" dirty="0" err="1"/>
              <a:t>Civic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. </a:t>
            </a:r>
            <a:r>
              <a:rPr lang="cs-CZ" i="1" dirty="0"/>
              <a:t>Indiana University Center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Civic</a:t>
            </a:r>
            <a:r>
              <a:rPr lang="cs-CZ" i="1" dirty="0"/>
              <a:t> </a:t>
            </a:r>
            <a:r>
              <a:rPr lang="cs-CZ" i="1" dirty="0" err="1"/>
              <a:t>Literacy</a:t>
            </a:r>
            <a:r>
              <a:rPr lang="cs-CZ" dirty="0"/>
              <a:t>. Dostupný z: </a:t>
            </a:r>
            <a:r>
              <a:rPr lang="cs-CZ" u="sng" dirty="0">
                <a:hlinkClick r:id="rId6"/>
              </a:rPr>
              <a:t>http://civicliteracy.iupui.edu/defining-civic-literacy/</a:t>
            </a:r>
            <a:endParaRPr lang="cs-CZ" dirty="0"/>
          </a:p>
          <a:p>
            <a:pPr lvl="0"/>
            <a:r>
              <a:rPr lang="en-US" i="1" dirty="0"/>
              <a:t>Digital literacies: concepts, policies and practices</a:t>
            </a:r>
            <a:r>
              <a:rPr lang="en-US" dirty="0"/>
              <a:t>. New York: Peter Lang, c2008, viii, 321 p. New literacies and digital epistemologies, vol. 30. ISBN 978-1-4331-0169-4.</a:t>
            </a:r>
            <a:endParaRPr lang="cs-CZ" dirty="0"/>
          </a:p>
          <a:p>
            <a:pPr lvl="0"/>
            <a:r>
              <a:rPr lang="cs-CZ" dirty="0"/>
              <a:t>DOMBROVSKÁ, M., H. LANDOVÁ a L. TICHÁ. 2004. Informační gramotnost – teorie a praxe v ČR. Národní knihovna: knihovnická revue. 15(1), 7-18. ISSN 1214-0678. Dostupné z: </a:t>
            </a:r>
            <a:r>
              <a:rPr lang="cs-CZ" u="sng" dirty="0">
                <a:hlinkClick r:id="rId7"/>
              </a:rPr>
              <a:t>http://full.nkp.cz/nkkr/NKKR0401/0401007.html</a:t>
            </a:r>
            <a:endParaRPr lang="cs-CZ" dirty="0"/>
          </a:p>
          <a:p>
            <a:r>
              <a:rPr lang="cs-CZ" dirty="0"/>
              <a:t>EISENBERG, Michael, </a:t>
            </a:r>
            <a:r>
              <a:rPr lang="cs-CZ" dirty="0" err="1"/>
              <a:t>Carrie</a:t>
            </a:r>
            <a:r>
              <a:rPr lang="cs-CZ" dirty="0"/>
              <a:t> A LOWE, </a:t>
            </a:r>
            <a:r>
              <a:rPr lang="cs-CZ" dirty="0" err="1"/>
              <a:t>Kathleen</a:t>
            </a:r>
            <a:r>
              <a:rPr lang="cs-CZ" dirty="0"/>
              <a:t> L SPITZER a </a:t>
            </a:r>
            <a:r>
              <a:rPr lang="cs-CZ" dirty="0" err="1"/>
              <a:t>Kathleen</a:t>
            </a:r>
            <a:r>
              <a:rPr lang="cs-CZ" dirty="0"/>
              <a:t> L SPITZER. </a:t>
            </a:r>
            <a:r>
              <a:rPr lang="cs-CZ" i="1" dirty="0" err="1"/>
              <a:t>Information</a:t>
            </a:r>
            <a:r>
              <a:rPr lang="cs-CZ" i="1" dirty="0"/>
              <a:t> </a:t>
            </a:r>
            <a:r>
              <a:rPr lang="cs-CZ" i="1" dirty="0" err="1"/>
              <a:t>literacy</a:t>
            </a:r>
            <a:r>
              <a:rPr lang="cs-CZ" i="1" dirty="0"/>
              <a:t>: </a:t>
            </a:r>
            <a:r>
              <a:rPr lang="cs-CZ" i="1" dirty="0" err="1"/>
              <a:t>essential</a:t>
            </a:r>
            <a:r>
              <a:rPr lang="cs-CZ" i="1" dirty="0"/>
              <a:t> </a:t>
            </a:r>
            <a:r>
              <a:rPr lang="cs-CZ" i="1" dirty="0" err="1"/>
              <a:t>skills</a:t>
            </a:r>
            <a:r>
              <a:rPr lang="cs-CZ" i="1" dirty="0"/>
              <a:t> </a:t>
            </a:r>
            <a:r>
              <a:rPr lang="cs-CZ" i="1" dirty="0" err="1"/>
              <a:t>for</a:t>
            </a:r>
            <a:r>
              <a:rPr lang="cs-CZ" i="1" dirty="0"/>
              <a:t> </a:t>
            </a:r>
            <a:r>
              <a:rPr lang="cs-CZ" i="1" dirty="0" err="1"/>
              <a:t>the</a:t>
            </a:r>
            <a:r>
              <a:rPr lang="cs-CZ" i="1" dirty="0"/>
              <a:t> </a:t>
            </a:r>
            <a:r>
              <a:rPr lang="cs-CZ" i="1" dirty="0" err="1"/>
              <a:t>information</a:t>
            </a:r>
            <a:r>
              <a:rPr lang="cs-CZ" i="1" dirty="0"/>
              <a:t> </a:t>
            </a:r>
            <a:r>
              <a:rPr lang="cs-CZ" i="1" dirty="0" err="1"/>
              <a:t>age</a:t>
            </a:r>
            <a:r>
              <a:rPr lang="cs-CZ" dirty="0"/>
              <a:t>. 2nd </a:t>
            </a:r>
            <a:r>
              <a:rPr lang="cs-CZ" dirty="0" err="1"/>
              <a:t>ed</a:t>
            </a:r>
            <a:r>
              <a:rPr lang="cs-CZ" dirty="0"/>
              <a:t>. </a:t>
            </a:r>
            <a:r>
              <a:rPr lang="cs-CZ" dirty="0" err="1"/>
              <a:t>Westport</a:t>
            </a:r>
            <a:r>
              <a:rPr lang="cs-CZ" dirty="0"/>
              <a:t>, </a:t>
            </a:r>
            <a:r>
              <a:rPr lang="cs-CZ" dirty="0" err="1"/>
              <a:t>Conn</a:t>
            </a:r>
            <a:r>
              <a:rPr lang="cs-CZ" dirty="0"/>
              <a:t>.: </a:t>
            </a:r>
            <a:r>
              <a:rPr lang="cs-CZ" dirty="0" err="1"/>
              <a:t>Libraries</a:t>
            </a:r>
            <a:r>
              <a:rPr lang="cs-CZ" dirty="0"/>
              <a:t> </a:t>
            </a:r>
            <a:r>
              <a:rPr lang="cs-CZ" dirty="0" err="1"/>
              <a:t>Unlimited</a:t>
            </a:r>
            <a:r>
              <a:rPr lang="cs-CZ" dirty="0"/>
              <a:t>, c2004, </a:t>
            </a:r>
            <a:r>
              <a:rPr lang="cs-CZ" dirty="0" err="1"/>
              <a:t>xviii</a:t>
            </a:r>
            <a:r>
              <a:rPr lang="cs-CZ" dirty="0"/>
              <a:t>, 408 p. ISBN 1591581435.</a:t>
            </a:r>
          </a:p>
          <a:p>
            <a:r>
              <a:rPr lang="cs-CZ" dirty="0" smtClean="0"/>
              <a:t>CHIA, </a:t>
            </a:r>
            <a:r>
              <a:rPr lang="cs-CZ" dirty="0" err="1" smtClean="0"/>
              <a:t>Janice</a:t>
            </a:r>
            <a:r>
              <a:rPr lang="cs-CZ" dirty="0" smtClean="0"/>
              <a:t>. 2012. </a:t>
            </a:r>
            <a:r>
              <a:rPr lang="en-US" dirty="0" smtClean="0"/>
              <a:t>The constant evolution of information literacy</a:t>
            </a:r>
            <a:r>
              <a:rPr lang="cs-CZ" dirty="0" smtClean="0"/>
              <a:t>. </a:t>
            </a:r>
            <a:r>
              <a:rPr lang="cs-CZ" dirty="0" err="1" smtClean="0"/>
              <a:t>Library</a:t>
            </a:r>
            <a:r>
              <a:rPr lang="cs-CZ" dirty="0" smtClean="0"/>
              <a:t> </a:t>
            </a:r>
            <a:r>
              <a:rPr lang="cs-CZ" dirty="0" err="1" smtClean="0"/>
              <a:t>Connecs</a:t>
            </a:r>
            <a:r>
              <a:rPr lang="cs-CZ" dirty="0" smtClean="0"/>
              <a:t> [online]. [cit. 2015-09-20]. Dostupné z: </a:t>
            </a:r>
            <a:r>
              <a:rPr lang="cs-CZ" dirty="0" smtClean="0">
                <a:hlinkClick r:id="rId8"/>
              </a:rPr>
              <a:t>http://libraryconnect.elsevier.com/articles/supporting-users-organizations/2012-11/constant-evolution-information-literacy</a:t>
            </a:r>
            <a:r>
              <a:rPr lang="cs-CZ" dirty="0" smtClean="0"/>
              <a:t> </a:t>
            </a:r>
            <a:endParaRPr lang="en-US" dirty="0" smtClean="0"/>
          </a:p>
          <a:p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 - </a:t>
            </a:r>
            <a:r>
              <a:rPr lang="cs-CZ" dirty="0" err="1"/>
              <a:t>Definition</a:t>
            </a:r>
            <a:r>
              <a:rPr lang="cs-CZ" dirty="0"/>
              <a:t>. 2004. CILIP [online]. [cit. 2015-09-20]. Dostupné z: </a:t>
            </a:r>
            <a:r>
              <a:rPr lang="cs-CZ" dirty="0">
                <a:hlinkClick r:id="rId9"/>
              </a:rPr>
              <a:t>http://www.cilip.org.uk/cilip/advocacy-campaigns-awards/advocacy-campaigns/information-literacy/information-literacy</a:t>
            </a:r>
            <a:endParaRPr lang="cs-CZ" dirty="0"/>
          </a:p>
          <a:p>
            <a:r>
              <a:rPr lang="cs-CZ" dirty="0" smtClean="0"/>
              <a:t>MACKEY</a:t>
            </a:r>
            <a:r>
              <a:rPr lang="cs-CZ" dirty="0"/>
              <a:t>, T. P. a T. E. JACOBSON. </a:t>
            </a:r>
            <a:r>
              <a:rPr lang="cs-CZ" dirty="0" err="1"/>
              <a:t>Reframing</a:t>
            </a:r>
            <a:r>
              <a:rPr lang="cs-CZ" dirty="0"/>
              <a:t> </a:t>
            </a:r>
            <a:r>
              <a:rPr lang="cs-CZ" dirty="0" err="1"/>
              <a:t>Information</a:t>
            </a:r>
            <a:r>
              <a:rPr lang="cs-CZ" dirty="0"/>
              <a:t> </a:t>
            </a:r>
            <a:r>
              <a:rPr lang="cs-CZ" dirty="0" err="1"/>
              <a:t>Literacy</a:t>
            </a:r>
            <a:r>
              <a:rPr lang="cs-CZ" dirty="0"/>
              <a:t> as a </a:t>
            </a:r>
            <a:r>
              <a:rPr lang="cs-CZ" dirty="0" err="1"/>
              <a:t>Metaliteracy</a:t>
            </a:r>
            <a:r>
              <a:rPr lang="cs-CZ" dirty="0"/>
              <a:t>. </a:t>
            </a:r>
            <a:r>
              <a:rPr lang="cs-CZ" i="1" dirty="0" err="1"/>
              <a:t>College</a:t>
            </a:r>
            <a:r>
              <a:rPr lang="cs-CZ" i="1" dirty="0"/>
              <a:t> &amp; </a:t>
            </a:r>
            <a:r>
              <a:rPr lang="cs-CZ" i="1" dirty="0" err="1"/>
              <a:t>Research</a:t>
            </a:r>
            <a:r>
              <a:rPr lang="cs-CZ" i="1" dirty="0"/>
              <a:t> </a:t>
            </a:r>
            <a:r>
              <a:rPr lang="cs-CZ" i="1" dirty="0" err="1"/>
              <a:t>Libraries</a:t>
            </a:r>
            <a:r>
              <a:rPr lang="cs-CZ" dirty="0"/>
              <a:t> [online]. 2010, </a:t>
            </a:r>
            <a:r>
              <a:rPr lang="cs-CZ" b="1" dirty="0"/>
              <a:t>72</a:t>
            </a:r>
            <a:r>
              <a:rPr lang="cs-CZ" dirty="0"/>
              <a:t>(1): 62-78 [cit. 2015-09-28]. DOI: 10.5860/crl-76r1. Dostupný z: </a:t>
            </a:r>
            <a:r>
              <a:rPr lang="cs-CZ" u="sng" dirty="0">
                <a:hlinkClick r:id="rId10"/>
              </a:rPr>
              <a:t>https://comminfo.rutgers.edu/~tefko/Courses/e553/Readings/Mackey%20Metalitreacy%20CLR%202011.pdf</a:t>
            </a:r>
            <a:endParaRPr lang="cs-CZ" dirty="0"/>
          </a:p>
          <a:p>
            <a:r>
              <a:rPr lang="cs-CZ" dirty="0" smtClean="0"/>
              <a:t>SINHA, </a:t>
            </a:r>
            <a:r>
              <a:rPr lang="cs-CZ" dirty="0" err="1" smtClean="0"/>
              <a:t>Manoj</a:t>
            </a:r>
            <a:r>
              <a:rPr lang="cs-CZ" dirty="0" smtClean="0"/>
              <a:t> </a:t>
            </a:r>
            <a:r>
              <a:rPr lang="cs-CZ" dirty="0" err="1" smtClean="0"/>
              <a:t>Kumar</a:t>
            </a:r>
            <a:r>
              <a:rPr lang="cs-CZ" dirty="0" smtClean="0"/>
              <a:t>, </a:t>
            </a:r>
            <a:r>
              <a:rPr lang="cs-CZ" dirty="0" err="1" smtClean="0"/>
              <a:t>Sudip</a:t>
            </a:r>
            <a:r>
              <a:rPr lang="cs-CZ" dirty="0" smtClean="0"/>
              <a:t> BHATTACHARJEE a </a:t>
            </a:r>
            <a:r>
              <a:rPr lang="cs-CZ" dirty="0" err="1" smtClean="0"/>
              <a:t>Sucheta</a:t>
            </a:r>
            <a:r>
              <a:rPr lang="cs-CZ" dirty="0" smtClean="0"/>
              <a:t> BHATTACHARJEE. 2013. A Study on ICT </a:t>
            </a:r>
            <a:r>
              <a:rPr lang="cs-CZ" dirty="0" err="1" smtClean="0"/>
              <a:t>Literacy</a:t>
            </a:r>
            <a:r>
              <a:rPr lang="cs-CZ" dirty="0" smtClean="0"/>
              <a:t> and Internet Use </a:t>
            </a:r>
            <a:r>
              <a:rPr lang="cs-CZ" dirty="0" err="1" smtClean="0"/>
              <a:t>Pattern</a:t>
            </a:r>
            <a:r>
              <a:rPr lang="cs-CZ" dirty="0" smtClean="0"/>
              <a:t> </a:t>
            </a:r>
            <a:r>
              <a:rPr lang="cs-CZ" dirty="0" err="1" smtClean="0"/>
              <a:t>among</a:t>
            </a:r>
            <a:r>
              <a:rPr lang="cs-CZ" dirty="0" smtClean="0"/>
              <a:t> </a:t>
            </a:r>
            <a:r>
              <a:rPr lang="cs-CZ" dirty="0" err="1" smtClean="0"/>
              <a:t>College</a:t>
            </a:r>
            <a:r>
              <a:rPr lang="cs-CZ" dirty="0" smtClean="0"/>
              <a:t> </a:t>
            </a:r>
            <a:r>
              <a:rPr lang="cs-CZ" dirty="0" err="1" smtClean="0"/>
              <a:t>Library</a:t>
            </a:r>
            <a:r>
              <a:rPr lang="cs-CZ" dirty="0" smtClean="0"/>
              <a:t> </a:t>
            </a:r>
            <a:r>
              <a:rPr lang="cs-CZ" dirty="0" err="1" smtClean="0"/>
              <a:t>Users</a:t>
            </a:r>
            <a:r>
              <a:rPr lang="cs-CZ" dirty="0" smtClean="0"/>
              <a:t>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Barak</a:t>
            </a:r>
            <a:r>
              <a:rPr lang="cs-CZ" dirty="0" smtClean="0"/>
              <a:t> </a:t>
            </a:r>
            <a:r>
              <a:rPr lang="cs-CZ" dirty="0" err="1" smtClean="0"/>
              <a:t>Valley</a:t>
            </a:r>
            <a:r>
              <a:rPr lang="cs-CZ" dirty="0" smtClean="0"/>
              <a:t>, </a:t>
            </a:r>
            <a:r>
              <a:rPr lang="cs-CZ" dirty="0" err="1" smtClean="0"/>
              <a:t>South</a:t>
            </a:r>
            <a:r>
              <a:rPr lang="cs-CZ" dirty="0" smtClean="0"/>
              <a:t> </a:t>
            </a:r>
            <a:r>
              <a:rPr lang="cs-CZ" dirty="0" err="1" smtClean="0"/>
              <a:t>Assam</a:t>
            </a:r>
            <a:r>
              <a:rPr lang="cs-CZ" dirty="0" smtClean="0"/>
              <a:t>, </a:t>
            </a:r>
            <a:r>
              <a:rPr lang="cs-CZ" dirty="0" err="1" smtClean="0"/>
              <a:t>North</a:t>
            </a:r>
            <a:r>
              <a:rPr lang="cs-CZ" dirty="0" smtClean="0"/>
              <a:t> East India. </a:t>
            </a:r>
            <a:r>
              <a:rPr lang="cs-CZ" dirty="0" err="1" smtClean="0"/>
              <a:t>Current</a:t>
            </a:r>
            <a:r>
              <a:rPr lang="cs-CZ" dirty="0" smtClean="0"/>
              <a:t> </a:t>
            </a:r>
            <a:r>
              <a:rPr lang="cs-CZ" dirty="0" err="1" smtClean="0"/>
              <a:t>Trends</a:t>
            </a:r>
            <a:r>
              <a:rPr lang="cs-CZ" dirty="0" smtClean="0"/>
              <a:t> in Technology and Science</a:t>
            </a:r>
            <a:r>
              <a:rPr lang="en-US" dirty="0" smtClean="0"/>
              <a:t> [online]</a:t>
            </a:r>
            <a:r>
              <a:rPr lang="cs-CZ" dirty="0" smtClean="0"/>
              <a:t>. Roč. 2, č. 5 [cit. 2015-09-20].</a:t>
            </a:r>
          </a:p>
          <a:p>
            <a:r>
              <a:rPr lang="cs-CZ" dirty="0" smtClean="0"/>
              <a:t>UNESCO. </a:t>
            </a:r>
            <a:r>
              <a:rPr lang="en-US" dirty="0" smtClean="0"/>
              <a:t>Global Media and Information Literacy</a:t>
            </a:r>
            <a:r>
              <a:rPr lang="cs-CZ" dirty="0" smtClean="0"/>
              <a:t> </a:t>
            </a:r>
            <a:r>
              <a:rPr lang="en-US" dirty="0" smtClean="0"/>
              <a:t>Assessment Framework: Country Readiness and Competencies. </a:t>
            </a:r>
            <a:r>
              <a:rPr lang="cs-CZ" dirty="0" smtClean="0"/>
              <a:t>2013. </a:t>
            </a:r>
            <a:r>
              <a:rPr lang="en-US" dirty="0" smtClean="0"/>
              <a:t>Paris: UNESCO. </a:t>
            </a:r>
            <a:r>
              <a:rPr lang="cs-CZ" dirty="0" smtClean="0"/>
              <a:t>Dostupné z: </a:t>
            </a:r>
            <a:r>
              <a:rPr lang="en-US" dirty="0" smtClean="0">
                <a:hlinkClick r:id="rId11"/>
              </a:rPr>
              <a:t>http://unesdoc.unesco.org/images/0022/002246/224655e.pdf</a:t>
            </a:r>
            <a:r>
              <a:rPr lang="cs-CZ" dirty="0" smtClean="0"/>
              <a:t> </a:t>
            </a:r>
          </a:p>
          <a:p>
            <a:r>
              <a:rPr lang="cs-CZ" dirty="0" smtClean="0"/>
              <a:t>UNESCO. </a:t>
            </a:r>
            <a:r>
              <a:rPr lang="en-US" dirty="0" smtClean="0"/>
              <a:t>The Prague Declaration</a:t>
            </a:r>
            <a:r>
              <a:rPr lang="cs-CZ" dirty="0" smtClean="0"/>
              <a:t>:</a:t>
            </a:r>
            <a:r>
              <a:rPr lang="en-US" dirty="0" smtClean="0"/>
              <a:t> Towards an Information Literate Society</a:t>
            </a:r>
            <a:r>
              <a:rPr lang="cs-CZ" dirty="0" smtClean="0"/>
              <a:t>. 2013. </a:t>
            </a:r>
            <a:r>
              <a:rPr lang="en-US" dirty="0" smtClean="0"/>
              <a:t>Prague</a:t>
            </a:r>
            <a:r>
              <a:rPr lang="cs-CZ" dirty="0" smtClean="0"/>
              <a:t>. Dostupné z: </a:t>
            </a:r>
            <a:r>
              <a:rPr lang="cs-CZ" dirty="0" smtClean="0">
                <a:hlinkClick r:id="rId12"/>
              </a:rPr>
              <a:t>http://www.unesco.org/new/fileadmin/MULTIMEDIA/HQ/CI/CI/pdf/PragueDeclaration.pdf</a:t>
            </a:r>
            <a:endParaRPr lang="cs-CZ" dirty="0" smtClean="0"/>
          </a:p>
          <a:p>
            <a:r>
              <a:rPr lang="cs-CZ" dirty="0"/>
              <a:t>THOMAS, </a:t>
            </a:r>
            <a:r>
              <a:rPr lang="cs-CZ" dirty="0" err="1"/>
              <a:t>Sue</a:t>
            </a:r>
            <a:r>
              <a:rPr lang="cs-CZ" dirty="0"/>
              <a:t>, et al. </a:t>
            </a:r>
            <a:r>
              <a:rPr lang="cs-CZ" dirty="0" err="1"/>
              <a:t>Transliteracy</a:t>
            </a:r>
            <a:r>
              <a:rPr lang="cs-CZ" dirty="0"/>
              <a:t>: </a:t>
            </a:r>
            <a:r>
              <a:rPr lang="cs-CZ" dirty="0" err="1"/>
              <a:t>crossing</a:t>
            </a:r>
            <a:r>
              <a:rPr lang="cs-CZ" dirty="0"/>
              <a:t> </a:t>
            </a:r>
            <a:r>
              <a:rPr lang="cs-CZ" dirty="0" err="1"/>
              <a:t>divides</a:t>
            </a:r>
            <a:r>
              <a:rPr lang="cs-CZ" dirty="0"/>
              <a:t>. </a:t>
            </a:r>
            <a:r>
              <a:rPr lang="cs-CZ" i="1" dirty="0" err="1"/>
              <a:t>First</a:t>
            </a:r>
            <a:r>
              <a:rPr lang="cs-CZ" i="1" dirty="0"/>
              <a:t> </a:t>
            </a:r>
            <a:r>
              <a:rPr lang="cs-CZ" i="1" dirty="0" err="1"/>
              <a:t>Monday</a:t>
            </a:r>
            <a:r>
              <a:rPr lang="cs-CZ" dirty="0"/>
              <a:t>, 2007, 12.12. Dostupné z:  http://journals.uic.edu/ojs/index.php/fm/article/viewArticle/2060/1908</a:t>
            </a:r>
          </a:p>
          <a:p>
            <a:pPr lvl="0"/>
            <a:r>
              <a:rPr lang="cs-CZ" dirty="0" smtClean="0"/>
              <a:t>ZIKUŠKA, Jan a Hana Landová. 2014. VŠ knihovny vzdělávající: výsledky průzkumu. Konference </a:t>
            </a:r>
            <a:r>
              <a:rPr lang="cs-CZ" dirty="0" err="1" smtClean="0"/>
              <a:t>Bibliotheca</a:t>
            </a:r>
            <a:r>
              <a:rPr lang="cs-CZ" dirty="0" smtClean="0"/>
              <a:t> </a:t>
            </a:r>
            <a:r>
              <a:rPr lang="cs-CZ" dirty="0" err="1" smtClean="0"/>
              <a:t>Academica</a:t>
            </a:r>
            <a:r>
              <a:rPr lang="cs-CZ" dirty="0" smtClean="0"/>
              <a:t> [online]. [cit. 2015-09-20]. Dostupné z: </a:t>
            </a:r>
            <a:r>
              <a:rPr lang="cs-CZ" dirty="0" smtClean="0">
                <a:hlinkClick r:id="rId13"/>
              </a:rPr>
              <a:t>http://www.akvs.cz/aktivity/ba-2014/ba2014-landova.pptx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618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Struktura vzdělávacího obsahu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smtClean="0"/>
              <a:t>19. 9. Úvodní hodina – organizace, motivace + související koncepty IG (P. Mazáčová, P. Kovářová)</a:t>
            </a:r>
          </a:p>
          <a:p>
            <a:r>
              <a:rPr lang="cs-CZ" smtClean="0"/>
              <a:t>26. 9. Vývoj, instituce, osobnosti, výzkumné oblasti (P. Kovářová)</a:t>
            </a:r>
          </a:p>
          <a:p>
            <a:r>
              <a:rPr lang="cs-CZ" smtClean="0"/>
              <a:t>3. 10. Strategie reflektující informační gramotnost – evropský a český kontext, stěžejní gramotnosti v ISK (P. Mazáčová) </a:t>
            </a:r>
          </a:p>
          <a:p>
            <a:r>
              <a:rPr lang="cs-CZ" smtClean="0"/>
              <a:t>10. 10. IG v zrcadle edukační praxe a výzkumné praxe (G. Šimková) </a:t>
            </a:r>
          </a:p>
          <a:p>
            <a:r>
              <a:rPr lang="cs-CZ" smtClean="0"/>
              <a:t>17. 10. Modely, standardy, indikátory IG – od pre-K12 po zaměstnání (P. Mazáčová)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7884332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Struktura vzdělávacího obsahu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24. 10. MIL </a:t>
            </a:r>
            <a:r>
              <a:rPr lang="cs-CZ" dirty="0" err="1" smtClean="0"/>
              <a:t>access</a:t>
            </a:r>
            <a:r>
              <a:rPr lang="cs-CZ" dirty="0" smtClean="0"/>
              <a:t> (P. Mazáčová)</a:t>
            </a:r>
          </a:p>
          <a:p>
            <a:r>
              <a:rPr lang="cs-CZ" dirty="0" smtClean="0"/>
              <a:t>31. 10. MIL </a:t>
            </a:r>
            <a:r>
              <a:rPr lang="cs-CZ" dirty="0" err="1" smtClean="0"/>
              <a:t>evaluation</a:t>
            </a:r>
            <a:r>
              <a:rPr lang="cs-CZ" dirty="0" smtClean="0"/>
              <a:t> (P. Kovářová)</a:t>
            </a:r>
          </a:p>
          <a:p>
            <a:r>
              <a:rPr lang="cs-CZ" dirty="0" smtClean="0"/>
              <a:t>7. 11.  MIL </a:t>
            </a:r>
            <a:r>
              <a:rPr lang="cs-CZ" dirty="0" err="1" smtClean="0"/>
              <a:t>creation</a:t>
            </a:r>
            <a:r>
              <a:rPr lang="cs-CZ" dirty="0" smtClean="0"/>
              <a:t> (P. Kovářová)</a:t>
            </a:r>
          </a:p>
          <a:p>
            <a:r>
              <a:rPr lang="cs-CZ" dirty="0" smtClean="0"/>
              <a:t>14. 11.  Edukační kontext – paradigmata, modely a standardy ve vzdělávání k IG (P. Mazáčová) </a:t>
            </a:r>
          </a:p>
          <a:p>
            <a:r>
              <a:rPr lang="cs-CZ" dirty="0" smtClean="0"/>
              <a:t>21. 11. IG a vliv technologií (P. Kovářová)</a:t>
            </a:r>
          </a:p>
          <a:p>
            <a:r>
              <a:rPr lang="cs-CZ" dirty="0" smtClean="0"/>
              <a:t>28. 11. Výzkum IG v mezinárodním kontextu (P. Kovářová)</a:t>
            </a:r>
          </a:p>
          <a:p>
            <a:r>
              <a:rPr lang="cs-CZ" dirty="0" smtClean="0"/>
              <a:t>5. 12. Úvod do kvantitativního výzkumu IG (P. Kovářová)</a:t>
            </a:r>
          </a:p>
          <a:p>
            <a:r>
              <a:rPr lang="cs-CZ" dirty="0" smtClean="0"/>
              <a:t>12. 12</a:t>
            </a:r>
            <a:r>
              <a:rPr lang="cs-CZ" dirty="0" smtClean="0"/>
              <a:t>. Úvod do kvalitativního výzkumu IG (</a:t>
            </a:r>
            <a:r>
              <a:rPr lang="cs-CZ" dirty="0" smtClean="0"/>
              <a:t>P. Mazáčová)</a:t>
            </a:r>
            <a:br>
              <a:rPr lang="cs-CZ" dirty="0" smtClean="0"/>
            </a:br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5427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Podmínky řádného ukončení předmětu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Denní studenti</a:t>
            </a:r>
          </a:p>
          <a:p>
            <a:pPr lvl="1"/>
            <a:r>
              <a:rPr lang="cs-CZ" dirty="0" smtClean="0"/>
              <a:t>Účast na prezenční výuce – maximálně 3 omluvené absence</a:t>
            </a:r>
          </a:p>
          <a:p>
            <a:pPr lvl="1"/>
            <a:r>
              <a:rPr lang="cs-CZ" dirty="0" smtClean="0"/>
              <a:t>Splnění dílčích úkolů</a:t>
            </a:r>
          </a:p>
          <a:p>
            <a:pPr lvl="1"/>
            <a:r>
              <a:rPr lang="cs-CZ" dirty="0" smtClean="0"/>
              <a:t>Úspěšné zvládnutí kolokvia</a:t>
            </a:r>
          </a:p>
          <a:p>
            <a:r>
              <a:rPr lang="cs-CZ" dirty="0" smtClean="0"/>
              <a:t>Kombinovaní studenti </a:t>
            </a:r>
          </a:p>
          <a:p>
            <a:pPr lvl="1"/>
            <a:r>
              <a:rPr lang="cs-CZ" dirty="0" smtClean="0"/>
              <a:t>POVINNÁ bloková výuka – sobota 19. listopadu cca 9:00-15.30 h (3 bloky po 120 minutách)</a:t>
            </a:r>
          </a:p>
          <a:p>
            <a:pPr lvl="1"/>
            <a:r>
              <a:rPr lang="cs-CZ" dirty="0" smtClean="0"/>
              <a:t>Splnění dílčích úkolů</a:t>
            </a:r>
          </a:p>
          <a:p>
            <a:pPr lvl="1"/>
            <a:r>
              <a:rPr lang="cs-CZ" dirty="0" smtClean="0"/>
              <a:t>Úspěšné zvládnutí kolokvia 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6611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Úkoly průběžné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Úkol blok I: Četba odborného textu s porozuměním + reflexe</a:t>
            </a:r>
          </a:p>
          <a:p>
            <a:pPr lvl="1"/>
            <a:r>
              <a:rPr lang="cs-CZ" dirty="0" smtClean="0"/>
              <a:t>Četba: 2 vybrané články z posledního sborníku ECIL + 2 standardy IG</a:t>
            </a:r>
          </a:p>
          <a:p>
            <a:pPr lvl="1"/>
            <a:r>
              <a:rPr lang="cs-CZ" dirty="0" smtClean="0"/>
              <a:t>Napsat pro 1 z každé kategorie strukturované shrnutí a vlastní zamyšlení</a:t>
            </a:r>
          </a:p>
          <a:p>
            <a:pPr lvl="1"/>
            <a:r>
              <a:rPr lang="cs-CZ" dirty="0" smtClean="0"/>
              <a:t>Termín odevzdání 17. 10</a:t>
            </a:r>
          </a:p>
          <a:p>
            <a:r>
              <a:rPr lang="cs-CZ" dirty="0" smtClean="0"/>
              <a:t>Úkol blok II: Analyticko-komparativní práce s modely informační gramotnosti </a:t>
            </a:r>
          </a:p>
          <a:p>
            <a:pPr lvl="1"/>
            <a:r>
              <a:rPr lang="cs-CZ" dirty="0" smtClean="0"/>
              <a:t>Každému vylosována jedna kompetence z MIL</a:t>
            </a:r>
          </a:p>
          <a:p>
            <a:pPr lvl="1"/>
            <a:r>
              <a:rPr lang="cs-CZ" dirty="0" smtClean="0"/>
              <a:t>Vymyslet 10 otázek, co znamená zvládat kompetenci v praxi</a:t>
            </a:r>
          </a:p>
          <a:p>
            <a:pPr lvl="1"/>
            <a:r>
              <a:rPr lang="cs-CZ" dirty="0" smtClean="0"/>
              <a:t>Termín odevzdání 20.11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589587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Závěrečný syntetizující úkol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Současně Úkol blok III: Návrh výzkumu informační gramotnosti</a:t>
            </a:r>
          </a:p>
          <a:p>
            <a:pPr lvl="1"/>
            <a:r>
              <a:rPr lang="cs-CZ" dirty="0" smtClean="0"/>
              <a:t>Lze využít i převzaté materiály s dodržením autorského práva</a:t>
            </a:r>
          </a:p>
          <a:p>
            <a:pPr lvl="1"/>
            <a:r>
              <a:rPr lang="cs-CZ" dirty="0" smtClean="0"/>
              <a:t>Variantou je i evaluace lekce IG, ale není podmínkou</a:t>
            </a:r>
          </a:p>
          <a:p>
            <a:pPr lvl="1"/>
            <a:r>
              <a:rPr lang="cs-CZ" dirty="0" smtClean="0"/>
              <a:t>Povinnou součástí teoretické ukotvení – jak odpovídá standardům, poznatkům a současným výzkumům IG + jak navazuje na současné aktivity zapojené instituce (institucí)</a:t>
            </a:r>
          </a:p>
          <a:p>
            <a:pPr lvl="1"/>
            <a:r>
              <a:rPr lang="cs-CZ" dirty="0" smtClean="0"/>
              <a:t>Termín odevzdání 31.12.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1376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Ukončení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KOLOKVIUM</a:t>
            </a:r>
          </a:p>
          <a:p>
            <a:endParaRPr lang="cs-CZ" dirty="0" smtClean="0"/>
          </a:p>
          <a:p>
            <a:r>
              <a:rPr lang="cs-CZ" dirty="0" smtClean="0"/>
              <a:t>Termíny kolokvia po 15. 1. 2017</a:t>
            </a:r>
          </a:p>
          <a:p>
            <a:endParaRPr lang="cs-CZ" dirty="0" smtClean="0"/>
          </a:p>
          <a:p>
            <a:r>
              <a:rPr lang="cs-CZ" dirty="0" smtClean="0"/>
              <a:t>Bude možné přihlašovat se až poté, co vám vyučující schválí znění závěrečného úkolu</a:t>
            </a:r>
            <a:br>
              <a:rPr lang="cs-CZ" dirty="0" smtClean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8379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Cíle předmětu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Snaha </a:t>
            </a:r>
            <a:r>
              <a:rPr lang="cs-CZ" dirty="0"/>
              <a:t>dát základ pro posouvání IG dál</a:t>
            </a:r>
          </a:p>
          <a:p>
            <a:pPr lvl="1"/>
            <a:r>
              <a:rPr lang="cs-CZ" dirty="0"/>
              <a:t>Řízení politik IG (v organizaci, ale i na úrovni státu)</a:t>
            </a:r>
          </a:p>
          <a:p>
            <a:pPr lvl="1"/>
            <a:r>
              <a:rPr lang="cs-CZ" dirty="0"/>
              <a:t>Podpora a vzdělávání v IG nebo subtématu – formální i neformální vzdělávání, profesní i zájmové vzdělávání, dětí i dospělých…</a:t>
            </a:r>
          </a:p>
          <a:p>
            <a:pPr lvl="1"/>
            <a:r>
              <a:rPr lang="cs-CZ" dirty="0"/>
              <a:t>Výzkumy IG i lekcí pro její rozvoj</a:t>
            </a:r>
          </a:p>
          <a:p>
            <a:r>
              <a:rPr lang="cs-CZ" dirty="0" smtClean="0"/>
              <a:t>Pro další rozvoj vaší </a:t>
            </a:r>
            <a:r>
              <a:rPr lang="cs-CZ" dirty="0"/>
              <a:t>IG </a:t>
            </a:r>
            <a:r>
              <a:rPr lang="cs-CZ" dirty="0" smtClean="0"/>
              <a:t>další předměty na KISK</a:t>
            </a:r>
            <a:endParaRPr lang="cs-CZ" dirty="0"/>
          </a:p>
          <a:p>
            <a:pPr lvl="1"/>
            <a:r>
              <a:rPr lang="cs-CZ" dirty="0" smtClean="0">
                <a:hlinkClick r:id="rId2" action="ppaction://hlinkfile"/>
              </a:rPr>
              <a:t>KPI</a:t>
            </a:r>
            <a:r>
              <a:rPr lang="cs-CZ" dirty="0" smtClean="0"/>
              <a:t> – kompetence nutné pro předmět</a:t>
            </a:r>
          </a:p>
          <a:p>
            <a:pPr lvl="1"/>
            <a:r>
              <a:rPr lang="cs-CZ" dirty="0" smtClean="0"/>
              <a:t>Povinné: Organizace znalostí, Informační vyhledávání, Informační management, Informační chování, Informační politika, Učící se společnost</a:t>
            </a:r>
          </a:p>
          <a:p>
            <a:pPr lvl="1"/>
            <a:r>
              <a:rPr lang="cs-CZ" dirty="0" smtClean="0"/>
              <a:t>Volitelné: hl. </a:t>
            </a:r>
            <a:r>
              <a:rPr lang="cs-CZ" dirty="0" err="1" smtClean="0"/>
              <a:t>EdTech</a:t>
            </a:r>
            <a:r>
              <a:rPr lang="cs-CZ" dirty="0" smtClean="0"/>
              <a:t> specializace, </a:t>
            </a:r>
            <a:r>
              <a:rPr lang="cs-CZ" dirty="0" err="1" smtClean="0"/>
              <a:t>JobBox</a:t>
            </a:r>
            <a:r>
              <a:rPr lang="cs-CZ" dirty="0" smtClean="0"/>
              <a:t>, diplomová práce</a:t>
            </a:r>
          </a:p>
          <a:p>
            <a:pPr lvl="1"/>
            <a:r>
              <a:rPr lang="cs-CZ" dirty="0" smtClean="0"/>
              <a:t>Erasmus: Turecko (</a:t>
            </a:r>
            <a:r>
              <a:rPr lang="cs-CZ" dirty="0" err="1" smtClean="0"/>
              <a:t>Serap</a:t>
            </a:r>
            <a:r>
              <a:rPr lang="cs-CZ" dirty="0" smtClean="0"/>
              <a:t> </a:t>
            </a:r>
            <a:r>
              <a:rPr lang="cs-CZ" dirty="0" err="1" smtClean="0"/>
              <a:t>Kurbanoglu</a:t>
            </a:r>
            <a:r>
              <a:rPr lang="cs-CZ" dirty="0" smtClean="0"/>
              <a:t>), Estonsko (</a:t>
            </a:r>
            <a:r>
              <a:rPr lang="cs-CZ" dirty="0" err="1" smtClean="0"/>
              <a:t>Sirje</a:t>
            </a:r>
            <a:r>
              <a:rPr lang="cs-CZ" dirty="0" smtClean="0"/>
              <a:t> </a:t>
            </a:r>
            <a:r>
              <a:rPr lang="cs-CZ" dirty="0" err="1" smtClean="0"/>
              <a:t>Virkus</a:t>
            </a:r>
            <a:r>
              <a:rPr lang="cs-CZ" dirty="0" smtClean="0"/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86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hil_sablona_4×3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phil_sablona_4×3_cz</Template>
  <TotalTime>1216</TotalTime>
  <Words>2113</Words>
  <Application>Microsoft Office PowerPoint</Application>
  <PresentationFormat>Předvádění na obrazovce (4:3)</PresentationFormat>
  <Paragraphs>173</Paragraphs>
  <Slides>20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5" baseType="lpstr">
      <vt:lpstr>Arial</vt:lpstr>
      <vt:lpstr>Tahoma</vt:lpstr>
      <vt:lpstr>Times New Roman</vt:lpstr>
      <vt:lpstr>Wingdings</vt:lpstr>
      <vt:lpstr>phil_sablona_4×3_cz</vt:lpstr>
      <vt:lpstr>Předmět INFORMAČNÍ GRAMOTNOST  Úvodní hodina 19. 9. 2016  Pavlína Mazáčová, Pavla Kovářová   </vt:lpstr>
      <vt:lpstr>Co a jak v úvodní hodině</vt:lpstr>
      <vt:lpstr>Struktura vzdělávacího obsahu </vt:lpstr>
      <vt:lpstr>Struktura vzdělávacího obsahu </vt:lpstr>
      <vt:lpstr>Podmínky řádného ukončení předmětu </vt:lpstr>
      <vt:lpstr>Úkoly průběžné</vt:lpstr>
      <vt:lpstr>Závěrečný syntetizující úkol</vt:lpstr>
      <vt:lpstr>Ukončení předmětu</vt:lpstr>
      <vt:lpstr>Cíle předmětu</vt:lpstr>
      <vt:lpstr>Úvodní aktivita</vt:lpstr>
      <vt:lpstr>Vymezení informační gramotnosti</vt:lpstr>
      <vt:lpstr>Definice informační gramotnosti</vt:lpstr>
      <vt:lpstr>Prostředí VŠ (IVIG)</vt:lpstr>
      <vt:lpstr>Definice IG a současná společnost</vt:lpstr>
      <vt:lpstr>Související koncepty – soupeřící</vt:lpstr>
      <vt:lpstr>Související koncepty – soupeřící k ICT</vt:lpstr>
      <vt:lpstr>Související koncepty – užší pro specializaci, personalizaci</vt:lpstr>
      <vt:lpstr>Související koncepty – širší pro uplatnění ve společnosti</vt:lpstr>
      <vt:lpstr>Důsledky pro definici IG?</vt:lpstr>
      <vt:lpstr>Použité zdroje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Evaluační pohovor  s vedením MU</dc:title>
  <dc:creator>PK</dc:creator>
  <cp:lastModifiedBy>Pavla Kovářová</cp:lastModifiedBy>
  <cp:revision>58</cp:revision>
  <cp:lastPrinted>1601-01-01T00:00:00Z</cp:lastPrinted>
  <dcterms:created xsi:type="dcterms:W3CDTF">2016-02-10T17:49:42Z</dcterms:created>
  <dcterms:modified xsi:type="dcterms:W3CDTF">2016-09-19T09:23:58Z</dcterms:modified>
</cp:coreProperties>
</file>