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64" r:id="rId5"/>
    <p:sldId id="265" r:id="rId6"/>
    <p:sldId id="259" r:id="rId7"/>
    <p:sldId id="277" r:id="rId8"/>
    <p:sldId id="268" r:id="rId9"/>
    <p:sldId id="278" r:id="rId10"/>
    <p:sldId id="261" r:id="rId11"/>
    <p:sldId id="269" r:id="rId12"/>
    <p:sldId id="260" r:id="rId13"/>
    <p:sldId id="258" r:id="rId14"/>
    <p:sldId id="275" r:id="rId15"/>
    <p:sldId id="270" r:id="rId16"/>
    <p:sldId id="267" r:id="rId17"/>
    <p:sldId id="262" r:id="rId18"/>
    <p:sldId id="266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52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779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5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14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4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8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55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01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07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07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5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68CC-AFC7-484E-98EC-B921FFC657D0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31DC-16BA-44EE-9B4F-DF177A47BF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50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hil.muni.cz/waop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://www.phil.muni.cz/wao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hil.muni.cz/waom" TargetMode="External"/><Relationship Id="rId5" Type="http://schemas.openxmlformats.org/officeDocument/2006/relationships/hyperlink" Target="http://www.phil.muni.cz/waoa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predmety/predmet.pl?fakulta=1421;obdobi=6268;id=791896;zpet=../predmety/./sablony.pl?fakulta%3D1421;obdobi%3D6268;strom%3D1032499;zpet_text=Zp%C4%9Bt%20na%20%C5%A1ablonu%20" TargetMode="External"/><Relationship Id="rId13" Type="http://schemas.openxmlformats.org/officeDocument/2006/relationships/hyperlink" Target="https://is.muni.cz/auth/predmety/predmet.pl?fakulta=1421;obdobi=6268;id=791966;zpet=../predmety/./sablony.pl?fakulta%3D1421;obdobi%3D6268;strom%3D1032509;zpet_text=Zp%C4%9Bt%20na%20%C5%A1ablonu%20" TargetMode="External"/><Relationship Id="rId18" Type="http://schemas.openxmlformats.org/officeDocument/2006/relationships/hyperlink" Target="https://is.muni.cz/auth/predmety/predmet.pl?fakulta=1421;obdobi=6268;id=791868;zpet=../predmety/./sablony.pl?fakulta%3D1421;obdobi%3D6268;strom%3D1032479;zpet_text=Zp%C4%9Bt%20na%20%C5%A1ablonu%20" TargetMode="External"/><Relationship Id="rId3" Type="http://schemas.openxmlformats.org/officeDocument/2006/relationships/hyperlink" Target="https://is.muni.cz/auth/predmety/predmet.pl?fakulta=1421;kod=AEA_09;obdobi=;zpet=../predmety/./sablony.pl?fakulta%3D1421;obdobi%3D6268;strom%3D1032487;zpet_text=Zp%C4%9Bt%20na%20%C5%A1ablonu%20" TargetMode="External"/><Relationship Id="rId7" Type="http://schemas.openxmlformats.org/officeDocument/2006/relationships/hyperlink" Target="https://is.muni.cz/auth/predmety/predmet.pl?fakulta=1421;kod=AEA_55;obdobi=;zpet=../predmety/./sablony.pl?fakulta%3D1421;obdobi%3D6268;strom%3D1032500;zpet_text=Zp%C4%9Bt%20na%20%C5%A1ablonu%20" TargetMode="External"/><Relationship Id="rId12" Type="http://schemas.openxmlformats.org/officeDocument/2006/relationships/hyperlink" Target="https://is.muni.cz/auth/predmety/predmet.pl?fakulta=1421;kod=AEB_36;obdobi=;zpet=../predmety/./sablony.pl?fakulta%3D1421;obdobi%3D6268;strom%3D1032508;zpet_text=Zp%C4%9Bt%20na%20%C5%A1ablonu%20" TargetMode="External"/><Relationship Id="rId17" Type="http://schemas.openxmlformats.org/officeDocument/2006/relationships/hyperlink" Target="https://is.muni.cz/auth/predmety/predmet.pl?fakulta=1421;obdobi=6268;id=791869;zpet=../predmety/./sablony.pl?fakulta%3D1421;obdobi%3D6268;strom%3D1032478;zpet_text=Zp%C4%9Bt%20na%20%C5%A1ablonu%20" TargetMode="External"/><Relationship Id="rId2" Type="http://schemas.openxmlformats.org/officeDocument/2006/relationships/hyperlink" Target="https://is.muni.cz/auth/predmety/predmet.pl?fakulta=1421;obdobi=6268;id=791872;zpet=../predmety/./sablony.pl?fakulta%3D1421;obdobi%3D6268;strom%3D1032485;zpet_text=Zp%C4%9Bt%20na%20%C5%A1ablonu%20" TargetMode="External"/><Relationship Id="rId16" Type="http://schemas.openxmlformats.org/officeDocument/2006/relationships/hyperlink" Target="https://is.muni.cz/auth/predmety/predmet.pl?fakulta=1421;kod=AEA_65;obdobi=;zpet=../predmety/./sablony.pl?fakulta%3D1421;obdobi%3D6268;strom%3D1032513;zpet_text=Zp%C4%9Bt%20na%20%C5%A1ablonu%20" TargetMode="External"/><Relationship Id="rId20" Type="http://schemas.openxmlformats.org/officeDocument/2006/relationships/hyperlink" Target="https://is.muni.cz/auth/predmety/predmet.pl?fakulta=1421;kod=AEA_25;obdobi=;zpet=../predmety/./sablony.pl?fakulta%3D1421;obdobi%3D6268;strom%3D1032474;zpet_text=Zp%C4%9Bt%20na%20%C5%A1ablonu%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predmety/predmet.pl?fakulta=1421;kod=AEA_57;obdobi=;zpet=../predmety/./sablony.pl?fakulta%3D1421;obdobi%3D6268;strom%3D1032501;zpet_text=Zp%C4%9Bt%20na%20%C5%A1ablonu%20" TargetMode="External"/><Relationship Id="rId11" Type="http://schemas.openxmlformats.org/officeDocument/2006/relationships/hyperlink" Target="https://is.muni.cz/auth/predmety/predmet.pl?fakulta=1421;obdobi=6268;id=791941;zpet=../predmety/./sablony.pl?fakulta%3D1421;obdobi%3D6268;strom%3D1032507;zpet_text=Zp%C4%9Bt%20na%20%C5%A1ablonu%20" TargetMode="External"/><Relationship Id="rId5" Type="http://schemas.openxmlformats.org/officeDocument/2006/relationships/hyperlink" Target="https://is.muni.cz/auth/predmety/predmet.pl?fakulta=1421;kod=AEA_43;obdobi=;zpet=../predmety/./sablony.pl?fakulta%3D1421;obdobi%3D6268;strom%3D1032489;zpet_text=Zp%C4%9Bt%20na%20%C5%A1ablonu%20" TargetMode="External"/><Relationship Id="rId15" Type="http://schemas.openxmlformats.org/officeDocument/2006/relationships/hyperlink" Target="https://is.muni.cz/auth/predmety/predmet.pl?fakulta=1421;obdobi=6268;id=791901;zpet=../predmety/./sablony.pl?fakulta%3D1421;obdobi%3D6268;strom%3D1032516;zpet_text=Zp%C4%9Bt%20na%20%C5%A1ablonu%20" TargetMode="External"/><Relationship Id="rId10" Type="http://schemas.openxmlformats.org/officeDocument/2006/relationships/hyperlink" Target="https://is.muni.cz/auth/predmety/predmet.pl?fakulta=1421;kod=AEA_58;obdobi=;zpet=../predmety/./sablony.pl?fakulta%3D1421;obdobi%3D6268;strom%3D1032502;zpet_text=Zp%C4%9Bt%20na%20%C5%A1ablonu%20" TargetMode="External"/><Relationship Id="rId19" Type="http://schemas.openxmlformats.org/officeDocument/2006/relationships/hyperlink" Target="https://is.muni.cz/auth/predmety/predmet.pl?fakulta=1421;kod=AEA_03;obdobi=;zpet=../predmety/./sablony.pl?fakulta%3D1421;obdobi%3D6268;strom%3D1032490;zpet_text=Zp%C4%9Bt%20na%20%C5%A1ablonu%20" TargetMode="External"/><Relationship Id="rId4" Type="http://schemas.openxmlformats.org/officeDocument/2006/relationships/hyperlink" Target="https://is.muni.cz/auth/predmety/predmet.pl?fakulta=1421;obdobi=6268;id=791873;zpet=../predmety/./sablony.pl?fakulta%3D1421;obdobi%3D6268;strom%3D1032495;zpet_text=Zp%C4%9Bt%20na%20%C5%A1ablonu%20" TargetMode="External"/><Relationship Id="rId9" Type="http://schemas.openxmlformats.org/officeDocument/2006/relationships/hyperlink" Target="https://is.muni.cz/auth/predmety/predmet.pl?fakulta=1421;obdobi=6268;id=791894;zpet=../predmety/./sablony.pl?fakulta%3D1421;obdobi%3D6268;strom%3D1032503;zpet_text=Zp%C4%9Bt%20na%20%C5%A1ablonu%20" TargetMode="External"/><Relationship Id="rId14" Type="http://schemas.openxmlformats.org/officeDocument/2006/relationships/hyperlink" Target="https://is.muni.cz/auth/predmety/predmet.pl?fakulta=1421;kod=AEA_62;obdobi=;zpet=../predmety/./sablony.pl?fakulta%3D1421;obdobi%3D6268;strom%3D1032514;zpet_text=Zp%C4%9Bt%20na%20%C5%A1ablonu%2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predmety/predmet.pl?fakulta=1421;obdobi=6268;id=791886;zpet=../predmety/./sablony.pl?fakulta%3D1421;obdobi%3D6268;strom%3D1032477;zpet_text=Zp%C4%9Bt%20na%20%C5%A1ablonu%20" TargetMode="External"/><Relationship Id="rId2" Type="http://schemas.openxmlformats.org/officeDocument/2006/relationships/hyperlink" Target="https://is.muni.cz/auth/predmety/predmet.pl?fakulta=1421;obdobi=6268;id=791870;zpet=../predmety/./sablony.pl?fakulta%3D1421;obdobi%3D6268;strom%3D1032496;zpet_text=Zp%C4%9Bt%20na%20%C5%A1ablonu%2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is.muni.cz/auth/predmety/predmet.pl?fakulta=1421;kod=AEA_45;obdobi=;zpet=../predmety/./sablony.pl?fakulta%3D1421;obdobi%3D6268;strom%3D1032475;zpet_text=Zp%C4%9Bt%20na%20%C5%A1ablonu%20" TargetMode="External"/><Relationship Id="rId4" Type="http://schemas.openxmlformats.org/officeDocument/2006/relationships/hyperlink" Target="https://is.muni.cz/auth/predmety/predmet.pl?fakulta=1421;obdobi=6268;id=791891;zpet=../predmety/./sablony.pl?fakulta%3D1421;obdobi%3D6268;strom%3D1032483;zpet_text=Zp%C4%9Bt%20na%20%C5%A1ablonu%2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101090@mail.muni.cz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repozitar/" TargetMode="External"/><Relationship Id="rId2" Type="http://schemas.openxmlformats.org/officeDocument/2006/relationships/hyperlink" Target="http://knihovna.phil.muni.cz/nase-sluz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s://www.academia.edu/" TargetMode="External"/><Relationship Id="rId4" Type="http://schemas.openxmlformats.org/officeDocument/2006/relationships/hyperlink" Target="http://digilib.phil.muni.cz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predmety/predmet.pl?fakulta=1421;kod=AEA_57;obdobi=;zpet=../predmety/./sablony.pl?fakulta%3D1421;obdobi%3D6268;strom%3D1032501;zpet_text=Zp%C4%9Bt%20na%20%C5%A1ablonu%20" TargetMode="External"/><Relationship Id="rId13" Type="http://schemas.openxmlformats.org/officeDocument/2006/relationships/hyperlink" Target="https://is.muni.cz/auth/predmety/predmet.pl?fakulta=1421;obdobi=6268;id=791941;zpet=../predmety/./sablony.pl?fakulta%3D1421;obdobi%3D6268;strom%3D1032507;zpet_text=Zp%C4%9Bt%20na%20%C5%A1ablonu%20" TargetMode="External"/><Relationship Id="rId18" Type="http://schemas.openxmlformats.org/officeDocument/2006/relationships/hyperlink" Target="https://is.muni.cz/auth/predmety/predmet.pl?fakulta=1421;kod=AEA_64;obdobi=;zpet=../predmety/./sablony.pl?fakulta%3D1421;obdobi%3D6268;strom%3D1032511;zpet_text=Zp%C4%9Bt%20na%20%C5%A1ablonu%20" TargetMode="External"/><Relationship Id="rId3" Type="http://schemas.openxmlformats.org/officeDocument/2006/relationships/hyperlink" Target="https://is.muni.cz/auth/predmety/predmet.pl?fakulta=1421;kod=AEA_15;obdobi=;zpet=../predmety/./sablony.pl?fakulta%3D1421;obdobi%3D6268;strom%3D1032476;zpet_text=Zp%C4%9Bt%20na%20%C5%A1ablonu%20" TargetMode="External"/><Relationship Id="rId21" Type="http://schemas.openxmlformats.org/officeDocument/2006/relationships/hyperlink" Target="https://is.muni.cz/auth/predmety/predmet.pl?fakulta=1421;kod=AEA_41;obdobi=;zpet=../predmety/./sablony.pl?fakulta%3D1421;obdobi%3D6268;strom%3D1032488;zpet_text=Zp%C4%9Bt%20na%20%C5%A1ablonu%20" TargetMode="External"/><Relationship Id="rId7" Type="http://schemas.openxmlformats.org/officeDocument/2006/relationships/hyperlink" Target="https://is.muni.cz/auth/predmety/predmet.pl?fakulta=1421;obdobi=6268;id=791880;zpet=../predmety/./sablony.pl?fakulta%3D1421;obdobi%3D6268;strom%3D1032484;zpet_text=Zp%C4%9Bt%20na%20%C5%A1ablonu%20" TargetMode="External"/><Relationship Id="rId12" Type="http://schemas.openxmlformats.org/officeDocument/2006/relationships/hyperlink" Target="https://is.muni.cz/auth/predmety/predmet.pl?fakulta=1421;kod=AEA_58;obdobi=;zpet=../predmety/./sablony.pl?fakulta%3D1421;obdobi%3D6268;strom%3D1032502;zpet_text=Zp%C4%9Bt%20na%20%C5%A1ablonu%20" TargetMode="External"/><Relationship Id="rId17" Type="http://schemas.openxmlformats.org/officeDocument/2006/relationships/hyperlink" Target="Informace%20pro%201.%20rocnik.docx" TargetMode="External"/><Relationship Id="rId2" Type="http://schemas.openxmlformats.org/officeDocument/2006/relationships/hyperlink" Target="https://is.muni.cz/auth/predmety/predmet.pl?fakulta=1421;obdobi=6268;id=791867;zpet=../predmety/./sablony.pl?fakulta%3D1421;obdobi%3D6268;strom%3D1032481;zpet_text=Zp%C4%9Bt%20na%20%C5%A1ablonu%20" TargetMode="External"/><Relationship Id="rId16" Type="http://schemas.openxmlformats.org/officeDocument/2006/relationships/hyperlink" Target="https://is.muni.cz/auth/predmety/predmet.pl?fakulta=1421;kod=AEA_61;obdobi=;zpet=../predmety/./sablony.pl?fakulta%3D1421;obdobi%3D6268;strom%3D1032515;zpet_text=Zp%C4%9Bt%20na%20%C5%A1ablonu%20" TargetMode="External"/><Relationship Id="rId20" Type="http://schemas.openxmlformats.org/officeDocument/2006/relationships/hyperlink" Target="https://is.muni.cz/auth/predmety/predmet.pl?fakulta=1421;kod=AEA_20;obdobi=;zpet=../predmety/./sablony.pl?fakulta%3D1421;obdobi%3D6268;strom%3D1032482;zpet_text=Zp%C4%9Bt%20na%20%C5%A1ablonu%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auth/predmety/predmet.pl?fakulta=1421;obdobi=6268;id=791871;zpet=../predmety/./sablony.pl?fakulta%3D1421;obdobi%3D6268;strom%3D1032486;zpet_text=Zp%C4%9Bt%20na%20%C5%A1ablonu%20" TargetMode="External"/><Relationship Id="rId11" Type="http://schemas.openxmlformats.org/officeDocument/2006/relationships/hyperlink" Target="https://is.muni.cz/auth/predmety/predmet.pl?fakulta=1421;obdobi=6268;id=791894;zpet=../predmety/./sablony.pl?fakulta%3D1421;obdobi%3D6268;strom%3D1032503;zpet_text=Zp%C4%9Bt%20na%20%C5%A1ablonu%20" TargetMode="External"/><Relationship Id="rId5" Type="http://schemas.openxmlformats.org/officeDocument/2006/relationships/hyperlink" Target="https://is.muni.cz/auth/predmety/predmet.pl?fakulta=1421;kod=AEA_74;obdobi=;zpet=../predmety/./sablony.pl?fakulta%3D1421;obdobi%3D6268;strom%3D1032494;zpet_text=Zp%C4%9Bt%20na%20%C5%A1ablonu%20" TargetMode="External"/><Relationship Id="rId15" Type="http://schemas.openxmlformats.org/officeDocument/2006/relationships/hyperlink" Target="https://is.muni.cz/auth/predmety/predmet.pl?fakulta=1421;kod=AEA_60;obdobi=;zpet=../predmety/./sablony.pl?fakulta%3D1421;obdobi%3D6268;strom%3D1032512;zpet_text=Zp%C4%9Bt%20na%20%C5%A1ablonu%20" TargetMode="External"/><Relationship Id="rId23" Type="http://schemas.openxmlformats.org/officeDocument/2006/relationships/hyperlink" Target="https://is.muni.cz/auth/predmety/predmet.pl?fakulta=1421;kod=AEA_24;obdobi=;zpet=../predmety/./sablony.pl?fakulta%3D1421;obdobi%3D6268;strom%3D1032480;zpet_text=Zp%C4%9Bt%20na%20%C5%A1ablonu%20" TargetMode="External"/><Relationship Id="rId10" Type="http://schemas.openxmlformats.org/officeDocument/2006/relationships/hyperlink" Target="https://is.muni.cz/auth/predmety/predmet.pl?fakulta=1421;obdobi=6268;id=791896;zpet=../predmety/./sablony.pl?fakulta%3D1421;obdobi%3D6268;strom%3D1032499;zpet_text=Zp%C4%9Bt%20na%20%C5%A1ablonu%20" TargetMode="External"/><Relationship Id="rId19" Type="http://schemas.openxmlformats.org/officeDocument/2006/relationships/hyperlink" Target="https://is.muni.cz/auth/predmety/predmet.pl?fakulta=1421;kod=AEA_22;obdobi=;zpet=../predmety/./sablony.pl?fakulta%3D1421;obdobi%3D6268;strom%3D1032491;zpet_text=Zp%C4%9Bt%20na%20%C5%A1ablonu%20" TargetMode="External"/><Relationship Id="rId4" Type="http://schemas.openxmlformats.org/officeDocument/2006/relationships/hyperlink" Target="https://is.muni.cz/auth/predmety/predmet.pl?fakulta=1421;obdobi=6268;id=791906;zpet=../predmety/./sablony.pl?fakulta%3D1421;obdobi%3D6268;strom%3D1032493;zpet_text=Zp%C4%9Bt%20na%20%C5%A1ablonu%20" TargetMode="External"/><Relationship Id="rId9" Type="http://schemas.openxmlformats.org/officeDocument/2006/relationships/hyperlink" Target="https://is.muni.cz/auth/predmety/predmet.pl?fakulta=1421;kod=AEA_55;obdobi=;zpet=../predmety/./sablony.pl?fakulta%3D1421;obdobi%3D6268;strom%3D1032500;zpet_text=Zp%C4%9Bt%20na%20%C5%A1ablonu%20" TargetMode="External"/><Relationship Id="rId14" Type="http://schemas.openxmlformats.org/officeDocument/2006/relationships/hyperlink" Target="https://is.muni.cz/auth/predmety/predmet.pl?fakulta=1421;kod=AEB_36;obdobi=;zpet=../predmety/./sablony.pl?fakulta%3D1421;obdobi%3D6268;strom%3D1032508;zpet_text=Zp%C4%9Bt%20na%20%C5%A1ablonu%20" TargetMode="External"/><Relationship Id="rId22" Type="http://schemas.openxmlformats.org/officeDocument/2006/relationships/hyperlink" Target="https://is.muni.cz/auth/predmety/predmet.pl?fakulta=1421;kod=AEA_23;obdobi=;zpet=../predmety/./sablony.pl?fakulta%3D1421;obdobi%3D6268;strom%3D1032492;zpet_text=Zp%C4%9Bt%20na%20%C5%A1ablonu%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esetic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setice.muni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5318" y="692696"/>
            <a:ext cx="5194920" cy="418058"/>
          </a:xfrm>
        </p:spPr>
        <p:txBody>
          <a:bodyPr>
            <a:noAutofit/>
          </a:bodyPr>
          <a:lstStyle/>
          <a:p>
            <a:r>
              <a:rPr lang="cs-CZ" sz="2800" dirty="0" smtClean="0"/>
              <a:t>Masarykova univerzita</a:t>
            </a:r>
            <a:br>
              <a:rPr lang="cs-CZ" sz="2800" dirty="0" smtClean="0"/>
            </a:br>
            <a:r>
              <a:rPr lang="cs-CZ" sz="2800" dirty="0" smtClean="0"/>
              <a:t>Filozofická fakulta</a:t>
            </a:r>
            <a:br>
              <a:rPr lang="cs-CZ" sz="2800" dirty="0" smtClean="0"/>
            </a:br>
            <a:r>
              <a:rPr lang="cs-CZ" sz="2800" b="1" dirty="0" smtClean="0"/>
              <a:t>Ústav archeologie a muzeologie</a:t>
            </a:r>
            <a:endParaRPr lang="cs-CZ" sz="2800" b="1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5233160" y="3006811"/>
            <a:ext cx="2665753" cy="639762"/>
          </a:xfrm>
        </p:spPr>
        <p:txBody>
          <a:bodyPr/>
          <a:lstStyle/>
          <a:p>
            <a:r>
              <a:rPr lang="cs-CZ" dirty="0" smtClean="0"/>
              <a:t>Oddělení: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r="342"/>
          <a:stretch/>
        </p:blipFill>
        <p:spPr bwMode="auto">
          <a:xfrm>
            <a:off x="172299" y="1628800"/>
            <a:ext cx="2708306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5" y="96354"/>
            <a:ext cx="1460438" cy="14604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130" y="2105314"/>
            <a:ext cx="1951108" cy="90149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5580112" y="3781221"/>
            <a:ext cx="3563888" cy="192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archeologie</a:t>
            </a: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http://www.phil.muni.cz/waoa</a:t>
            </a:r>
            <a:endParaRPr lang="cs-CZ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muzeologie:</a:t>
            </a:r>
            <a:r>
              <a:rPr lang="cs-CZ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http://www.phil.muni.cz/waom</a:t>
            </a:r>
            <a:endParaRPr lang="cs-CZ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klasická archeologie: </a:t>
            </a:r>
            <a:r>
              <a:rPr lang="cs-CZ" sz="1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http://www.phil.muni.cz/waok</a:t>
            </a:r>
            <a:endParaRPr lang="cs-CZ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pravěká archeologie Předního východu: </a:t>
            </a:r>
            <a:r>
              <a:rPr lang="cs-CZ" sz="1400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cs-CZ" sz="14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www.phil.muni.cz/waop</a:t>
            </a:r>
            <a:endParaRPr lang="cs-CZ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6354"/>
            <a:ext cx="1504355" cy="150435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403385"/>
            <a:ext cx="342967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479510" y="5949280"/>
            <a:ext cx="3441455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dirty="0" smtClean="0"/>
              <a:t>Ústav archeologie a muzeologie</a:t>
            </a:r>
          </a:p>
          <a:p>
            <a:r>
              <a:rPr lang="cs-CZ" dirty="0" smtClean="0"/>
              <a:t>http</a:t>
            </a:r>
            <a:r>
              <a:rPr lang="cs-CZ" dirty="0"/>
              <a:t>://archeo-muzeo.phil.muni.cz/</a:t>
            </a:r>
          </a:p>
        </p:txBody>
      </p:sp>
    </p:spTree>
    <p:extLst>
      <p:ext uri="{BB962C8B-B14F-4D97-AF65-F5344CB8AC3E}">
        <p14:creationId xmlns:p14="http://schemas.microsoft.com/office/powerpoint/2010/main" val="5414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2. ročník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29963"/>
              </p:ext>
            </p:extLst>
          </p:nvPr>
        </p:nvGraphicFramePr>
        <p:xfrm>
          <a:off x="971600" y="836712"/>
          <a:ext cx="7905163" cy="100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160747"/>
              </a:tblGrid>
              <a:tr h="33603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 2018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J 2019</a:t>
                      </a:r>
                      <a:endParaRPr lang="cs-CZ" sz="12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AEA_08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Výpočetní technika 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AEA_09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Výpočetní technika IB</a:t>
                      </a:r>
                      <a:endParaRPr lang="cs-CZ" sz="1200" dirty="0"/>
                    </a:p>
                  </a:txBody>
                  <a:tcPr/>
                </a:tc>
              </a:tr>
              <a:tr h="336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AEA_11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Bibliografie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AEA_43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Praxe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archeologické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exkavace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workshop II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(B)</a:t>
                      </a:r>
                      <a:endParaRPr lang="cs-CZ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972330"/>
              </p:ext>
            </p:extLst>
          </p:nvPr>
        </p:nvGraphicFramePr>
        <p:xfrm>
          <a:off x="965017" y="3690460"/>
          <a:ext cx="7927464" cy="25419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3732"/>
                <a:gridCol w="3963732"/>
              </a:tblGrid>
              <a:tr h="296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 2019</a:t>
                      </a:r>
                    </a:p>
                  </a:txBody>
                  <a:tcPr/>
                </a:tc>
              </a:tr>
              <a:tr h="3062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AEA_57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hmotné kultury rané doby dějinné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AEA_55</a:t>
                      </a: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hmotné kultury doby kamenné</a:t>
                      </a:r>
                      <a:endParaRPr lang="cs-CZ" sz="1200" dirty="0"/>
                    </a:p>
                  </a:txBody>
                  <a:tcPr/>
                </a:tc>
              </a:tr>
              <a:tr h="2964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AEA_59</a:t>
                      </a: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Znalectví hmotné kultury středověku</a:t>
                      </a:r>
                      <a:endParaRPr lang="cs-CZ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AEA_56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hmotné kultury doby bronzové a halštatské</a:t>
                      </a:r>
                      <a:endParaRPr lang="cs-CZ" sz="1200" dirty="0" smtClean="0"/>
                    </a:p>
                  </a:txBody>
                  <a:tcPr/>
                </a:tc>
              </a:tr>
              <a:tr h="296422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AEA_58</a:t>
                      </a:r>
                      <a:r>
                        <a:rPr lang="nn-NO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staroslovanské hmotné kultury</a:t>
                      </a:r>
                      <a:endParaRPr lang="cs-CZ" sz="1200" dirty="0"/>
                    </a:p>
                  </a:txBody>
                  <a:tcPr/>
                </a:tc>
              </a:tr>
              <a:tr h="296422">
                <a:tc>
                  <a:txBody>
                    <a:bodyPr/>
                    <a:lstStyle/>
                    <a:p>
                      <a:r>
                        <a:rPr lang="cs-CZ" sz="12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AEB_30</a:t>
                      </a:r>
                      <a:r>
                        <a:rPr lang="cs-CZ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Geodézie v archeologii 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AEB_36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Geodézie v archeologii B</a:t>
                      </a:r>
                      <a:endParaRPr lang="cs-CZ" sz="1200" dirty="0"/>
                    </a:p>
                  </a:txBody>
                  <a:tcPr/>
                </a:tc>
              </a:tr>
              <a:tr h="296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AEB_68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Využití geografických informačních systémů v archeologii A</a:t>
                      </a:r>
                      <a:endParaRPr lang="cs-CZ" sz="1200" dirty="0" smtClean="0"/>
                    </a:p>
                  </a:txBody>
                  <a:tcPr anchor="ctr"/>
                </a:tc>
              </a:tr>
              <a:tr h="296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AEA_62</a:t>
                      </a: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Bronz a halštat </a:t>
                      </a:r>
                      <a:r>
                        <a:rPr kumimoji="0" lang="cs-CZ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stř</a:t>
                      </a: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Evropy - seminář</a:t>
                      </a:r>
                    </a:p>
                  </a:txBody>
                  <a:tcPr anchor="ctr"/>
                </a:tc>
              </a:tr>
              <a:tr h="2964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5"/>
                        </a:rPr>
                        <a:t>AEA_66</a:t>
                      </a: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Středověká archeologie - seminář</a:t>
                      </a:r>
                      <a:endParaRPr lang="cs-CZ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16"/>
                        </a:rPr>
                        <a:t>AEA_65</a:t>
                      </a:r>
                      <a:r>
                        <a:rPr kumimoji="0" lang="cs-CZ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Slované střední Evropy - seminář</a:t>
                      </a:r>
                      <a:endParaRPr lang="cs-CZ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81083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každoročně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3645024"/>
            <a:ext cx="8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každoročně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13" y="2276872"/>
            <a:ext cx="989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ve dvouletém cyklu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24354" y="5854476"/>
            <a:ext cx="989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ve dvouletém cyklu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-34208" y="5157192"/>
            <a:ext cx="9137787" cy="2418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274194"/>
              </p:ext>
            </p:extLst>
          </p:nvPr>
        </p:nvGraphicFramePr>
        <p:xfrm>
          <a:off x="984725" y="2269225"/>
          <a:ext cx="7907755" cy="1044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4193"/>
                <a:gridCol w="4023562"/>
              </a:tblGrid>
              <a:tr h="282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 2018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 2019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53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AEA_04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Archeologie středověku I</a:t>
                      </a:r>
                      <a:endParaRPr lang="cs-CZ" sz="1200" dirty="0" smtClean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AEA_02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Bronz a halštat </a:t>
                      </a:r>
                      <a:r>
                        <a:rPr lang="cs-CZ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Evropy A</a:t>
                      </a:r>
                      <a:endParaRPr lang="cs-CZ" sz="12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19"/>
                      </a:endParaRPr>
                    </a:p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AEA_03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Bronz a halštat </a:t>
                      </a:r>
                      <a:r>
                        <a:rPr lang="cs-CZ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Evropy B</a:t>
                      </a:r>
                      <a:endParaRPr lang="cs-CZ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825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AEA_25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Slované střední Evropy</a:t>
                      </a:r>
                      <a:endParaRPr lang="cs-CZ" sz="120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0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607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/>
              <a:t>Povinná terénní praxe po </a:t>
            </a:r>
            <a:r>
              <a:rPr lang="cs-CZ" sz="2800" b="1" dirty="0" smtClean="0"/>
              <a:t>2. </a:t>
            </a:r>
            <a:r>
              <a:rPr lang="cs-CZ" sz="2800" b="1" dirty="0"/>
              <a:t>ročníku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Břeclav </a:t>
            </a:r>
            <a:r>
              <a:rPr lang="cs-CZ" sz="2800" dirty="0"/>
              <a:t>„</a:t>
            </a:r>
            <a:r>
              <a:rPr lang="cs-CZ" sz="2800" dirty="0" err="1"/>
              <a:t>Pohansko</a:t>
            </a:r>
            <a:r>
              <a:rPr lang="cs-CZ" sz="2800" dirty="0" smtClean="0"/>
              <a:t>“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1484784"/>
            <a:ext cx="3682752" cy="4858173"/>
          </a:xfrm>
        </p:spPr>
        <p:txBody>
          <a:bodyPr/>
          <a:lstStyle/>
          <a:p>
            <a:r>
              <a:rPr lang="cs-CZ" sz="2000" dirty="0"/>
              <a:t>3 týdny terénní </a:t>
            </a:r>
            <a:r>
              <a:rPr lang="cs-CZ" sz="2000" dirty="0" smtClean="0"/>
              <a:t>praxe</a:t>
            </a:r>
          </a:p>
          <a:p>
            <a:r>
              <a:rPr lang="cs-CZ" sz="2000" dirty="0" smtClean="0"/>
              <a:t>raně středověké centrum</a:t>
            </a:r>
          </a:p>
          <a:p>
            <a:r>
              <a:rPr lang="cs-CZ" sz="2000" dirty="0" smtClean="0"/>
              <a:t>výzkumy pohřebišť</a:t>
            </a:r>
          </a:p>
          <a:p>
            <a:r>
              <a:rPr lang="cs-CZ" sz="2000" dirty="0" smtClean="0"/>
              <a:t>základy kamenné architektury</a:t>
            </a:r>
          </a:p>
          <a:p>
            <a:r>
              <a:rPr lang="cs-CZ" sz="2000" dirty="0" smtClean="0"/>
              <a:t>sídlištní objekty</a:t>
            </a:r>
          </a:p>
          <a:p>
            <a:r>
              <a:rPr lang="cs-CZ" sz="2000" dirty="0" smtClean="0"/>
              <a:t>složitější rozpoznávání terénních struktur v písčitém podloží</a:t>
            </a:r>
          </a:p>
          <a:p>
            <a:r>
              <a:rPr lang="cs-CZ" sz="2000" dirty="0" smtClean="0"/>
              <a:t>vysoká úroveň metodiky dokumentace</a:t>
            </a:r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terénní prospekce v zázemí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405895" cy="48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2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3. ročník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242073"/>
              </p:ext>
            </p:extLst>
          </p:nvPr>
        </p:nvGraphicFramePr>
        <p:xfrm>
          <a:off x="457200" y="960551"/>
          <a:ext cx="856895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 2019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 2020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Domluvit si vedení práce!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AEA_05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Státní závěrečná zkouška bakalářská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AEA_36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Bakalářská diplomová práce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AEA_47</a:t>
                      </a:r>
                      <a:r>
                        <a:rPr lang="cs-CZ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Seminář k bakalářské diplomové práci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AEA_45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Praxe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archeologické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exkavace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workshop II (C)</a:t>
                      </a:r>
                      <a:endParaRPr lang="cs-CZ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002008" y="4235521"/>
            <a:ext cx="3977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Za každý semestr musíte mít </a:t>
            </a:r>
            <a:r>
              <a:rPr lang="cs-CZ" b="1" dirty="0"/>
              <a:t>20 kreditů</a:t>
            </a:r>
            <a:r>
              <a:rPr lang="cs-CZ" dirty="0"/>
              <a:t>. </a:t>
            </a:r>
          </a:p>
        </p:txBody>
      </p:sp>
      <p:sp>
        <p:nvSpPr>
          <p:cNvPr id="7" name="Ovál 6"/>
          <p:cNvSpPr/>
          <p:nvPr/>
        </p:nvSpPr>
        <p:spPr>
          <a:xfrm>
            <a:off x="4292272" y="3076307"/>
            <a:ext cx="4536504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79588"/>
            <a:ext cx="4953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002008" y="4717923"/>
            <a:ext cx="3618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Kontrolní šablona </a:t>
            </a:r>
            <a:r>
              <a:rPr lang="cs-CZ" dirty="0"/>
              <a:t>v Informačním </a:t>
            </a:r>
            <a:r>
              <a:rPr lang="cs-CZ" dirty="0" smtClean="0"/>
              <a:t>systému</a:t>
            </a:r>
            <a:r>
              <a:rPr lang="cs-CZ" dirty="0"/>
              <a:t> </a:t>
            </a:r>
            <a:r>
              <a:rPr lang="cs-CZ" dirty="0" smtClean="0"/>
              <a:t>slouží ke kontrole průchodu studiem.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3864102" y="5090101"/>
            <a:ext cx="108012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50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Praxe ve 3. ročníku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052736"/>
            <a:ext cx="293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Panská Lhota – Hrad </a:t>
            </a:r>
            <a:r>
              <a:rPr lang="cs-CZ" dirty="0" err="1" smtClean="0"/>
              <a:t>Rokštejn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7636"/>
            <a:ext cx="4038600" cy="389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44008" y="1058000"/>
            <a:ext cx="9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Bibracte</a:t>
            </a:r>
            <a:endParaRPr lang="cs-CZ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2" y="1437444"/>
            <a:ext cx="3933813" cy="513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427984" y="5787765"/>
            <a:ext cx="4590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 nebo další praxe schválené vedoucím ústavu!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9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Výstupy z </a:t>
            </a:r>
            <a:r>
              <a:rPr lang="cs-CZ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učení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4616" y="1628800"/>
            <a:ext cx="8507288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cs-CZ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Absolvent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je po úspěšném ukončení studia oboru schopen:</a:t>
            </a:r>
            <a:endParaRPr lang="cs-CZ" sz="1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vysvětlit základní souvislosti ve vývoji období pravěku, rané doby dějinné a středověku na území střední Evropy, provádět edukační činnost pro zájemce z řad veřejnosti (přednášky, výstavy)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psát odborné texty k tématům středoevropské archeologie, pracovat s českou i cizojazyčnou odbornou literaturou, vhodně využívat výpočetní techniku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podílet se na realizaci archeologického výzkumu (prospekci i exkavaci), provádět běžné terénní práce, použít interdisciplinární analýzy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prakticky použít geodetické postupy a přístroje, informační technologie, laboratorní a konzervační postupy</a:t>
            </a:r>
            <a:endParaRPr lang="cs-CZ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uplatnit zásady památkové péče v rámci současné právní úpravy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967" y="188640"/>
            <a:ext cx="4104456" cy="34605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Geofyzikální prospekce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1" y="3645024"/>
            <a:ext cx="3744416" cy="281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28679" cy="63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1975004" cy="263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777618"/>
            <a:ext cx="18703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err="1" smtClean="0"/>
              <a:t>DrPhil</a:t>
            </a:r>
            <a:r>
              <a:rPr lang="cs-CZ" sz="1100" dirty="0" smtClean="0"/>
              <a:t>. Peter </a:t>
            </a:r>
            <a:r>
              <a:rPr lang="cs-CZ" sz="1100" dirty="0" err="1"/>
              <a:t>Milo</a:t>
            </a:r>
            <a:r>
              <a:rPr lang="cs-CZ" sz="1100" dirty="0"/>
              <a:t> </a:t>
            </a:r>
            <a:endParaRPr lang="cs-CZ" sz="1100" dirty="0" smtClean="0"/>
          </a:p>
          <a:p>
            <a:r>
              <a:rPr lang="cs-CZ" sz="1100" u="sng" dirty="0" smtClean="0">
                <a:hlinkClick r:id="rId5"/>
              </a:rPr>
              <a:t>101090@mail.muni.cz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350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Jednání s vyučujícími, sekretariátem </a:t>
            </a:r>
            <a:br>
              <a:rPr lang="cs-CZ" sz="3200" dirty="0" smtClean="0"/>
            </a:br>
            <a:r>
              <a:rPr lang="cs-CZ" sz="3200" dirty="0" smtClean="0"/>
              <a:t>a studijním oddělením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používat </a:t>
            </a:r>
            <a:r>
              <a:rPr lang="cs-CZ" sz="2000" dirty="0" smtClean="0">
                <a:solidFill>
                  <a:srgbClr val="FF0000"/>
                </a:solidFill>
              </a:rPr>
              <a:t>oficiální školní e-mailovou adresu</a:t>
            </a:r>
          </a:p>
          <a:p>
            <a:r>
              <a:rPr lang="cs-CZ" sz="2000" dirty="0" smtClean="0"/>
              <a:t>adresa je automaticky přidělena</a:t>
            </a:r>
          </a:p>
          <a:p>
            <a:pPr lvl="1"/>
            <a:r>
              <a:rPr lang="cs-CZ" sz="2000" dirty="0" smtClean="0"/>
              <a:t>pro korespondenci</a:t>
            </a:r>
          </a:p>
          <a:p>
            <a:pPr lvl="1"/>
            <a:r>
              <a:rPr lang="cs-CZ" sz="2000" dirty="0" smtClean="0"/>
              <a:t>pravidelně kontrolovat</a:t>
            </a:r>
          </a:p>
          <a:p>
            <a:r>
              <a:rPr lang="cs-CZ" sz="2000" u="sng" dirty="0" smtClean="0"/>
              <a:t>sekretariát</a:t>
            </a:r>
            <a:r>
              <a:rPr lang="cs-CZ" sz="2000" dirty="0" smtClean="0"/>
              <a:t> – paní Jitka </a:t>
            </a:r>
            <a:r>
              <a:rPr lang="cs-CZ" sz="2000" dirty="0" err="1" smtClean="0"/>
              <a:t>Šibíčková</a:t>
            </a:r>
            <a:r>
              <a:rPr lang="cs-CZ" sz="2000" dirty="0" smtClean="0"/>
              <a:t>, zajišťuje organizační stránku výuky, některým externím vyučujícím zapisuje známky do </a:t>
            </a:r>
            <a:r>
              <a:rPr lang="cs-CZ" sz="2000" dirty="0" err="1" smtClean="0"/>
              <a:t>ISu</a:t>
            </a:r>
            <a:r>
              <a:rPr lang="cs-CZ" sz="2000" dirty="0" smtClean="0"/>
              <a:t>, posílá hromadné maily</a:t>
            </a:r>
          </a:p>
          <a:p>
            <a:r>
              <a:rPr lang="cs-CZ" sz="2000" u="sng" dirty="0" smtClean="0"/>
              <a:t>vyučující</a:t>
            </a:r>
            <a:r>
              <a:rPr lang="cs-CZ" sz="2000" dirty="0" smtClean="0"/>
              <a:t> zodpovídá za obsah výuky, organizuje si vlastní výuku, může udělit výjimku v případě nezapsaného předmětu</a:t>
            </a:r>
          </a:p>
          <a:p>
            <a:r>
              <a:rPr lang="cs-CZ" sz="2000" u="sng" dirty="0" smtClean="0"/>
              <a:t>studijní oddělení</a:t>
            </a:r>
            <a:r>
              <a:rPr lang="cs-CZ" sz="2000" dirty="0" smtClean="0"/>
              <a:t> řeší zda splňujete podmínky studia, zápis do dalšího semestru</a:t>
            </a:r>
            <a:endParaRPr lang="cs-CZ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2002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4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 smtClean="0"/>
              <a:t>Knihovny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3"/>
            <a:ext cx="6639470" cy="424847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2400" dirty="0" smtClean="0"/>
              <a:t>ÚK FF </a:t>
            </a:r>
            <a:r>
              <a:rPr lang="cs-CZ" sz="2400" dirty="0"/>
              <a:t>– důležité, dělá Meziknihovní výpůjčku v rámci ČR a to BEZPLATNĚ!</a:t>
            </a:r>
          </a:p>
          <a:p>
            <a:pPr lvl="0"/>
            <a:r>
              <a:rPr lang="cs-CZ" sz="2400" dirty="0"/>
              <a:t>MZK – mezinárodní knihovní výpůjčka, ale </a:t>
            </a:r>
            <a:r>
              <a:rPr lang="cs-CZ" sz="2400" dirty="0" smtClean="0"/>
              <a:t>zpoplatněna </a:t>
            </a:r>
          </a:p>
          <a:p>
            <a:pPr lvl="0"/>
            <a:r>
              <a:rPr lang="cs-CZ" sz="2400" dirty="0" smtClean="0"/>
              <a:t>DÍLČÍ </a:t>
            </a:r>
            <a:r>
              <a:rPr lang="cs-CZ" sz="2400" dirty="0"/>
              <a:t>KNIHOVNY</a:t>
            </a:r>
          </a:p>
          <a:p>
            <a:pPr lvl="2"/>
            <a:r>
              <a:rPr lang="cs-CZ" dirty="0" smtClean="0"/>
              <a:t>AE, KLA: budova Kounicova 67, </a:t>
            </a:r>
            <a:r>
              <a:rPr lang="cs-CZ" dirty="0"/>
              <a:t>prezenčně (Mgr. </a:t>
            </a:r>
            <a:r>
              <a:rPr lang="cs-CZ" dirty="0" smtClean="0"/>
              <a:t>R. </a:t>
            </a:r>
            <a:r>
              <a:rPr lang="cs-CZ" dirty="0" err="1" smtClean="0"/>
              <a:t>Macholdová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dirty="0"/>
              <a:t>PANE: Veveří, budova K, 1. </a:t>
            </a:r>
            <a:r>
              <a:rPr lang="cs-CZ" dirty="0" smtClean="0"/>
              <a:t>patro (Mgr. L. </a:t>
            </a:r>
            <a:r>
              <a:rPr lang="cs-CZ" dirty="0" err="1" smtClean="0"/>
              <a:t>Tláčová</a:t>
            </a:r>
            <a:r>
              <a:rPr lang="cs-CZ" dirty="0" smtClean="0"/>
              <a:t>) </a:t>
            </a:r>
            <a:endParaRPr lang="cs-CZ" dirty="0"/>
          </a:p>
          <a:p>
            <a:r>
              <a:rPr lang="cs-CZ" sz="2400" dirty="0"/>
              <a:t>Rychle se naučte používat databáze, online zdroje apod</a:t>
            </a:r>
            <a:r>
              <a:rPr lang="cs-CZ" sz="2400" dirty="0" smtClean="0"/>
              <a:t>.</a:t>
            </a:r>
          </a:p>
          <a:p>
            <a:pPr lvl="2"/>
            <a:r>
              <a:rPr lang="cs-CZ" dirty="0" smtClean="0">
                <a:hlinkClick r:id="rId2"/>
              </a:rPr>
              <a:t>http://knihovna.phil.muni.cz/nase-sluzby/</a:t>
            </a:r>
            <a:endParaRPr lang="cs-CZ" dirty="0" smtClean="0"/>
          </a:p>
          <a:p>
            <a:pPr lvl="2"/>
            <a:r>
              <a:rPr lang="cs-CZ" dirty="0" smtClean="0">
                <a:hlinkClick r:id="rId3"/>
              </a:rPr>
              <a:t>http://is.muni.cz/repozitar/</a:t>
            </a:r>
            <a:endParaRPr lang="cs-CZ" dirty="0" smtClean="0"/>
          </a:p>
          <a:p>
            <a:pPr lvl="2"/>
            <a:r>
              <a:rPr lang="cs-CZ" dirty="0" smtClean="0">
                <a:hlinkClick r:id="rId4"/>
              </a:rPr>
              <a:t>http://digilib.phil.muni.cz/</a:t>
            </a:r>
            <a:endParaRPr lang="cs-CZ" dirty="0" smtClean="0"/>
          </a:p>
          <a:p>
            <a:pPr lvl="2"/>
            <a:r>
              <a:rPr lang="cs-CZ" dirty="0" smtClean="0">
                <a:hlinkClick r:id="rId5"/>
              </a:rPr>
              <a:t>https://www.academia.edu/</a:t>
            </a:r>
            <a:endParaRPr lang="cs-CZ" dirty="0" smtClean="0"/>
          </a:p>
          <a:p>
            <a:pPr lvl="2"/>
            <a:endParaRPr lang="cs-CZ" dirty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1392"/>
            <a:ext cx="4349949" cy="2168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770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81" y="4365105"/>
            <a:ext cx="4347077" cy="227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490066"/>
          </a:xfrm>
        </p:spPr>
        <p:txBody>
          <a:bodyPr>
            <a:noAutofit/>
          </a:bodyPr>
          <a:lstStyle/>
          <a:p>
            <a:r>
              <a:rPr lang="cs-CZ" sz="2800" dirty="0" smtClean="0"/>
              <a:t>A co ke studiu patří?</a:t>
            </a: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964807" cy="528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96366"/>
            <a:ext cx="3964807" cy="280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268760"/>
            <a:ext cx="4764529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4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704" y="1833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Ústav archeologie a muzeologie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929" y="4521269"/>
            <a:ext cx="259228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Prof. Mgr. Jiří Macháček, Ph.D.</a:t>
            </a:r>
          </a:p>
          <a:p>
            <a:r>
              <a:rPr lang="cs-CZ" sz="1200" dirty="0" smtClean="0"/>
              <a:t>vedoucí ústavu</a:t>
            </a:r>
            <a:endParaRPr lang="cs-CZ" sz="1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34" b="13507"/>
          <a:stretch/>
        </p:blipFill>
        <p:spPr bwMode="auto">
          <a:xfrm>
            <a:off x="6084168" y="767370"/>
            <a:ext cx="2501084" cy="362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84168" y="4509120"/>
            <a:ext cx="2573092" cy="4662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PhDr. Irena Loskotová, Ph.D.</a:t>
            </a:r>
          </a:p>
          <a:p>
            <a:r>
              <a:rPr lang="cs-CZ" sz="1200" dirty="0" smtClean="0"/>
              <a:t>zástupkyně vedoucího ústavu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9" y="1227037"/>
            <a:ext cx="4740541" cy="31619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1560" y="530120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ruhé největší pracoviště Filozofické fakulty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největší archeologické univerzitní  pracoviště v ČR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60" y="5373216"/>
            <a:ext cx="1951108" cy="9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731431"/>
            <a:ext cx="7416824" cy="562074"/>
          </a:xfrm>
        </p:spPr>
        <p:txBody>
          <a:bodyPr>
            <a:noAutofit/>
          </a:bodyPr>
          <a:lstStyle/>
          <a:p>
            <a:r>
              <a:rPr lang="cs-CZ" sz="3200" dirty="0" smtClean="0"/>
              <a:t>Bakalářské studium JEDNOOBOROVÉ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67941"/>
            <a:ext cx="8496944" cy="5001419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 smtClean="0"/>
              <a:t>Posluchači</a:t>
            </a:r>
            <a:r>
              <a:rPr lang="cs-CZ" sz="1900" dirty="0"/>
              <a:t> </a:t>
            </a:r>
            <a:r>
              <a:rPr lang="cs-CZ" sz="1900" b="1" dirty="0"/>
              <a:t>jednooborového bakalářského studia</a:t>
            </a:r>
            <a:r>
              <a:rPr lang="cs-CZ" sz="1900" dirty="0"/>
              <a:t> archeologie během studia</a:t>
            </a:r>
            <a:br>
              <a:rPr lang="cs-CZ" sz="1900" dirty="0"/>
            </a:br>
            <a:r>
              <a:rPr lang="cs-CZ" sz="1900" dirty="0"/>
              <a:t>získají celkem </a:t>
            </a:r>
            <a:r>
              <a:rPr lang="cs-CZ" sz="1900" b="1" dirty="0"/>
              <a:t>180 kreditů</a:t>
            </a:r>
            <a:r>
              <a:rPr lang="cs-CZ" sz="1900" dirty="0" smtClean="0"/>
              <a:t>:</a:t>
            </a:r>
          </a:p>
          <a:p>
            <a:endParaRPr lang="cs-CZ" sz="1900" dirty="0" smtClean="0"/>
          </a:p>
          <a:p>
            <a:r>
              <a:rPr lang="cs-CZ" sz="1900" dirty="0" smtClean="0"/>
              <a:t>Kredity společného základu, celkem 25</a:t>
            </a:r>
            <a:endParaRPr lang="cs-CZ" sz="1900" dirty="0"/>
          </a:p>
          <a:p>
            <a:pPr lvl="1"/>
            <a:r>
              <a:rPr lang="cs-CZ" sz="1500" b="1" dirty="0"/>
              <a:t>2 kredity </a:t>
            </a:r>
            <a:r>
              <a:rPr lang="cs-CZ" sz="1500" dirty="0"/>
              <a:t>za dva povinné kurzy z tělesné výchovy – sport a </a:t>
            </a:r>
            <a:r>
              <a:rPr lang="cs-CZ" sz="1500" dirty="0" smtClean="0"/>
              <a:t>hry</a:t>
            </a:r>
          </a:p>
          <a:p>
            <a:pPr lvl="1"/>
            <a:r>
              <a:rPr lang="cs-CZ" sz="1500" b="1" dirty="0" smtClean="0"/>
              <a:t>4 </a:t>
            </a:r>
            <a:r>
              <a:rPr lang="cs-CZ" sz="1500" b="1" dirty="0"/>
              <a:t>kredity</a:t>
            </a:r>
            <a:r>
              <a:rPr lang="cs-CZ" sz="1500" dirty="0"/>
              <a:t> za semestrální kurz filozofie pro posluchače nefilozofických </a:t>
            </a:r>
            <a:r>
              <a:rPr lang="cs-CZ" sz="1500" dirty="0" smtClean="0"/>
              <a:t>oborů</a:t>
            </a:r>
          </a:p>
          <a:p>
            <a:pPr lvl="1"/>
            <a:r>
              <a:rPr lang="cs-CZ" sz="1500" b="1" dirty="0" smtClean="0"/>
              <a:t>4 </a:t>
            </a:r>
            <a:r>
              <a:rPr lang="cs-CZ" sz="1500" b="1" dirty="0"/>
              <a:t>kredity</a:t>
            </a:r>
            <a:r>
              <a:rPr lang="cs-CZ" sz="1500" dirty="0"/>
              <a:t> za zkoušku z 1. světového jazyka – němčina, angličtina </a:t>
            </a:r>
            <a:r>
              <a:rPr lang="cs-CZ" sz="1500" dirty="0" smtClean="0"/>
              <a:t>(po dohodě jiného)</a:t>
            </a:r>
          </a:p>
          <a:p>
            <a:pPr lvl="1"/>
            <a:r>
              <a:rPr lang="cs-CZ" sz="1500" b="1" dirty="0" smtClean="0"/>
              <a:t>15 kreditů </a:t>
            </a:r>
            <a:r>
              <a:rPr lang="cs-CZ" sz="1500" dirty="0" smtClean="0"/>
              <a:t>za bakalářský diplomový seminář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9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900" dirty="0" smtClean="0"/>
              <a:t>155 </a:t>
            </a:r>
            <a:r>
              <a:rPr lang="cs-CZ" sz="1900" dirty="0"/>
              <a:t>kreditů za oborové předměty </a:t>
            </a:r>
            <a:r>
              <a:rPr lang="cs-CZ" sz="1900" dirty="0" smtClean="0"/>
              <a:t>POVINNÉ, POVINNĚ VOLITELNÉ A </a:t>
            </a:r>
            <a:r>
              <a:rPr lang="cs-CZ" sz="1900" dirty="0"/>
              <a:t>VOLITELNÉ</a:t>
            </a:r>
          </a:p>
          <a:p>
            <a:r>
              <a:rPr lang="cs-CZ" sz="1900" dirty="0" smtClean="0"/>
              <a:t>Povinné oborové předměty je nutné absolvovat </a:t>
            </a:r>
            <a:r>
              <a:rPr lang="cs-CZ" sz="1900" dirty="0" smtClean="0">
                <a:solidFill>
                  <a:srgbClr val="FF0000"/>
                </a:solidFill>
              </a:rPr>
              <a:t>všechny v počtu 50 kreditů</a:t>
            </a:r>
            <a:r>
              <a:rPr lang="cs-CZ" sz="1900" dirty="0" smtClean="0"/>
              <a:t>.</a:t>
            </a:r>
          </a:p>
          <a:p>
            <a:r>
              <a:rPr lang="cs-CZ" sz="1900" dirty="0" smtClean="0"/>
              <a:t>Povinně volitelné oborové předměty, </a:t>
            </a:r>
            <a:r>
              <a:rPr lang="cs-CZ" sz="1900" dirty="0" smtClean="0">
                <a:solidFill>
                  <a:srgbClr val="FF0000"/>
                </a:solidFill>
              </a:rPr>
              <a:t>celkem 36 kreditů</a:t>
            </a:r>
          </a:p>
          <a:p>
            <a:pPr lvl="1"/>
            <a:r>
              <a:rPr lang="cs-CZ" sz="1500" dirty="0" smtClean="0"/>
              <a:t>blok „znalectví hmotné kultury“ je nutno absolvovat </a:t>
            </a:r>
            <a:r>
              <a:rPr lang="cs-CZ" sz="1500" dirty="0" smtClean="0">
                <a:solidFill>
                  <a:srgbClr val="FF0000"/>
                </a:solidFill>
              </a:rPr>
              <a:t>všech 10 kreditů </a:t>
            </a:r>
            <a:r>
              <a:rPr lang="cs-CZ" sz="1500" dirty="0" smtClean="0"/>
              <a:t>(5 proseminářů, 2 kredity)</a:t>
            </a:r>
          </a:p>
          <a:p>
            <a:pPr lvl="1"/>
            <a:r>
              <a:rPr lang="cs-CZ" sz="1500" dirty="0" smtClean="0"/>
              <a:t>blok „seminářů“ je nutno získat </a:t>
            </a:r>
            <a:r>
              <a:rPr lang="cs-CZ" sz="1500" dirty="0" smtClean="0">
                <a:solidFill>
                  <a:srgbClr val="FF0000"/>
                </a:solidFill>
              </a:rPr>
              <a:t>10 kreditů </a:t>
            </a:r>
            <a:r>
              <a:rPr lang="cs-CZ" sz="1500" dirty="0" smtClean="0"/>
              <a:t>(tj. 5 ze 7 seminářů, 2 kredity) </a:t>
            </a:r>
          </a:p>
          <a:p>
            <a:pPr lvl="1"/>
            <a:r>
              <a:rPr lang="cs-CZ" sz="1500" dirty="0" smtClean="0"/>
              <a:t>blok „přírodovědné obory“ je nutno získat </a:t>
            </a:r>
            <a:r>
              <a:rPr lang="cs-CZ" sz="1500" dirty="0" smtClean="0">
                <a:solidFill>
                  <a:srgbClr val="FF0000"/>
                </a:solidFill>
              </a:rPr>
              <a:t>12 kreditů</a:t>
            </a:r>
          </a:p>
          <a:p>
            <a:pPr lvl="1"/>
            <a:r>
              <a:rPr lang="cs-CZ" sz="1500" dirty="0" smtClean="0"/>
              <a:t>blok „geodetické předměty“ je nutno získat </a:t>
            </a:r>
            <a:r>
              <a:rPr lang="cs-CZ" sz="1500" dirty="0" smtClean="0">
                <a:solidFill>
                  <a:srgbClr val="FF0000"/>
                </a:solidFill>
              </a:rPr>
              <a:t>4 kredity </a:t>
            </a:r>
            <a:r>
              <a:rPr lang="cs-CZ" sz="1500" dirty="0" smtClean="0"/>
              <a:t>(tj. 2 ze 3 předmětů, 2 kredity)</a:t>
            </a:r>
          </a:p>
          <a:p>
            <a:r>
              <a:rPr lang="cs-CZ" sz="1900" dirty="0" smtClean="0"/>
              <a:t>Za čistě volitelné předměty je nutno získat </a:t>
            </a:r>
            <a:r>
              <a:rPr lang="cs-CZ" sz="1900" dirty="0" smtClean="0">
                <a:solidFill>
                  <a:srgbClr val="FF0000"/>
                </a:solidFill>
              </a:rPr>
              <a:t>69 kreditů</a:t>
            </a:r>
            <a:r>
              <a:rPr lang="cs-CZ" sz="1900" dirty="0" smtClean="0"/>
              <a:t>. </a:t>
            </a:r>
            <a:r>
              <a:rPr lang="cs-CZ" sz="1900" dirty="0" smtClean="0">
                <a:solidFill>
                  <a:srgbClr val="00B050"/>
                </a:solidFill>
              </a:rPr>
              <a:t>Předměty jsou vypisovány v jednoletém, dvouletém a tříletém cyklu.</a:t>
            </a:r>
            <a:endParaRPr lang="cs-CZ" dirty="0" smtClean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252557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ARCHEOLOGIE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Bakalářské studium </a:t>
            </a:r>
            <a:r>
              <a:rPr lang="cs-CZ" dirty="0" smtClean="0"/>
              <a:t>DVOUOBOROVÉ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Posluchači </a:t>
            </a:r>
            <a:r>
              <a:rPr lang="cs-CZ" sz="1800" b="1" dirty="0"/>
              <a:t>dvouoborového bakalářského diplomového</a:t>
            </a:r>
            <a:r>
              <a:rPr lang="cs-CZ" sz="1800" dirty="0"/>
              <a:t> studia archeologie</a:t>
            </a:r>
            <a:br>
              <a:rPr lang="cs-CZ" sz="1800" dirty="0"/>
            </a:br>
            <a:r>
              <a:rPr lang="cs-CZ" sz="1800" dirty="0"/>
              <a:t>během studia získají celkem </a:t>
            </a:r>
            <a:r>
              <a:rPr lang="cs-CZ" sz="1800" b="1" dirty="0"/>
              <a:t>95 kreditů</a:t>
            </a:r>
            <a:r>
              <a:rPr lang="cs-CZ" sz="1800" dirty="0" smtClean="0"/>
              <a:t>:</a:t>
            </a:r>
          </a:p>
          <a:p>
            <a:r>
              <a:rPr lang="cs-CZ" sz="1900" dirty="0" smtClean="0"/>
              <a:t>Kredity společného základu, celkem 20</a:t>
            </a:r>
          </a:p>
          <a:p>
            <a:pPr lvl="1"/>
            <a:r>
              <a:rPr lang="cs-CZ" sz="1500" b="1" dirty="0"/>
              <a:t>1</a:t>
            </a:r>
            <a:r>
              <a:rPr lang="cs-CZ" sz="1500" b="1" dirty="0" smtClean="0"/>
              <a:t> kredit </a:t>
            </a:r>
            <a:r>
              <a:rPr lang="cs-CZ" sz="1500" dirty="0" smtClean="0"/>
              <a:t>za dva povinný kurz z tělesné výchovy – sport a hry</a:t>
            </a:r>
          </a:p>
          <a:p>
            <a:pPr lvl="1"/>
            <a:r>
              <a:rPr lang="cs-CZ" sz="1500" b="1" dirty="0"/>
              <a:t>2</a:t>
            </a:r>
            <a:r>
              <a:rPr lang="cs-CZ" sz="1500" b="1" dirty="0" smtClean="0"/>
              <a:t> kredity</a:t>
            </a:r>
            <a:r>
              <a:rPr lang="cs-CZ" sz="1500" dirty="0" smtClean="0"/>
              <a:t> za semestrální kurz filozofie pro posluchače nefilozofických oborů</a:t>
            </a:r>
          </a:p>
          <a:p>
            <a:pPr lvl="1"/>
            <a:r>
              <a:rPr lang="cs-CZ" sz="1500" b="1" dirty="0"/>
              <a:t>2</a:t>
            </a:r>
            <a:r>
              <a:rPr lang="cs-CZ" sz="1500" b="1" dirty="0" smtClean="0"/>
              <a:t> kredity</a:t>
            </a:r>
            <a:r>
              <a:rPr lang="cs-CZ" sz="1500" dirty="0" smtClean="0"/>
              <a:t> za zkoušku z 1. světového jazyka – němčina, angličtina (po dohodě jiného)</a:t>
            </a:r>
          </a:p>
          <a:p>
            <a:pPr lvl="1"/>
            <a:r>
              <a:rPr lang="cs-CZ" sz="1500" b="1" dirty="0" smtClean="0"/>
              <a:t>15 kreditů </a:t>
            </a:r>
            <a:r>
              <a:rPr lang="cs-CZ" sz="1500" dirty="0" smtClean="0"/>
              <a:t>za bakalářský diplomový seminář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75 kreditů </a:t>
            </a:r>
            <a:r>
              <a:rPr lang="cs-CZ" sz="1800" dirty="0" smtClean="0"/>
              <a:t>za oborové předměty POVINNÉ, POVINNĚ VOLITELNÉ A VOLITELNÉ</a:t>
            </a:r>
          </a:p>
          <a:p>
            <a:r>
              <a:rPr lang="cs-CZ" sz="1900" dirty="0" smtClean="0"/>
              <a:t>Povinné oborové předměty je nutné absolvovat </a:t>
            </a:r>
            <a:r>
              <a:rPr lang="cs-CZ" sz="1900" dirty="0" smtClean="0">
                <a:solidFill>
                  <a:srgbClr val="FF0000"/>
                </a:solidFill>
              </a:rPr>
              <a:t>všechny v počtu 50 kreditů</a:t>
            </a:r>
            <a:r>
              <a:rPr lang="cs-CZ" sz="1900" dirty="0" smtClean="0"/>
              <a:t>.</a:t>
            </a:r>
          </a:p>
          <a:p>
            <a:r>
              <a:rPr lang="cs-CZ" sz="1900" dirty="0" smtClean="0"/>
              <a:t>Povinně volitelné oborové předměty, </a:t>
            </a:r>
            <a:r>
              <a:rPr lang="cs-CZ" sz="1900" dirty="0" smtClean="0">
                <a:solidFill>
                  <a:srgbClr val="FF0000"/>
                </a:solidFill>
              </a:rPr>
              <a:t>celkem 22 kreditů</a:t>
            </a:r>
          </a:p>
          <a:p>
            <a:pPr lvl="1"/>
            <a:r>
              <a:rPr lang="cs-CZ" sz="1500" dirty="0" smtClean="0"/>
              <a:t>blok „znalectví hmotné kultury“ je nutno absolvovat </a:t>
            </a:r>
            <a:r>
              <a:rPr lang="cs-CZ" sz="1500" dirty="0" smtClean="0">
                <a:solidFill>
                  <a:srgbClr val="FF0000"/>
                </a:solidFill>
              </a:rPr>
              <a:t> 6 kreditů </a:t>
            </a:r>
            <a:r>
              <a:rPr lang="cs-CZ" sz="1500" dirty="0" smtClean="0"/>
              <a:t>(3 z 5 proseminářů, 2 kredity)</a:t>
            </a:r>
          </a:p>
          <a:p>
            <a:pPr lvl="1"/>
            <a:r>
              <a:rPr lang="cs-CZ" sz="1500" dirty="0" smtClean="0"/>
              <a:t>blok „seminářů“ je nutno získat </a:t>
            </a:r>
            <a:r>
              <a:rPr lang="cs-CZ" sz="1500" dirty="0">
                <a:solidFill>
                  <a:srgbClr val="FF0000"/>
                </a:solidFill>
              </a:rPr>
              <a:t>6</a:t>
            </a:r>
            <a:r>
              <a:rPr lang="cs-CZ" sz="1500" dirty="0" smtClean="0">
                <a:solidFill>
                  <a:srgbClr val="FF0000"/>
                </a:solidFill>
              </a:rPr>
              <a:t> kreditů </a:t>
            </a:r>
            <a:r>
              <a:rPr lang="cs-CZ" sz="1500" dirty="0" smtClean="0"/>
              <a:t>(tj. 3 ze 7 seminářů, 2 kredity) </a:t>
            </a:r>
          </a:p>
          <a:p>
            <a:pPr lvl="1"/>
            <a:r>
              <a:rPr lang="cs-CZ" sz="1500" dirty="0" smtClean="0"/>
              <a:t>blok „přírodovědné obory“ je nutno získat </a:t>
            </a:r>
            <a:r>
              <a:rPr lang="cs-CZ" sz="1500" dirty="0">
                <a:solidFill>
                  <a:srgbClr val="FF0000"/>
                </a:solidFill>
              </a:rPr>
              <a:t>7</a:t>
            </a:r>
            <a:r>
              <a:rPr lang="cs-CZ" sz="1500" dirty="0" smtClean="0">
                <a:solidFill>
                  <a:srgbClr val="FF0000"/>
                </a:solidFill>
              </a:rPr>
              <a:t> kreditů</a:t>
            </a:r>
          </a:p>
          <a:p>
            <a:pPr lvl="1"/>
            <a:r>
              <a:rPr lang="cs-CZ" sz="1500" dirty="0" smtClean="0"/>
              <a:t>blok „geodetické předměty“ je nutno získat </a:t>
            </a:r>
            <a:r>
              <a:rPr lang="cs-CZ" sz="1500" dirty="0">
                <a:solidFill>
                  <a:srgbClr val="FF0000"/>
                </a:solidFill>
              </a:rPr>
              <a:t>3</a:t>
            </a:r>
            <a:r>
              <a:rPr lang="cs-CZ" sz="1500" dirty="0" smtClean="0">
                <a:solidFill>
                  <a:srgbClr val="FF0000"/>
                </a:solidFill>
              </a:rPr>
              <a:t> kredity </a:t>
            </a:r>
            <a:r>
              <a:rPr lang="cs-CZ" sz="1500" dirty="0" smtClean="0"/>
              <a:t>(tj. 2 ze 3 předmětů, 2 kredity)</a:t>
            </a:r>
          </a:p>
          <a:p>
            <a:r>
              <a:rPr lang="cs-CZ" sz="1900" dirty="0" smtClean="0"/>
              <a:t>Za čistě volitelné předměty je nutno získat </a:t>
            </a:r>
            <a:r>
              <a:rPr lang="cs-CZ" sz="1900" dirty="0" smtClean="0">
                <a:solidFill>
                  <a:srgbClr val="FF0000"/>
                </a:solidFill>
              </a:rPr>
              <a:t>3 kredity</a:t>
            </a:r>
            <a:r>
              <a:rPr lang="cs-CZ" sz="1900" dirty="0" smtClean="0"/>
              <a:t>. </a:t>
            </a:r>
            <a:r>
              <a:rPr lang="cs-CZ" sz="1900" dirty="0" smtClean="0">
                <a:solidFill>
                  <a:srgbClr val="00B050"/>
                </a:solidFill>
              </a:rPr>
              <a:t>Předměty jsou vypisovány v jednoletém, dvouletém a tříletém cyklu.</a:t>
            </a:r>
            <a:endParaRPr lang="cs-CZ" dirty="0" smtClean="0">
              <a:solidFill>
                <a:srgbClr val="00B05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779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/>
              <a:t>Bakalářské studium </a:t>
            </a:r>
            <a:r>
              <a:rPr lang="cs-CZ" dirty="0" smtClean="0"/>
              <a:t>DVOUOBOROVÉ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cs-CZ" sz="1800" dirty="0"/>
              <a:t>Posluchači </a:t>
            </a:r>
            <a:r>
              <a:rPr lang="cs-CZ" sz="1800" b="1" dirty="0"/>
              <a:t>dvouoborového bakalářského </a:t>
            </a:r>
            <a:r>
              <a:rPr lang="cs-CZ" sz="1800" b="1" dirty="0" smtClean="0"/>
              <a:t>nediplomového</a:t>
            </a:r>
            <a:r>
              <a:rPr lang="cs-CZ" sz="1800" dirty="0"/>
              <a:t> studia archeologie</a:t>
            </a:r>
            <a:br>
              <a:rPr lang="cs-CZ" sz="1800" dirty="0"/>
            </a:br>
            <a:r>
              <a:rPr lang="cs-CZ" sz="1800" dirty="0"/>
              <a:t>během studia získají celkem </a:t>
            </a:r>
            <a:r>
              <a:rPr lang="cs-CZ" sz="1800" b="1" dirty="0" smtClean="0"/>
              <a:t>85 </a:t>
            </a:r>
            <a:r>
              <a:rPr lang="cs-CZ" sz="1800" b="1" dirty="0"/>
              <a:t>kreditů</a:t>
            </a:r>
            <a:r>
              <a:rPr lang="cs-CZ" sz="1800" dirty="0" smtClean="0"/>
              <a:t>:</a:t>
            </a:r>
          </a:p>
          <a:p>
            <a:r>
              <a:rPr lang="cs-CZ" sz="1900" dirty="0" smtClean="0"/>
              <a:t>Kredity společného základu, celkem 10</a:t>
            </a:r>
          </a:p>
          <a:p>
            <a:pPr lvl="1"/>
            <a:r>
              <a:rPr lang="cs-CZ" sz="1500" b="1" dirty="0"/>
              <a:t>1</a:t>
            </a:r>
            <a:r>
              <a:rPr lang="cs-CZ" sz="1500" b="1" dirty="0" smtClean="0"/>
              <a:t> kredit </a:t>
            </a:r>
            <a:r>
              <a:rPr lang="cs-CZ" sz="1500" dirty="0" smtClean="0"/>
              <a:t>za dva povinný kurz z tělesné výchovy – sport a hry</a:t>
            </a:r>
          </a:p>
          <a:p>
            <a:pPr lvl="1"/>
            <a:r>
              <a:rPr lang="cs-CZ" sz="1500" b="1" dirty="0"/>
              <a:t>2</a:t>
            </a:r>
            <a:r>
              <a:rPr lang="cs-CZ" sz="1500" b="1" dirty="0" smtClean="0"/>
              <a:t> kredity</a:t>
            </a:r>
            <a:r>
              <a:rPr lang="cs-CZ" sz="1500" dirty="0" smtClean="0"/>
              <a:t> za semestrální kurz filozofie pro posluchače nefilozofických oborů</a:t>
            </a:r>
          </a:p>
          <a:p>
            <a:pPr lvl="1"/>
            <a:r>
              <a:rPr lang="cs-CZ" sz="1500" b="1" dirty="0"/>
              <a:t>2</a:t>
            </a:r>
            <a:r>
              <a:rPr lang="cs-CZ" sz="1500" b="1" dirty="0" smtClean="0"/>
              <a:t> kredity</a:t>
            </a:r>
            <a:r>
              <a:rPr lang="cs-CZ" sz="1500" dirty="0" smtClean="0"/>
              <a:t> za zkoušku z 1. světového jazyka – němčina, angličtina (po dohodě jiného)</a:t>
            </a:r>
          </a:p>
          <a:p>
            <a:pPr lvl="1"/>
            <a:r>
              <a:rPr lang="cs-CZ" sz="1500" b="1" dirty="0" smtClean="0"/>
              <a:t>5 kreditů </a:t>
            </a:r>
            <a:r>
              <a:rPr lang="cs-CZ" sz="1500" dirty="0" smtClean="0"/>
              <a:t>za bakalářský oborový seminář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1800" dirty="0"/>
              <a:t>75 kreditů </a:t>
            </a:r>
            <a:r>
              <a:rPr lang="cs-CZ" sz="1800" dirty="0" smtClean="0"/>
              <a:t>za oborové předměty POVINNÉ, POVINNĚ VOLITELNÉ A VOLITELNÉ</a:t>
            </a:r>
          </a:p>
          <a:p>
            <a:r>
              <a:rPr lang="cs-CZ" sz="1900" dirty="0" smtClean="0"/>
              <a:t>Povinné oborové předměty je nutné absolvovat </a:t>
            </a:r>
            <a:r>
              <a:rPr lang="cs-CZ" sz="1900" dirty="0" smtClean="0">
                <a:solidFill>
                  <a:srgbClr val="FF0000"/>
                </a:solidFill>
              </a:rPr>
              <a:t>všechny v počtu 50 kreditů</a:t>
            </a:r>
            <a:r>
              <a:rPr lang="cs-CZ" sz="1900" dirty="0" smtClean="0"/>
              <a:t>.</a:t>
            </a:r>
          </a:p>
          <a:p>
            <a:r>
              <a:rPr lang="cs-CZ" sz="1900" dirty="0" smtClean="0"/>
              <a:t>Povinně volitelné oborové předměty, </a:t>
            </a:r>
            <a:r>
              <a:rPr lang="cs-CZ" sz="1900" dirty="0" smtClean="0">
                <a:solidFill>
                  <a:srgbClr val="FF0000"/>
                </a:solidFill>
              </a:rPr>
              <a:t>celkem 21 kreditů</a:t>
            </a:r>
          </a:p>
          <a:p>
            <a:pPr lvl="1"/>
            <a:r>
              <a:rPr lang="cs-CZ" sz="1500" dirty="0" smtClean="0"/>
              <a:t>blok „znalectví hmotné kultury“ je nutno absolvovat </a:t>
            </a:r>
            <a:r>
              <a:rPr lang="cs-CZ" sz="1500" dirty="0" smtClean="0">
                <a:solidFill>
                  <a:srgbClr val="FF0000"/>
                </a:solidFill>
              </a:rPr>
              <a:t> 6 kreditů </a:t>
            </a:r>
            <a:r>
              <a:rPr lang="cs-CZ" sz="1500" dirty="0" smtClean="0"/>
              <a:t>(3 z 5 proseminářů, 2 kredity)</a:t>
            </a:r>
          </a:p>
          <a:p>
            <a:pPr lvl="1"/>
            <a:r>
              <a:rPr lang="cs-CZ" sz="1500" dirty="0" smtClean="0"/>
              <a:t>blok „seminářů“ je nutno získat </a:t>
            </a:r>
            <a:r>
              <a:rPr lang="cs-CZ" sz="1500" dirty="0">
                <a:solidFill>
                  <a:srgbClr val="FF0000"/>
                </a:solidFill>
              </a:rPr>
              <a:t>6</a:t>
            </a:r>
            <a:r>
              <a:rPr lang="cs-CZ" sz="1500" dirty="0" smtClean="0">
                <a:solidFill>
                  <a:srgbClr val="FF0000"/>
                </a:solidFill>
              </a:rPr>
              <a:t> kreditů </a:t>
            </a:r>
            <a:r>
              <a:rPr lang="cs-CZ" sz="1500" dirty="0" smtClean="0"/>
              <a:t>(tj. 3 ze 7 seminářů, 2 kredity) </a:t>
            </a:r>
          </a:p>
          <a:p>
            <a:pPr lvl="1"/>
            <a:r>
              <a:rPr lang="cs-CZ" sz="1500" dirty="0" smtClean="0"/>
              <a:t>blok „přírodovědné obory“ je nutno získat </a:t>
            </a:r>
            <a:r>
              <a:rPr lang="cs-CZ" sz="1500" dirty="0" smtClean="0">
                <a:solidFill>
                  <a:srgbClr val="FF0000"/>
                </a:solidFill>
              </a:rPr>
              <a:t>6 kreditů</a:t>
            </a:r>
          </a:p>
          <a:p>
            <a:pPr lvl="1"/>
            <a:r>
              <a:rPr lang="cs-CZ" sz="1500" dirty="0" smtClean="0"/>
              <a:t>blok „geodetické předměty“ je nutno získat </a:t>
            </a:r>
            <a:r>
              <a:rPr lang="cs-CZ" sz="1500" dirty="0">
                <a:solidFill>
                  <a:srgbClr val="FF0000"/>
                </a:solidFill>
              </a:rPr>
              <a:t>3</a:t>
            </a:r>
            <a:r>
              <a:rPr lang="cs-CZ" sz="1500" dirty="0" smtClean="0">
                <a:solidFill>
                  <a:srgbClr val="FF0000"/>
                </a:solidFill>
              </a:rPr>
              <a:t> kredity </a:t>
            </a:r>
            <a:r>
              <a:rPr lang="cs-CZ" sz="1500" dirty="0" smtClean="0"/>
              <a:t>(tj. 2 ze 3 předmětů, 2 kredity)</a:t>
            </a:r>
          </a:p>
          <a:p>
            <a:r>
              <a:rPr lang="cs-CZ" sz="1900" dirty="0" smtClean="0"/>
              <a:t>Za čistě volitelné předměty je nutno získat </a:t>
            </a:r>
            <a:r>
              <a:rPr lang="cs-CZ" sz="1900" dirty="0" smtClean="0">
                <a:solidFill>
                  <a:srgbClr val="FF0000"/>
                </a:solidFill>
              </a:rPr>
              <a:t>4 kredity</a:t>
            </a:r>
            <a:r>
              <a:rPr lang="cs-CZ" sz="1900" dirty="0" smtClean="0"/>
              <a:t>. </a:t>
            </a:r>
            <a:r>
              <a:rPr lang="cs-CZ" sz="1900" dirty="0" smtClean="0">
                <a:solidFill>
                  <a:srgbClr val="00B050"/>
                </a:solidFill>
              </a:rPr>
              <a:t>Předměty jsou vypisovány v jednoletém, dvouletém a tříletém cyklu.</a:t>
            </a:r>
            <a:endParaRPr lang="cs-CZ" dirty="0" smtClean="0">
              <a:solidFill>
                <a:srgbClr val="00B05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520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1. ročník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711765"/>
              </p:ext>
            </p:extLst>
          </p:nvPr>
        </p:nvGraphicFramePr>
        <p:xfrm>
          <a:off x="971600" y="476672"/>
          <a:ext cx="8106976" cy="103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8504"/>
                <a:gridCol w="4248472"/>
              </a:tblGrid>
              <a:tr h="236147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</a:t>
                      </a:r>
                      <a:r>
                        <a:rPr lang="cs-CZ" sz="1200" baseline="0" dirty="0" smtClean="0"/>
                        <a:t> 2017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J 2018</a:t>
                      </a:r>
                      <a:endParaRPr lang="cs-CZ" sz="1200" dirty="0"/>
                    </a:p>
                  </a:txBody>
                  <a:tcPr anchor="ctr"/>
                </a:tc>
              </a:tr>
              <a:tr h="306378">
                <a:tc>
                  <a:txBody>
                    <a:bodyPr/>
                    <a:lstStyle/>
                    <a:p>
                      <a:r>
                        <a:rPr lang="pl-PL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AEA_01</a:t>
                      </a:r>
                      <a:r>
                        <a:rPr lang="pl-PL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Úvod do studia archeologie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AEA_15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Praxe archeologické exkavace: workshop II (A) </a:t>
                      </a:r>
                      <a:endParaRPr lang="cs-CZ" sz="1200" dirty="0" smtClean="0"/>
                    </a:p>
                  </a:txBody>
                  <a:tcPr anchor="ctr"/>
                </a:tc>
              </a:tr>
              <a:tr h="393579"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AEA_73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Metodologie archeologické prospekce a exkavace: workshop I – prospekce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AEA_74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Metodologie archeologické prospekce a exkavace: workshop II – exkavace</a:t>
                      </a:r>
                      <a:endParaRPr lang="cs-CZ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978467"/>
              </p:ext>
            </p:extLst>
          </p:nvPr>
        </p:nvGraphicFramePr>
        <p:xfrm>
          <a:off x="2699792" y="1669936"/>
          <a:ext cx="432048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</a:tblGrid>
              <a:tr h="253734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Semestr P 2017 nebo J 2018 nebo i ve 2. ročníku</a:t>
                      </a:r>
                      <a:endParaRPr lang="cs-CZ" sz="1200" dirty="0"/>
                    </a:p>
                  </a:txBody>
                  <a:tcPr anchor="ctr"/>
                </a:tc>
              </a:tr>
              <a:tr h="253734"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AEA_07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Laboratorní praktikum</a:t>
                      </a:r>
                      <a:endParaRPr lang="cs-CZ" sz="1200" dirty="0"/>
                    </a:p>
                  </a:txBody>
                  <a:tcPr anchor="ctr"/>
                </a:tc>
              </a:tr>
              <a:tr h="253734"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AEA_26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Dokumentační techniky</a:t>
                      </a:r>
                      <a:endParaRPr lang="cs-CZ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25965"/>
              </p:ext>
            </p:extLst>
          </p:nvPr>
        </p:nvGraphicFramePr>
        <p:xfrm>
          <a:off x="951868" y="4166772"/>
          <a:ext cx="8064896" cy="2051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8503"/>
                <a:gridCol w="4206393"/>
              </a:tblGrid>
              <a:tr h="242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P</a:t>
                      </a:r>
                      <a:r>
                        <a:rPr lang="cs-CZ" sz="1200" baseline="0" dirty="0" smtClean="0"/>
                        <a:t> 2017</a:t>
                      </a:r>
                      <a:endParaRPr lang="cs-CZ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J 2018</a:t>
                      </a:r>
                    </a:p>
                  </a:txBody>
                  <a:tcPr anchor="ctr"/>
                </a:tc>
              </a:tr>
              <a:tr h="307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AEA_57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hmotné kultury rané doby dějinné</a:t>
                      </a:r>
                      <a:endParaRPr lang="cs-CZ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AEA_55</a:t>
                      </a:r>
                      <a:r>
                        <a:rPr lang="pl-PL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hmotné kultury doby kamenné</a:t>
                      </a:r>
                      <a:endParaRPr lang="cs-CZ" sz="1200" dirty="0" smtClean="0"/>
                    </a:p>
                  </a:txBody>
                  <a:tcPr anchor="ctr"/>
                </a:tc>
              </a:tr>
              <a:tr h="2423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AEA_59</a:t>
                      </a:r>
                      <a:r>
                        <a:rPr lang="cs-CZ" sz="12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2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Znalectví hmotné kultury středověku</a:t>
                      </a:r>
                      <a:endParaRPr lang="cs-CZ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AEA_56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hmotné kultury doby bronzové a halštatské</a:t>
                      </a:r>
                      <a:endParaRPr lang="cs-CZ" sz="1200" dirty="0" smtClean="0"/>
                    </a:p>
                  </a:txBody>
                  <a:tcPr anchor="ctr"/>
                </a:tc>
              </a:tr>
              <a:tr h="307037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AEA_58</a:t>
                      </a:r>
                      <a:r>
                        <a:rPr lang="nn-NO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Znalectví staroslovanské hmotné kultury</a:t>
                      </a:r>
                      <a:endParaRPr lang="cs-CZ" sz="1200" dirty="0" smtClean="0"/>
                    </a:p>
                  </a:txBody>
                  <a:tcPr/>
                </a:tc>
              </a:tr>
              <a:tr h="3070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AEB_30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Geodézie v archeologii A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AEB_36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Geodézie v archeologii B</a:t>
                      </a:r>
                      <a:endParaRPr lang="cs-CZ" sz="1200" dirty="0" smtClean="0"/>
                    </a:p>
                  </a:txBody>
                  <a:tcPr/>
                </a:tc>
              </a:tr>
              <a:tr h="307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AEA_60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Paleolit střední Evropy - seminář</a:t>
                      </a:r>
                      <a:endParaRPr lang="cs-CZ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AEA_61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Neolit a </a:t>
                      </a:r>
                      <a:r>
                        <a:rPr lang="cs-CZ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eneolit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střední Evropy - seminář</a:t>
                      </a:r>
                      <a:endParaRPr lang="cs-CZ" sz="1200" dirty="0" smtClean="0"/>
                    </a:p>
                  </a:txBody>
                  <a:tcPr anchor="ctr"/>
                </a:tc>
              </a:tr>
              <a:tr h="242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 action="ppaction://hlinkfile"/>
                        </a:rPr>
                        <a:t>AEA_63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Latén střední Evropy – seminář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8"/>
                        </a:rPr>
                        <a:t>AEA_64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Doba římská a DSN střední Evropy - seminář</a:t>
                      </a:r>
                      <a:endParaRPr lang="cs-CZ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0" name="Přímá spojnice 9"/>
          <p:cNvCxnSpPr/>
          <p:nvPr/>
        </p:nvCxnSpPr>
        <p:spPr>
          <a:xfrm>
            <a:off x="107504" y="5661248"/>
            <a:ext cx="90364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0" y="476672"/>
            <a:ext cx="8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každoročně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1628800"/>
            <a:ext cx="8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každoročně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158" y="4509120"/>
            <a:ext cx="857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každoročně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17769" y="2708920"/>
            <a:ext cx="989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ve dvouletém cyklu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9877" y="5683314"/>
            <a:ext cx="989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FF0000"/>
                </a:solidFill>
              </a:rPr>
              <a:t>přednášeny ve dvouletém cyklu</a:t>
            </a:r>
            <a:endParaRPr lang="cs-CZ" sz="10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537248"/>
              </p:ext>
            </p:extLst>
          </p:nvPr>
        </p:nvGraphicFramePr>
        <p:xfrm>
          <a:off x="971601" y="2753516"/>
          <a:ext cx="7992888" cy="1179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139"/>
                <a:gridCol w="4301749"/>
              </a:tblGrid>
              <a:tr h="29488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</a:t>
                      </a:r>
                      <a:r>
                        <a:rPr lang="cs-CZ" sz="1200" baseline="0" dirty="0" smtClean="0"/>
                        <a:t> 2017</a:t>
                      </a:r>
                      <a:endParaRPr lang="cs-CZ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J 2018</a:t>
                      </a:r>
                      <a:endParaRPr lang="cs-CZ" sz="1200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</a:tr>
              <a:tr h="294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/>
                        </a:rPr>
                        <a:t>AEA_22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Paleolit střední Evropy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4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0"/>
                        </a:rPr>
                        <a:t>AEA_20</a:t>
                      </a:r>
                      <a:r>
                        <a:rPr lang="es-E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Neolit a eneolit střední Evropy A</a:t>
                      </a:r>
                      <a:endParaRPr lang="cs-CZ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1"/>
                        </a:rPr>
                        <a:t>AEA_41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Neolit a </a:t>
                      </a:r>
                      <a:r>
                        <a:rPr lang="cs-CZ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eneolit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střední Evropy B</a:t>
                      </a:r>
                      <a:endParaRPr lang="cs-CZ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4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2"/>
                        </a:rPr>
                        <a:t>AEA_23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Doba laténská ve střední Evropě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3"/>
                        </a:rPr>
                        <a:t>AEA_24</a:t>
                      </a:r>
                      <a:r>
                        <a:rPr lang="cs-C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Doba římská a doba stěhování národů střední Evropy</a:t>
                      </a:r>
                      <a:endParaRPr lang="cs-CZ" sz="1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2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Jaká metodologie?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381719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cs-CZ" dirty="0" smtClean="0"/>
              <a:t>PROSPEKCE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924841" cy="2606797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908720"/>
            <a:ext cx="4041775" cy="381719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cs-CZ" dirty="0" smtClean="0"/>
              <a:t>EXKAVACE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3931920" cy="2602992"/>
          </a:xfr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4" b="8873"/>
          <a:stretch/>
        </p:blipFill>
        <p:spPr>
          <a:xfrm>
            <a:off x="4642045" y="4005064"/>
            <a:ext cx="4156685" cy="259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b="12533"/>
          <a:stretch/>
        </p:blipFill>
        <p:spPr>
          <a:xfrm>
            <a:off x="4644008" y="1340768"/>
            <a:ext cx="415472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718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/>
              <a:t>Povinná terénní praxe po 1. ročníku</a:t>
            </a:r>
            <a:br>
              <a:rPr lang="cs-CZ" sz="3200" b="1" dirty="0" smtClean="0"/>
            </a:br>
            <a:r>
              <a:rPr lang="cs-CZ" sz="3200" b="1" dirty="0" smtClean="0"/>
              <a:t>Těšetice-Kyjovice „Sutny“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1340768"/>
            <a:ext cx="4248472" cy="489654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3 týdny terénní praxe</a:t>
            </a:r>
          </a:p>
          <a:p>
            <a:r>
              <a:rPr lang="cs-CZ" sz="2000" dirty="0" smtClean="0"/>
              <a:t>lokalita s pravěkým osídlením</a:t>
            </a:r>
          </a:p>
          <a:p>
            <a:r>
              <a:rPr lang="cs-CZ" sz="2000" dirty="0" smtClean="0"/>
              <a:t>důraz na období neolitu</a:t>
            </a:r>
          </a:p>
          <a:p>
            <a:r>
              <a:rPr lang="cs-CZ" sz="2000" dirty="0" smtClean="0"/>
              <a:t>další osídlení </a:t>
            </a:r>
            <a:r>
              <a:rPr lang="cs-CZ" sz="2000" dirty="0" err="1" smtClean="0"/>
              <a:t>eneolit</a:t>
            </a:r>
            <a:r>
              <a:rPr lang="cs-CZ" sz="2000" dirty="0" smtClean="0"/>
              <a:t>, doba bronzová a doba halštatská</a:t>
            </a:r>
          </a:p>
          <a:p>
            <a:r>
              <a:rPr lang="cs-CZ" sz="2000" dirty="0" smtClean="0"/>
              <a:t>objekty a struktury dobře čitelné na sprašovém podloží</a:t>
            </a:r>
          </a:p>
          <a:p>
            <a:r>
              <a:rPr lang="cs-CZ" sz="2000" dirty="0" smtClean="0"/>
              <a:t>základy dokumentace a vedení výzkumu</a:t>
            </a:r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„pasování“ studentů 1. ročníku</a:t>
            </a:r>
          </a:p>
          <a:p>
            <a:r>
              <a:rPr lang="cs-CZ" sz="2000" dirty="0" smtClean="0"/>
              <a:t>terénní prospekce v zázemí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33" y="1340768"/>
            <a:ext cx="4508175" cy="48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2343" y="6381328"/>
            <a:ext cx="3588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https://www.facebook.com/tesetice</a:t>
            </a:r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88024" y="6364395"/>
            <a:ext cx="399593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  <a:hlinkClick r:id="rId4"/>
              </a:rPr>
              <a:t>http://</a:t>
            </a:r>
            <a:r>
              <a:rPr lang="cs-CZ" altLang="cs-CZ" dirty="0" smtClean="0">
                <a:hlinkClick r:id="rId4"/>
              </a:rPr>
              <a:t>tesetice.muni.cz/</a:t>
            </a:r>
            <a:endParaRPr kumimoji="0" lang="cs-CZ" alt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27986"/>
            <a:ext cx="3008313" cy="636718"/>
          </a:xfrm>
        </p:spPr>
        <p:txBody>
          <a:bodyPr>
            <a:normAutofit/>
          </a:bodyPr>
          <a:lstStyle/>
          <a:p>
            <a:r>
              <a:rPr lang="cs-CZ" dirty="0" smtClean="0"/>
              <a:t>Volitelné předměty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7986"/>
            <a:ext cx="2016223" cy="2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4048" y="127986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Paleolit</a:t>
            </a:r>
          </a:p>
          <a:p>
            <a:r>
              <a:rPr lang="cs-CZ" sz="1200" b="1" dirty="0"/>
              <a:t>AEB_131</a:t>
            </a:r>
            <a:r>
              <a:rPr lang="cs-CZ" sz="1200" dirty="0"/>
              <a:t> </a:t>
            </a:r>
            <a:r>
              <a:rPr lang="cs-CZ" sz="1200" b="1" dirty="0"/>
              <a:t>Denní život lovecko-sběračské komunity v paleolitu</a:t>
            </a:r>
            <a:r>
              <a:rPr lang="cs-CZ" sz="1200" dirty="0"/>
              <a:t> (podzim 2017)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357618" cy="2207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646349" y="3742885"/>
            <a:ext cx="236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Odpad</a:t>
            </a:r>
          </a:p>
          <a:p>
            <a:r>
              <a:rPr lang="pl-PL" sz="1200" b="1" dirty="0"/>
              <a:t>AEB_150 Archeologie odpadu a věcí </a:t>
            </a:r>
            <a:r>
              <a:rPr lang="pl-PL" sz="1200" dirty="0"/>
              <a:t>(podzim 2017)</a:t>
            </a:r>
          </a:p>
          <a:p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" b="-2230"/>
          <a:stretch/>
        </p:blipFill>
        <p:spPr bwMode="auto">
          <a:xfrm>
            <a:off x="179512" y="1412776"/>
            <a:ext cx="2162889" cy="221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3711292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Doba bronzová</a:t>
            </a:r>
          </a:p>
          <a:p>
            <a:r>
              <a:rPr lang="cs-CZ" sz="1200" b="1" dirty="0"/>
              <a:t>AEB_152 Bronze Age </a:t>
            </a:r>
            <a:r>
              <a:rPr lang="cs-CZ" sz="1200" b="1" dirty="0" err="1"/>
              <a:t>Societis</a:t>
            </a:r>
            <a:r>
              <a:rPr lang="cs-CZ" sz="1200" b="1" dirty="0"/>
              <a:t> in Europa </a:t>
            </a:r>
            <a:r>
              <a:rPr lang="cs-CZ" sz="1200" dirty="0"/>
              <a:t>(podzim 2017)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74442" y="4636281"/>
            <a:ext cx="2551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Etnoarcheologie</a:t>
            </a:r>
            <a:endParaRPr lang="cs-CZ" dirty="0" smtClean="0"/>
          </a:p>
          <a:p>
            <a:r>
              <a:rPr lang="cs-CZ" sz="1200" b="1" dirty="0" smtClean="0"/>
              <a:t>AEB_144</a:t>
            </a:r>
            <a:r>
              <a:rPr lang="cs-CZ" sz="1200" dirty="0"/>
              <a:t> </a:t>
            </a:r>
            <a:r>
              <a:rPr lang="cs-CZ" sz="1200" b="1" dirty="0" err="1" smtClean="0"/>
              <a:t>Etnoarcheologie</a:t>
            </a:r>
            <a:r>
              <a:rPr lang="cs-CZ" sz="1200" b="1" dirty="0" smtClean="0"/>
              <a:t> </a:t>
            </a:r>
            <a:r>
              <a:rPr lang="cs-CZ" sz="1200" dirty="0" smtClean="0"/>
              <a:t>(jaro 2018)</a:t>
            </a:r>
            <a:endParaRPr lang="cs-CZ" sz="1200" dirty="0"/>
          </a:p>
        </p:txBody>
      </p:sp>
      <p:sp>
        <p:nvSpPr>
          <p:cNvPr id="9" name="Obdélník 8"/>
          <p:cNvSpPr/>
          <p:nvPr/>
        </p:nvSpPr>
        <p:spPr>
          <a:xfrm>
            <a:off x="179512" y="626699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b="1" dirty="0"/>
              <a:t>AEB_143</a:t>
            </a:r>
            <a:r>
              <a:rPr lang="cs-CZ" sz="1200" dirty="0"/>
              <a:t> </a:t>
            </a:r>
            <a:r>
              <a:rPr lang="cs-CZ" sz="1200" b="1" dirty="0"/>
              <a:t>Vybrané problémy počátků doby bronzové v Evropě</a:t>
            </a:r>
            <a:r>
              <a:rPr lang="cs-CZ" sz="1200" dirty="0"/>
              <a:t> (podzim 2017)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12503"/>
            <a:ext cx="1828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80" y="4509120"/>
            <a:ext cx="1754233" cy="176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487</Words>
  <Application>Microsoft Office PowerPoint</Application>
  <PresentationFormat>Předvádění na obrazovce (4:3)</PresentationFormat>
  <Paragraphs>209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Masarykova univerzita Filozofická fakulta Ústav archeologie a muzeologie</vt:lpstr>
      <vt:lpstr>Ústav archeologie a muzeologie</vt:lpstr>
      <vt:lpstr>Bakalářské studium JEDNOOBOROVÉ</vt:lpstr>
      <vt:lpstr>Bakalářské studium DVOUOBOROVÉ</vt:lpstr>
      <vt:lpstr>Bakalářské studium DVOUOBOROVÉ</vt:lpstr>
      <vt:lpstr>1. ročník</vt:lpstr>
      <vt:lpstr>Jaká metodologie? </vt:lpstr>
      <vt:lpstr>Povinná terénní praxe po 1. ročníku Těšetice-Kyjovice „Sutny“</vt:lpstr>
      <vt:lpstr>Volitelné předměty</vt:lpstr>
      <vt:lpstr>2. ročník</vt:lpstr>
      <vt:lpstr>Povinná terénní praxe po 2. ročníku Břeclav „Pohansko“</vt:lpstr>
      <vt:lpstr>3. ročník</vt:lpstr>
      <vt:lpstr>Praxe ve 3. ročníku</vt:lpstr>
      <vt:lpstr>Výstupy z učení</vt:lpstr>
      <vt:lpstr>Geofyzikální prospekce</vt:lpstr>
      <vt:lpstr>Jednání s vyučujícími, sekretariátem  a studijním oddělením</vt:lpstr>
      <vt:lpstr>Knihovny</vt:lpstr>
      <vt:lpstr>Prezentace aplikace PowerPoint</vt:lpstr>
      <vt:lpstr>A co ke studiu patří?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Šabatová</dc:creator>
  <cp:lastModifiedBy>Klára Šabatová</cp:lastModifiedBy>
  <cp:revision>53</cp:revision>
  <dcterms:created xsi:type="dcterms:W3CDTF">2014-09-17T08:47:22Z</dcterms:created>
  <dcterms:modified xsi:type="dcterms:W3CDTF">2017-09-19T06:59:26Z</dcterms:modified>
</cp:coreProperties>
</file>