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3" r:id="rId7"/>
    <p:sldId id="262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26" y="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de-DE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de-DE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288CF-D46C-4541-ABB5-99D1A6ED62DB}" type="datetimeFigureOut">
              <a:rPr lang="de-DE" smtClean="0"/>
              <a:t>21.09.2016</a:t>
            </a:fld>
            <a:endParaRPr lang="de-DE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F98A4-D7D9-4449-B791-9B4A0E8D4B8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910208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de-DE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de-DE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288CF-D46C-4541-ABB5-99D1A6ED62DB}" type="datetimeFigureOut">
              <a:rPr lang="de-DE" smtClean="0"/>
              <a:t>21.09.2016</a:t>
            </a:fld>
            <a:endParaRPr lang="de-DE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F98A4-D7D9-4449-B791-9B4A0E8D4B8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594295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de-DE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de-DE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288CF-D46C-4541-ABB5-99D1A6ED62DB}" type="datetimeFigureOut">
              <a:rPr lang="de-DE" smtClean="0"/>
              <a:t>21.09.2016</a:t>
            </a:fld>
            <a:endParaRPr lang="de-DE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F98A4-D7D9-4449-B791-9B4A0E8D4B8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456830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de-DE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de-DE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288CF-D46C-4541-ABB5-99D1A6ED62DB}" type="datetimeFigureOut">
              <a:rPr lang="de-DE" smtClean="0"/>
              <a:t>21.09.2016</a:t>
            </a:fld>
            <a:endParaRPr lang="de-DE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F98A4-D7D9-4449-B791-9B4A0E8D4B8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130531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de-DE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288CF-D46C-4541-ABB5-99D1A6ED62DB}" type="datetimeFigureOut">
              <a:rPr lang="de-DE" smtClean="0"/>
              <a:t>21.09.2016</a:t>
            </a:fld>
            <a:endParaRPr lang="de-DE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F98A4-D7D9-4449-B791-9B4A0E8D4B8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26689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de-DE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de-DE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de-DE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288CF-D46C-4541-ABB5-99D1A6ED62DB}" type="datetimeFigureOut">
              <a:rPr lang="de-DE" smtClean="0"/>
              <a:t>21.09.2016</a:t>
            </a:fld>
            <a:endParaRPr lang="de-DE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F98A4-D7D9-4449-B791-9B4A0E8D4B8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60562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de-DE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de-DE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de-DE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288CF-D46C-4541-ABB5-99D1A6ED62DB}" type="datetimeFigureOut">
              <a:rPr lang="de-DE" smtClean="0"/>
              <a:t>21.09.2016</a:t>
            </a:fld>
            <a:endParaRPr lang="de-DE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F98A4-D7D9-4449-B791-9B4A0E8D4B8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71974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de-DE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288CF-D46C-4541-ABB5-99D1A6ED62DB}" type="datetimeFigureOut">
              <a:rPr lang="de-DE" smtClean="0"/>
              <a:t>21.09.2016</a:t>
            </a:fld>
            <a:endParaRPr lang="de-DE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F98A4-D7D9-4449-B791-9B4A0E8D4B8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483008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288CF-D46C-4541-ABB5-99D1A6ED62DB}" type="datetimeFigureOut">
              <a:rPr lang="de-DE" smtClean="0"/>
              <a:t>21.09.2016</a:t>
            </a:fld>
            <a:endParaRPr lang="de-DE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F98A4-D7D9-4449-B791-9B4A0E8D4B8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647090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de-DE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de-DE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288CF-D46C-4541-ABB5-99D1A6ED62DB}" type="datetimeFigureOut">
              <a:rPr lang="de-DE" smtClean="0"/>
              <a:t>21.09.2016</a:t>
            </a:fld>
            <a:endParaRPr lang="de-DE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F98A4-D7D9-4449-B791-9B4A0E8D4B8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128135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de-DE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288CF-D46C-4541-ABB5-99D1A6ED62DB}" type="datetimeFigureOut">
              <a:rPr lang="de-DE" smtClean="0"/>
              <a:t>21.09.2016</a:t>
            </a:fld>
            <a:endParaRPr lang="de-DE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F98A4-D7D9-4449-B791-9B4A0E8D4B8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56601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de-DE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de-DE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8288CF-D46C-4541-ABB5-99D1A6ED62DB}" type="datetimeFigureOut">
              <a:rPr lang="de-DE" smtClean="0"/>
              <a:t>21.09.2016</a:t>
            </a:fld>
            <a:endParaRPr lang="de-DE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2F98A4-D7D9-4449-B791-9B4A0E8D4B8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749685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acr.cz/sua/legis/499_04.htm#pril2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acr.cz/sua/legis/499_04.htm#pril1" TargetMode="External"/><Relationship Id="rId2" Type="http://schemas.openxmlformats.org/officeDocument/2006/relationships/hyperlink" Target="http://www.nacr.cz/sua/legis/499_04.htm#pzn1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Vymezení pojmů</a:t>
            </a:r>
            <a:endParaRPr lang="de-DE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de-DE"/>
          </a:p>
          <a:p>
            <a:r>
              <a:rPr lang="de-DE" b="1"/>
              <a:t> </a:t>
            </a:r>
            <a:r>
              <a:rPr lang="cs-CZ" b="1" smtClean="0"/>
              <a:t>§ 2 zákona </a:t>
            </a:r>
            <a:r>
              <a:rPr lang="de-DE" b="1" smtClean="0"/>
              <a:t>499/2004 </a:t>
            </a:r>
            <a:r>
              <a:rPr lang="de-DE" b="1"/>
              <a:t>Sb. </a:t>
            </a:r>
            <a:r>
              <a:rPr lang="de-DE" b="1" smtClean="0"/>
              <a:t>o </a:t>
            </a:r>
            <a:r>
              <a:rPr lang="de-DE" b="1"/>
              <a:t>archivnictví a spisové službě a o změně některých zákonů 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79954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u="sng" dirty="0"/>
              <a:t>(1)</a:t>
            </a:r>
            <a:r>
              <a:rPr lang="cs-CZ" dirty="0"/>
              <a:t> Podle doby vzniku budou příslušným archivem za archiválie vždy vybrány</a:t>
            </a:r>
          </a:p>
          <a:p>
            <a:r>
              <a:rPr lang="cs-CZ" dirty="0" smtClean="0"/>
              <a:t>a) dokumenty </a:t>
            </a:r>
            <a:r>
              <a:rPr lang="cs-CZ" dirty="0"/>
              <a:t>vzniklé do roku 1850,</a:t>
            </a:r>
          </a:p>
          <a:p>
            <a:r>
              <a:rPr lang="cs-CZ" dirty="0" smtClean="0"/>
              <a:t>b) dokumenty </a:t>
            </a:r>
            <a:r>
              <a:rPr lang="cs-CZ" dirty="0"/>
              <a:t>z oborů průmyslové a zemědělské výroby, úvěrové soustavy a pojišťovnictví, finančního a důlního podnikání včetně patentů na významné vynálezy vzniklé do roku 1900,</a:t>
            </a:r>
          </a:p>
          <a:p>
            <a:r>
              <a:rPr lang="cs-CZ" dirty="0" smtClean="0"/>
              <a:t>c) fotografické</a:t>
            </a:r>
            <a:r>
              <a:rPr lang="cs-CZ" dirty="0"/>
              <a:t>, filmové a zvukové záznamy vzniklé do roku 1920.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(</a:t>
            </a:r>
            <a:r>
              <a:rPr lang="cs-CZ" dirty="0"/>
              <a:t>2) Podle obsahu budou příslušným archivem za archiválie vždy vybrány dokumenty uvedené v </a:t>
            </a:r>
            <a:r>
              <a:rPr lang="cs-CZ" u="sng" dirty="0">
                <a:hlinkClick r:id="rId2"/>
              </a:rPr>
              <a:t>příloze č. 2</a:t>
            </a:r>
            <a:r>
              <a:rPr lang="cs-CZ" dirty="0"/>
              <a:t> k </a:t>
            </a:r>
            <a:r>
              <a:rPr lang="cs-CZ" dirty="0" smtClean="0"/>
              <a:t>archivnímu zákonu</a:t>
            </a:r>
            <a:r>
              <a:rPr lang="cs-CZ" dirty="0"/>
              <a:t>.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(</a:t>
            </a:r>
            <a:r>
              <a:rPr lang="cs-CZ" dirty="0"/>
              <a:t>3) Podle původu se za archiválie příslušným archivem vybírají dokumenty, které mají trvalou hodnotu vzhledem k významu, funkci anebo postavení jejich původce.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(</a:t>
            </a:r>
            <a:r>
              <a:rPr lang="cs-CZ" dirty="0"/>
              <a:t>4) Podle vnějších znaků se za archiválie příslušným archivem vybírají dokumenty, které mají trvalou hodnotu vzhledem k jejich výtvarné hodnotě, jazyku, písmu, psací látce, způsobu vyhotovení, případně i dalším obdobným vlastnostem.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444546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0"/>
            <a:ext cx="8229600" cy="61261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1200" b="1" dirty="0"/>
              <a:t>Dokumenty, které budou podle obsahu vždy vybrány za archiválie</a:t>
            </a:r>
          </a:p>
          <a:p>
            <a:pPr marL="0" indent="0">
              <a:buNone/>
            </a:pPr>
            <a:r>
              <a:rPr lang="cs-CZ" sz="1200" dirty="0" smtClean="0"/>
              <a:t>1. </a:t>
            </a:r>
            <a:r>
              <a:rPr lang="cs-CZ" sz="1200" dirty="0"/>
              <a:t>Dokumenty podle druhu</a:t>
            </a:r>
          </a:p>
          <a:p>
            <a:pPr marL="0" indent="0">
              <a:buNone/>
            </a:pPr>
            <a:r>
              <a:rPr lang="cs-CZ" sz="1200" dirty="0" smtClean="0"/>
              <a:t>a) zápisy </a:t>
            </a:r>
            <a:r>
              <a:rPr lang="cs-CZ" sz="1200" dirty="0"/>
              <a:t>ze zasedání orgánů zákonodárné, vládní a výkonné moci a orgánů územní samosprávy na všech stupních,</a:t>
            </a:r>
          </a:p>
          <a:p>
            <a:pPr marL="0" indent="0">
              <a:buNone/>
            </a:pPr>
            <a:r>
              <a:rPr lang="cs-CZ" sz="1200" dirty="0" smtClean="0"/>
              <a:t>b) zakládací </a:t>
            </a:r>
            <a:r>
              <a:rPr lang="cs-CZ" sz="1200" dirty="0"/>
              <a:t>listiny, statuty, organizační řády a další dokumenty o organizační struktuře, vedení, správě, řízení, kontrole, činnosti a jejich </a:t>
            </a:r>
            <a:r>
              <a:rPr lang="cs-CZ" sz="1200" dirty="0" smtClean="0"/>
              <a:t>výsledcích ústředních </a:t>
            </a:r>
            <a:r>
              <a:rPr lang="cs-CZ" sz="1200" dirty="0"/>
              <a:t>a všem jim podřízených orgánů státní správy, územní samosprávy a jejich </a:t>
            </a:r>
            <a:r>
              <a:rPr lang="cs-CZ" sz="1200" dirty="0" smtClean="0"/>
              <a:t>předchůdců, justičních </a:t>
            </a:r>
            <a:r>
              <a:rPr lang="cs-CZ" sz="1200" dirty="0"/>
              <a:t>složek všech stupňů i druhů, notářství, státních zastupitelství a jejich </a:t>
            </a:r>
            <a:r>
              <a:rPr lang="cs-CZ" sz="1200" dirty="0" smtClean="0"/>
              <a:t>předchůdců, orgánů </a:t>
            </a:r>
            <a:r>
              <a:rPr lang="cs-CZ" sz="1200" dirty="0"/>
              <a:t>a organizačních složek obcí a krajů, národních výborů všech stupňů a jejich </a:t>
            </a:r>
            <a:r>
              <a:rPr lang="cs-CZ" sz="1200" dirty="0" smtClean="0"/>
              <a:t>předchůdců, státních </a:t>
            </a:r>
            <a:r>
              <a:rPr lang="cs-CZ" sz="1200" dirty="0"/>
              <a:t>příspěvkových organizací a příspěvkových organizací obcí a krajů, hospodářských, rozpočtových a ostatních státních organizací řízených, popřípadě spravovaných, státními orgány nebo národními výbory, a předchůdců těchto </a:t>
            </a:r>
            <a:r>
              <a:rPr lang="cs-CZ" sz="1200" dirty="0" smtClean="0"/>
              <a:t>organizací, obchodních </a:t>
            </a:r>
            <a:r>
              <a:rPr lang="cs-CZ" sz="1200" dirty="0"/>
              <a:t>organizací založených anebo ovládaných ústředními a všemi jim podřízenými orgány státní správy, orgány územní samosprávy a jejich </a:t>
            </a:r>
            <a:r>
              <a:rPr lang="cs-CZ" sz="1200" dirty="0" smtClean="0"/>
              <a:t>předchůdců, družstevních </a:t>
            </a:r>
            <a:r>
              <a:rPr lang="cs-CZ" sz="1200" dirty="0"/>
              <a:t>organizací, jejich zařízení a </a:t>
            </a:r>
            <a:r>
              <a:rPr lang="cs-CZ" sz="1200" dirty="0" smtClean="0"/>
              <a:t>předchůdců, všech </a:t>
            </a:r>
            <a:r>
              <a:rPr lang="cs-CZ" sz="1200" dirty="0"/>
              <a:t>součástí a zařízení ozbrojených sil a bezpečnostních </a:t>
            </a:r>
            <a:r>
              <a:rPr lang="cs-CZ" sz="1200" dirty="0" smtClean="0"/>
              <a:t>složek, politických </a:t>
            </a:r>
            <a:r>
              <a:rPr lang="cs-CZ" sz="1200" dirty="0"/>
              <a:t>stran, občanských sdružení, odborových organizací a organizací zaměstnavatelů,</a:t>
            </a:r>
          </a:p>
          <a:p>
            <a:pPr marL="0" indent="0">
              <a:buNone/>
            </a:pPr>
            <a:r>
              <a:rPr lang="cs-CZ" sz="1200" dirty="0" smtClean="0"/>
              <a:t>c)mezinárodní </a:t>
            </a:r>
            <a:r>
              <a:rPr lang="cs-CZ" sz="1200" dirty="0"/>
              <a:t>smluvní dokumenty prezidentské, vládní a resortní úrovně,</a:t>
            </a:r>
          </a:p>
          <a:p>
            <a:pPr marL="0" indent="0">
              <a:buNone/>
            </a:pPr>
            <a:r>
              <a:rPr lang="cs-CZ" sz="1200" dirty="0" smtClean="0"/>
              <a:t>d)dokumenty </a:t>
            </a:r>
            <a:r>
              <a:rPr lang="cs-CZ" sz="1200" dirty="0"/>
              <a:t>geodetické a kartografické, katastry nemovitostí,</a:t>
            </a:r>
          </a:p>
          <a:p>
            <a:pPr marL="0" indent="0">
              <a:buNone/>
            </a:pPr>
            <a:r>
              <a:rPr lang="cs-CZ" sz="1200" dirty="0" smtClean="0"/>
              <a:t>e)dokumentace </a:t>
            </a:r>
            <a:r>
              <a:rPr lang="cs-CZ" sz="1200" dirty="0"/>
              <a:t>významných staveb,</a:t>
            </a:r>
          </a:p>
          <a:p>
            <a:pPr marL="0" indent="0">
              <a:buNone/>
            </a:pPr>
            <a:r>
              <a:rPr lang="cs-CZ" sz="1200" dirty="0" smtClean="0"/>
              <a:t>f)kroniky </a:t>
            </a:r>
            <a:r>
              <a:rPr lang="cs-CZ" sz="1200" dirty="0"/>
              <a:t>všech typů,</a:t>
            </a:r>
          </a:p>
          <a:p>
            <a:pPr marL="0" indent="0">
              <a:buNone/>
            </a:pPr>
            <a:r>
              <a:rPr lang="cs-CZ" sz="1200" dirty="0" smtClean="0"/>
              <a:t>g)matriky </a:t>
            </a:r>
            <a:r>
              <a:rPr lang="cs-CZ" sz="1200" dirty="0"/>
              <a:t>narozených, oddaných, zemřelých, vojenské, studentů, členů komor a občanských sdružení, sbírky matričních listin, dokumenty o nabývání a pozbývání státního občanství,</a:t>
            </a:r>
          </a:p>
          <a:p>
            <a:pPr marL="0" indent="0">
              <a:buNone/>
            </a:pPr>
            <a:r>
              <a:rPr lang="cs-CZ" sz="1200" dirty="0" smtClean="0"/>
              <a:t>h)roční </a:t>
            </a:r>
            <a:r>
              <a:rPr lang="cs-CZ" sz="1200" dirty="0"/>
              <a:t>rozpočty, závěrečné účty, účetní závěrky, hlavní knihy,</a:t>
            </a:r>
          </a:p>
          <a:p>
            <a:pPr marL="0" indent="0">
              <a:buNone/>
            </a:pPr>
            <a:r>
              <a:rPr lang="cs-CZ" sz="1200" dirty="0" smtClean="0"/>
              <a:t>i)historické </a:t>
            </a:r>
            <a:r>
              <a:rPr lang="cs-CZ" sz="1200" dirty="0"/>
              <a:t>sčítací archy obyvatelstva,</a:t>
            </a:r>
          </a:p>
          <a:p>
            <a:pPr marL="0" indent="0">
              <a:buNone/>
            </a:pPr>
            <a:r>
              <a:rPr lang="cs-CZ" sz="1200" dirty="0" smtClean="0"/>
              <a:t>j)soudní </a:t>
            </a:r>
            <a:r>
              <a:rPr lang="cs-CZ" sz="1200" dirty="0"/>
              <a:t>rozsudky pro politické delikty, pro zločiny proti lidskosti, pro omezování lidských práv a svobod, pro závažné trestné činy proti životu, zdraví a majetku občanů,</a:t>
            </a:r>
          </a:p>
          <a:p>
            <a:pPr marL="0" indent="0">
              <a:buNone/>
            </a:pPr>
            <a:r>
              <a:rPr lang="cs-CZ" sz="1200" dirty="0" smtClean="0"/>
              <a:t>k)osobní </a:t>
            </a:r>
            <a:r>
              <a:rPr lang="cs-CZ" sz="1200" dirty="0"/>
              <a:t>spisy významných osobností politického, hospodářského, vědeckého, technického, kulturního, náboženského, církevního a sportovního života,</a:t>
            </a:r>
          </a:p>
          <a:p>
            <a:pPr marL="0" indent="0">
              <a:buNone/>
            </a:pPr>
            <a:r>
              <a:rPr lang="cs-CZ" sz="1200" dirty="0" smtClean="0"/>
              <a:t>l)rukopisy </a:t>
            </a:r>
            <a:r>
              <a:rPr lang="cs-CZ" sz="1200" dirty="0"/>
              <a:t>významných literárních děl,</a:t>
            </a:r>
          </a:p>
          <a:p>
            <a:pPr marL="0" indent="0">
              <a:buNone/>
            </a:pPr>
            <a:r>
              <a:rPr lang="cs-CZ" sz="1200" dirty="0" smtClean="0"/>
              <a:t>m)podací </a:t>
            </a:r>
            <a:r>
              <a:rPr lang="cs-CZ" sz="1200" dirty="0"/>
              <a:t>deníky, rejstříky k nim, </a:t>
            </a:r>
            <a:r>
              <a:rPr lang="cs-CZ" sz="1200" dirty="0" err="1"/>
              <a:t>elenchy</a:t>
            </a:r>
            <a:r>
              <a:rPr lang="cs-CZ" sz="1200" dirty="0"/>
              <a:t>, kmenové listy, globální archy a další typy základních evidenčních pomůcek spisové služby,</a:t>
            </a:r>
          </a:p>
          <a:p>
            <a:pPr marL="0" indent="0">
              <a:buNone/>
            </a:pPr>
            <a:r>
              <a:rPr lang="cs-CZ" sz="1200" dirty="0" smtClean="0"/>
              <a:t>n)privatizační </a:t>
            </a:r>
            <a:r>
              <a:rPr lang="cs-CZ" sz="1200" dirty="0"/>
              <a:t>projekty,</a:t>
            </a:r>
          </a:p>
          <a:p>
            <a:pPr marL="0" indent="0">
              <a:buNone/>
            </a:pPr>
            <a:r>
              <a:rPr lang="cs-CZ" sz="1200" dirty="0" smtClean="0"/>
              <a:t>o)rehabilitační </a:t>
            </a:r>
            <a:r>
              <a:rPr lang="cs-CZ" sz="1200" dirty="0"/>
              <a:t>spisy,</a:t>
            </a:r>
          </a:p>
          <a:p>
            <a:pPr marL="0" indent="0">
              <a:buNone/>
            </a:pPr>
            <a:r>
              <a:rPr lang="cs-CZ" sz="1200" dirty="0" smtClean="0"/>
              <a:t>p)třídní </a:t>
            </a:r>
            <a:r>
              <a:rPr lang="cs-CZ" sz="1200" dirty="0"/>
              <a:t>výkazy, katalogy, katalogové listy, protokoly o závěrečných zkouškách, protokoly o maturitních zkouškách.</a:t>
            </a:r>
          </a:p>
          <a:p>
            <a:endParaRPr lang="cs-CZ" sz="1200" dirty="0" smtClean="0"/>
          </a:p>
        </p:txBody>
      </p:sp>
    </p:spTree>
    <p:extLst>
      <p:ext uri="{BB962C8B-B14F-4D97-AF65-F5344CB8AC3E}">
        <p14:creationId xmlns:p14="http://schemas.microsoft.com/office/powerpoint/2010/main" val="21500760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6632"/>
            <a:ext cx="8229600" cy="6264696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cs-CZ" sz="3400" dirty="0"/>
              <a:t>2. Dokumenty podle obsahu, které obsahují zásadní informace o</a:t>
            </a:r>
          </a:p>
          <a:p>
            <a:pPr marL="0" indent="0">
              <a:buNone/>
            </a:pPr>
            <a:r>
              <a:rPr lang="cs-CZ" sz="3400" dirty="0"/>
              <a:t>a)životních poměrech obyvatelstva v dobových státoprávních a ekonomických podmínkách,</a:t>
            </a:r>
          </a:p>
          <a:p>
            <a:pPr marL="0" indent="0">
              <a:buNone/>
            </a:pPr>
            <a:r>
              <a:rPr lang="cs-CZ" sz="3400" dirty="0"/>
              <a:t>b)strategiích, koncepcích a plánování rozvoje hospodářství včetně důležitých účetních a statistických výkazů a přehledů,</a:t>
            </a:r>
          </a:p>
          <a:p>
            <a:pPr marL="0" indent="0">
              <a:buNone/>
            </a:pPr>
            <a:r>
              <a:rPr lang="cs-CZ" sz="3400" dirty="0"/>
              <a:t>c)měnové politice,</a:t>
            </a:r>
          </a:p>
          <a:p>
            <a:pPr marL="0" indent="0">
              <a:buNone/>
            </a:pPr>
            <a:r>
              <a:rPr lang="cs-CZ" sz="3400" dirty="0"/>
              <a:t>d)majetkoprávních poměrech a jejich změnách v obecném měřítku, o konfiskacích a restitucích majetku,</a:t>
            </a:r>
          </a:p>
          <a:p>
            <a:pPr marL="0" indent="0">
              <a:buNone/>
            </a:pPr>
            <a:r>
              <a:rPr lang="cs-CZ" sz="3400" dirty="0"/>
              <a:t>e)právní úpravě mezinárodních vztahů,</a:t>
            </a:r>
          </a:p>
          <a:p>
            <a:pPr marL="0" indent="0">
              <a:buNone/>
            </a:pPr>
            <a:r>
              <a:rPr lang="cs-CZ" sz="3400" dirty="0"/>
              <a:t>f)tvorbě právních předpisů včetně jejich nerealizovaných návrhů,</a:t>
            </a:r>
          </a:p>
          <a:p>
            <a:pPr marL="0" indent="0">
              <a:buNone/>
            </a:pPr>
            <a:r>
              <a:rPr lang="cs-CZ" sz="3400" dirty="0"/>
              <a:t>g)státních hranicích, územním členění státu, hranicích správních obvodů, symbolech státu a územních samosprávných celků, místních názvech a jejich změnách, o slučování a rozlučování obcí,</a:t>
            </a:r>
          </a:p>
          <a:p>
            <a:pPr marL="0" indent="0">
              <a:buNone/>
            </a:pPr>
            <a:r>
              <a:rPr lang="cs-CZ" sz="3400" dirty="0"/>
              <a:t>h)vývoji a stavu zdravotnictví, sociální péče a úrovně bydlení,</a:t>
            </a:r>
          </a:p>
          <a:p>
            <a:pPr marL="0" indent="0">
              <a:buNone/>
            </a:pPr>
            <a:r>
              <a:rPr lang="cs-CZ" sz="3400" dirty="0"/>
              <a:t>i)vývoji a stavu vědy a techniky,</a:t>
            </a:r>
          </a:p>
          <a:p>
            <a:pPr marL="0" indent="0">
              <a:buNone/>
            </a:pPr>
            <a:r>
              <a:rPr lang="cs-CZ" sz="3400" dirty="0"/>
              <a:t>j)vývoji a stavu školství, kultury a umění, tělesné výchovy a sportu,</a:t>
            </a:r>
          </a:p>
          <a:p>
            <a:pPr marL="0" indent="0">
              <a:buNone/>
            </a:pPr>
            <a:r>
              <a:rPr lang="cs-CZ" sz="3400" dirty="0"/>
              <a:t>k)vývoji a stavu dopravy a spojů,</a:t>
            </a:r>
          </a:p>
          <a:p>
            <a:pPr marL="0" indent="0">
              <a:buNone/>
            </a:pPr>
            <a:r>
              <a:rPr lang="cs-CZ" sz="3400" dirty="0"/>
              <a:t>l)územním plánování,</a:t>
            </a:r>
          </a:p>
          <a:p>
            <a:pPr marL="0" indent="0">
              <a:buNone/>
            </a:pPr>
            <a:r>
              <a:rPr lang="cs-CZ" sz="3400" dirty="0"/>
              <a:t>m)zásadních změnách a opatřeních v ochraně životního prostředí,</a:t>
            </a:r>
          </a:p>
          <a:p>
            <a:pPr marL="0" indent="0">
              <a:buNone/>
            </a:pPr>
            <a:r>
              <a:rPr lang="cs-CZ" sz="3400" dirty="0"/>
              <a:t>n)geologických a půdních průzkumech,</a:t>
            </a:r>
          </a:p>
          <a:p>
            <a:pPr marL="0" indent="0">
              <a:buNone/>
            </a:pPr>
            <a:r>
              <a:rPr lang="cs-CZ" sz="3400" dirty="0"/>
              <a:t>o)technickém rozvoji včetně patentů na významné vynálezy,</a:t>
            </a:r>
          </a:p>
          <a:p>
            <a:pPr marL="0" indent="0">
              <a:buNone/>
            </a:pPr>
            <a:r>
              <a:rPr lang="cs-CZ" sz="3400" dirty="0"/>
              <a:t>p)kulturních památkách a jejich údržbě, rekonstrukci a ochraně,</a:t>
            </a:r>
          </a:p>
          <a:p>
            <a:pPr marL="0" indent="0">
              <a:buNone/>
            </a:pPr>
            <a:r>
              <a:rPr lang="cs-CZ" sz="3400" dirty="0"/>
              <a:t>q)životě a díle významných osobností,</a:t>
            </a:r>
          </a:p>
          <a:p>
            <a:pPr marL="0" indent="0">
              <a:buNone/>
            </a:pPr>
            <a:r>
              <a:rPr lang="cs-CZ" sz="3400" dirty="0"/>
              <a:t>r)volebních výsledcích a výsledcích referend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546155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/>
          <a:lstStyle/>
          <a:p>
            <a:r>
              <a:rPr lang="de-DE" b="1" smtClean="0"/>
              <a:t>Archivnictví</a:t>
            </a:r>
            <a:r>
              <a:rPr lang="cs-CZ" b="1" smtClean="0"/>
              <a:t/>
            </a:r>
            <a:br>
              <a:rPr lang="cs-CZ" b="1" smtClean="0"/>
            </a:br>
            <a:r>
              <a:rPr lang="de-DE" smtClean="0"/>
              <a:t>obor </a:t>
            </a:r>
            <a:r>
              <a:rPr lang="de-DE"/>
              <a:t>lidské činnosti zaměřený na péči o archiválie jako součásti národního kulturního dědictví a plnící funkce správní, informační, vědecké a kulturní </a:t>
            </a:r>
            <a:endParaRPr lang="cs-CZ" smtClean="0"/>
          </a:p>
          <a:p>
            <a:endParaRPr lang="cs-CZ"/>
          </a:p>
          <a:p>
            <a:r>
              <a:rPr lang="de-DE" b="1" smtClean="0"/>
              <a:t>Archiv</a:t>
            </a:r>
            <a:r>
              <a:rPr lang="cs-CZ" smtClean="0"/>
              <a:t/>
            </a:r>
            <a:br>
              <a:rPr lang="cs-CZ" smtClean="0"/>
            </a:br>
            <a:r>
              <a:rPr lang="de-DE" smtClean="0"/>
              <a:t>zařízení </a:t>
            </a:r>
            <a:r>
              <a:rPr lang="de-DE"/>
              <a:t>podle tohoto zákona, které slouží k ukládání archiválií a péči o ně, </a:t>
            </a:r>
            <a:endParaRPr lang="de-DE" smtClean="0"/>
          </a:p>
        </p:txBody>
      </p:sp>
    </p:spTree>
    <p:extLst>
      <p:ext uri="{BB962C8B-B14F-4D97-AF65-F5344CB8AC3E}">
        <p14:creationId xmlns:p14="http://schemas.microsoft.com/office/powerpoint/2010/main" val="735419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/>
          </a:bodyPr>
          <a:lstStyle/>
          <a:p>
            <a:r>
              <a:rPr lang="de-DE" b="1" smtClean="0"/>
              <a:t>Původce</a:t>
            </a:r>
            <a:r>
              <a:rPr lang="cs-CZ" smtClean="0"/>
              <a:t/>
            </a:r>
            <a:br>
              <a:rPr lang="cs-CZ" smtClean="0"/>
            </a:br>
            <a:r>
              <a:rPr lang="de-DE" smtClean="0"/>
              <a:t> </a:t>
            </a:r>
            <a:r>
              <a:rPr lang="de-DE"/>
              <a:t>každý, z jehož činnosti dokument vznikl; za dokument vzniklý z činnosti původce se považuje rovněž dokument, který byl původci doručen nebo jinak předán, </a:t>
            </a:r>
            <a:endParaRPr lang="cs-CZ" smtClean="0"/>
          </a:p>
          <a:p>
            <a:endParaRPr lang="cs-CZ"/>
          </a:p>
          <a:p>
            <a:r>
              <a:rPr lang="cs-CZ" b="1" smtClean="0"/>
              <a:t>DOKUMENT</a:t>
            </a:r>
          </a:p>
          <a:p>
            <a:endParaRPr lang="cs-CZ" b="1" smtClean="0"/>
          </a:p>
          <a:p>
            <a:r>
              <a:rPr lang="cs-CZ" b="1" smtClean="0"/>
              <a:t>ARCHIVÁLIE</a:t>
            </a:r>
          </a:p>
        </p:txBody>
      </p:sp>
    </p:spTree>
    <p:extLst>
      <p:ext uri="{BB962C8B-B14F-4D97-AF65-F5344CB8AC3E}">
        <p14:creationId xmlns:p14="http://schemas.microsoft.com/office/powerpoint/2010/main" val="2302006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Autofit/>
          </a:bodyPr>
          <a:lstStyle/>
          <a:p>
            <a:r>
              <a:rPr lang="de-DE" sz="2200" b="1" smtClean="0"/>
              <a:t>Dokument</a:t>
            </a:r>
            <a:r>
              <a:rPr lang="cs-CZ" sz="2200" b="1" smtClean="0"/>
              <a:t/>
            </a:r>
            <a:br>
              <a:rPr lang="cs-CZ" sz="2200" b="1" smtClean="0"/>
            </a:br>
            <a:r>
              <a:rPr lang="de-DE" sz="2200" smtClean="0"/>
              <a:t>každá </a:t>
            </a:r>
            <a:r>
              <a:rPr lang="de-DE" sz="2200"/>
              <a:t>písemná, obrazová, zvuková nebo jiná zaznamenaná informace, ať již v podobě analogové či digitální, která byla vytvořena původcem nebo byla původci doručena, </a:t>
            </a:r>
            <a:endParaRPr lang="cs-CZ" sz="2200" smtClean="0"/>
          </a:p>
          <a:p>
            <a:endParaRPr lang="cs-CZ" sz="2200"/>
          </a:p>
          <a:p>
            <a:r>
              <a:rPr lang="de-DE" sz="2200" b="1" smtClean="0"/>
              <a:t>Archiváli</a:t>
            </a:r>
            <a:r>
              <a:rPr lang="cs-CZ" sz="2200" b="1" smtClean="0"/>
              <a:t>e</a:t>
            </a:r>
            <a:r>
              <a:rPr lang="cs-CZ" sz="2200" smtClean="0"/>
              <a:t/>
            </a:r>
            <a:br>
              <a:rPr lang="cs-CZ" sz="2200" smtClean="0"/>
            </a:br>
            <a:r>
              <a:rPr lang="de-DE" sz="2200" smtClean="0"/>
              <a:t> </a:t>
            </a:r>
            <a:r>
              <a:rPr lang="de-DE" sz="2200"/>
              <a:t>takový dokument, který byl vzhledem k době vzniku, obsahu, původu, vnějším znakům a trvalé hodnotě dané politickým, hospodářským, právním, historickým, kulturním, vědeckým nebo informačním významem vybrán ve veřejném zájmu k trvalému uchování a byl vzat do evidence archiválií; archiváliemi jsou i pečetidla, razítka a jiné hmotné předměty související s archivním fondem či s archivní sbírkou, které byly vzhledem k době vzniku, obsahu, původu, vnějším znakům a trvalé hodnotě dané politickým, hospodářským, právním, historickým, kulturním, vědeckým nebo informačním významem </a:t>
            </a:r>
            <a:r>
              <a:rPr lang="de-DE" sz="2200" b="1"/>
              <a:t>vybrány a vzaty do evidence</a:t>
            </a:r>
            <a:r>
              <a:rPr lang="de-DE" sz="2200"/>
              <a:t>, </a:t>
            </a:r>
            <a:endParaRPr lang="cs-CZ" sz="2200" smtClean="0"/>
          </a:p>
        </p:txBody>
      </p:sp>
    </p:spTree>
    <p:extLst>
      <p:ext uri="{BB962C8B-B14F-4D97-AF65-F5344CB8AC3E}">
        <p14:creationId xmlns:p14="http://schemas.microsoft.com/office/powerpoint/2010/main" val="1283075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/>
          </a:bodyPr>
          <a:lstStyle/>
          <a:p>
            <a:r>
              <a:rPr lang="de-DE" b="1" smtClean="0"/>
              <a:t>archivní fond</a:t>
            </a:r>
            <a:r>
              <a:rPr lang="cs-CZ" smtClean="0"/>
              <a:t/>
            </a:r>
            <a:br>
              <a:rPr lang="cs-CZ" smtClean="0"/>
            </a:br>
            <a:r>
              <a:rPr lang="de-DE" smtClean="0"/>
              <a:t> </a:t>
            </a:r>
            <a:r>
              <a:rPr lang="de-DE"/>
              <a:t>soubor archiválií, který vznikl výběrem z dokumentů vytvořených z činnosti původce, </a:t>
            </a:r>
          </a:p>
          <a:p>
            <a:endParaRPr lang="cs-CZ" smtClean="0"/>
          </a:p>
          <a:p>
            <a:r>
              <a:rPr lang="de-DE" b="1" smtClean="0"/>
              <a:t>archivní sbírk</a:t>
            </a:r>
            <a:r>
              <a:rPr lang="cs-CZ" b="1" smtClean="0"/>
              <a:t>a</a:t>
            </a:r>
            <a:r>
              <a:rPr lang="cs-CZ" smtClean="0"/>
              <a:t/>
            </a:r>
            <a:br>
              <a:rPr lang="cs-CZ" smtClean="0"/>
            </a:br>
            <a:r>
              <a:rPr lang="de-DE" smtClean="0"/>
              <a:t> </a:t>
            </a:r>
            <a:r>
              <a:rPr lang="de-DE"/>
              <a:t>soubor archiválií navzájem propojených jedním nebo několika společnými znaky, </a:t>
            </a:r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1283075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b="1"/>
              <a:t>výkon spisové služby</a:t>
            </a:r>
            <a:r>
              <a:rPr lang="cs-CZ"/>
              <a:t/>
            </a:r>
            <a:br>
              <a:rPr lang="cs-CZ"/>
            </a:br>
            <a:r>
              <a:rPr lang="de-DE"/>
              <a:t> zajištění odborné správy dokumentů vzniklých z činnosti původce, popřípadě z činnosti jeho právních předchůdců, zahrnující jejich řádný příjem, evidenci, rozdělování, oběh, vyřizování, vyhotovování, podepisování, odesílání, ukládání a vyřazování ve skartačním řízení, a to včetně kontroly těchto činností, </a:t>
            </a:r>
            <a:endParaRPr lang="cs-CZ"/>
          </a:p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11628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 fontScale="77500" lnSpcReduction="20000"/>
          </a:bodyPr>
          <a:lstStyle/>
          <a:p>
            <a:r>
              <a:rPr lang="cs-CZ" b="1"/>
              <a:t>V</a:t>
            </a:r>
            <a:r>
              <a:rPr lang="de-DE" b="1" smtClean="0"/>
              <a:t>ýběr archiválií</a:t>
            </a:r>
            <a:r>
              <a:rPr lang="cs-CZ" smtClean="0"/>
              <a:t/>
            </a:r>
            <a:br>
              <a:rPr lang="cs-CZ" smtClean="0"/>
            </a:br>
            <a:r>
              <a:rPr lang="de-DE" smtClean="0"/>
              <a:t>posouzení </a:t>
            </a:r>
            <a:r>
              <a:rPr lang="de-DE"/>
              <a:t>hodnoty dokumentů a rozhodnutí o jejich vybrání za archiválie a zařazení do evidence archiválií, </a:t>
            </a:r>
          </a:p>
          <a:p>
            <a:endParaRPr lang="cs-CZ" smtClean="0"/>
          </a:p>
          <a:p>
            <a:r>
              <a:rPr lang="cs-CZ" b="1"/>
              <a:t>P</a:t>
            </a:r>
            <a:r>
              <a:rPr lang="de-DE" b="1"/>
              <a:t>éč</a:t>
            </a:r>
            <a:r>
              <a:rPr lang="cs-CZ" b="1"/>
              <a:t>e</a:t>
            </a:r>
            <a:r>
              <a:rPr lang="de-DE" b="1"/>
              <a:t> o archiválie</a:t>
            </a:r>
            <a:r>
              <a:rPr lang="cs-CZ"/>
              <a:t/>
            </a:r>
            <a:br>
              <a:rPr lang="cs-CZ"/>
            </a:br>
            <a:r>
              <a:rPr lang="de-DE"/>
              <a:t>jejich výběr, evidence, ochrana, archivní zpracování, uložení a zpřístupnění, </a:t>
            </a:r>
            <a:endParaRPr lang="cs-CZ"/>
          </a:p>
          <a:p>
            <a:endParaRPr lang="cs-CZ" smtClean="0"/>
          </a:p>
          <a:p>
            <a:r>
              <a:rPr lang="cs-CZ" b="1"/>
              <a:t>A</a:t>
            </a:r>
            <a:r>
              <a:rPr lang="de-DE" b="1" smtClean="0"/>
              <a:t>rchivní zpracování</a:t>
            </a:r>
            <a:r>
              <a:rPr lang="cs-CZ" smtClean="0"/>
              <a:t/>
            </a:r>
            <a:br>
              <a:rPr lang="cs-CZ" smtClean="0"/>
            </a:br>
            <a:r>
              <a:rPr lang="de-DE" smtClean="0"/>
              <a:t>třídění</a:t>
            </a:r>
            <a:r>
              <a:rPr lang="de-DE"/>
              <a:t>, pořádání a popis archiválií, </a:t>
            </a:r>
          </a:p>
          <a:p>
            <a:endParaRPr lang="cs-CZ" smtClean="0"/>
          </a:p>
          <a:p>
            <a:r>
              <a:rPr lang="cs-CZ" b="1" smtClean="0"/>
              <a:t>A</a:t>
            </a:r>
            <a:r>
              <a:rPr lang="de-DE" b="1" smtClean="0"/>
              <a:t>rchivní pomůck</a:t>
            </a:r>
            <a:r>
              <a:rPr lang="cs-CZ" b="1" smtClean="0"/>
              <a:t>a</a:t>
            </a:r>
            <a:r>
              <a:rPr lang="de-DE" b="1" smtClean="0"/>
              <a:t> </a:t>
            </a:r>
            <a:r>
              <a:rPr lang="cs-CZ" smtClean="0"/>
              <a:t/>
            </a:r>
            <a:br>
              <a:rPr lang="cs-CZ" smtClean="0"/>
            </a:br>
            <a:r>
              <a:rPr lang="de-DE" smtClean="0"/>
              <a:t>informační </a:t>
            </a:r>
            <a:r>
              <a:rPr lang="de-DE"/>
              <a:t>systém, který se vytváří při archivním zpracování a slouží pro evidenci a orientaci v obsahu a časovém rozsahu archivního fondu, archivní sbírky nebo jejich částí, </a:t>
            </a:r>
          </a:p>
          <a:p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458803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1600" dirty="0"/>
              <a:t>Povinnost uchovávat dokumenty a umožnit výběr archiválií mají</a:t>
            </a:r>
          </a:p>
          <a:p>
            <a:pPr marL="0" indent="0">
              <a:buNone/>
            </a:pPr>
            <a:r>
              <a:rPr lang="cs-CZ" sz="1600" u="sng" dirty="0"/>
              <a:t>veřejnoprávní původci</a:t>
            </a:r>
            <a:endParaRPr lang="cs-CZ" sz="1600" dirty="0"/>
          </a:p>
          <a:p>
            <a:r>
              <a:rPr lang="cs-CZ" sz="1600" dirty="0"/>
              <a:t>a) organizační složky státu,</a:t>
            </a:r>
          </a:p>
          <a:p>
            <a:r>
              <a:rPr lang="cs-CZ" sz="1600" dirty="0"/>
              <a:t>b) státní příspěvkové organizace,</a:t>
            </a:r>
          </a:p>
          <a:p>
            <a:r>
              <a:rPr lang="cs-CZ" sz="1600" dirty="0"/>
              <a:t>c) státní podniky,</a:t>
            </a:r>
          </a:p>
          <a:p>
            <a:r>
              <a:rPr lang="cs-CZ" sz="1600" dirty="0"/>
              <a:t>d) územní samosprávné celky,</a:t>
            </a:r>
          </a:p>
          <a:p>
            <a:r>
              <a:rPr lang="cs-CZ" sz="1600" dirty="0"/>
              <a:t>e) organizační složky a právnické osoby založené nebo zřízené územními samosprávnými celky, pokud vykonávají veřejnou správu nebo zaměstnávají více než 25 zaměstnanců,</a:t>
            </a:r>
          </a:p>
          <a:p>
            <a:r>
              <a:rPr lang="cs-CZ" sz="1600" dirty="0"/>
              <a:t>f) školy a vysoké školy,</a:t>
            </a:r>
            <a:r>
              <a:rPr lang="cs-CZ" sz="1600" u="sng" baseline="30000" dirty="0">
                <a:hlinkClick r:id="rId2"/>
              </a:rPr>
              <a:t>1)</a:t>
            </a:r>
            <a:endParaRPr lang="cs-CZ" sz="1600" dirty="0"/>
          </a:p>
          <a:p>
            <a:r>
              <a:rPr lang="cs-CZ" sz="1600" dirty="0"/>
              <a:t>g) právnické osoby zřízené zákonem,</a:t>
            </a:r>
          </a:p>
          <a:p>
            <a:r>
              <a:rPr lang="cs-CZ" sz="1600" dirty="0"/>
              <a:t>h) zdravotnická </a:t>
            </a:r>
            <a:r>
              <a:rPr lang="cs-CZ" sz="1600" dirty="0" smtClean="0"/>
              <a:t>zařízení</a:t>
            </a:r>
            <a:endParaRPr lang="cs-CZ" sz="1600" dirty="0"/>
          </a:p>
          <a:p>
            <a:pPr marL="0" indent="0">
              <a:buNone/>
            </a:pPr>
            <a:r>
              <a:rPr lang="cs-CZ" sz="1600" dirty="0"/>
              <a:t> </a:t>
            </a:r>
          </a:p>
          <a:p>
            <a:pPr marL="0" indent="0">
              <a:buNone/>
            </a:pPr>
            <a:r>
              <a:rPr lang="cs-CZ" sz="1600" u="sng" dirty="0"/>
              <a:t>soukromoprávní původci </a:t>
            </a:r>
          </a:p>
          <a:p>
            <a:r>
              <a:rPr lang="cs-CZ" sz="1600" dirty="0"/>
              <a:t>a) </a:t>
            </a:r>
            <a:r>
              <a:rPr lang="cs-CZ" sz="1600" dirty="0" err="1"/>
              <a:t>podnidatelé</a:t>
            </a:r>
            <a:r>
              <a:rPr lang="cs-CZ" sz="1600" dirty="0"/>
              <a:t> zapsaní v obchodním rejstříku, pokud jde o dokumenty uvedené v </a:t>
            </a:r>
            <a:r>
              <a:rPr lang="cs-CZ" sz="1600" u="sng" dirty="0">
                <a:hlinkClick r:id="rId3"/>
              </a:rPr>
              <a:t>příloze č. 1</a:t>
            </a:r>
            <a:r>
              <a:rPr lang="cs-CZ" sz="1600" dirty="0"/>
              <a:t> k tomuto zákonu,</a:t>
            </a:r>
          </a:p>
          <a:p>
            <a:r>
              <a:rPr lang="cs-CZ" sz="1600" dirty="0"/>
              <a:t>b) politické strany, politická hnutí, občanská sdružení, odborové organizace, organizace zaměstnavatelů, církve a náboženské společnosti,</a:t>
            </a:r>
          </a:p>
          <a:p>
            <a:r>
              <a:rPr lang="cs-CZ" sz="1600" dirty="0"/>
              <a:t>c) profesní komory; členové profesních komor jen v případech, pokud dokumenty vzniklé z jejich činnosti jsou veřejnými listinami,</a:t>
            </a:r>
          </a:p>
          <a:p>
            <a:r>
              <a:rPr lang="cs-CZ" sz="1600" dirty="0"/>
              <a:t>d) nadace a nadační fondy, obecně prospěšné společnosti,</a:t>
            </a:r>
          </a:p>
          <a:p>
            <a:r>
              <a:rPr lang="cs-CZ" sz="1600" dirty="0"/>
              <a:t>e) likvidátoři v případě dokumentů původce, který je v likvidaci, a správci konkursní podstaty v případě dokumentů původce, na kterého byl prohlášen konkurs</a:t>
            </a:r>
            <a:r>
              <a:rPr lang="cs-CZ" sz="1600" dirty="0" smtClean="0"/>
              <a:t>,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37766124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Kritériem výběru archiválií je trvalá hodnota dokumentu vzhledem k</a:t>
            </a:r>
          </a:p>
          <a:p>
            <a:endParaRPr lang="cs-CZ" dirty="0" smtClean="0"/>
          </a:p>
          <a:p>
            <a:r>
              <a:rPr lang="cs-CZ" dirty="0" smtClean="0"/>
              <a:t>a</a:t>
            </a:r>
            <a:r>
              <a:rPr lang="cs-CZ" dirty="0"/>
              <a:t>) době vzniku,</a:t>
            </a:r>
          </a:p>
          <a:p>
            <a:endParaRPr lang="cs-CZ" dirty="0" smtClean="0"/>
          </a:p>
          <a:p>
            <a:r>
              <a:rPr lang="cs-CZ" dirty="0" smtClean="0"/>
              <a:t>b</a:t>
            </a:r>
            <a:r>
              <a:rPr lang="cs-CZ" dirty="0"/>
              <a:t>) obsahu,</a:t>
            </a:r>
          </a:p>
          <a:p>
            <a:endParaRPr lang="cs-CZ" dirty="0" smtClean="0"/>
          </a:p>
          <a:p>
            <a:r>
              <a:rPr lang="cs-CZ" dirty="0" smtClean="0"/>
              <a:t>c</a:t>
            </a:r>
            <a:r>
              <a:rPr lang="cs-CZ" dirty="0"/>
              <a:t>) původu,</a:t>
            </a:r>
          </a:p>
          <a:p>
            <a:endParaRPr lang="cs-CZ" dirty="0" smtClean="0"/>
          </a:p>
          <a:p>
            <a:r>
              <a:rPr lang="cs-CZ" dirty="0" smtClean="0"/>
              <a:t>d</a:t>
            </a:r>
            <a:r>
              <a:rPr lang="cs-CZ" dirty="0"/>
              <a:t>) vnějším znakům.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5147661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838</Words>
  <Application>Microsoft Office PowerPoint</Application>
  <PresentationFormat>Předvádění na obrazovce (4:3)</PresentationFormat>
  <Paragraphs>98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5" baseType="lpstr">
      <vt:lpstr>Arial</vt:lpstr>
      <vt:lpstr>Calibri</vt:lpstr>
      <vt:lpstr>Motiv systému Office</vt:lpstr>
      <vt:lpstr>Vymezení pojmů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Studijní literatura</dc:title>
  <dc:creator>user</dc:creator>
  <cp:lastModifiedBy>user</cp:lastModifiedBy>
  <cp:revision>7</cp:revision>
  <dcterms:created xsi:type="dcterms:W3CDTF">2015-10-01T06:02:19Z</dcterms:created>
  <dcterms:modified xsi:type="dcterms:W3CDTF">2016-09-21T21:15:18Z</dcterms:modified>
</cp:coreProperties>
</file>