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91" r:id="rId8"/>
    <p:sldId id="264" r:id="rId9"/>
    <p:sldId id="266" r:id="rId10"/>
    <p:sldId id="278" r:id="rId11"/>
    <p:sldId id="279" r:id="rId12"/>
    <p:sldId id="280" r:id="rId13"/>
    <p:sldId id="282" r:id="rId14"/>
    <p:sldId id="284" r:id="rId15"/>
    <p:sldId id="285" r:id="rId16"/>
    <p:sldId id="286" r:id="rId17"/>
    <p:sldId id="287" r:id="rId18"/>
    <p:sldId id="288" r:id="rId19"/>
    <p:sldId id="294" r:id="rId20"/>
    <p:sldId id="289" r:id="rId21"/>
    <p:sldId id="290" r:id="rId22"/>
    <p:sldId id="292" r:id="rId23"/>
    <p:sldId id="295" r:id="rId24"/>
    <p:sldId id="296" r:id="rId25"/>
    <p:sldId id="297" r:id="rId26"/>
    <p:sldId id="298" r:id="rId27"/>
    <p:sldId id="299" r:id="rId28"/>
    <p:sldId id="293" r:id="rId29"/>
    <p:sldId id="269" r:id="rId30"/>
    <p:sldId id="270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116B41-D50B-4815-8F3F-CB973073AC53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novaiso690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ice-moravska.cz/casopis-matice-moravske" TargetMode="External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player.cz/slide/2281952/" TargetMode="External"/><Relationship Id="rId2" Type="http://schemas.openxmlformats.org/officeDocument/2006/relationships/hyperlink" Target="https://www.youtube.com/watch?t=1&amp;v=aYyolKUE-H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lib.phil.muni.cz/data/handle/11222.digilib/130405/monography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e.org/" TargetMode="External"/><Relationship Id="rId2" Type="http://schemas.openxmlformats.org/officeDocument/2006/relationships/hyperlink" Target="https://ezdroje.mun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s.muni.cz/do/rect/el/estud/ff/js07/informace/materialy/kurz_prace_s_informacemi.html" TargetMode="External"/><Relationship Id="rId4" Type="http://schemas.openxmlformats.org/officeDocument/2006/relationships/hyperlink" Target="https://theses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" TargetMode="External"/><Relationship Id="rId7" Type="http://schemas.openxmlformats.org/officeDocument/2006/relationships/hyperlink" Target="http://www.npu.cz/" TargetMode="External"/><Relationship Id="rId2" Type="http://schemas.openxmlformats.org/officeDocument/2006/relationships/hyperlink" Target="http://www.mz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seum.cz/" TargetMode="External"/><Relationship Id="rId5" Type="http://schemas.openxmlformats.org/officeDocument/2006/relationships/hyperlink" Target="http://www.cesarch.cz/" TargetMode="External"/><Relationship Id="rId4" Type="http://schemas.openxmlformats.org/officeDocument/2006/relationships/hyperlink" Target="https://ezdroje.muni.cz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519864" cy="158417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Psaní odborných textů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800800" cy="2304256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+mj-lt"/>
              </a:rPr>
              <a:t>Odborný</a:t>
            </a:r>
            <a:r>
              <a:rPr lang="cs-CZ" dirty="0"/>
              <a:t> text</a:t>
            </a:r>
          </a:p>
          <a:p>
            <a:r>
              <a:rPr lang="cs-CZ" dirty="0"/>
              <a:t>Výběr tématu</a:t>
            </a:r>
          </a:p>
          <a:p>
            <a:r>
              <a:rPr lang="cs-CZ" dirty="0"/>
              <a:t>Rešerše</a:t>
            </a:r>
          </a:p>
          <a:p>
            <a:r>
              <a:rPr lang="cs-CZ" dirty="0"/>
              <a:t>Bibliografická citace</a:t>
            </a:r>
          </a:p>
          <a:p>
            <a:r>
              <a:rPr lang="cs-CZ" dirty="0"/>
              <a:t>Sekundární dokumenty</a:t>
            </a:r>
          </a:p>
          <a:p>
            <a:r>
              <a:rPr lang="cs-CZ" dirty="0"/>
              <a:t>Informační etika</a:t>
            </a:r>
          </a:p>
          <a:p>
            <a:r>
              <a:rPr lang="cs-CZ" dirty="0"/>
              <a:t>Korektury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5112568" cy="80470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Sekundární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352928" cy="547260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redukované odborné texty</a:t>
            </a:r>
          </a:p>
          <a:p>
            <a:pPr lvl="1"/>
            <a:r>
              <a:rPr lang="cs-CZ" dirty="0"/>
              <a:t>abstrakt</a:t>
            </a:r>
          </a:p>
          <a:p>
            <a:pPr lvl="2"/>
            <a:r>
              <a:rPr lang="cs-CZ" dirty="0"/>
              <a:t>vyskytuje se v úvodní části textu</a:t>
            </a:r>
          </a:p>
          <a:p>
            <a:pPr lvl="2"/>
            <a:r>
              <a:rPr lang="cs-CZ" dirty="0"/>
              <a:t>stručné shrnutí tématu práce, jejího obsahu, cílů, použitých metod a závěrů</a:t>
            </a:r>
          </a:p>
          <a:p>
            <a:pPr lvl="2"/>
            <a:r>
              <a:rPr lang="cs-CZ" dirty="0"/>
              <a:t>identifikuje problém a shrnuje závěry</a:t>
            </a:r>
          </a:p>
          <a:p>
            <a:pPr lvl="2"/>
            <a:r>
              <a:rPr lang="cs-CZ" dirty="0"/>
              <a:t>formulován nově, může obsahovat texty z původního textu</a:t>
            </a:r>
          </a:p>
          <a:p>
            <a:pPr lvl="2"/>
            <a:r>
              <a:rPr lang="cs-CZ" dirty="0"/>
              <a:t>krátký a výstižný, zaměřený na hlavní myšlenky textu</a:t>
            </a:r>
          </a:p>
          <a:p>
            <a:pPr lvl="2"/>
            <a:r>
              <a:rPr lang="cs-CZ" dirty="0"/>
              <a:t>neobsahuje žádné odkazy ani citace</a:t>
            </a:r>
          </a:p>
          <a:p>
            <a:pPr lvl="2"/>
            <a:r>
              <a:rPr lang="cs-CZ" dirty="0"/>
              <a:t>slouží čtenáři jako pomoc při rychlé orientaci v dané práci</a:t>
            </a:r>
          </a:p>
          <a:p>
            <a:pPr lvl="3"/>
            <a:r>
              <a:rPr lang="cs-CZ" dirty="0"/>
              <a:t>srozumitelné i tehdy nemá-li čtenář celý text k dispozici</a:t>
            </a:r>
          </a:p>
          <a:p>
            <a:pPr lvl="2"/>
            <a:r>
              <a:rPr lang="cs-CZ" dirty="0"/>
              <a:t>v odborných periodikách umístěn před úvodem, oddělen od vlastního textu, často odlišně formátován (jiné zarovnání, velikost písma apod.)</a:t>
            </a:r>
          </a:p>
          <a:p>
            <a:pPr lvl="3"/>
            <a:r>
              <a:rPr lang="cs-CZ" dirty="0"/>
              <a:t>též samostatně ve specializovaných periodikách</a:t>
            </a:r>
          </a:p>
          <a:p>
            <a:pPr lvl="2"/>
            <a:r>
              <a:rPr lang="cs-CZ" dirty="0"/>
              <a:t>abstrakt na konferenci</a:t>
            </a:r>
          </a:p>
          <a:p>
            <a:pPr lvl="3"/>
            <a:r>
              <a:rPr lang="cs-CZ" dirty="0"/>
              <a:t>výtah z plánovaného vystoupení na konferenci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5040560" cy="87671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Sekundární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43192" cy="54006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dirty="0"/>
              <a:t>anotace</a:t>
            </a:r>
          </a:p>
          <a:p>
            <a:pPr lvl="2"/>
            <a:r>
              <a:rPr lang="cs-CZ" dirty="0"/>
              <a:t>stručná hodnotící informace o obsahu práce</a:t>
            </a:r>
          </a:p>
          <a:p>
            <a:pPr lvl="3"/>
            <a:r>
              <a:rPr lang="cs-CZ" dirty="0"/>
              <a:t>v odborném časopise</a:t>
            </a:r>
          </a:p>
          <a:p>
            <a:pPr lvl="4"/>
            <a:r>
              <a:rPr lang="cs-CZ" dirty="0"/>
              <a:t>stručná informace o nové knize, která v daném oboru vyšla</a:t>
            </a:r>
          </a:p>
          <a:p>
            <a:pPr lvl="4"/>
            <a:r>
              <a:rPr lang="cs-CZ" dirty="0"/>
              <a:t>může mít podobu stručné recenze</a:t>
            </a:r>
          </a:p>
          <a:p>
            <a:pPr lvl="3"/>
            <a:r>
              <a:rPr lang="cs-CZ" dirty="0"/>
              <a:t>nakladatelská anotace</a:t>
            </a:r>
          </a:p>
          <a:p>
            <a:pPr lvl="4"/>
            <a:r>
              <a:rPr lang="cs-CZ" dirty="0"/>
              <a:t>upozorňuje na novou knihu, na zadní straně obálky</a:t>
            </a:r>
          </a:p>
          <a:p>
            <a:pPr lvl="2"/>
            <a:r>
              <a:rPr lang="cs-CZ" dirty="0"/>
              <a:t>formulována nově, neobsahuje texty z původního textu</a:t>
            </a:r>
          </a:p>
          <a:p>
            <a:pPr lvl="2"/>
            <a:r>
              <a:rPr lang="cs-CZ" dirty="0"/>
              <a:t>neobsahuje žádné odkazy ani citace</a:t>
            </a:r>
          </a:p>
          <a:p>
            <a:pPr lvl="1"/>
            <a:r>
              <a:rPr lang="cs-CZ" dirty="0"/>
              <a:t>klíčová slova</a:t>
            </a:r>
          </a:p>
          <a:p>
            <a:pPr lvl="2"/>
            <a:r>
              <a:rPr lang="cs-CZ" dirty="0"/>
              <a:t>vyskytuje se v úvodní části textu</a:t>
            </a:r>
          </a:p>
          <a:p>
            <a:pPr lvl="2"/>
            <a:r>
              <a:rPr lang="cs-CZ" dirty="0"/>
              <a:t>obvykle 3–6 pojmů charakterizujících text</a:t>
            </a:r>
          </a:p>
          <a:p>
            <a:pPr lvl="2"/>
            <a:r>
              <a:rPr lang="cs-CZ" dirty="0"/>
              <a:t>využívána v knihovních rejstřících i na webu</a:t>
            </a:r>
          </a:p>
          <a:p>
            <a:pPr lvl="2"/>
            <a:r>
              <a:rPr lang="cs-CZ" dirty="0"/>
              <a:t>vyhledávání knih nebo webových stránek podobného tématu</a:t>
            </a:r>
          </a:p>
          <a:p>
            <a:pPr lvl="2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Sekundární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cs-CZ" dirty="0"/>
              <a:t>resumé</a:t>
            </a:r>
          </a:p>
          <a:p>
            <a:pPr lvl="2"/>
            <a:r>
              <a:rPr lang="cs-CZ" dirty="0"/>
              <a:t>vyskytuje se v závěrečné části textu</a:t>
            </a:r>
          </a:p>
          <a:p>
            <a:pPr lvl="2"/>
            <a:r>
              <a:rPr lang="cs-CZ" dirty="0"/>
              <a:t>stručně charakterizuje problematiku dané práce, popisuje použité metody, uvádí přínos výzkumu pro obor, témata a možnosti dalšího zkoumání </a:t>
            </a:r>
          </a:p>
          <a:p>
            <a:pPr lvl="2"/>
            <a:r>
              <a:rPr lang="cs-CZ" dirty="0"/>
              <a:t>uvádí také základní argumenty</a:t>
            </a:r>
          </a:p>
          <a:p>
            <a:pPr lvl="2"/>
            <a:r>
              <a:rPr lang="cs-CZ" dirty="0"/>
              <a:t>délka se odvíjí od rozsahu práce </a:t>
            </a:r>
          </a:p>
          <a:p>
            <a:pPr lvl="2"/>
            <a:r>
              <a:rPr lang="cs-CZ" dirty="0"/>
              <a:t>přeložen do několika jazyků</a:t>
            </a:r>
          </a:p>
          <a:p>
            <a:pPr lvl="1"/>
            <a:r>
              <a:rPr lang="cs-CZ" i="1" dirty="0"/>
              <a:t>synopse</a:t>
            </a:r>
          </a:p>
          <a:p>
            <a:pPr lvl="2"/>
            <a:r>
              <a:rPr lang="cs-CZ" i="1" dirty="0"/>
              <a:t>výtah z díla </a:t>
            </a:r>
          </a:p>
          <a:p>
            <a:pPr lvl="2"/>
            <a:r>
              <a:rPr lang="cs-CZ" i="1" dirty="0"/>
              <a:t>málo využívaná</a:t>
            </a:r>
          </a:p>
          <a:p>
            <a:pPr lvl="1"/>
            <a:r>
              <a:rPr lang="cs-CZ" i="1" dirty="0"/>
              <a:t>extrakt</a:t>
            </a:r>
          </a:p>
          <a:p>
            <a:pPr lvl="2"/>
            <a:r>
              <a:rPr lang="cs-CZ" i="1" dirty="0"/>
              <a:t>citace určitých částí dokumentu</a:t>
            </a:r>
          </a:p>
          <a:p>
            <a:pPr lvl="2"/>
            <a:r>
              <a:rPr lang="cs-CZ" i="1" dirty="0"/>
              <a:t>málo využívaný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5256584" cy="128215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Obecné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4968552"/>
          </a:xfrm>
        </p:spPr>
        <p:txBody>
          <a:bodyPr>
            <a:normAutofit/>
          </a:bodyPr>
          <a:lstStyle/>
          <a:p>
            <a:r>
              <a:rPr lang="cs-CZ" dirty="0"/>
              <a:t>při psaní sekundárních dokumentů:</a:t>
            </a:r>
          </a:p>
          <a:p>
            <a:pPr lvl="1"/>
            <a:r>
              <a:rPr lang="cs-CZ" dirty="0"/>
              <a:t>souvětí tvořit kratší, věty jasné a stručné</a:t>
            </a:r>
          </a:p>
          <a:p>
            <a:pPr lvl="1"/>
            <a:r>
              <a:rPr lang="cs-CZ" dirty="0"/>
              <a:t>podat srozumitelnou charakteristiku, o co v práci jde, nezabývat se detaily</a:t>
            </a:r>
          </a:p>
          <a:p>
            <a:pPr lvl="1"/>
            <a:r>
              <a:rPr lang="cs-CZ" dirty="0"/>
              <a:t>vyvarovat se citového a osobního zabarvení, nepoužívat květnatou poetickou mluvu</a:t>
            </a:r>
          </a:p>
          <a:p>
            <a:pPr lvl="1"/>
            <a:r>
              <a:rPr lang="cs-CZ" dirty="0"/>
              <a:t>texty připravovat buď souběžně s hlavním textem nebo bezprostředně po jeho dopsání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112568" cy="1296144"/>
          </a:xfrm>
        </p:spPr>
        <p:txBody>
          <a:bodyPr/>
          <a:lstStyle/>
          <a:p>
            <a:r>
              <a:rPr lang="cs-CZ" dirty="0"/>
              <a:t>Bibliografická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064896" cy="4536504"/>
          </a:xfrm>
        </p:spPr>
        <p:txBody>
          <a:bodyPr>
            <a:normAutofit/>
          </a:bodyPr>
          <a:lstStyle/>
          <a:p>
            <a:r>
              <a:rPr lang="cs-CZ" dirty="0"/>
              <a:t>bibliografická citace</a:t>
            </a:r>
          </a:p>
          <a:p>
            <a:pPr lvl="1"/>
            <a:r>
              <a:rPr lang="cs-CZ" dirty="0"/>
              <a:t>přesná identifikace pramene, z něhož bylo čerpáno</a:t>
            </a:r>
          </a:p>
          <a:p>
            <a:pPr lvl="1"/>
            <a:r>
              <a:rPr lang="cs-CZ" dirty="0"/>
              <a:t>zdroj informace pro čtenáře, recenzenta, oponenta</a:t>
            </a:r>
          </a:p>
          <a:p>
            <a:pPr lvl="1"/>
            <a:r>
              <a:rPr lang="cs-CZ" dirty="0"/>
              <a:t>umožňuje zpětné vyhledání a ověření</a:t>
            </a:r>
          </a:p>
          <a:p>
            <a:pPr lvl="1"/>
            <a:r>
              <a:rPr lang="cs-CZ" dirty="0"/>
              <a:t>zdroj odkazu na další literaturu</a:t>
            </a:r>
          </a:p>
          <a:p>
            <a:r>
              <a:rPr lang="cs-CZ" dirty="0"/>
              <a:t>seznam bibliografických citací</a:t>
            </a:r>
          </a:p>
          <a:p>
            <a:pPr lvl="1"/>
            <a:r>
              <a:rPr lang="cs-CZ" dirty="0"/>
              <a:t>seznam použitých pramenů a literatury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79512" y="476672"/>
            <a:ext cx="5184576" cy="1224136"/>
          </a:xfrm>
        </p:spPr>
        <p:txBody>
          <a:bodyPr/>
          <a:lstStyle/>
          <a:p>
            <a:r>
              <a:rPr lang="cs-CZ" dirty="0"/>
              <a:t>Odborný text a citace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539552" y="1484784"/>
            <a:ext cx="8208912" cy="511256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psaní odborného textu vyžaduje</a:t>
            </a:r>
          </a:p>
          <a:p>
            <a:pPr lvl="1"/>
            <a:r>
              <a:rPr lang="cs-CZ" dirty="0"/>
              <a:t>uvedení odkazů na knihy, články, prameny a zdroje, které autor používal</a:t>
            </a:r>
          </a:p>
          <a:p>
            <a:pPr lvl="1"/>
            <a:r>
              <a:rPr lang="cs-CZ" dirty="0"/>
              <a:t>osvědčení znalosti základních i sekundárních zdrojů vážících se ke zpracovanému tématu</a:t>
            </a:r>
          </a:p>
          <a:p>
            <a:pPr lvl="1"/>
            <a:r>
              <a:rPr lang="cs-CZ" dirty="0"/>
              <a:t>možnost zpětné kontroly čtenářů i posuzovatelů textu</a:t>
            </a:r>
          </a:p>
          <a:p>
            <a:pPr lvl="1"/>
            <a:r>
              <a:rPr lang="cs-CZ" dirty="0"/>
              <a:t>dodržení autorské etiky a autorského zákona</a:t>
            </a:r>
          </a:p>
          <a:p>
            <a:r>
              <a:rPr lang="cs-CZ" dirty="0"/>
              <a:t>odkazy na citace</a:t>
            </a:r>
          </a:p>
          <a:p>
            <a:pPr lvl="1"/>
            <a:r>
              <a:rPr lang="cs-CZ" dirty="0"/>
              <a:t>odkaz vsunut do textu</a:t>
            </a:r>
          </a:p>
          <a:p>
            <a:pPr lvl="1"/>
            <a:r>
              <a:rPr lang="cs-CZ" dirty="0"/>
              <a:t>poznámkový aparát</a:t>
            </a:r>
          </a:p>
          <a:p>
            <a:pPr lvl="2"/>
            <a:r>
              <a:rPr lang="cs-CZ" dirty="0"/>
              <a:t>na stránce, na konci kapitoly, na konci celého textu</a:t>
            </a:r>
          </a:p>
          <a:p>
            <a:pPr lvl="1"/>
            <a:r>
              <a:rPr lang="cs-CZ" dirty="0"/>
              <a:t>soupis zdrojů na konci dokumentu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5184576" cy="1080120"/>
          </a:xfrm>
        </p:spPr>
        <p:txBody>
          <a:bodyPr/>
          <a:lstStyle/>
          <a:p>
            <a:r>
              <a:rPr lang="cs-CZ" dirty="0"/>
              <a:t>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odborný text</a:t>
            </a:r>
          </a:p>
          <a:p>
            <a:pPr lvl="1"/>
            <a:r>
              <a:rPr lang="cs-CZ" dirty="0"/>
              <a:t>podřízení se zásadám a zvyklostem, stanoveným na VŠ nebo vydavatelem</a:t>
            </a:r>
          </a:p>
          <a:p>
            <a:pPr lvl="2"/>
            <a:r>
              <a:rPr lang="cs-CZ" dirty="0"/>
              <a:t>formální úprava a členění vlastního textu</a:t>
            </a:r>
          </a:p>
          <a:p>
            <a:pPr lvl="2"/>
            <a:r>
              <a:rPr lang="cs-CZ" dirty="0"/>
              <a:t>vybavení anotacemi, abstrakty, klíčovými slovy</a:t>
            </a:r>
          </a:p>
          <a:p>
            <a:pPr lvl="2"/>
            <a:r>
              <a:rPr lang="cs-CZ" dirty="0"/>
              <a:t>obrazová příloha</a:t>
            </a:r>
          </a:p>
          <a:p>
            <a:pPr lvl="2"/>
            <a:r>
              <a:rPr lang="cs-CZ" dirty="0"/>
              <a:t>rejstříky</a:t>
            </a:r>
          </a:p>
          <a:p>
            <a:pPr lvl="2"/>
            <a:r>
              <a:rPr lang="cs-CZ" dirty="0"/>
              <a:t>seznamy pramenů a literatury</a:t>
            </a:r>
          </a:p>
          <a:p>
            <a:pPr lvl="2"/>
            <a:r>
              <a:rPr lang="cs-CZ" dirty="0"/>
              <a:t>seznamy zkratek</a:t>
            </a:r>
          </a:p>
          <a:p>
            <a:pPr lvl="2"/>
            <a:r>
              <a:rPr lang="cs-CZ" dirty="0"/>
              <a:t>apod.</a:t>
            </a:r>
          </a:p>
          <a:p>
            <a:r>
              <a:rPr lang="cs-CZ" dirty="0"/>
              <a:t>citační normy</a:t>
            </a:r>
          </a:p>
          <a:p>
            <a:pPr lvl="1"/>
            <a:r>
              <a:rPr lang="cs-CZ" dirty="0"/>
              <a:t>sjednocují zásady pro publikování/vydávání odborných textů </a:t>
            </a:r>
          </a:p>
          <a:p>
            <a:pPr lvl="1"/>
            <a:r>
              <a:rPr lang="cs-CZ" dirty="0"/>
              <a:t>pokyny vydavatelů, respektující zvyklosti v daném oboru</a:t>
            </a:r>
          </a:p>
          <a:p>
            <a:pPr lvl="1"/>
            <a:r>
              <a:rPr lang="cs-CZ" dirty="0"/>
              <a:t>pokyny pro autory při přípravě rukopisu</a:t>
            </a:r>
          </a:p>
          <a:p>
            <a:pPr lvl="2"/>
            <a:r>
              <a:rPr lang="cs-CZ" dirty="0"/>
              <a:t>citační úzus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6372200" cy="922114"/>
          </a:xfrm>
        </p:spPr>
        <p:txBody>
          <a:bodyPr>
            <a:normAutofit/>
          </a:bodyPr>
          <a:lstStyle/>
          <a:p>
            <a:r>
              <a:rPr lang="cs-CZ" dirty="0"/>
              <a:t>Mezinárodní citační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82168" cy="532859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ČSN ISO 690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sz="3000" i="1" dirty="0"/>
              <a:t>Bibliografická citace. Obsah, forma a struktura</a:t>
            </a:r>
          </a:p>
          <a:p>
            <a:pPr lvl="1"/>
            <a:r>
              <a:rPr lang="cs-CZ" dirty="0"/>
              <a:t>platná od roku 2011</a:t>
            </a:r>
          </a:p>
          <a:p>
            <a:pPr lvl="2"/>
            <a:r>
              <a:rPr lang="cs-CZ" dirty="0"/>
              <a:t>obsahuje pravidla psaní a odkazování bibliografických citací monografických publikací a jejich částí, časopiseckých (seriálových) článků, příspěvků do monografií (sborníků z konferencí) a patentovaných dokumentů</a:t>
            </a:r>
          </a:p>
          <a:p>
            <a:pPr lvl="2"/>
            <a:r>
              <a:rPr lang="cs-CZ" dirty="0">
                <a:hlinkClick r:id="rId2"/>
              </a:rPr>
              <a:t>https://sites.google.com/site/novaiso690/</a:t>
            </a:r>
            <a:endParaRPr lang="cs-CZ" dirty="0"/>
          </a:p>
          <a:p>
            <a:r>
              <a:rPr lang="cs-CZ" b="1" dirty="0"/>
              <a:t>ČSN ISO 690-2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sz="3000" i="1" dirty="0"/>
              <a:t>Bibliografické citace. Část 2: Elektronické dokumenty nebo jejich části</a:t>
            </a:r>
          </a:p>
          <a:p>
            <a:pPr lvl="2"/>
            <a:r>
              <a:rPr lang="cs-CZ" dirty="0"/>
              <a:t>stanovuje způsoby citování elektronických monografií, databází a počítačových programů a jejich částí, elektronických (seriálových) publikací (časopisy) a jejich částí (články), elektronických nástěnek, diskusních fór a elektronických zpráv, a to jak pro elektronické publikace na příslušných nosičích   (CD ROM, disk), tak i pro online dokumenty, u nichž je třeba ještě uvést dostupnost v počítačové síti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5040560" cy="1152128"/>
          </a:xfrm>
        </p:spPr>
        <p:txBody>
          <a:bodyPr/>
          <a:lstStyle/>
          <a:p>
            <a:r>
              <a:rPr lang="cs-CZ" dirty="0"/>
              <a:t>Normy stanovují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435280" cy="4325112"/>
          </a:xfrm>
        </p:spPr>
        <p:txBody>
          <a:bodyPr/>
          <a:lstStyle/>
          <a:p>
            <a:r>
              <a:rPr lang="cs-CZ" dirty="0"/>
              <a:t>obecná pravidla pro psaní údajů bibliografických citací</a:t>
            </a:r>
          </a:p>
          <a:p>
            <a:pPr lvl="1"/>
            <a:r>
              <a:rPr lang="cs-CZ" dirty="0"/>
              <a:t>autor, název, vydání…</a:t>
            </a:r>
          </a:p>
          <a:p>
            <a:r>
              <a:rPr lang="cs-CZ" dirty="0"/>
              <a:t>formální úprava a struktura citací</a:t>
            </a:r>
          </a:p>
          <a:p>
            <a:pPr lvl="1"/>
            <a:r>
              <a:rPr lang="cs-CZ" dirty="0"/>
              <a:t>pořadí a forma zápisu</a:t>
            </a:r>
          </a:p>
          <a:p>
            <a:r>
              <a:rPr lang="cs-CZ" dirty="0"/>
              <a:t>povinné a nepovinné údaje</a:t>
            </a:r>
          </a:p>
          <a:p>
            <a:r>
              <a:rPr lang="cs-CZ" dirty="0"/>
              <a:t>uspořádání soupisu bibliografických citací a metody odkazů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6671592" cy="1440160"/>
          </a:xfrm>
        </p:spPr>
        <p:txBody>
          <a:bodyPr/>
          <a:lstStyle/>
          <a:p>
            <a:r>
              <a:rPr lang="cs-CZ" dirty="0"/>
              <a:t>Identifikátory knih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610160" cy="4619600"/>
          </a:xfrm>
        </p:spPr>
        <p:txBody>
          <a:bodyPr>
            <a:normAutofit/>
          </a:bodyPr>
          <a:lstStyle/>
          <a:p>
            <a:r>
              <a:rPr lang="cs-CZ" b="1" dirty="0">
                <a:latin typeface="+mj-lt"/>
              </a:rPr>
              <a:t>neperiodické publikace</a:t>
            </a:r>
            <a:r>
              <a:rPr lang="cs-CZ" dirty="0">
                <a:latin typeface="+mj-lt"/>
              </a:rPr>
              <a:t> </a:t>
            </a:r>
          </a:p>
          <a:p>
            <a:pPr lvl="1"/>
            <a:r>
              <a:rPr lang="cs-CZ" dirty="0">
                <a:latin typeface="+mj-lt"/>
              </a:rPr>
              <a:t>označeny mezinárodním číslem </a:t>
            </a:r>
            <a:r>
              <a:rPr lang="cs-CZ" b="1" dirty="0">
                <a:latin typeface="+mj-lt"/>
              </a:rPr>
              <a:t>ISBN </a:t>
            </a:r>
            <a:r>
              <a:rPr lang="cs-CZ" dirty="0">
                <a:latin typeface="+mj-lt"/>
              </a:rPr>
              <a:t>(</a:t>
            </a:r>
            <a:r>
              <a:rPr lang="cs-CZ" i="1" dirty="0" err="1">
                <a:latin typeface="+mj-lt"/>
              </a:rPr>
              <a:t>International</a:t>
            </a:r>
            <a:r>
              <a:rPr lang="cs-CZ" i="1" dirty="0">
                <a:latin typeface="+mj-lt"/>
              </a:rPr>
              <a:t> Standard </a:t>
            </a:r>
            <a:r>
              <a:rPr lang="cs-CZ" i="1" dirty="0" err="1">
                <a:latin typeface="+mj-lt"/>
              </a:rPr>
              <a:t>Book</a:t>
            </a:r>
            <a:r>
              <a:rPr lang="cs-CZ" i="1" dirty="0">
                <a:latin typeface="+mj-lt"/>
              </a:rPr>
              <a:t> </a:t>
            </a:r>
            <a:r>
              <a:rPr lang="cs-CZ" i="1" dirty="0" err="1">
                <a:latin typeface="+mj-lt"/>
              </a:rPr>
              <a:t>Number</a:t>
            </a:r>
            <a:r>
              <a:rPr lang="cs-CZ" i="1" dirty="0">
                <a:latin typeface="+mj-lt"/>
              </a:rPr>
              <a:t>, </a:t>
            </a:r>
            <a:r>
              <a:rPr lang="cs-CZ" dirty="0">
                <a:latin typeface="+mj-lt"/>
              </a:rPr>
              <a:t>číselný kód určený pro jednoznačnou identifikaci knižních vydání)</a:t>
            </a:r>
          </a:p>
          <a:p>
            <a:r>
              <a:rPr lang="cs-CZ" b="1" dirty="0">
                <a:latin typeface="+mj-lt"/>
              </a:rPr>
              <a:t>periodické publikace</a:t>
            </a:r>
          </a:p>
          <a:p>
            <a:pPr lvl="1"/>
            <a:r>
              <a:rPr lang="cs-CZ" dirty="0">
                <a:latin typeface="+mj-lt"/>
              </a:rPr>
              <a:t>označeny mezinárodním číslem </a:t>
            </a:r>
            <a:r>
              <a:rPr lang="cs-CZ" b="1" dirty="0">
                <a:latin typeface="+mj-lt"/>
              </a:rPr>
              <a:t>ISSN </a:t>
            </a:r>
            <a:r>
              <a:rPr lang="cs-CZ" i="1" dirty="0">
                <a:latin typeface="+mj-lt"/>
              </a:rPr>
              <a:t>(</a:t>
            </a:r>
            <a:r>
              <a:rPr lang="cs-CZ" i="1" dirty="0" err="1">
                <a:latin typeface="+mj-lt"/>
              </a:rPr>
              <a:t>International</a:t>
            </a:r>
            <a:r>
              <a:rPr lang="cs-CZ" i="1" dirty="0">
                <a:latin typeface="+mj-lt"/>
              </a:rPr>
              <a:t> Standard </a:t>
            </a:r>
            <a:r>
              <a:rPr lang="cs-CZ" i="1" dirty="0" err="1">
                <a:latin typeface="+mj-lt"/>
              </a:rPr>
              <a:t>Serial</a:t>
            </a:r>
            <a:r>
              <a:rPr lang="cs-CZ" i="1" dirty="0">
                <a:latin typeface="+mj-lt"/>
              </a:rPr>
              <a:t> </a:t>
            </a:r>
            <a:r>
              <a:rPr lang="cs-CZ" i="1" dirty="0" err="1">
                <a:latin typeface="+mj-lt"/>
              </a:rPr>
              <a:t>Number</a:t>
            </a:r>
            <a:r>
              <a:rPr lang="cs-CZ" i="1" dirty="0">
                <a:latin typeface="+mj-lt"/>
              </a:rPr>
              <a:t>, </a:t>
            </a:r>
            <a:r>
              <a:rPr lang="cs-CZ" dirty="0">
                <a:latin typeface="+mj-lt"/>
              </a:rPr>
              <a:t>jednoznačný osmiciferný identifikátor periodické publikace)</a:t>
            </a:r>
          </a:p>
          <a:p>
            <a:r>
              <a:rPr lang="cs-CZ" dirty="0">
                <a:latin typeface="+mj-lt"/>
              </a:rPr>
              <a:t>zpravidla uvedeny na rubu titulního listu a v čárovém kódu na obálce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cs-CZ" dirty="0"/>
              <a:t>Odborný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5184576"/>
          </a:xfrm>
        </p:spPr>
        <p:txBody>
          <a:bodyPr>
            <a:normAutofit fontScale="77500" lnSpcReduction="20000"/>
          </a:bodyPr>
          <a:lstStyle/>
          <a:p>
            <a:r>
              <a:rPr lang="cs-CZ" sz="3500" b="1" dirty="0">
                <a:latin typeface="+mj-lt"/>
              </a:rPr>
              <a:t>uzavřený slohový útvar, jehož účelem je informovat, zaujímat stanoviska, vysvětlovat myšlenky a komunikovat o teoriích různých vědních oborů s odbornou veřejností</a:t>
            </a:r>
          </a:p>
          <a:p>
            <a:pPr lvl="1"/>
            <a:r>
              <a:rPr lang="cs-CZ" sz="3100" dirty="0">
                <a:latin typeface="+mj-lt"/>
              </a:rPr>
              <a:t>nástroj komunikace ve vědních oborech</a:t>
            </a:r>
          </a:p>
          <a:p>
            <a:pPr lvl="1"/>
            <a:r>
              <a:rPr lang="cs-CZ" sz="3100" dirty="0">
                <a:latin typeface="+mj-lt"/>
              </a:rPr>
              <a:t>odborně sdělná a vzdělávací funkce</a:t>
            </a:r>
          </a:p>
          <a:p>
            <a:pPr lvl="1"/>
            <a:r>
              <a:rPr lang="cs-CZ" sz="3100" dirty="0">
                <a:latin typeface="+mj-lt"/>
              </a:rPr>
              <a:t>četba odborných textů, kritický přistup k nim a schopnost jejich vlastní produkce je jedním z účelů vzdělání na VŠ</a:t>
            </a:r>
          </a:p>
          <a:p>
            <a:pPr lvl="2"/>
            <a:r>
              <a:rPr lang="cs-CZ" sz="3100" dirty="0">
                <a:latin typeface="+mj-lt"/>
              </a:rPr>
              <a:t>četba odborných textů – aktivní a efektivní čtení, porozumění, pochopení a poznání, získávání zkušeností </a:t>
            </a:r>
          </a:p>
          <a:p>
            <a:pPr lvl="2"/>
            <a:r>
              <a:rPr lang="cs-CZ" sz="3100" dirty="0">
                <a:latin typeface="+mj-lt"/>
              </a:rPr>
              <a:t>publikování vlastních odborných textů – prokázání schopností a dovedností získaných během studia formou závěrečné práce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112568" cy="1152128"/>
          </a:xfrm>
        </p:spPr>
        <p:txBody>
          <a:bodyPr>
            <a:normAutofit fontScale="90000"/>
          </a:bodyPr>
          <a:lstStyle/>
          <a:p>
            <a:r>
              <a:rPr lang="cs-CZ" dirty="0"/>
              <a:t>Obecné citační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496944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přehlednost a jednotnost</a:t>
            </a:r>
          </a:p>
          <a:p>
            <a:r>
              <a:rPr lang="cs-CZ" dirty="0"/>
              <a:t>přesnost a úplnost</a:t>
            </a:r>
          </a:p>
          <a:p>
            <a:r>
              <a:rPr lang="cs-CZ" dirty="0"/>
              <a:t>citování primárních pramenů</a:t>
            </a:r>
          </a:p>
          <a:p>
            <a:r>
              <a:rPr lang="cs-CZ" dirty="0"/>
              <a:t>nezkracovat slova obsažená v údajích o citované publikaci</a:t>
            </a:r>
          </a:p>
          <a:p>
            <a:r>
              <a:rPr lang="cs-CZ" dirty="0"/>
              <a:t>zásada zachování pravopisných norem pro daný jazyk</a:t>
            </a:r>
          </a:p>
          <a:p>
            <a:pPr lvl="1"/>
            <a:r>
              <a:rPr lang="cs-CZ" dirty="0"/>
              <a:t>cizojazyčná literatura</a:t>
            </a:r>
          </a:p>
          <a:p>
            <a:r>
              <a:rPr lang="cs-CZ" dirty="0"/>
              <a:t>zásada zachování jazyka knihy</a:t>
            </a:r>
          </a:p>
          <a:p>
            <a:pPr lvl="1"/>
            <a:r>
              <a:rPr lang="cs-CZ" dirty="0"/>
              <a:t>nepřekládáme údaje </a:t>
            </a:r>
          </a:p>
          <a:p>
            <a:pPr lvl="2"/>
            <a:r>
              <a:rPr lang="cs-CZ" dirty="0"/>
              <a:t>o autorovi, názvu, vydání</a:t>
            </a:r>
          </a:p>
          <a:p>
            <a:pPr lvl="3"/>
            <a:r>
              <a:rPr lang="cs-CZ" dirty="0"/>
              <a:t>1st </a:t>
            </a:r>
            <a:r>
              <a:rPr lang="cs-CZ" dirty="0" err="1"/>
              <a:t>edition</a:t>
            </a:r>
            <a:r>
              <a:rPr lang="cs-CZ" dirty="0"/>
              <a:t>, 2nd </a:t>
            </a:r>
            <a:r>
              <a:rPr lang="cs-CZ" dirty="0" err="1"/>
              <a:t>ed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fyzickém popisu </a:t>
            </a:r>
          </a:p>
          <a:p>
            <a:pPr lvl="3"/>
            <a:r>
              <a:rPr lang="cs-CZ" dirty="0"/>
              <a:t>320 p. (</a:t>
            </a:r>
            <a:r>
              <a:rPr lang="cs-CZ" dirty="0" err="1"/>
              <a:t>pages</a:t>
            </a:r>
            <a:r>
              <a:rPr lang="cs-CZ" dirty="0"/>
              <a:t>), 320 S. (</a:t>
            </a:r>
            <a:r>
              <a:rPr lang="cs-CZ" dirty="0" err="1"/>
              <a:t>Seiten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jména nakladatelů</a:t>
            </a:r>
          </a:p>
          <a:p>
            <a:r>
              <a:rPr lang="cs-CZ" dirty="0"/>
              <a:t>chybějící údaj přeskočit, vynechat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5544616" cy="1152128"/>
          </a:xfrm>
        </p:spPr>
        <p:txBody>
          <a:bodyPr>
            <a:normAutofit fontScale="90000"/>
          </a:bodyPr>
          <a:lstStyle/>
          <a:p>
            <a:r>
              <a:rPr lang="cs-CZ" dirty="0"/>
              <a:t>Zdroje údajů pro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primární dokument</a:t>
            </a:r>
          </a:p>
          <a:p>
            <a:pPr lvl="1"/>
            <a:r>
              <a:rPr lang="cs-CZ" dirty="0"/>
              <a:t>titulní list + rubová strana titulního listu, tiráž, počet stran</a:t>
            </a:r>
          </a:p>
          <a:p>
            <a:r>
              <a:rPr lang="cs-CZ" dirty="0"/>
              <a:t>údaje charakterizující publikaci</a:t>
            </a:r>
          </a:p>
          <a:p>
            <a:pPr lvl="1"/>
            <a:r>
              <a:rPr lang="cs-CZ" dirty="0"/>
              <a:t>struktura bibliografické citace</a:t>
            </a:r>
          </a:p>
          <a:p>
            <a:r>
              <a:rPr lang="cs-CZ" dirty="0"/>
              <a:t>povinné a nepovinné údaje</a:t>
            </a:r>
          </a:p>
          <a:p>
            <a:pPr lvl="1"/>
            <a:r>
              <a:rPr lang="cs-CZ" dirty="0"/>
              <a:t>primární odpovědnost</a:t>
            </a:r>
          </a:p>
          <a:p>
            <a:r>
              <a:rPr lang="cs-CZ" dirty="0"/>
              <a:t>formální úprava zápisu</a:t>
            </a:r>
          </a:p>
          <a:p>
            <a:pPr lvl="1"/>
            <a:r>
              <a:rPr lang="cs-CZ" dirty="0"/>
              <a:t>dána příslušnou normou</a:t>
            </a:r>
          </a:p>
          <a:p>
            <a:pPr lvl="1"/>
            <a:r>
              <a:rPr lang="cs-CZ" dirty="0"/>
              <a:t>údaj – oddělovací znak – mezera – další údaj ….</a:t>
            </a:r>
          </a:p>
          <a:p>
            <a:pPr lvl="1"/>
            <a:r>
              <a:rPr lang="cs-CZ" dirty="0"/>
              <a:t>za oddělovacím znakem začínáme velkým písmenem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5184576" cy="936104"/>
          </a:xfrm>
        </p:spPr>
        <p:txBody>
          <a:bodyPr/>
          <a:lstStyle/>
          <a:p>
            <a:r>
              <a:rPr lang="cs-CZ" dirty="0"/>
              <a:t>Chyby při citování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824536"/>
          </a:xfrm>
        </p:spPr>
        <p:txBody>
          <a:bodyPr>
            <a:normAutofit/>
          </a:bodyPr>
          <a:lstStyle/>
          <a:p>
            <a:r>
              <a:rPr lang="cs-CZ" dirty="0"/>
              <a:t>citování díla, které autor nepoužil</a:t>
            </a:r>
          </a:p>
          <a:p>
            <a:pPr lvl="1"/>
            <a:r>
              <a:rPr lang="cs-CZ" dirty="0"/>
              <a:t>vložení citací děl kapacit oboru nesouvisejících s tématem</a:t>
            </a:r>
          </a:p>
          <a:p>
            <a:r>
              <a:rPr lang="cs-CZ" dirty="0"/>
              <a:t>necitování díla, které autor použil</a:t>
            </a:r>
          </a:p>
          <a:p>
            <a:pPr lvl="1"/>
            <a:r>
              <a:rPr lang="cs-CZ" dirty="0"/>
              <a:t>antipatie k autorovi</a:t>
            </a:r>
          </a:p>
          <a:p>
            <a:r>
              <a:rPr lang="cs-CZ" dirty="0" err="1"/>
              <a:t>autocitace</a:t>
            </a:r>
            <a:r>
              <a:rPr lang="cs-CZ" dirty="0"/>
              <a:t> bez souvislosti s tématem</a:t>
            </a:r>
          </a:p>
          <a:p>
            <a:r>
              <a:rPr lang="cs-CZ" dirty="0"/>
              <a:t>nepřesné citovaní znemožňující dohledání díla</a:t>
            </a:r>
          </a:p>
          <a:p>
            <a:r>
              <a:rPr lang="cs-CZ" dirty="0"/>
              <a:t>poznámky na stránce delší než text</a:t>
            </a:r>
          </a:p>
          <a:p>
            <a:r>
              <a:rPr lang="cs-CZ" dirty="0"/>
              <a:t>citovat raději více než méně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5688632" cy="864096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Časopis Matice moravské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 descr="cmm_pokyny_Stránka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124744"/>
            <a:ext cx="3202206" cy="4800600"/>
          </a:xfrm>
        </p:spPr>
      </p:pic>
      <p:pic>
        <p:nvPicPr>
          <p:cNvPr id="5" name="Zástupný symbol pro obsah 3" descr="cmm_pokyny_Stránka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1628800"/>
            <a:ext cx="3202206" cy="4800600"/>
          </a:xfrm>
          <a:prstGeom prst="rect">
            <a:avLst/>
          </a:prstGeom>
        </p:spPr>
      </p:pic>
      <p:pic>
        <p:nvPicPr>
          <p:cNvPr id="6" name="Zástupný symbol pro obsah 5" descr="cmm_pokyny_Stránka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1794" y="2057400"/>
            <a:ext cx="3202206" cy="480060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755576" y="90872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5"/>
              </a:rPr>
              <a:t>http://www.matice-</a:t>
            </a:r>
            <a:r>
              <a:rPr lang="cs-CZ" dirty="0" err="1">
                <a:hlinkClick r:id="rId5"/>
              </a:rPr>
              <a:t>moravska.cz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casopis</a:t>
            </a:r>
            <a:r>
              <a:rPr lang="cs-CZ" dirty="0">
                <a:hlinkClick r:id="rId5"/>
              </a:rPr>
              <a:t>-matice-</a:t>
            </a:r>
            <a:r>
              <a:rPr lang="cs-CZ" dirty="0" err="1">
                <a:hlinkClick r:id="rId5"/>
              </a:rPr>
              <a:t>moravske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4680520" cy="936104"/>
          </a:xfrm>
        </p:spPr>
        <p:txBody>
          <a:bodyPr/>
          <a:lstStyle/>
          <a:p>
            <a:r>
              <a:rPr lang="cs-CZ" dirty="0"/>
              <a:t>Autorský zákon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67544" y="1844824"/>
            <a:ext cx="8219256" cy="4729712"/>
          </a:xfrm>
        </p:spPr>
        <p:txBody>
          <a:bodyPr>
            <a:normAutofit/>
          </a:bodyPr>
          <a:lstStyle/>
          <a:p>
            <a:r>
              <a:rPr lang="cs-CZ" dirty="0"/>
              <a:t>Zákon č. 121/2000 Sb., o právu autorském</a:t>
            </a:r>
          </a:p>
          <a:p>
            <a:pPr lvl="1"/>
            <a:r>
              <a:rPr lang="cs-CZ" dirty="0"/>
              <a:t>Novela zákona 156/2013 Sb.</a:t>
            </a:r>
          </a:p>
          <a:p>
            <a:r>
              <a:rPr lang="cs-CZ" dirty="0"/>
              <a:t>diplomové a disertační práce (pokud se nejedná o kompiláty z internetu !) jsou pod ochranou autorského zákona, a to po dobu 70 let po smrti autora</a:t>
            </a:r>
          </a:p>
          <a:p>
            <a:pPr lvl="1"/>
            <a:r>
              <a:rPr lang="cs-CZ" dirty="0"/>
              <a:t>toto dílo je možné citovat</a:t>
            </a:r>
          </a:p>
          <a:p>
            <a:pPr lvl="1"/>
            <a:r>
              <a:rPr lang="cs-CZ" dirty="0"/>
              <a:t>nesmí se reprodukovat ani jeho části</a:t>
            </a:r>
          </a:p>
          <a:p>
            <a:pPr lvl="2"/>
            <a:r>
              <a:rPr lang="cs-CZ" dirty="0"/>
              <a:t>pouze se souhlasem autora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zabývá se morálními principy a pravidly souvisejícími se zpracováním informací</a:t>
            </a:r>
          </a:p>
          <a:p>
            <a:pPr lvl="1"/>
            <a:r>
              <a:rPr lang="cs-CZ" dirty="0"/>
              <a:t>zásady správného lidského chování a uplatňování těchto zásad v informační praxi </a:t>
            </a:r>
          </a:p>
          <a:p>
            <a:r>
              <a:rPr lang="cs-CZ" dirty="0"/>
              <a:t>hodnocení informací — jedna z podstatných složek </a:t>
            </a:r>
            <a:r>
              <a:rPr lang="cs-CZ" b="1" dirty="0"/>
              <a:t>informační gramotnosti</a:t>
            </a:r>
          </a:p>
          <a:p>
            <a:pPr lvl="1"/>
            <a:r>
              <a:rPr lang="cs-CZ" dirty="0"/>
              <a:t>rozpoznání a vydělení kvalitních informací.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tvůrce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nešířit informace podněcující nenávist mezi lidmi </a:t>
            </a:r>
          </a:p>
          <a:p>
            <a:r>
              <a:rPr lang="cs-CZ" dirty="0"/>
              <a:t>sdělovat informace pravdivé, nezkreslené, s vyloučením polopravd, dvojsmyslů apod. </a:t>
            </a:r>
          </a:p>
          <a:p>
            <a:r>
              <a:rPr lang="cs-CZ" dirty="0"/>
              <a:t>správně citovat </a:t>
            </a:r>
          </a:p>
          <a:p>
            <a:r>
              <a:rPr lang="cs-CZ" dirty="0"/>
              <a:t>psát věcně, stručně a srozumitelně </a:t>
            </a:r>
          </a:p>
          <a:p>
            <a:r>
              <a:rPr lang="cs-CZ" dirty="0"/>
              <a:t>vyhýbat se vícenásobnému publikování článků stejného obsahu, aby zamezil zbytečnému růstu objemu publikovaných dokumentů </a:t>
            </a:r>
          </a:p>
          <a:p>
            <a:r>
              <a:rPr lang="cs-CZ" dirty="0"/>
              <a:t>nepsat proti svému morálnímu přesvědčení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příklady problémů: </a:t>
            </a:r>
          </a:p>
          <a:p>
            <a:pPr lvl="1"/>
            <a:r>
              <a:rPr lang="cs-CZ" dirty="0"/>
              <a:t>dodržování autorských práv </a:t>
            </a:r>
          </a:p>
          <a:p>
            <a:pPr lvl="1"/>
            <a:r>
              <a:rPr lang="cs-CZ" dirty="0"/>
              <a:t>porušování citačních zásad </a:t>
            </a:r>
          </a:p>
          <a:p>
            <a:pPr lvl="1"/>
            <a:r>
              <a:rPr lang="cs-CZ" dirty="0"/>
              <a:t>obchodování s osobními údaji </a:t>
            </a:r>
          </a:p>
          <a:p>
            <a:pPr lvl="1"/>
            <a:r>
              <a:rPr lang="cs-CZ" dirty="0"/>
              <a:t>ochrana obchodního tajemství</a:t>
            </a:r>
          </a:p>
          <a:p>
            <a:pPr lvl="1"/>
            <a:r>
              <a:rPr lang="cs-CZ" dirty="0"/>
              <a:t>digitální </a:t>
            </a:r>
            <a:r>
              <a:rPr lang="cs-CZ"/>
              <a:t>rozdělení společnosti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4392488" cy="1008112"/>
          </a:xfrm>
        </p:spPr>
        <p:txBody>
          <a:bodyPr/>
          <a:lstStyle/>
          <a:p>
            <a:r>
              <a:rPr lang="cs-CZ" dirty="0"/>
              <a:t>Korektury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/>
          <a:lstStyle/>
          <a:p>
            <a:r>
              <a:rPr lang="cs-CZ" dirty="0"/>
              <a:t>korektury v </a:t>
            </a:r>
            <a:r>
              <a:rPr lang="cs-CZ" dirty="0" err="1"/>
              <a:t>pdf</a:t>
            </a:r>
            <a:endParaRPr lang="cs-CZ" dirty="0"/>
          </a:p>
          <a:p>
            <a:pPr lvl="1"/>
            <a:r>
              <a:rPr lang="cs-CZ" u="sng" dirty="0">
                <a:hlinkClick r:id="rId2"/>
              </a:rPr>
              <a:t>https://www.youtube.com/watch?t=1&amp;v=aYyolKUE-H4</a:t>
            </a:r>
            <a:endParaRPr lang="cs-CZ" u="sng" dirty="0"/>
          </a:p>
          <a:p>
            <a:r>
              <a:rPr lang="cs-CZ" dirty="0"/>
              <a:t>autorská korektura textu</a:t>
            </a:r>
          </a:p>
          <a:p>
            <a:pPr lvl="1"/>
            <a:r>
              <a:rPr lang="cs-CZ" dirty="0">
                <a:hlinkClick r:id="rId3"/>
              </a:rPr>
              <a:t>http://slideplayer.cz/slide/2281952/</a:t>
            </a:r>
            <a:endParaRPr lang="cs-CZ" dirty="0"/>
          </a:p>
          <a:p>
            <a:endParaRPr lang="cs-CZ" dirty="0"/>
          </a:p>
        </p:txBody>
      </p:sp>
      <p:pic>
        <p:nvPicPr>
          <p:cNvPr id="4" name="Zástupný symbol pro obsah 3" descr="korekt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4077072"/>
            <a:ext cx="4266123" cy="2499717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4762872" cy="1296144"/>
          </a:xfrm>
        </p:spPr>
        <p:txBody>
          <a:bodyPr/>
          <a:lstStyle/>
          <a:p>
            <a:r>
              <a:rPr lang="cs-CZ" dirty="0"/>
              <a:t>Literatura k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040560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Kolektiv autorů: </a:t>
            </a:r>
            <a:r>
              <a:rPr lang="cs-CZ" i="1" dirty="0"/>
              <a:t>Úvod do studia dějepisu 1. díl</a:t>
            </a:r>
            <a:r>
              <a:rPr lang="cs-CZ" dirty="0"/>
              <a:t>, Brno 2014. (online verze ke stažení </a:t>
            </a:r>
            <a:r>
              <a:rPr lang="cs-CZ" u="sng" dirty="0">
                <a:hlinkClick r:id="rId2"/>
              </a:rPr>
              <a:t>https://digilib.phil.muni.cz/data/handle/11222.digilib/130405/monography.pdf</a:t>
            </a:r>
            <a:r>
              <a:rPr lang="cs-CZ" dirty="0"/>
              <a:t>, citováno 17. 1. 2016)</a:t>
            </a:r>
          </a:p>
          <a:p>
            <a:r>
              <a:rPr lang="cs-CZ" i="1" dirty="0"/>
              <a:t>Od abstraktu do závěrečné práce: jak napsat diplomovou práci ve společenskovědních a humanitních oborech: praktická příručka</a:t>
            </a:r>
            <a:r>
              <a:rPr lang="cs-CZ" dirty="0"/>
              <a:t>. </a:t>
            </a:r>
            <a:r>
              <a:rPr lang="cs-CZ" dirty="0" err="1"/>
              <a:t>Edited</a:t>
            </a:r>
            <a:r>
              <a:rPr lang="cs-CZ" dirty="0"/>
              <a:t> by Helena Kubátová - Dušan Šimek. 4., </a:t>
            </a:r>
            <a:r>
              <a:rPr lang="cs-CZ" dirty="0" err="1"/>
              <a:t>přeprac</a:t>
            </a:r>
            <a:r>
              <a:rPr lang="cs-CZ" dirty="0"/>
              <a:t>. </a:t>
            </a:r>
            <a:r>
              <a:rPr lang="cs-CZ" dirty="0" err="1"/>
              <a:t>vyd</a:t>
            </a:r>
            <a:r>
              <a:rPr lang="cs-CZ" dirty="0"/>
              <a:t>. Olomouc: Univerzita Palackého v Olomouci, 2007. 90 s. ISBN 978-80-244-1589-5.</a:t>
            </a:r>
          </a:p>
          <a:p>
            <a:r>
              <a:rPr lang="cs-CZ" dirty="0"/>
              <a:t>KŘOVÁČKOVÁ, Blanka; SKUTIL, Martin. </a:t>
            </a:r>
            <a:r>
              <a:rPr lang="cs-CZ" i="1" dirty="0"/>
              <a:t>Jak napsat seminární a závěrečné práce ve společenských vědách</a:t>
            </a:r>
            <a:r>
              <a:rPr lang="cs-CZ" dirty="0"/>
              <a:t>. </a:t>
            </a:r>
            <a:r>
              <a:rPr lang="cs-CZ" dirty="0" err="1"/>
              <a:t>Vyd</a:t>
            </a:r>
            <a:r>
              <a:rPr lang="cs-CZ" dirty="0"/>
              <a:t>. 1. Hradec Králové : </a:t>
            </a:r>
            <a:r>
              <a:rPr lang="cs-CZ" dirty="0" err="1"/>
              <a:t>Gaudeamus</a:t>
            </a:r>
            <a:r>
              <a:rPr lang="cs-CZ" dirty="0"/>
              <a:t>, 2009. s. ISBN 9788070418635.</a:t>
            </a:r>
          </a:p>
          <a:p>
            <a:r>
              <a:rPr lang="cs-CZ" dirty="0"/>
              <a:t>POKORNÝ, Jiří. </a:t>
            </a:r>
            <a:r>
              <a:rPr lang="cs-CZ" i="1" dirty="0"/>
              <a:t>Úspěšnost zaručena: jak efektivně zpracovat a obhájit diplomovou práci</a:t>
            </a:r>
            <a:r>
              <a:rPr lang="cs-CZ" dirty="0"/>
              <a:t>. </a:t>
            </a:r>
            <a:r>
              <a:rPr lang="cs-CZ" dirty="0" err="1"/>
              <a:t>Vyd</a:t>
            </a:r>
            <a:r>
              <a:rPr lang="cs-CZ" dirty="0"/>
              <a:t>. 1. Brno: Akademické nakladatelství CERM, 2004. 207 s. ISBN 80-7204-348-X.</a:t>
            </a:r>
          </a:p>
          <a:p>
            <a:r>
              <a:rPr lang="en-US" dirty="0"/>
              <a:t>ECO, Umberto a Ivan SEIDL. </a:t>
            </a:r>
            <a:r>
              <a:rPr lang="en-US" i="1" dirty="0" err="1"/>
              <a:t>Jak</a:t>
            </a:r>
            <a:r>
              <a:rPr lang="en-US" i="1" dirty="0"/>
              <a:t> </a:t>
            </a:r>
            <a:r>
              <a:rPr lang="en-US" i="1" dirty="0" err="1"/>
              <a:t>napsat</a:t>
            </a:r>
            <a:r>
              <a:rPr lang="en-US" i="1" dirty="0"/>
              <a:t> </a:t>
            </a:r>
            <a:r>
              <a:rPr lang="en-US" i="1" dirty="0" err="1"/>
              <a:t>diplomovou</a:t>
            </a:r>
            <a:r>
              <a:rPr lang="en-US" i="1" dirty="0"/>
              <a:t> </a:t>
            </a:r>
            <a:r>
              <a:rPr lang="en-US" i="1" dirty="0" err="1"/>
              <a:t>práci</a:t>
            </a:r>
            <a:r>
              <a:rPr lang="en-US" dirty="0"/>
              <a:t>. Olomouc: </a:t>
            </a:r>
            <a:r>
              <a:rPr lang="en-US" dirty="0" err="1"/>
              <a:t>Votobia</a:t>
            </a:r>
            <a:r>
              <a:rPr lang="en-US" dirty="0"/>
              <a:t>, 1997. 271 s. ISBN 80-7198-173-7.</a:t>
            </a:r>
            <a:endParaRPr lang="cs-CZ" dirty="0"/>
          </a:p>
          <a:p>
            <a:r>
              <a:rPr lang="cs-CZ" dirty="0"/>
              <a:t>ČMEJRKOVÁ, Světla, Jindra SVĚTLÁ a František DANEŠ. </a:t>
            </a:r>
            <a:r>
              <a:rPr lang="cs-CZ" i="1" dirty="0"/>
              <a:t>Jak napsat odborný text</a:t>
            </a:r>
            <a:r>
              <a:rPr lang="cs-CZ" dirty="0"/>
              <a:t>. </a:t>
            </a:r>
            <a:r>
              <a:rPr lang="cs-CZ" dirty="0" err="1"/>
              <a:t>Vyd</a:t>
            </a:r>
            <a:r>
              <a:rPr lang="cs-CZ" dirty="0"/>
              <a:t>. 1. Praha: Leda, 1999, 255 s. ISBN 80-85927-69-1. </a:t>
            </a:r>
          </a:p>
          <a:p>
            <a:r>
              <a:rPr lang="cs-CZ" dirty="0"/>
              <a:t>ŠANDEROVÁ, </a:t>
            </a:r>
            <a:r>
              <a:rPr lang="cs-CZ" dirty="0" err="1"/>
              <a:t>Jadwiga</a:t>
            </a:r>
            <a:r>
              <a:rPr lang="cs-CZ" dirty="0"/>
              <a:t> a Alena MILTOVÁ. </a:t>
            </a:r>
            <a:r>
              <a:rPr lang="cs-CZ" i="1" dirty="0"/>
              <a:t>Jak číst a psát odborný text ve společenských vědách: několik zásad pro začátečníky</a:t>
            </a:r>
            <a:r>
              <a:rPr lang="cs-CZ" dirty="0"/>
              <a:t>. </a:t>
            </a:r>
            <a:r>
              <a:rPr lang="cs-CZ" dirty="0" err="1"/>
              <a:t>Vyd</a:t>
            </a:r>
            <a:r>
              <a:rPr lang="cs-CZ" dirty="0"/>
              <a:t>. 1. Praha: Sociologické nakladatelství, 2005, 209 s. ISBN 80-86429-40-7.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r>
              <a:rPr lang="cs-CZ" dirty="0"/>
              <a:t>Odborný text podle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04056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cs-CZ" sz="3100" dirty="0">
                <a:latin typeface="+mj-lt"/>
              </a:rPr>
              <a:t>publikování vědeckých poznatků</a:t>
            </a:r>
          </a:p>
          <a:p>
            <a:pPr lvl="2"/>
            <a:r>
              <a:rPr lang="cs-CZ" sz="2600" dirty="0">
                <a:latin typeface="+mj-lt"/>
              </a:rPr>
              <a:t>monografie, studie, odborná stať, referát, odborný článek, stať ve sborníku, přednáška</a:t>
            </a:r>
          </a:p>
          <a:p>
            <a:pPr lvl="1"/>
            <a:r>
              <a:rPr lang="cs-CZ" sz="3100" dirty="0">
                <a:latin typeface="+mj-lt"/>
              </a:rPr>
              <a:t>odborné kritické zhodnocení</a:t>
            </a:r>
          </a:p>
          <a:p>
            <a:pPr lvl="2"/>
            <a:r>
              <a:rPr lang="cs-CZ" sz="2600" dirty="0">
                <a:latin typeface="+mj-lt"/>
              </a:rPr>
              <a:t>recenze, posudek, polemika, analýza</a:t>
            </a:r>
          </a:p>
          <a:p>
            <a:pPr lvl="1"/>
            <a:r>
              <a:rPr lang="cs-CZ" sz="3100" dirty="0">
                <a:latin typeface="+mj-lt"/>
              </a:rPr>
              <a:t>školní práce</a:t>
            </a:r>
          </a:p>
          <a:p>
            <a:pPr lvl="2"/>
            <a:r>
              <a:rPr lang="cs-CZ" sz="2600" dirty="0">
                <a:latin typeface="+mj-lt"/>
              </a:rPr>
              <a:t>seminární práce</a:t>
            </a:r>
          </a:p>
          <a:p>
            <a:pPr lvl="1"/>
            <a:r>
              <a:rPr lang="cs-CZ" sz="3100" dirty="0">
                <a:latin typeface="+mj-lt"/>
              </a:rPr>
              <a:t>kvalifikační práce</a:t>
            </a:r>
          </a:p>
          <a:p>
            <a:pPr lvl="2"/>
            <a:r>
              <a:rPr lang="cs-CZ" sz="2600" dirty="0">
                <a:latin typeface="+mj-lt"/>
              </a:rPr>
              <a:t>vede k získání akademického titulu</a:t>
            </a:r>
          </a:p>
          <a:p>
            <a:pPr lvl="3"/>
            <a:r>
              <a:rPr lang="cs-CZ" sz="2600" dirty="0">
                <a:latin typeface="+mj-lt"/>
              </a:rPr>
              <a:t>bakalářská práce (Bc.)</a:t>
            </a:r>
          </a:p>
          <a:p>
            <a:pPr lvl="3"/>
            <a:r>
              <a:rPr lang="cs-CZ" sz="2600" dirty="0">
                <a:latin typeface="+mj-lt"/>
              </a:rPr>
              <a:t>magisterská práce (Mgr. nebo Ing.)</a:t>
            </a:r>
          </a:p>
          <a:p>
            <a:pPr lvl="3"/>
            <a:r>
              <a:rPr lang="cs-CZ" sz="2600" dirty="0">
                <a:latin typeface="+mj-lt"/>
              </a:rPr>
              <a:t>rigorózní práce (PhDr., JUDr., RNDr.)</a:t>
            </a:r>
          </a:p>
          <a:p>
            <a:pPr lvl="3"/>
            <a:r>
              <a:rPr lang="cs-CZ" sz="2600" dirty="0">
                <a:latin typeface="+mj-lt"/>
              </a:rPr>
              <a:t>dizertační práce (Ph.D.)</a:t>
            </a:r>
          </a:p>
          <a:p>
            <a:pPr lvl="3"/>
            <a:r>
              <a:rPr lang="cs-CZ" sz="2600" dirty="0">
                <a:latin typeface="+mj-lt"/>
              </a:rPr>
              <a:t>habilitační práce (doc.)</a:t>
            </a:r>
          </a:p>
          <a:p>
            <a:pPr lvl="1"/>
            <a:r>
              <a:rPr lang="cs-CZ" sz="3100" dirty="0">
                <a:latin typeface="+mj-lt"/>
              </a:rPr>
              <a:t>vzdělávací funkce</a:t>
            </a:r>
          </a:p>
          <a:p>
            <a:pPr lvl="2"/>
            <a:r>
              <a:rPr lang="cs-CZ" dirty="0">
                <a:latin typeface="+mj-lt"/>
              </a:rPr>
              <a:t>učebnice, učební texty, skripta, e-</a:t>
            </a:r>
            <a:r>
              <a:rPr lang="cs-CZ" dirty="0" err="1">
                <a:latin typeface="+mj-lt"/>
              </a:rPr>
              <a:t>learning</a:t>
            </a:r>
            <a:r>
              <a:rPr lang="cs-CZ" dirty="0">
                <a:latin typeface="+mj-lt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248240"/>
          </a:xfrm>
        </p:spPr>
        <p:txBody>
          <a:bodyPr>
            <a:normAutofit/>
          </a:bodyPr>
          <a:lstStyle/>
          <a:p>
            <a:r>
              <a:rPr lang="en-US" u="sng" dirty="0">
                <a:hlinkClick r:id="rId2"/>
              </a:rPr>
              <a:t>https://ezdroje.muni.cz/</a:t>
            </a:r>
            <a:endParaRPr lang="cs-CZ" dirty="0"/>
          </a:p>
          <a:p>
            <a:r>
              <a:rPr lang="en-US" u="sng" dirty="0">
                <a:hlinkClick r:id="rId3"/>
              </a:rPr>
              <a:t>www.archive.org</a:t>
            </a:r>
            <a:endParaRPr lang="cs-CZ" dirty="0"/>
          </a:p>
          <a:p>
            <a:r>
              <a:rPr lang="en-US" dirty="0"/>
              <a:t>biblio.hiu.cas.cz</a:t>
            </a:r>
            <a:endParaRPr lang="cs-CZ" dirty="0"/>
          </a:p>
          <a:p>
            <a:r>
              <a:rPr lang="en-US" dirty="0"/>
              <a:t>aleph.nkp.cz</a:t>
            </a:r>
            <a:endParaRPr lang="cs-CZ" dirty="0"/>
          </a:p>
          <a:p>
            <a:r>
              <a:rPr lang="en-US" u="sng" dirty="0">
                <a:hlinkClick r:id="rId4"/>
              </a:rPr>
              <a:t>https://theses.cz/</a:t>
            </a:r>
            <a:endParaRPr lang="cs-CZ" dirty="0"/>
          </a:p>
          <a:p>
            <a:r>
              <a:rPr lang="de-DE" dirty="0"/>
              <a:t>Kurz </a:t>
            </a:r>
            <a:r>
              <a:rPr lang="de-DE" dirty="0" err="1"/>
              <a:t>práce</a:t>
            </a:r>
            <a:r>
              <a:rPr lang="de-DE" dirty="0"/>
              <a:t> s </a:t>
            </a:r>
            <a:r>
              <a:rPr lang="de-DE" dirty="0" err="1"/>
              <a:t>informacemi</a:t>
            </a:r>
            <a:r>
              <a:rPr lang="de-DE" dirty="0"/>
              <a:t> – </a:t>
            </a:r>
            <a:r>
              <a:rPr lang="de-DE" dirty="0" err="1"/>
              <a:t>Masarykova</a:t>
            </a:r>
            <a:r>
              <a:rPr lang="de-DE" dirty="0"/>
              <a:t> </a:t>
            </a:r>
            <a:r>
              <a:rPr lang="de-DE" dirty="0" err="1"/>
              <a:t>univerzita</a:t>
            </a:r>
            <a:r>
              <a:rPr lang="de-DE" dirty="0"/>
              <a:t> </a:t>
            </a:r>
            <a:r>
              <a:rPr lang="en-US" u="sng" dirty="0">
                <a:hlinkClick r:id="rId5"/>
              </a:rPr>
              <a:t>http://is.muni.cz/do/rect/el/estud/ff/js07/informace/materialy/kurz_prace_s_informacemi.html#01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5328592" cy="936104"/>
          </a:xfrm>
        </p:spPr>
        <p:txBody>
          <a:bodyPr/>
          <a:lstStyle/>
          <a:p>
            <a:r>
              <a:rPr lang="cs-CZ" dirty="0"/>
              <a:t>Téma odborné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odpovídá studijním, odborným a lidským zájmům autora</a:t>
            </a:r>
          </a:p>
          <a:p>
            <a:pPr lvl="1"/>
            <a:r>
              <a:rPr lang="cs-CZ" b="1" dirty="0">
                <a:latin typeface="+mj-lt"/>
              </a:rPr>
              <a:t>původní</a:t>
            </a:r>
            <a:endParaRPr lang="cs-CZ" dirty="0">
              <a:latin typeface="+mj-lt"/>
            </a:endParaRPr>
          </a:p>
          <a:p>
            <a:pPr lvl="2"/>
            <a:r>
              <a:rPr lang="cs-CZ" dirty="0">
                <a:latin typeface="+mj-lt"/>
              </a:rPr>
              <a:t>dosud nezpracované, originální </a:t>
            </a:r>
          </a:p>
          <a:p>
            <a:pPr lvl="1"/>
            <a:r>
              <a:rPr lang="cs-CZ" b="1" dirty="0">
                <a:latin typeface="+mj-lt"/>
              </a:rPr>
              <a:t>zpracované</a:t>
            </a:r>
            <a:endParaRPr lang="cs-CZ" dirty="0">
              <a:latin typeface="+mj-lt"/>
            </a:endParaRPr>
          </a:p>
          <a:p>
            <a:pPr lvl="2"/>
            <a:r>
              <a:rPr lang="cs-CZ" dirty="0">
                <a:latin typeface="+mj-lt"/>
              </a:rPr>
              <a:t>autor k němu přistoupí z jiného úhlu, použije nové prameny, dojde k jiným závěrům</a:t>
            </a:r>
          </a:p>
          <a:p>
            <a:r>
              <a:rPr lang="cs-CZ" dirty="0">
                <a:latin typeface="+mj-lt"/>
              </a:rPr>
              <a:t>koncepce</a:t>
            </a:r>
          </a:p>
          <a:p>
            <a:pPr lvl="1"/>
            <a:r>
              <a:rPr lang="cs-CZ" dirty="0">
                <a:latin typeface="+mj-lt"/>
              </a:rPr>
              <a:t>úvod, stať a závěr</a:t>
            </a:r>
          </a:p>
          <a:p>
            <a:pPr lvl="1"/>
            <a:r>
              <a:rPr lang="cs-CZ" dirty="0">
                <a:latin typeface="+mj-lt"/>
              </a:rPr>
              <a:t>odstavce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762872" cy="936104"/>
          </a:xfrm>
        </p:spPr>
        <p:txBody>
          <a:bodyPr>
            <a:normAutofit/>
          </a:bodyPr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968552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+mj-lt"/>
              </a:rPr>
              <a:t>dostatečně nosné a zajímavé</a:t>
            </a:r>
          </a:p>
          <a:p>
            <a:pPr lvl="1"/>
            <a:r>
              <a:rPr lang="cs-CZ" dirty="0">
                <a:latin typeface="+mj-lt"/>
              </a:rPr>
              <a:t>poskytuje dostatek </a:t>
            </a:r>
          </a:p>
          <a:p>
            <a:pPr lvl="2"/>
            <a:r>
              <a:rPr lang="cs-CZ" dirty="0">
                <a:latin typeface="+mj-lt"/>
              </a:rPr>
              <a:t>prostoru k vyjádření</a:t>
            </a:r>
          </a:p>
          <a:p>
            <a:pPr lvl="2"/>
            <a:r>
              <a:rPr lang="cs-CZ" dirty="0">
                <a:latin typeface="+mj-lt"/>
              </a:rPr>
              <a:t>možností pro myšlený rozsah práce</a:t>
            </a:r>
          </a:p>
          <a:p>
            <a:r>
              <a:rPr lang="cs-CZ" dirty="0">
                <a:latin typeface="+mj-lt"/>
              </a:rPr>
              <a:t>pro autora zábavné</a:t>
            </a:r>
          </a:p>
          <a:p>
            <a:pPr lvl="1"/>
            <a:r>
              <a:rPr lang="cs-CZ" dirty="0">
                <a:latin typeface="+mj-lt"/>
              </a:rPr>
              <a:t>vyžaduje množství času</a:t>
            </a:r>
          </a:p>
          <a:p>
            <a:pPr lvl="1"/>
            <a:r>
              <a:rPr lang="cs-CZ" dirty="0">
                <a:latin typeface="+mj-lt"/>
              </a:rPr>
              <a:t>je třeba se tématu věnovat do hloubky </a:t>
            </a:r>
          </a:p>
          <a:p>
            <a:r>
              <a:rPr lang="cs-CZ" dirty="0">
                <a:latin typeface="+mj-lt"/>
              </a:rPr>
              <a:t>použitelné i do budoucna</a:t>
            </a:r>
          </a:p>
          <a:p>
            <a:pPr lvl="1"/>
            <a:r>
              <a:rPr lang="cs-CZ" dirty="0">
                <a:latin typeface="+mj-lt"/>
              </a:rPr>
              <a:t>možnosti navazujícího bádání</a:t>
            </a:r>
          </a:p>
          <a:p>
            <a:pPr lvl="1"/>
            <a:r>
              <a:rPr lang="cs-CZ" dirty="0">
                <a:latin typeface="+mj-lt"/>
              </a:rPr>
              <a:t>profesní směřování</a:t>
            </a:r>
          </a:p>
          <a:p>
            <a:r>
              <a:rPr lang="cs-CZ" dirty="0">
                <a:latin typeface="+mj-lt"/>
              </a:rPr>
              <a:t>použitelné při hledání práce</a:t>
            </a:r>
          </a:p>
          <a:p>
            <a:pPr lvl="1"/>
            <a:r>
              <a:rPr lang="cs-CZ" dirty="0">
                <a:latin typeface="+mj-lt"/>
              </a:rPr>
              <a:t>lze zpracovat téma zadané příštím zaměstnavatelem</a:t>
            </a:r>
          </a:p>
          <a:p>
            <a:r>
              <a:rPr lang="cs-CZ" dirty="0">
                <a:latin typeface="+mj-lt"/>
              </a:rPr>
              <a:t>otevírá možnosti dalšího studia</a:t>
            </a:r>
          </a:p>
          <a:p>
            <a:pPr lvl="1"/>
            <a:r>
              <a:rPr lang="cs-CZ" dirty="0">
                <a:latin typeface="+mj-lt"/>
              </a:rPr>
              <a:t>magisterské či následně doktorské studium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5400600" cy="1152128"/>
          </a:xfrm>
        </p:spPr>
        <p:txBody>
          <a:bodyPr/>
          <a:lstStyle/>
          <a:p>
            <a:r>
              <a:rPr lang="cs-CZ" dirty="0"/>
              <a:t>Konzultace a termíny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důležitá konzultace s vedoucím práce / školitelem</a:t>
            </a:r>
          </a:p>
          <a:p>
            <a:pPr lvl="1"/>
            <a:r>
              <a:rPr lang="cs-CZ" dirty="0">
                <a:latin typeface="+mj-lt"/>
              </a:rPr>
              <a:t>v dostatečném předstihu vybrat vedoucího práce</a:t>
            </a:r>
          </a:p>
          <a:p>
            <a:pPr lvl="1"/>
            <a:r>
              <a:rPr lang="cs-CZ" dirty="0">
                <a:latin typeface="+mj-lt"/>
              </a:rPr>
              <a:t>konzultovat s ním téma</a:t>
            </a:r>
          </a:p>
          <a:p>
            <a:r>
              <a:rPr lang="cs-CZ" dirty="0">
                <a:latin typeface="+mj-lt"/>
              </a:rPr>
              <a:t>nenechávat vše na poslední chvíli</a:t>
            </a:r>
          </a:p>
          <a:p>
            <a:r>
              <a:rPr lang="cs-CZ" dirty="0">
                <a:latin typeface="+mj-lt"/>
              </a:rPr>
              <a:t>zjistit si všechny termíny spojené s odevzdáváním práce</a:t>
            </a:r>
          </a:p>
          <a:p>
            <a:pPr lvl="1"/>
            <a:r>
              <a:rPr lang="cs-CZ" dirty="0">
                <a:latin typeface="+mj-lt"/>
              </a:rPr>
              <a:t>žádaný rozsah, citační pravidla (ČČH, ČMM, AČ)</a:t>
            </a:r>
          </a:p>
          <a:p>
            <a:r>
              <a:rPr lang="cs-CZ" dirty="0">
                <a:latin typeface="+mj-lt"/>
              </a:rPr>
              <a:t>konzultovat a mluvit o tématu s ostatními odborníky a kolegy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6840760" cy="1368152"/>
          </a:xfrm>
        </p:spPr>
        <p:txBody>
          <a:bodyPr>
            <a:normAutofit/>
          </a:bodyPr>
          <a:lstStyle/>
          <a:p>
            <a:r>
              <a:rPr lang="cs-CZ" altLang="de-DE" dirty="0"/>
              <a:t>Postup historikovy práce</a:t>
            </a:r>
            <a:br>
              <a:rPr lang="cs-CZ" altLang="de-DE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rmAutofit/>
          </a:bodyPr>
          <a:lstStyle/>
          <a:p>
            <a:r>
              <a:rPr lang="cs-CZ" altLang="de-DE" b="1" dirty="0">
                <a:latin typeface="+mj-lt"/>
              </a:rPr>
              <a:t>heuristika</a:t>
            </a:r>
          </a:p>
          <a:p>
            <a:pPr lvl="1"/>
            <a:r>
              <a:rPr lang="de-DE" dirty="0" err="1">
                <a:latin typeface="+mj-lt"/>
              </a:rPr>
              <a:t>první</a:t>
            </a:r>
            <a:r>
              <a:rPr lang="de-DE" dirty="0">
                <a:latin typeface="+mj-lt"/>
              </a:rPr>
              <a:t> </a:t>
            </a:r>
            <a:r>
              <a:rPr lang="de-DE" dirty="0" err="1">
                <a:latin typeface="+mj-lt"/>
              </a:rPr>
              <a:t>etapa</a:t>
            </a:r>
            <a:r>
              <a:rPr lang="de-DE" dirty="0">
                <a:latin typeface="+mj-lt"/>
              </a:rPr>
              <a:t> </a:t>
            </a:r>
            <a:r>
              <a:rPr lang="cs-CZ" dirty="0">
                <a:latin typeface="+mj-lt"/>
              </a:rPr>
              <a:t>pracovního </a:t>
            </a:r>
            <a:r>
              <a:rPr lang="de-DE" dirty="0" err="1">
                <a:latin typeface="+mj-lt"/>
              </a:rPr>
              <a:t>postupu</a:t>
            </a:r>
            <a:r>
              <a:rPr lang="de-DE" dirty="0">
                <a:latin typeface="+mj-lt"/>
              </a:rPr>
              <a:t> </a:t>
            </a:r>
            <a:r>
              <a:rPr lang="de-DE" dirty="0" err="1">
                <a:latin typeface="+mj-lt"/>
              </a:rPr>
              <a:t>badatele</a:t>
            </a:r>
            <a:endParaRPr lang="cs-CZ" dirty="0">
              <a:latin typeface="+mj-lt"/>
            </a:endParaRPr>
          </a:p>
          <a:p>
            <a:pPr lvl="1"/>
            <a:r>
              <a:rPr lang="cs-CZ" dirty="0">
                <a:latin typeface="+mj-lt"/>
              </a:rPr>
              <a:t>s</a:t>
            </a:r>
            <a:r>
              <a:rPr lang="de-DE" dirty="0" err="1">
                <a:latin typeface="+mj-lt"/>
              </a:rPr>
              <a:t>hromáždění</a:t>
            </a:r>
            <a:r>
              <a:rPr lang="de-DE" dirty="0">
                <a:latin typeface="+mj-lt"/>
              </a:rPr>
              <a:t> </a:t>
            </a:r>
            <a:r>
              <a:rPr lang="de-DE" dirty="0" err="1">
                <a:latin typeface="+mj-lt"/>
              </a:rPr>
              <a:t>pramenů</a:t>
            </a:r>
            <a:r>
              <a:rPr lang="de-DE" dirty="0">
                <a:latin typeface="+mj-lt"/>
              </a:rPr>
              <a:t> a </a:t>
            </a:r>
            <a:r>
              <a:rPr lang="de-DE" dirty="0" err="1">
                <a:latin typeface="+mj-lt"/>
              </a:rPr>
              <a:t>literatury</a:t>
            </a:r>
            <a:r>
              <a:rPr lang="de-DE" dirty="0">
                <a:latin typeface="+mj-lt"/>
              </a:rPr>
              <a:t> </a:t>
            </a:r>
            <a:r>
              <a:rPr lang="de-DE" dirty="0" err="1">
                <a:latin typeface="+mj-lt"/>
              </a:rPr>
              <a:t>ke</a:t>
            </a:r>
            <a:r>
              <a:rPr lang="de-DE" dirty="0">
                <a:latin typeface="+mj-lt"/>
              </a:rPr>
              <a:t> </a:t>
            </a:r>
            <a:r>
              <a:rPr lang="de-DE" dirty="0" err="1">
                <a:latin typeface="+mj-lt"/>
              </a:rPr>
              <a:t>zvolenému</a:t>
            </a:r>
            <a:r>
              <a:rPr lang="de-DE" dirty="0">
                <a:latin typeface="+mj-lt"/>
              </a:rPr>
              <a:t> </a:t>
            </a:r>
            <a:r>
              <a:rPr lang="de-DE" dirty="0" err="1">
                <a:latin typeface="+mj-lt"/>
              </a:rPr>
              <a:t>tématu</a:t>
            </a:r>
            <a:r>
              <a:rPr lang="de-DE" dirty="0">
                <a:latin typeface="+mj-lt"/>
              </a:rPr>
              <a:t> a </a:t>
            </a:r>
            <a:r>
              <a:rPr lang="de-DE" dirty="0" err="1">
                <a:latin typeface="+mj-lt"/>
              </a:rPr>
              <a:t>seznámení</a:t>
            </a:r>
            <a:r>
              <a:rPr lang="de-DE" dirty="0">
                <a:latin typeface="+mj-lt"/>
              </a:rPr>
              <a:t> se s </a:t>
            </a:r>
            <a:r>
              <a:rPr lang="de-DE" dirty="0" err="1">
                <a:latin typeface="+mj-lt"/>
              </a:rPr>
              <a:t>nimi</a:t>
            </a:r>
            <a:endParaRPr lang="cs-CZ" dirty="0">
              <a:latin typeface="+mj-lt"/>
            </a:endParaRPr>
          </a:p>
          <a:p>
            <a:r>
              <a:rPr lang="cs-CZ" altLang="de-DE" b="1" dirty="0">
                <a:latin typeface="+mj-lt"/>
              </a:rPr>
              <a:t>kritika</a:t>
            </a:r>
          </a:p>
          <a:p>
            <a:r>
              <a:rPr lang="cs-CZ" altLang="de-DE" b="1" dirty="0">
                <a:latin typeface="+mj-lt"/>
              </a:rPr>
              <a:t>interpretace</a:t>
            </a:r>
          </a:p>
          <a:p>
            <a:r>
              <a:rPr lang="cs-CZ" altLang="de-DE" b="1" dirty="0">
                <a:latin typeface="+mj-lt"/>
              </a:rPr>
              <a:t>syntéza</a:t>
            </a:r>
            <a:endParaRPr lang="cs-CZ" b="1" dirty="0">
              <a:latin typeface="+mj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19872" y="2060848"/>
            <a:ext cx="3438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altLang="de-DE" dirty="0"/>
            </a:b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6336704" cy="136815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Vyhledávání podkladů</a:t>
            </a:r>
            <a:br>
              <a:rPr lang="cs-CZ" dirty="0"/>
            </a:br>
            <a:r>
              <a:rPr lang="cs-CZ" dirty="0"/>
              <a:t>Rešerše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507288" cy="5184576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dirty="0">
                <a:latin typeface="+mj-lt"/>
              </a:rPr>
              <a:t>prohledat literaturu v katalozích a databázích knihoven</a:t>
            </a:r>
          </a:p>
          <a:p>
            <a:pPr lvl="2"/>
            <a:r>
              <a:rPr lang="cs-CZ" dirty="0">
                <a:latin typeface="+mj-lt"/>
                <a:hlinkClick r:id="rId2"/>
              </a:rPr>
              <a:t>www.</a:t>
            </a:r>
            <a:r>
              <a:rPr lang="cs-CZ" dirty="0" err="1">
                <a:latin typeface="+mj-lt"/>
                <a:hlinkClick r:id="rId2"/>
              </a:rPr>
              <a:t>mzk.cz</a:t>
            </a:r>
            <a:r>
              <a:rPr lang="cs-CZ" dirty="0">
                <a:latin typeface="+mj-lt"/>
              </a:rPr>
              <a:t>; </a:t>
            </a:r>
            <a:r>
              <a:rPr lang="cs-CZ" dirty="0">
                <a:latin typeface="+mj-lt"/>
                <a:hlinkClick r:id="rId3"/>
              </a:rPr>
              <a:t>www.</a:t>
            </a:r>
            <a:r>
              <a:rPr lang="cs-CZ" dirty="0" err="1">
                <a:latin typeface="+mj-lt"/>
                <a:hlinkClick r:id="rId3"/>
              </a:rPr>
              <a:t>nkp.cz</a:t>
            </a:r>
            <a:r>
              <a:rPr lang="cs-CZ" dirty="0">
                <a:latin typeface="+mj-lt"/>
              </a:rPr>
              <a:t>; zahraniční knihovny</a:t>
            </a:r>
          </a:p>
          <a:p>
            <a:pPr lvl="1"/>
            <a:r>
              <a:rPr lang="cs-CZ" dirty="0">
                <a:latin typeface="+mj-lt"/>
              </a:rPr>
              <a:t>projít on-line vědecké zdroje – databáze MU</a:t>
            </a:r>
          </a:p>
          <a:p>
            <a:pPr lvl="2"/>
            <a:r>
              <a:rPr lang="en-US" sz="2200" u="sng" dirty="0">
                <a:latin typeface="+mj-lt"/>
                <a:hlinkClick r:id="rId4"/>
              </a:rPr>
              <a:t>https://ezdroje.muni.cz/</a:t>
            </a:r>
            <a:endParaRPr lang="cs-CZ" sz="2200" dirty="0">
              <a:latin typeface="+mj-lt"/>
            </a:endParaRPr>
          </a:p>
          <a:p>
            <a:pPr lvl="1"/>
            <a:r>
              <a:rPr lang="cs-CZ" dirty="0">
                <a:latin typeface="+mj-lt"/>
              </a:rPr>
              <a:t>informovat se o možnostech získání potřebných publikací</a:t>
            </a:r>
          </a:p>
          <a:p>
            <a:pPr lvl="1"/>
            <a:r>
              <a:rPr lang="cs-CZ" dirty="0">
                <a:latin typeface="+mj-lt"/>
              </a:rPr>
              <a:t>projít možnou pramennou základnu v ostatních paměťových institucích</a:t>
            </a:r>
          </a:p>
          <a:p>
            <a:pPr lvl="2"/>
            <a:r>
              <a:rPr lang="cs-CZ" dirty="0">
                <a:latin typeface="+mj-lt"/>
              </a:rPr>
              <a:t>archivech</a:t>
            </a:r>
          </a:p>
          <a:p>
            <a:pPr lvl="3"/>
            <a:r>
              <a:rPr lang="cs-CZ" dirty="0">
                <a:latin typeface="+mj-lt"/>
                <a:hlinkClick r:id="rId5"/>
              </a:rPr>
              <a:t>www.</a:t>
            </a:r>
            <a:r>
              <a:rPr lang="cs-CZ" dirty="0" err="1">
                <a:latin typeface="+mj-lt"/>
                <a:hlinkClick r:id="rId5"/>
              </a:rPr>
              <a:t>cesarch.cz</a:t>
            </a:r>
            <a:endParaRPr lang="cs-CZ" dirty="0">
              <a:latin typeface="+mj-lt"/>
            </a:endParaRPr>
          </a:p>
          <a:p>
            <a:pPr lvl="2"/>
            <a:r>
              <a:rPr lang="cs-CZ" dirty="0">
                <a:latin typeface="+mj-lt"/>
              </a:rPr>
              <a:t>muzeích</a:t>
            </a:r>
          </a:p>
          <a:p>
            <a:pPr lvl="3"/>
            <a:r>
              <a:rPr lang="cs-CZ" dirty="0">
                <a:latin typeface="+mj-lt"/>
                <a:hlinkClick r:id="rId6"/>
              </a:rPr>
              <a:t>www.museum.</a:t>
            </a:r>
            <a:r>
              <a:rPr lang="cs-CZ" dirty="0" err="1">
                <a:latin typeface="+mj-lt"/>
                <a:hlinkClick r:id="rId6"/>
              </a:rPr>
              <a:t>cz</a:t>
            </a:r>
            <a:endParaRPr lang="cs-CZ" dirty="0">
              <a:latin typeface="+mj-lt"/>
            </a:endParaRPr>
          </a:p>
          <a:p>
            <a:pPr lvl="2"/>
            <a:r>
              <a:rPr lang="cs-CZ" dirty="0">
                <a:latin typeface="+mj-lt"/>
              </a:rPr>
              <a:t>památkových ústavech</a:t>
            </a:r>
          </a:p>
          <a:p>
            <a:pPr lvl="3"/>
            <a:r>
              <a:rPr lang="cs-CZ" dirty="0">
                <a:latin typeface="+mj-lt"/>
                <a:hlinkClick r:id="rId7"/>
              </a:rPr>
              <a:t>www.</a:t>
            </a:r>
            <a:r>
              <a:rPr lang="cs-CZ" dirty="0" err="1">
                <a:latin typeface="+mj-lt"/>
                <a:hlinkClick r:id="rId7"/>
              </a:rPr>
              <a:t>npu.cz</a:t>
            </a:r>
            <a:endParaRPr lang="cs-CZ" dirty="0">
              <a:latin typeface="+mj-lt"/>
            </a:endParaRPr>
          </a:p>
          <a:p>
            <a:pPr lvl="2"/>
            <a:r>
              <a:rPr lang="cs-CZ" dirty="0">
                <a:latin typeface="+mj-lt"/>
              </a:rPr>
              <a:t>galeriích, výzkumných ústavech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258816" cy="1008112"/>
          </a:xfrm>
        </p:spPr>
        <p:txBody>
          <a:bodyPr>
            <a:normAutofit/>
          </a:bodyPr>
          <a:lstStyle/>
          <a:p>
            <a:r>
              <a:rPr lang="cs-CZ" dirty="0"/>
              <a:t>Obecné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5256584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dirty="0">
                <a:latin typeface="+mj-lt"/>
              </a:rPr>
              <a:t>formulace myšlenek musí být srozumitelná </a:t>
            </a:r>
          </a:p>
          <a:p>
            <a:pPr lvl="2"/>
            <a:r>
              <a:rPr lang="cs-CZ" dirty="0">
                <a:latin typeface="+mj-lt"/>
              </a:rPr>
              <a:t>musí jim rozumět autor i čtenář</a:t>
            </a:r>
          </a:p>
          <a:p>
            <a:pPr lvl="1"/>
            <a:r>
              <a:rPr lang="cs-CZ" dirty="0">
                <a:latin typeface="+mj-lt"/>
              </a:rPr>
              <a:t>v textu nepoužívat slova, kterým autor nerozumí</a:t>
            </a:r>
          </a:p>
          <a:p>
            <a:pPr lvl="1"/>
            <a:r>
              <a:rPr lang="cs-CZ" dirty="0">
                <a:latin typeface="+mj-lt"/>
              </a:rPr>
              <a:t>používat citace z knih, které měl autor k dispozici</a:t>
            </a:r>
          </a:p>
          <a:p>
            <a:pPr lvl="1"/>
            <a:r>
              <a:rPr lang="cs-CZ" dirty="0">
                <a:latin typeface="+mj-lt"/>
              </a:rPr>
              <a:t>vyvarovat se nadužívání módních slov, která do jazyka odborného textu nepatří</a:t>
            </a:r>
          </a:p>
          <a:p>
            <a:pPr lvl="1"/>
            <a:r>
              <a:rPr lang="cs-CZ" dirty="0">
                <a:latin typeface="+mj-lt"/>
              </a:rPr>
              <a:t>odborné texty jsou nejčastěji psány v 1. osobě množného čísla, tedy „my“</a:t>
            </a:r>
          </a:p>
          <a:p>
            <a:pPr lvl="1"/>
            <a:r>
              <a:rPr lang="cs-CZ" dirty="0">
                <a:latin typeface="+mj-lt"/>
              </a:rPr>
              <a:t>užívat spisovné češtiny a mít po ruce Pravidla českého pravopisu</a:t>
            </a:r>
          </a:p>
          <a:p>
            <a:pPr lvl="1"/>
            <a:r>
              <a:rPr lang="cs-CZ" dirty="0">
                <a:latin typeface="+mj-lt"/>
              </a:rPr>
              <a:t>při shromažďování podkladů si důkladně psát odkazy na později citované texty či uložení použitých pramenů</a:t>
            </a:r>
          </a:p>
          <a:p>
            <a:pPr lvl="1"/>
            <a:r>
              <a:rPr lang="cs-CZ" dirty="0">
                <a:latin typeface="+mj-lt"/>
              </a:rPr>
              <a:t>důsledně citovat dle požadovaných citačních pravidel</a:t>
            </a:r>
          </a:p>
          <a:p>
            <a:pPr lvl="1"/>
            <a:r>
              <a:rPr lang="cs-CZ" dirty="0">
                <a:latin typeface="+mj-lt"/>
              </a:rPr>
              <a:t>poznámky psát jako celé věty: začínají velkým písmenem a končí tečkou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1149</TotalTime>
  <Words>1578</Words>
  <Application>Microsoft Office PowerPoint</Application>
  <PresentationFormat>Předvádění na obrazovce (4:3)</PresentationFormat>
  <Paragraphs>285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Georgia</vt:lpstr>
      <vt:lpstr>Trebuchet MS</vt:lpstr>
      <vt:lpstr>Wingdings 2</vt:lpstr>
      <vt:lpstr>Urbanistický</vt:lpstr>
      <vt:lpstr> Psaní odborných textů </vt:lpstr>
      <vt:lpstr>Odborný text</vt:lpstr>
      <vt:lpstr>Odborný text podle funkce</vt:lpstr>
      <vt:lpstr>Téma odborné práce</vt:lpstr>
      <vt:lpstr>Téma</vt:lpstr>
      <vt:lpstr>Konzultace a termíny</vt:lpstr>
      <vt:lpstr>Postup historikovy práce </vt:lpstr>
      <vt:lpstr> Vyhledávání podkladů Rešerše </vt:lpstr>
      <vt:lpstr>Obecné rady</vt:lpstr>
      <vt:lpstr>Sekundární dokumenty</vt:lpstr>
      <vt:lpstr>Sekundární dokumenty</vt:lpstr>
      <vt:lpstr>Sekundární dokumenty</vt:lpstr>
      <vt:lpstr>Obecné rady</vt:lpstr>
      <vt:lpstr>Bibliografická citace</vt:lpstr>
      <vt:lpstr>Odborný text a citace</vt:lpstr>
      <vt:lpstr>Pravidla</vt:lpstr>
      <vt:lpstr>Mezinárodní citační normy</vt:lpstr>
      <vt:lpstr>Normy stanovují</vt:lpstr>
      <vt:lpstr>Identifikátory knih</vt:lpstr>
      <vt:lpstr>Obecné citační zásady</vt:lpstr>
      <vt:lpstr>Zdroje údajů pro citace</vt:lpstr>
      <vt:lpstr>Chyby při citování</vt:lpstr>
      <vt:lpstr> Časopis Matice moravské  </vt:lpstr>
      <vt:lpstr>Autorský zákon</vt:lpstr>
      <vt:lpstr>Informační etika</vt:lpstr>
      <vt:lpstr>Etika tvůrce informací</vt:lpstr>
      <vt:lpstr>Informační etika</vt:lpstr>
      <vt:lpstr>Korektury</vt:lpstr>
      <vt:lpstr>Literatura k tématu</vt:lpstr>
      <vt:lpstr>Prezentace aplikace PowerPoint</vt:lpstr>
    </vt:vector>
  </TitlesOfParts>
  <Company>MMB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Radana Červená</dc:creator>
  <cp:lastModifiedBy>Červená Radana (Magistrát města Brna)</cp:lastModifiedBy>
  <cp:revision>54</cp:revision>
  <dcterms:created xsi:type="dcterms:W3CDTF">2016-11-22T07:11:46Z</dcterms:created>
  <dcterms:modified xsi:type="dcterms:W3CDTF">2017-11-22T15:06:45Z</dcterms:modified>
</cp:coreProperties>
</file>