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3" r:id="rId2"/>
    <p:sldId id="309" r:id="rId3"/>
    <p:sldId id="304" r:id="rId4"/>
    <p:sldId id="257" r:id="rId5"/>
    <p:sldId id="301" r:id="rId6"/>
    <p:sldId id="300" r:id="rId7"/>
    <p:sldId id="302" r:id="rId8"/>
    <p:sldId id="292" r:id="rId9"/>
    <p:sldId id="293" r:id="rId10"/>
    <p:sldId id="294" r:id="rId11"/>
    <p:sldId id="299" r:id="rId12"/>
    <p:sldId id="297" r:id="rId13"/>
    <p:sldId id="295" r:id="rId14"/>
    <p:sldId id="305" r:id="rId15"/>
    <p:sldId id="298" r:id="rId16"/>
    <p:sldId id="310" r:id="rId17"/>
    <p:sldId id="308" r:id="rId18"/>
    <p:sldId id="307" r:id="rId19"/>
    <p:sldId id="306" r:id="rId20"/>
    <p:sldId id="313" r:id="rId21"/>
    <p:sldId id="287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6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9C72A-4273-42DF-BB1A-82A84B7C6322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FD4B4-7FCA-42E8-9930-73D8EC889CC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3373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68BE5-0DB6-479E-A218-EBCAC934B405}" type="datetimeFigureOut">
              <a:rPr lang="cs-CZ" smtClean="0"/>
              <a:pPr/>
              <a:t>19.11.2017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83C8-4064-4B9A-BA48-11C8693675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Citace plánu (mapy)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altLang="cs-CZ" b="1" i="1" dirty="0" err="1"/>
              <a:t>Grundriss</a:t>
            </a:r>
            <a:r>
              <a:rPr lang="cs-CZ" altLang="cs-CZ" b="1" i="1" dirty="0"/>
              <a:t> der </a:t>
            </a:r>
            <a:r>
              <a:rPr lang="cs-CZ" altLang="cs-CZ" b="1" i="1" dirty="0" err="1"/>
              <a:t>königlichen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Hauptstadt</a:t>
            </a:r>
            <a:r>
              <a:rPr lang="cs-CZ" altLang="cs-CZ" b="1" i="1" dirty="0"/>
              <a:t> Prag </a:t>
            </a:r>
            <a:r>
              <a:rPr lang="cs-CZ" altLang="cs-CZ" b="1" i="1" dirty="0" err="1"/>
              <a:t>herausgegeben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auf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Veranlassung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und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Kosten</a:t>
            </a:r>
            <a:r>
              <a:rPr lang="cs-CZ" altLang="cs-CZ" b="1" i="1" dirty="0"/>
              <a:t> des </a:t>
            </a:r>
            <a:r>
              <a:rPr lang="cs-CZ" altLang="cs-CZ" b="1" i="1" dirty="0" err="1"/>
              <a:t>böhmischen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Nationalmuseums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trigonometrisch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und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geometrisch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aufgenommen</a:t>
            </a:r>
            <a:r>
              <a:rPr lang="cs-CZ" altLang="cs-CZ" b="1" i="1" dirty="0"/>
              <a:t>, </a:t>
            </a:r>
            <a:r>
              <a:rPr lang="cs-CZ" altLang="cs-CZ" b="1" i="1" dirty="0" err="1"/>
              <a:t>dann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topographisch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beschrieben</a:t>
            </a:r>
            <a:r>
              <a:rPr lang="cs-CZ" altLang="cs-CZ" b="1" i="1" dirty="0"/>
              <a:t> von Josef </a:t>
            </a:r>
            <a:r>
              <a:rPr lang="cs-CZ" altLang="cs-CZ" b="1" i="1" dirty="0" err="1"/>
              <a:t>Jüttner</a:t>
            </a:r>
            <a:r>
              <a:rPr lang="cs-CZ" altLang="cs-CZ" b="1" i="1" dirty="0"/>
              <a:t> k. k. </a:t>
            </a:r>
            <a:r>
              <a:rPr lang="cs-CZ" altLang="cs-CZ" b="1" i="1" dirty="0" err="1"/>
              <a:t>österreichischer</a:t>
            </a:r>
            <a:r>
              <a:rPr lang="cs-CZ" altLang="cs-CZ" b="1" i="1" dirty="0"/>
              <a:t> </a:t>
            </a:r>
            <a:r>
              <a:rPr lang="cs-CZ" altLang="cs-CZ" b="1" i="1" dirty="0" err="1"/>
              <a:t>Artillerie-Oberlieutenant</a:t>
            </a:r>
            <a:r>
              <a:rPr lang="cs-CZ" altLang="cs-CZ" b="1" i="1" dirty="0"/>
              <a:t> in den </a:t>
            </a:r>
            <a:r>
              <a:rPr lang="cs-CZ" altLang="cs-CZ" b="1" i="1" dirty="0" err="1"/>
              <a:t>Jahren</a:t>
            </a:r>
            <a:r>
              <a:rPr lang="cs-CZ" altLang="cs-CZ" b="1" i="1" dirty="0"/>
              <a:t> 1811, 1812, 1813, 1814 </a:t>
            </a:r>
            <a:r>
              <a:rPr lang="cs-CZ" altLang="cs-CZ" b="1" i="1" dirty="0" err="1"/>
              <a:t>und</a:t>
            </a:r>
            <a:r>
              <a:rPr lang="cs-CZ" altLang="cs-CZ" b="1" i="1" dirty="0"/>
              <a:t> 1815.</a:t>
            </a:r>
            <a:r>
              <a:rPr lang="cs-CZ" altLang="cs-CZ" b="1" dirty="0"/>
              <a:t> </a:t>
            </a:r>
            <a:r>
              <a:rPr lang="cs-CZ" altLang="cs-CZ" b="1" dirty="0" smtClean="0"/>
              <a:t>Nakreslil Josef </a:t>
            </a:r>
            <a:r>
              <a:rPr lang="cs-CZ" altLang="cs-CZ" b="1" dirty="0" err="1" smtClean="0"/>
              <a:t>Jüttner</a:t>
            </a:r>
            <a:r>
              <a:rPr lang="cs-CZ" altLang="cs-CZ" b="1" dirty="0" smtClean="0"/>
              <a:t>, ryli </a:t>
            </a:r>
            <a:r>
              <a:rPr lang="cs-CZ" altLang="cs-CZ" b="1" dirty="0"/>
              <a:t>Joseph Alois </a:t>
            </a:r>
            <a:r>
              <a:rPr lang="cs-CZ" altLang="cs-CZ" b="1" dirty="0" smtClean="0"/>
              <a:t>Drda, Kašpar </a:t>
            </a:r>
            <a:r>
              <a:rPr lang="cs-CZ" altLang="cs-CZ" b="1" dirty="0" err="1" smtClean="0"/>
              <a:t>Pluth</a:t>
            </a:r>
            <a:r>
              <a:rPr lang="cs-CZ" altLang="cs-CZ" b="1" dirty="0" smtClean="0"/>
              <a:t> a Alois Musil, vytiskl Franz Hofmann, </a:t>
            </a:r>
            <a:r>
              <a:rPr lang="cs-CZ" altLang="cs-CZ" b="1" dirty="0"/>
              <a:t>Nedatováno [1820</a:t>
            </a:r>
            <a:r>
              <a:rPr lang="cs-CZ" altLang="cs-CZ" b="1" dirty="0" smtClean="0"/>
              <a:t>]. Černobílý tisk (mědirytina), </a:t>
            </a:r>
            <a:r>
              <a:rPr lang="cs-CZ" altLang="cs-CZ" b="1" dirty="0"/>
              <a:t>grafické měřítko [1:4320], 2 listy, 1020 x 950 mm. </a:t>
            </a:r>
            <a:r>
              <a:rPr lang="cs-CZ" altLang="cs-CZ" b="1" dirty="0" smtClean="0"/>
              <a:t>Historický ústav Akademie věd ČR, mapová sbírka, </a:t>
            </a:r>
            <a:r>
              <a:rPr lang="cs-CZ" altLang="cs-CZ" b="1" dirty="0"/>
              <a:t>sign. </a:t>
            </a:r>
            <a:r>
              <a:rPr lang="cs-CZ" altLang="cs-CZ" b="1" dirty="0" smtClean="0"/>
              <a:t>MAPB776.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solidFill>
                  <a:schemeClr val="accent3"/>
                </a:solidFill>
              </a:rPr>
              <a:t>Název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Původci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Datace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Technika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Měřítko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Rozměry</a:t>
            </a:r>
          </a:p>
          <a:p>
            <a:r>
              <a:rPr lang="cs-CZ" dirty="0" smtClean="0">
                <a:solidFill>
                  <a:schemeClr val="accent3"/>
                </a:solidFill>
              </a:rPr>
              <a:t>Uložení</a:t>
            </a:r>
          </a:p>
          <a:p>
            <a:endParaRPr lang="cs-CZ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089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Praha:</a:t>
            </a:r>
            <a:br>
              <a:rPr lang="cs-CZ" sz="3200" dirty="0" smtClean="0"/>
            </a:br>
            <a:r>
              <a:rPr lang="cs-CZ" sz="3200" dirty="0" smtClean="0"/>
              <a:t>staré územní plány v mapové aplikaci</a:t>
            </a:r>
            <a:br>
              <a:rPr lang="cs-CZ" sz="3200" dirty="0" smtClean="0"/>
            </a:br>
            <a:r>
              <a:rPr lang="cs-CZ" sz="3200" dirty="0" smtClean="0"/>
              <a:t>http://app.iprpraha.cz/js-api/app/vykresyUP/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6631"/>
          <a:stretch>
            <a:fillRect/>
          </a:stretch>
        </p:blipFill>
        <p:spPr bwMode="auto">
          <a:xfrm>
            <a:off x="166678" y="1714488"/>
            <a:ext cx="897732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cs-CZ" dirty="0"/>
              <a:t>1889 </a:t>
            </a:r>
            <a:r>
              <a:rPr lang="cs-CZ" dirty="0" smtClean="0"/>
              <a:t>povinnost pořídit RP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Camillo </a:t>
            </a:r>
            <a:r>
              <a:rPr lang="cs-CZ" dirty="0" smtClean="0"/>
              <a:t>Sitte </a:t>
            </a:r>
          </a:p>
          <a:p>
            <a:pPr marL="0" indent="0">
              <a:buNone/>
            </a:pPr>
            <a:r>
              <a:rPr lang="cs-CZ" sz="2600" dirty="0" smtClean="0"/>
              <a:t>územní plán jako umělecké dílo</a:t>
            </a:r>
          </a:p>
          <a:p>
            <a:pPr marL="0" indent="0">
              <a:buNone/>
            </a:pPr>
            <a:r>
              <a:rPr lang="cs-CZ" dirty="0" smtClean="0"/>
              <a:t>	x</a:t>
            </a:r>
          </a:p>
          <a:p>
            <a:pPr>
              <a:buFontTx/>
              <a:buChar char="-"/>
            </a:pPr>
            <a:r>
              <a:rPr lang="cs-CZ" dirty="0" smtClean="0"/>
              <a:t>Vladimír </a:t>
            </a:r>
            <a:r>
              <a:rPr lang="cs-CZ" dirty="0" err="1" smtClean="0"/>
              <a:t>Zákrejs</a:t>
            </a:r>
            <a:endParaRPr lang="cs-CZ" dirty="0" smtClean="0"/>
          </a:p>
          <a:p>
            <a:pPr marL="0" indent="0">
              <a:buNone/>
            </a:pPr>
            <a:r>
              <a:rPr lang="cs-CZ" sz="2600" dirty="0" smtClean="0"/>
              <a:t>urbanismus  jako vědecká disciplína, ÚP - systematická příprava a </a:t>
            </a:r>
            <a:r>
              <a:rPr lang="cs-CZ" sz="2600" dirty="0"/>
              <a:t>koncepční zpracování; </a:t>
            </a:r>
            <a:r>
              <a:rPr lang="cs-CZ" sz="2600" dirty="0" smtClean="0"/>
              <a:t>monumentalita a funkce;</a:t>
            </a:r>
          </a:p>
          <a:p>
            <a:pPr marL="0" indent="0">
              <a:buNone/>
            </a:pPr>
            <a:r>
              <a:rPr lang="cs-CZ" sz="2600" dirty="0" smtClean="0"/>
              <a:t>Ústav </a:t>
            </a:r>
            <a:r>
              <a:rPr lang="cs-CZ" sz="2600" dirty="0"/>
              <a:t>pro stavbu měst (při Masarykově akademii práce)</a:t>
            </a:r>
            <a:endParaRPr lang="cs-CZ" sz="2600" dirty="0" smtClean="0"/>
          </a:p>
          <a:p>
            <a:pPr>
              <a:buFontTx/>
              <a:buChar char="-"/>
            </a:pPr>
            <a:r>
              <a:rPr lang="cs-CZ" dirty="0" smtClean="0"/>
              <a:t>Josef Gočár </a:t>
            </a:r>
          </a:p>
          <a:p>
            <a:pPr marL="0" indent="0">
              <a:buNone/>
            </a:pPr>
            <a:r>
              <a:rPr lang="cs-CZ" dirty="0" smtClean="0"/>
              <a:t>	x</a:t>
            </a:r>
          </a:p>
          <a:p>
            <a:pPr>
              <a:buFontTx/>
              <a:buChar char="-"/>
            </a:pPr>
            <a:r>
              <a:rPr lang="cs-CZ" dirty="0" smtClean="0"/>
              <a:t>Bohuslav Fuchs a Jindřich </a:t>
            </a:r>
            <a:r>
              <a:rPr lang="cs-CZ" dirty="0" err="1" smtClean="0"/>
              <a:t>Kumpošt</a:t>
            </a:r>
            <a:endParaRPr lang="cs-CZ" dirty="0" smtClean="0"/>
          </a:p>
          <a:p>
            <a:pPr marL="0" indent="0">
              <a:buNone/>
            </a:pPr>
            <a:r>
              <a:rPr lang="cs-CZ" sz="2600" dirty="0"/>
              <a:t>h</a:t>
            </a:r>
            <a:r>
              <a:rPr lang="cs-CZ" sz="2600" dirty="0" smtClean="0"/>
              <a:t>lavní role urbanismu je v zajištění komplexního </a:t>
            </a:r>
            <a:r>
              <a:rPr lang="cs-CZ" sz="2600" dirty="0"/>
              <a:t>fungovaní sídelního celku</a:t>
            </a:r>
            <a:endParaRPr lang="cs-CZ" sz="2600" dirty="0" smtClean="0"/>
          </a:p>
          <a:p>
            <a:pPr>
              <a:buFontTx/>
              <a:buChar char="-"/>
            </a:pPr>
            <a:r>
              <a:rPr lang="cs-CZ" dirty="0" smtClean="0"/>
              <a:t>SÚRPMO</a:t>
            </a:r>
            <a:endParaRPr lang="cs-CZ" dirty="0"/>
          </a:p>
          <a:p>
            <a:endParaRPr lang="cs-CZ" dirty="0"/>
          </a:p>
        </p:txBody>
      </p:sp>
      <p:pic>
        <p:nvPicPr>
          <p:cNvPr id="6146" name="Picture 2" descr="E:\Dejiny mest_MU_Brno\MSHU-MAP-B-852-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9414" y="1628800"/>
            <a:ext cx="3638525" cy="4942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E:\zaloha_stribrnyDisk\HG_Pardubice a\ruzne obr pro vyuku\urbaniste\gocar_josef-regulacni_plan_hk_100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95250"/>
            <a:ext cx="7620000" cy="666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Čeněk Musil, Regulační plán města Jičína (</a:t>
            </a:r>
            <a:r>
              <a:rPr lang="cs-CZ" dirty="0" smtClean="0"/>
              <a:t>1935-8) - srov</a:t>
            </a:r>
            <a:r>
              <a:rPr lang="cs-CZ" dirty="0" smtClean="0"/>
              <a:t>. edici regulačního plánu </a:t>
            </a:r>
            <a:r>
              <a:rPr lang="cs-CZ" dirty="0" smtClean="0"/>
              <a:t>Eva </a:t>
            </a:r>
            <a:r>
              <a:rPr lang="cs-CZ" dirty="0" err="1" smtClean="0"/>
              <a:t>Chodějovská</a:t>
            </a:r>
            <a:r>
              <a:rPr lang="cs-CZ" dirty="0" smtClean="0"/>
              <a:t> – Milan </a:t>
            </a:r>
            <a:r>
              <a:rPr lang="cs-CZ" dirty="0" err="1" smtClean="0"/>
              <a:t>Kudyn</a:t>
            </a:r>
            <a:r>
              <a:rPr lang="cs-CZ" dirty="0" smtClean="0"/>
              <a:t>, Regulační plán města Jičína </a:t>
            </a:r>
            <a:r>
              <a:rPr lang="cs-CZ" dirty="0" smtClean="0"/>
              <a:t>(</a:t>
            </a:r>
            <a:r>
              <a:rPr lang="cs-CZ" dirty="0" smtClean="0"/>
              <a:t>1935-8), Praha 2009  </a:t>
            </a:r>
          </a:p>
          <a:p>
            <a:r>
              <a:rPr lang="cs-CZ" dirty="0" smtClean="0"/>
              <a:t>RP vytvořené SÚRPMO – srov. HAM sv. 18: Jičín, Praha 2008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000" b="1" dirty="0" smtClean="0"/>
              <a:t>- modernizace malých měst</a:t>
            </a:r>
            <a:br>
              <a:rPr lang="cs-CZ" sz="2000" b="1" dirty="0" smtClean="0"/>
            </a:br>
            <a:r>
              <a:rPr lang="cs-CZ" sz="2000" dirty="0" smtClean="0"/>
              <a:t>- příklad Jičína</a:t>
            </a:r>
            <a:endParaRPr lang="cs-CZ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Tematické plány</a:t>
            </a:r>
            <a:br>
              <a:rPr lang="cs-CZ" dirty="0" smtClean="0">
                <a:solidFill>
                  <a:srgbClr val="00B050"/>
                </a:solidFill>
              </a:rPr>
            </a:br>
            <a:r>
              <a:rPr lang="cs-CZ" sz="3600" dirty="0" smtClean="0">
                <a:solidFill>
                  <a:srgbClr val="00B050"/>
                </a:solidFill>
              </a:rPr>
              <a:t>- dopravní, vojenské, hydrologické, …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br>
              <a:rPr lang="cs-CZ" dirty="0" smtClean="0">
                <a:solidFill>
                  <a:srgbClr val="00B050"/>
                </a:solidFill>
              </a:rPr>
            </a:b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B050"/>
                </a:solidFill>
              </a:rPr>
              <a:t>vojenské-pevnostní</a:t>
            </a:r>
            <a:endParaRPr lang="cs-CZ" dirty="0"/>
          </a:p>
        </p:txBody>
      </p:sp>
      <p:pic>
        <p:nvPicPr>
          <p:cNvPr id="10242" name="Picture 2" descr="E:\Dejiny mest_MU_Brno\plan-pevnost-upr-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4369218" cy="2419364"/>
          </a:xfrm>
          <a:prstGeom prst="rect">
            <a:avLst/>
          </a:prstGeom>
          <a:noFill/>
        </p:spPr>
      </p:pic>
      <p:pic>
        <p:nvPicPr>
          <p:cNvPr id="10243" name="Picture 3" descr="E:\Dejiny mest_MU_Brno\1280px-Olomouc_plan_hradeb_16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428868"/>
            <a:ext cx="5048254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Tištěné letáky a „půdorysné veduty“</a:t>
            </a:r>
            <a:br>
              <a:rPr lang="cs-CZ" dirty="0" smtClean="0">
                <a:solidFill>
                  <a:srgbClr val="FFC000"/>
                </a:solidFill>
              </a:rPr>
            </a:b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Umgebungskarten</a:t>
            </a:r>
            <a:r>
              <a:rPr lang="cs-CZ" sz="2400" dirty="0" smtClean="0"/>
              <a:t> </a:t>
            </a:r>
          </a:p>
          <a:p>
            <a:pPr marL="0" indent="0">
              <a:buNone/>
            </a:pPr>
            <a:r>
              <a:rPr lang="cs-CZ" sz="2400" dirty="0" smtClean="0"/>
              <a:t>(</a:t>
            </a:r>
            <a:r>
              <a:rPr lang="cs-CZ" sz="2400" dirty="0" err="1" smtClean="0"/>
              <a:t>Environsmaps</a:t>
            </a:r>
            <a:r>
              <a:rPr lang="cs-CZ" sz="2400" dirty="0" smtClean="0"/>
              <a:t>, mapy oblasti)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! Důvod vzniku a funkce </a:t>
            </a:r>
          </a:p>
          <a:p>
            <a:pPr marL="0" indent="0">
              <a:buNone/>
            </a:pPr>
            <a:r>
              <a:rPr lang="cs-CZ" sz="2400" dirty="0"/>
              <a:t>v</a:t>
            </a:r>
            <a:r>
              <a:rPr lang="cs-CZ" sz="2400" dirty="0" smtClean="0"/>
              <a:t>yobrazení x formální hledisko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14546" y="5429264"/>
            <a:ext cx="52194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Příklady srov. http://</a:t>
            </a:r>
            <a:r>
              <a:rPr lang="cs-CZ" dirty="0" smtClean="0"/>
              <a:t>towns.hiu.cas.cz/p_prehled.php: </a:t>
            </a:r>
          </a:p>
          <a:p>
            <a:pPr>
              <a:buFontTx/>
              <a:buChar char="-"/>
            </a:pPr>
            <a:r>
              <a:rPr lang="pl-PL" b="1" dirty="0" smtClean="0"/>
              <a:t> Plán </a:t>
            </a:r>
            <a:r>
              <a:rPr lang="pl-PL" b="1" dirty="0" smtClean="0"/>
              <a:t>Prahy a okolí v roce </a:t>
            </a:r>
            <a:r>
              <a:rPr lang="pl-PL" b="1" dirty="0" smtClean="0"/>
              <a:t>1741</a:t>
            </a:r>
          </a:p>
          <a:p>
            <a:pPr>
              <a:buFontTx/>
              <a:buChar char="-"/>
            </a:pPr>
            <a:r>
              <a:rPr lang="cs-CZ" b="1" dirty="0" smtClean="0"/>
              <a:t> Mapa </a:t>
            </a:r>
            <a:r>
              <a:rPr lang="cs-CZ" b="1" dirty="0" smtClean="0"/>
              <a:t>zachycující obleženou Prahu v roce 1742</a:t>
            </a:r>
          </a:p>
          <a:p>
            <a:pPr>
              <a:buFontTx/>
              <a:buChar char="-"/>
            </a:pPr>
            <a:endParaRPr lang="pl-PL" b="1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Rukopisné </a:t>
            </a:r>
            <a:r>
              <a:rPr lang="cs-CZ" dirty="0">
                <a:solidFill>
                  <a:srgbClr val="FFC000"/>
                </a:solidFill>
              </a:rPr>
              <a:t>náčrty a zeměměřické </a:t>
            </a:r>
            <a:r>
              <a:rPr lang="cs-CZ" dirty="0" smtClean="0">
                <a:solidFill>
                  <a:srgbClr val="FFC000"/>
                </a:solidFill>
              </a:rPr>
              <a:t>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dirty="0" smtClean="0"/>
              <a:t>Praha – Smíchov… </a:t>
            </a:r>
          </a:p>
          <a:p>
            <a:pPr marL="0" indent="0">
              <a:buNone/>
            </a:pPr>
            <a:r>
              <a:rPr lang="cs-CZ" sz="2400" dirty="0" smtClean="0"/>
              <a:t>(viz Jak psát dějiny velkých měst?)</a:t>
            </a:r>
          </a:p>
          <a:p>
            <a:pPr marL="0" indent="0">
              <a:buNone/>
            </a:pPr>
            <a:r>
              <a:rPr lang="cs-CZ" sz="2400" b="1" dirty="0" smtClean="0"/>
              <a:t>Čechy:</a:t>
            </a:r>
            <a:endParaRPr lang="cs-CZ" sz="2400" b="1" dirty="0"/>
          </a:p>
          <a:p>
            <a:pPr marL="0" indent="0">
              <a:buNone/>
            </a:pPr>
            <a:r>
              <a:rPr lang="cs-CZ" sz="2400" b="1" dirty="0" smtClean="0"/>
              <a:t>Zemští měřiči při Úřadu </a:t>
            </a:r>
            <a:r>
              <a:rPr lang="cs-CZ" sz="2400" b="1" dirty="0" err="1" smtClean="0"/>
              <a:t>desk</a:t>
            </a:r>
            <a:r>
              <a:rPr lang="cs-CZ" sz="2400" b="1" dirty="0" smtClean="0"/>
              <a:t> zemských</a:t>
            </a:r>
            <a:r>
              <a:rPr lang="cs-CZ" sz="2400" dirty="0" smtClean="0"/>
              <a:t> – od středověku</a:t>
            </a:r>
          </a:p>
          <a:p>
            <a:pPr marL="0" indent="0">
              <a:buNone/>
            </a:pPr>
            <a:r>
              <a:rPr lang="cs-CZ" sz="2400" dirty="0" smtClean="0"/>
              <a:t>Šimon Podolský z Podolí</a:t>
            </a:r>
          </a:p>
          <a:p>
            <a:pPr marL="0" indent="0">
              <a:buNone/>
            </a:pPr>
            <a:r>
              <a:rPr lang="cs-CZ" sz="2400" dirty="0" smtClean="0"/>
              <a:t>Samuel </a:t>
            </a:r>
            <a:r>
              <a:rPr lang="cs-CZ" sz="2400" dirty="0" err="1" smtClean="0"/>
              <a:t>Globic</a:t>
            </a:r>
            <a:r>
              <a:rPr lang="cs-CZ" sz="2400" dirty="0" smtClean="0"/>
              <a:t> z </a:t>
            </a:r>
            <a:r>
              <a:rPr lang="cs-CZ" sz="2400" dirty="0" err="1" smtClean="0"/>
              <a:t>Bučína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Ondřej Bernard </a:t>
            </a:r>
            <a:r>
              <a:rPr lang="cs-CZ" sz="2400" dirty="0" err="1" smtClean="0"/>
              <a:t>Klauser</a:t>
            </a:r>
            <a:endParaRPr lang="cs-CZ" sz="2400" dirty="0" smtClean="0"/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r>
              <a:rPr lang="cs-CZ" sz="2400" b="1" dirty="0" smtClean="0"/>
              <a:t>Morava:</a:t>
            </a:r>
          </a:p>
          <a:p>
            <a:pPr marL="0" indent="0">
              <a:buNone/>
            </a:pPr>
            <a:r>
              <a:rPr lang="cs-CZ" sz="2400" b="1" dirty="0" smtClean="0"/>
              <a:t>zemský měřič - od 1713</a:t>
            </a:r>
          </a:p>
          <a:p>
            <a:pPr marL="0" indent="0">
              <a:buNone/>
            </a:pPr>
            <a:r>
              <a:rPr lang="cs-CZ" sz="2400" dirty="0" smtClean="0"/>
              <a:t>František </a:t>
            </a:r>
            <a:r>
              <a:rPr lang="cs-CZ" sz="2400" dirty="0"/>
              <a:t>Vavřinec </a:t>
            </a:r>
            <a:r>
              <a:rPr lang="cs-CZ" sz="2400" dirty="0" err="1"/>
              <a:t>Knittl</a:t>
            </a:r>
            <a:r>
              <a:rPr lang="cs-CZ" sz="2400" dirty="0"/>
              <a:t>, syn českého zeměměřiče Jiřího Františka </a:t>
            </a:r>
            <a:r>
              <a:rPr lang="cs-CZ" sz="2400" dirty="0" err="1" smtClean="0"/>
              <a:t>Knittla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František </a:t>
            </a:r>
            <a:r>
              <a:rPr lang="cs-CZ" sz="2400" dirty="0" err="1" smtClean="0"/>
              <a:t>Besold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Jan </a:t>
            </a:r>
            <a:r>
              <a:rPr lang="cs-CZ" sz="2400" dirty="0"/>
              <a:t>Antonín </a:t>
            </a:r>
            <a:r>
              <a:rPr lang="cs-CZ" sz="2400" dirty="0" smtClean="0"/>
              <a:t>Křoupal z </a:t>
            </a:r>
            <a:r>
              <a:rPr lang="cs-CZ" sz="2400" dirty="0" err="1" smtClean="0"/>
              <a:t>Grünnenbergu</a:t>
            </a:r>
            <a:r>
              <a:rPr lang="cs-CZ" sz="2400" dirty="0" smtClean="0"/>
              <a:t> -  </a:t>
            </a:r>
            <a:r>
              <a:rPr lang="cs-CZ" sz="2400" dirty="0"/>
              <a:t>etablovaný zemský </a:t>
            </a:r>
            <a:r>
              <a:rPr lang="cs-CZ" sz="2400" dirty="0" smtClean="0"/>
              <a:t>úřad fungující do roku </a:t>
            </a:r>
            <a:r>
              <a:rPr lang="cs-CZ" sz="2400" dirty="0"/>
              <a:t>1854 </a:t>
            </a:r>
            <a:endParaRPr lang="cs-CZ" sz="2400" dirty="0" smtClean="0"/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r>
              <a:rPr lang="cs-CZ" sz="2400" b="1" dirty="0" smtClean="0"/>
              <a:t>Literatura:</a:t>
            </a:r>
          </a:p>
          <a:p>
            <a:pPr marL="0" indent="0">
              <a:buNone/>
            </a:pPr>
            <a:r>
              <a:rPr lang="cs-CZ" sz="2200" dirty="0"/>
              <a:t>Eva Bílková, Samuel </a:t>
            </a:r>
            <a:r>
              <a:rPr lang="cs-CZ" sz="2200" dirty="0" err="1"/>
              <a:t>Globic</a:t>
            </a:r>
            <a:r>
              <a:rPr lang="cs-CZ" sz="2200" dirty="0"/>
              <a:t> z </a:t>
            </a:r>
            <a:r>
              <a:rPr lang="cs-CZ" sz="2200" dirty="0" err="1"/>
              <a:t>Bučína</a:t>
            </a:r>
            <a:r>
              <a:rPr lang="cs-CZ" sz="2200" dirty="0"/>
              <a:t> a </a:t>
            </a:r>
            <a:r>
              <a:rPr lang="cs-CZ" sz="2200" dirty="0" err="1"/>
              <a:t>zeměměmřictví</a:t>
            </a:r>
            <a:r>
              <a:rPr lang="cs-CZ" sz="2200" dirty="0"/>
              <a:t> v Čechách v 2. polovině 17. století, in: Historická geografie 32, 2003, s. 31-61 - zde uvedena další </a:t>
            </a:r>
            <a:r>
              <a:rPr lang="cs-CZ" sz="2200" dirty="0" smtClean="0"/>
              <a:t>literatura – zejm. práce Františka Roubíka (Zemští </a:t>
            </a:r>
            <a:r>
              <a:rPr lang="cs-CZ" sz="2200" dirty="0"/>
              <a:t>měřiči v Čechách v 16. – 18. století, SAP </a:t>
            </a:r>
            <a:r>
              <a:rPr lang="cs-CZ" sz="2200" dirty="0" smtClean="0"/>
              <a:t>1965) aj.</a:t>
            </a:r>
            <a:endParaRPr lang="cs-CZ" sz="2200" dirty="0"/>
          </a:p>
          <a:p>
            <a:pPr marL="0" indent="0">
              <a:buNone/>
            </a:pPr>
            <a:r>
              <a:rPr lang="cs-CZ" sz="2200" dirty="0" smtClean="0"/>
              <a:t>Augustin </a:t>
            </a:r>
            <a:r>
              <a:rPr lang="cs-CZ" sz="2200" dirty="0"/>
              <a:t>Semrád, Zeměměřiči v zemských službách na Moravě, in: Sborník československé společnosti zeměpisné LII., Praha </a:t>
            </a:r>
            <a:r>
              <a:rPr lang="cs-CZ" sz="2200" dirty="0" smtClean="0"/>
              <a:t>1948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811118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Plánky židovských ghett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78" t="12889" r="24861" b="6444"/>
          <a:stretch/>
        </p:blipFill>
        <p:spPr bwMode="auto">
          <a:xfrm>
            <a:off x="467544" y="1412776"/>
            <a:ext cx="6238106" cy="52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852593" y="1456234"/>
            <a:ext cx="22677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ČECHY</a:t>
            </a:r>
          </a:p>
          <a:p>
            <a:r>
              <a:rPr lang="cs-CZ" dirty="0" smtClean="0"/>
              <a:t>Roubík </a:t>
            </a:r>
            <a:r>
              <a:rPr lang="cs-CZ" dirty="0"/>
              <a:t>František, </a:t>
            </a:r>
            <a:endParaRPr lang="cs-CZ" dirty="0" smtClean="0"/>
          </a:p>
          <a:p>
            <a:r>
              <a:rPr lang="cs-CZ" dirty="0" smtClean="0"/>
              <a:t>Plánky </a:t>
            </a:r>
            <a:r>
              <a:rPr lang="cs-CZ" dirty="0"/>
              <a:t>židovských obcí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Čechách s vyznačením </a:t>
            </a:r>
            <a:endParaRPr lang="cs-CZ" dirty="0" smtClean="0"/>
          </a:p>
          <a:p>
            <a:r>
              <a:rPr lang="cs-CZ" dirty="0" smtClean="0"/>
              <a:t>židovských </a:t>
            </a:r>
            <a:r>
              <a:rPr lang="cs-CZ" dirty="0"/>
              <a:t>obydlí z roku </a:t>
            </a:r>
            <a:r>
              <a:rPr lang="cs-CZ" dirty="0" smtClean="0"/>
              <a:t>1727</a:t>
            </a:r>
            <a:r>
              <a:rPr lang="cs-CZ" dirty="0"/>
              <a:t>, Časopis společnosti </a:t>
            </a:r>
            <a:endParaRPr lang="cs-CZ" dirty="0" smtClean="0"/>
          </a:p>
          <a:p>
            <a:r>
              <a:rPr lang="cs-CZ" dirty="0" smtClean="0"/>
              <a:t>přátel </a:t>
            </a:r>
            <a:r>
              <a:rPr lang="cs-CZ" dirty="0"/>
              <a:t>starožitností českých </a:t>
            </a:r>
            <a:endParaRPr lang="cs-CZ" dirty="0" smtClean="0"/>
          </a:p>
          <a:p>
            <a:r>
              <a:rPr lang="cs-CZ" dirty="0" smtClean="0"/>
              <a:t>9</a:t>
            </a:r>
            <a:r>
              <a:rPr lang="cs-CZ" dirty="0"/>
              <a:t>, 1931, s. </a:t>
            </a:r>
            <a:r>
              <a:rPr lang="cs-CZ" dirty="0" smtClean="0"/>
              <a:t>49–68;</a:t>
            </a:r>
          </a:p>
          <a:p>
            <a:r>
              <a:rPr lang="cs-CZ" b="1" dirty="0" smtClean="0"/>
              <a:t>MORAVA:</a:t>
            </a:r>
          </a:p>
          <a:p>
            <a:r>
              <a:rPr lang="cs-CZ" dirty="0" smtClean="0"/>
              <a:t>Ondřej </a:t>
            </a:r>
            <a:r>
              <a:rPr lang="cs-CZ" dirty="0" err="1" smtClean="0"/>
              <a:t>Frunc</a:t>
            </a:r>
            <a:r>
              <a:rPr lang="cs-CZ" dirty="0" smtClean="0"/>
              <a:t>, Židovské </a:t>
            </a:r>
            <a:r>
              <a:rPr lang="cs-CZ" dirty="0"/>
              <a:t>ghetto, </a:t>
            </a:r>
          </a:p>
          <a:p>
            <a:r>
              <a:rPr lang="cs-CZ" dirty="0"/>
              <a:t>na podkladech plánů z let </a:t>
            </a:r>
            <a:r>
              <a:rPr lang="cs-CZ" dirty="0" smtClean="0"/>
              <a:t>1727, diplomová práce, Masarykova univerzita, Brno 2007</a:t>
            </a:r>
            <a:endParaRPr lang="cs-CZ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6581001"/>
            <a:ext cx="5548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(Obrázky a mapa na následujícím slide z: Akademický atlas českých dějin, Praha 2014)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xmlns="" val="4160874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10000" r="24723" b="12000"/>
          <a:stretch/>
        </p:blipFill>
        <p:spPr bwMode="auto">
          <a:xfrm>
            <a:off x="395536" y="404664"/>
            <a:ext cx="8489404" cy="618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Základní principy raně novověké (předmoderní) kartografie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Mapování zájmové lokality vždy znovu (neexistence nebo nedostupnost podkladových map)</a:t>
            </a:r>
          </a:p>
          <a:p>
            <a:r>
              <a:rPr lang="cs-CZ" sz="2800" dirty="0" smtClean="0"/>
              <a:t>Nerovnoměrná generalizace</a:t>
            </a:r>
          </a:p>
          <a:p>
            <a:r>
              <a:rPr lang="cs-CZ" sz="2800" dirty="0" smtClean="0"/>
              <a:t>Velmi individualizovaný mapový </a:t>
            </a:r>
          </a:p>
          <a:p>
            <a:pPr marL="0" indent="0">
              <a:buNone/>
            </a:pPr>
            <a:r>
              <a:rPr lang="cs-CZ" sz="2800" dirty="0"/>
              <a:t>	</a:t>
            </a:r>
            <a:r>
              <a:rPr lang="cs-CZ" sz="2800" dirty="0" smtClean="0"/>
              <a:t>jazyk (mapové znaky)</a:t>
            </a:r>
          </a:p>
          <a:p>
            <a:r>
              <a:rPr lang="cs-CZ" sz="2800" dirty="0" smtClean="0"/>
              <a:t>Koncentrování pozornosti </a:t>
            </a:r>
          </a:p>
          <a:p>
            <a:pPr marL="0" indent="0">
              <a:buNone/>
            </a:pPr>
            <a:r>
              <a:rPr lang="cs-CZ" sz="2800" dirty="0" smtClean="0"/>
              <a:t>	na města (dvojí přístup </a:t>
            </a:r>
          </a:p>
          <a:p>
            <a:pPr marL="0" indent="0">
              <a:buNone/>
            </a:pPr>
            <a:r>
              <a:rPr lang="cs-CZ" sz="2800" dirty="0" smtClean="0"/>
              <a:t>	k mapování města a jeho okolí</a:t>
            </a:r>
          </a:p>
          <a:p>
            <a:endParaRPr lang="cs-CZ" dirty="0"/>
          </a:p>
        </p:txBody>
      </p:sp>
      <p:pic>
        <p:nvPicPr>
          <p:cNvPr id="5122" name="Picture 2" descr="F:\Dejiny mest_MU_Brno\muller_list_21_legenda_or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692" y="2928934"/>
            <a:ext cx="2976179" cy="378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654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accent3"/>
                </a:solidFill>
              </a:rPr>
              <a:t/>
            </a:r>
            <a:br>
              <a:rPr lang="cs-CZ" dirty="0" smtClean="0">
                <a:solidFill>
                  <a:schemeClr val="accent3"/>
                </a:solidFill>
              </a:rPr>
            </a:br>
            <a:endParaRPr lang="cs-CZ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cs-CZ" sz="2400" dirty="0" smtClean="0"/>
              <a:t>Grafické </a:t>
            </a:r>
            <a:r>
              <a:rPr lang="cs-CZ" sz="2400" dirty="0"/>
              <a:t>měřítko </a:t>
            </a:r>
            <a:r>
              <a:rPr lang="cs-CZ" sz="2400" i="1" dirty="0" err="1"/>
              <a:t>Scala</a:t>
            </a:r>
            <a:r>
              <a:rPr lang="cs-CZ" sz="2400" i="1" dirty="0"/>
              <a:t> von </a:t>
            </a:r>
            <a:r>
              <a:rPr lang="cs-CZ" sz="2400" i="1" dirty="0" err="1"/>
              <a:t>zwey</a:t>
            </a:r>
            <a:r>
              <a:rPr lang="cs-CZ" sz="2400" i="1" dirty="0"/>
              <a:t> </a:t>
            </a:r>
            <a:r>
              <a:rPr lang="cs-CZ" sz="2400" i="1" dirty="0" err="1"/>
              <a:t>Hundert</a:t>
            </a:r>
            <a:r>
              <a:rPr lang="cs-CZ" sz="2400" i="1" dirty="0"/>
              <a:t> </a:t>
            </a:r>
            <a:r>
              <a:rPr lang="cs-CZ" sz="2400" i="1" dirty="0" err="1"/>
              <a:t>Klafter</a:t>
            </a:r>
            <a:r>
              <a:rPr lang="cs-CZ" sz="2400" i="1" dirty="0"/>
              <a:t> </a:t>
            </a:r>
            <a:r>
              <a:rPr lang="cs-CZ" sz="2400" i="1" dirty="0" err="1"/>
              <a:t>mährisch</a:t>
            </a:r>
            <a:r>
              <a:rPr lang="cs-CZ" sz="2400" dirty="0"/>
              <a:t> = 12,5 </a:t>
            </a:r>
            <a:r>
              <a:rPr lang="cs-CZ" sz="2400" dirty="0" smtClean="0"/>
              <a:t>cm</a:t>
            </a:r>
            <a:endParaRPr lang="cs-CZ" sz="24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(</a:t>
            </a:r>
            <a:r>
              <a:rPr lang="cs-CZ" sz="2000" dirty="0"/>
              <a:t>MZA v Brně, fond D 22: Sbírka map a plánů, mapa č. 1376 (sign.), </a:t>
            </a:r>
            <a:r>
              <a:rPr lang="cs-CZ" sz="2000" dirty="0" err="1"/>
              <a:t>inv</a:t>
            </a:r>
            <a:r>
              <a:rPr lang="cs-CZ" sz="2000" dirty="0"/>
              <a:t>. č. 1229)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11"/>
          <a:stretch/>
        </p:blipFill>
        <p:spPr bwMode="auto">
          <a:xfrm>
            <a:off x="163166" y="188640"/>
            <a:ext cx="874214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8805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Stabilní katastr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cs-CZ" sz="1400" b="1" dirty="0" smtClean="0"/>
              <a:t>Interpretace map </a:t>
            </a:r>
            <a:r>
              <a:rPr lang="cs-CZ" sz="1400" dirty="0" smtClean="0"/>
              <a:t>– srov. </a:t>
            </a:r>
            <a:r>
              <a:rPr lang="cs-CZ" sz="1400" dirty="0" smtClean="0"/>
              <a:t>Milena </a:t>
            </a:r>
            <a:r>
              <a:rPr lang="cs-CZ" sz="1400" dirty="0" err="1" smtClean="0"/>
              <a:t>Hauserová</a:t>
            </a:r>
            <a:r>
              <a:rPr lang="cs-CZ" sz="1400" dirty="0" smtClean="0"/>
              <a:t> – Jitka Poláková, Pomůcka </a:t>
            </a:r>
            <a:r>
              <a:rPr lang="cs-CZ" sz="1400" dirty="0" smtClean="0"/>
              <a:t>pro používání základních historických </a:t>
            </a:r>
            <a:r>
              <a:rPr lang="cs-CZ" sz="1400" dirty="0" smtClean="0"/>
              <a:t>map, Praha 2015 </a:t>
            </a:r>
            <a:endParaRPr lang="cs-CZ" sz="1400" dirty="0"/>
          </a:p>
        </p:txBody>
      </p:sp>
      <p:pic>
        <p:nvPicPr>
          <p:cNvPr id="4098" name="Picture 2" descr="F:\maly ntb\SK-dupl Smichov\Fotografie07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3" t="6256" r="13631" b="7884"/>
          <a:stretch/>
        </p:blipFill>
        <p:spPr bwMode="auto">
          <a:xfrm>
            <a:off x="6228184" y="2069425"/>
            <a:ext cx="2358379" cy="37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05" t="9143" r="29312" b="5355"/>
          <a:stretch/>
        </p:blipFill>
        <p:spPr bwMode="auto">
          <a:xfrm>
            <a:off x="2143108" y="2070624"/>
            <a:ext cx="3403689" cy="458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00430" y="23574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09847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Plány měst: Úkol 2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</a:t>
            </a:r>
            <a:r>
              <a:rPr lang="cs-CZ" dirty="0" smtClean="0"/>
              <a:t>věřte, zda ve vašem městě bylo židovské ghetto, co z něj zbylo a zda bylo ve 20. letech 18. století zmapováno</a:t>
            </a:r>
          </a:p>
          <a:p>
            <a:r>
              <a:rPr lang="cs-CZ" dirty="0" smtClean="0"/>
              <a:t>opatřete 4 plány vašeho města různých druhů, digitální kopie si připravte do </a:t>
            </a:r>
            <a:r>
              <a:rPr lang="cs-CZ" dirty="0" err="1" smtClean="0"/>
              <a:t>Powerpointu</a:t>
            </a:r>
            <a:r>
              <a:rPr lang="cs-CZ" dirty="0" smtClean="0"/>
              <a:t> (Wordu) a citujte 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9142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Výpočet měřítka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3"/>
                </a:solidFill>
              </a:rPr>
              <a:t>Grafické měřítko </a:t>
            </a:r>
            <a:r>
              <a:rPr lang="cs-CZ" i="1" dirty="0" err="1">
                <a:solidFill>
                  <a:schemeClr val="accent3"/>
                </a:solidFill>
              </a:rPr>
              <a:t>Scala</a:t>
            </a:r>
            <a:r>
              <a:rPr lang="cs-CZ" i="1" dirty="0">
                <a:solidFill>
                  <a:schemeClr val="accent3"/>
                </a:solidFill>
              </a:rPr>
              <a:t> von </a:t>
            </a:r>
            <a:r>
              <a:rPr lang="cs-CZ" i="1" dirty="0" err="1">
                <a:solidFill>
                  <a:schemeClr val="accent3"/>
                </a:solidFill>
              </a:rPr>
              <a:t>zwey</a:t>
            </a:r>
            <a:r>
              <a:rPr lang="cs-CZ" i="1" dirty="0">
                <a:solidFill>
                  <a:schemeClr val="accent3"/>
                </a:solidFill>
              </a:rPr>
              <a:t> </a:t>
            </a:r>
            <a:r>
              <a:rPr lang="cs-CZ" i="1" dirty="0" err="1">
                <a:solidFill>
                  <a:schemeClr val="accent3"/>
                </a:solidFill>
              </a:rPr>
              <a:t>Hundert</a:t>
            </a:r>
            <a:r>
              <a:rPr lang="cs-CZ" i="1" dirty="0">
                <a:solidFill>
                  <a:schemeClr val="accent3"/>
                </a:solidFill>
              </a:rPr>
              <a:t> </a:t>
            </a:r>
            <a:r>
              <a:rPr lang="cs-CZ" i="1" dirty="0" err="1">
                <a:solidFill>
                  <a:schemeClr val="accent3"/>
                </a:solidFill>
              </a:rPr>
              <a:t>Klafter</a:t>
            </a:r>
            <a:r>
              <a:rPr lang="cs-CZ" i="1" dirty="0">
                <a:solidFill>
                  <a:schemeClr val="accent3"/>
                </a:solidFill>
              </a:rPr>
              <a:t> </a:t>
            </a:r>
            <a:r>
              <a:rPr lang="cs-CZ" i="1" dirty="0" err="1">
                <a:solidFill>
                  <a:schemeClr val="accent3"/>
                </a:solidFill>
              </a:rPr>
              <a:t>mährisch</a:t>
            </a:r>
            <a:r>
              <a:rPr lang="cs-CZ" dirty="0">
                <a:solidFill>
                  <a:schemeClr val="accent3"/>
                </a:solidFill>
              </a:rPr>
              <a:t> = 12,5 </a:t>
            </a:r>
            <a:r>
              <a:rPr lang="cs-CZ" dirty="0" smtClean="0">
                <a:solidFill>
                  <a:schemeClr val="accent3"/>
                </a:solidFill>
              </a:rPr>
              <a:t>cm</a:t>
            </a:r>
          </a:p>
          <a:p>
            <a:pPr marL="0" indent="0">
              <a:buNone/>
            </a:pPr>
            <a:endParaRPr lang="cs-CZ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accent3"/>
                </a:solidFill>
              </a:rPr>
              <a:t>200 </a:t>
            </a:r>
            <a:r>
              <a:rPr lang="cs-CZ" dirty="0">
                <a:solidFill>
                  <a:schemeClr val="accent3"/>
                </a:solidFill>
              </a:rPr>
              <a:t>x </a:t>
            </a:r>
            <a:r>
              <a:rPr lang="cs-CZ" dirty="0" smtClean="0">
                <a:solidFill>
                  <a:schemeClr val="accent3"/>
                </a:solidFill>
              </a:rPr>
              <a:t>1790 : 125 = </a:t>
            </a:r>
            <a:r>
              <a:rPr lang="cs-CZ" u="sng" dirty="0" smtClean="0">
                <a:solidFill>
                  <a:schemeClr val="accent3"/>
                </a:solidFill>
              </a:rPr>
              <a:t>asi </a:t>
            </a:r>
            <a:r>
              <a:rPr lang="cs-CZ" u="sng" dirty="0">
                <a:solidFill>
                  <a:schemeClr val="accent3"/>
                </a:solidFill>
              </a:rPr>
              <a:t>1:2880 </a:t>
            </a:r>
            <a:endParaRPr lang="cs-CZ" dirty="0">
              <a:solidFill>
                <a:schemeClr val="accent3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123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Plány měst 16.-20. století </a:t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 smtClean="0">
                <a:solidFill>
                  <a:schemeClr val="accent1"/>
                </a:solidFill>
              </a:rPr>
              <a:t>- pokus o typologii -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orientační plány</a:t>
            </a:r>
          </a:p>
          <a:p>
            <a:r>
              <a:rPr lang="cs-CZ" dirty="0" smtClean="0">
                <a:solidFill>
                  <a:schemeClr val="accent1"/>
                </a:solidFill>
              </a:rPr>
              <a:t>plány městských památkových zón a rezervací </a:t>
            </a:r>
          </a:p>
          <a:p>
            <a:r>
              <a:rPr lang="cs-CZ" dirty="0" smtClean="0">
                <a:solidFill>
                  <a:schemeClr val="accent1"/>
                </a:solidFill>
              </a:rPr>
              <a:t>územní a regulační plány</a:t>
            </a:r>
          </a:p>
          <a:p>
            <a:r>
              <a:rPr lang="cs-CZ" dirty="0" smtClean="0">
                <a:solidFill>
                  <a:srgbClr val="00B050"/>
                </a:solidFill>
              </a:rPr>
              <a:t>tematické plány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rukopisné náčrty a zeměměřické práce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plány města a jeho částí pro praktické potřeby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tištěné de facto letáky a „půdorysné veduty“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dirty="0" smtClean="0">
                <a:solidFill>
                  <a:schemeClr val="accent1"/>
                </a:solidFill>
              </a:rPr>
              <a:t>Orientační plány</a:t>
            </a:r>
            <a:endParaRPr lang="cs-CZ" sz="3600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Vydavatel</a:t>
            </a:r>
          </a:p>
          <a:p>
            <a:pPr>
              <a:buFontTx/>
              <a:buChar char="-"/>
            </a:pPr>
            <a:r>
              <a:rPr lang="cs-CZ" sz="2400" dirty="0"/>
              <a:t>m</a:t>
            </a:r>
            <a:r>
              <a:rPr lang="cs-CZ" sz="2400" dirty="0" smtClean="0"/>
              <a:t>ěsto</a:t>
            </a:r>
          </a:p>
          <a:p>
            <a:pPr>
              <a:buFontTx/>
              <a:buChar char="-"/>
            </a:pPr>
            <a:r>
              <a:rPr lang="cs-CZ" sz="2400" dirty="0"/>
              <a:t>s</a:t>
            </a:r>
            <a:r>
              <a:rPr lang="cs-CZ" sz="2400" dirty="0" smtClean="0"/>
              <a:t>oukromník</a:t>
            </a:r>
          </a:p>
          <a:p>
            <a:pPr>
              <a:buFontTx/>
              <a:buChar char="-"/>
            </a:pPr>
            <a:r>
              <a:rPr lang="cs-CZ" sz="2400" dirty="0"/>
              <a:t>c</a:t>
            </a:r>
            <a:r>
              <a:rPr lang="cs-CZ" sz="2400" dirty="0" smtClean="0"/>
              <a:t>entrální nakladatelství</a:t>
            </a:r>
            <a:endParaRPr lang="cs-CZ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8711" t="7291" r="6250" b="9375"/>
          <a:stretch>
            <a:fillRect/>
          </a:stretch>
        </p:blipFill>
        <p:spPr bwMode="auto">
          <a:xfrm rot="5400000">
            <a:off x="3130738" y="1059020"/>
            <a:ext cx="674017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Orientační plány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E:\Dejiny mest_MU_Brno\MSHU-MAP-B-899-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1366" y="2928934"/>
            <a:ext cx="4742634" cy="3701568"/>
          </a:xfrm>
          <a:prstGeom prst="rect">
            <a:avLst/>
          </a:prstGeom>
          <a:noFill/>
        </p:spPr>
      </p:pic>
      <p:pic>
        <p:nvPicPr>
          <p:cNvPr id="6" name="Picture 3" descr="E:\Dejiny mest_MU_Brno\MSHU-MAP-B-898-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496"/>
            <a:ext cx="4310135" cy="3773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Plány MPZ a MPR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/>
                </a:solidFill>
              </a:rPr>
              <a:t>územní a regulační plány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cs-CZ" dirty="0" smtClean="0"/>
              <a:t>rukopisné a digitální (GIS)</a:t>
            </a:r>
          </a:p>
          <a:p>
            <a:endParaRPr lang="cs-CZ" b="1" dirty="0" smtClean="0"/>
          </a:p>
          <a:p>
            <a:r>
              <a:rPr lang="cs-CZ" b="1" dirty="0" smtClean="0"/>
              <a:t>Územně plánovací podklady</a:t>
            </a:r>
            <a:r>
              <a:rPr lang="cs-CZ" dirty="0" smtClean="0"/>
              <a:t> (územně analytické podklady - viz zákon č. 183/2006 Sb., o územním plánování a stavebním řádu) slouží jako podklad k pořizování politiky územního rozvoje, </a:t>
            </a:r>
            <a:r>
              <a:rPr lang="cs-CZ" b="1" dirty="0" smtClean="0"/>
              <a:t>územně plánovací dokumentace</a:t>
            </a:r>
            <a:r>
              <a:rPr lang="cs-CZ" dirty="0" smtClean="0"/>
              <a:t> (zásady územního rozvoje, územní plán, regulační plán), jejich změn a pro rozhodování v území.</a:t>
            </a:r>
          </a:p>
          <a:p>
            <a:r>
              <a:rPr lang="cs-CZ" b="1" dirty="0" smtClean="0"/>
              <a:t>Územní plán (ÚP)</a:t>
            </a:r>
            <a:r>
              <a:rPr lang="cs-CZ" dirty="0" smtClean="0"/>
              <a:t> stanoví základní koncepci rozvoje území obce, ochrany jeho hodnot, jeho plošného a prostorového a funkčního uspořádání, uspořádání krajiny a koncepci veřejné infrastruktury;</a:t>
            </a:r>
          </a:p>
          <a:p>
            <a:r>
              <a:rPr lang="cs-CZ" b="1" dirty="0" smtClean="0"/>
              <a:t>Regulační plán (RP)</a:t>
            </a:r>
            <a:r>
              <a:rPr lang="cs-CZ" dirty="0" smtClean="0"/>
              <a:t> v řešené ploše stanoví podrobné podmínky pro využití pozemků, pro umístění a prostorové uspořádání staveb, pro ochranu hodnot a charakteru území a pro vytváření příznivého životního prostředí.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Územní plán města Brna: http://gis.</a:t>
            </a:r>
            <a:r>
              <a:rPr lang="cs-CZ" dirty="0" err="1" smtClean="0"/>
              <a:t>brno.cz</a:t>
            </a:r>
            <a:r>
              <a:rPr lang="cs-CZ" dirty="0" smtClean="0"/>
              <a:t>/</a:t>
            </a:r>
            <a:r>
              <a:rPr lang="cs-CZ" dirty="0" err="1" smtClean="0"/>
              <a:t>ags</a:t>
            </a:r>
            <a:r>
              <a:rPr lang="cs-CZ" dirty="0" smtClean="0"/>
              <a:t>/</a:t>
            </a:r>
            <a:r>
              <a:rPr lang="cs-CZ" dirty="0" err="1" smtClean="0"/>
              <a:t>upmb</a:t>
            </a:r>
            <a:r>
              <a:rPr lang="cs-CZ" dirty="0" smtClean="0"/>
              <a:t>/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-608" b="5927"/>
          <a:stretch>
            <a:fillRect/>
          </a:stretch>
        </p:blipFill>
        <p:spPr bwMode="auto">
          <a:xfrm>
            <a:off x="234016" y="1714488"/>
            <a:ext cx="8909984" cy="468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674</Words>
  <Application>Microsoft Office PowerPoint</Application>
  <PresentationFormat>Předvádění na obrazovce (4:3)</PresentationFormat>
  <Paragraphs>117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Citace plánu (mapy)</vt:lpstr>
      <vt:lpstr>Snímek 2</vt:lpstr>
      <vt:lpstr>Výpočet měřítka</vt:lpstr>
      <vt:lpstr>Plány měst 16.-20. století  - pokus o typologii -</vt:lpstr>
      <vt:lpstr>Orientační plány</vt:lpstr>
      <vt:lpstr>Orientační plány</vt:lpstr>
      <vt:lpstr>Plány MPZ a MPR</vt:lpstr>
      <vt:lpstr>územní a regulační plány </vt:lpstr>
      <vt:lpstr>Územní plán města Brna: http://gis.brno.cz/ags/upmb/</vt:lpstr>
      <vt:lpstr>Praha: staré územní plány v mapové aplikaci http://app.iprpraha.cz/js-api/app/vykresyUP/</vt:lpstr>
      <vt:lpstr>Snímek 11</vt:lpstr>
      <vt:lpstr>Snímek 12</vt:lpstr>
      <vt:lpstr>- modernizace malých měst - příklad Jičína</vt:lpstr>
      <vt:lpstr>Tematické plány - dopravní, vojenské, hydrologické, …  </vt:lpstr>
      <vt:lpstr>Tištěné letáky a „půdorysné veduty“ </vt:lpstr>
      <vt:lpstr>Rukopisné náčrty a zeměměřické práce</vt:lpstr>
      <vt:lpstr>Plánky židovských ghett</vt:lpstr>
      <vt:lpstr>Snímek 18</vt:lpstr>
      <vt:lpstr>Základní principy raně novověké (předmoderní) kartografie</vt:lpstr>
      <vt:lpstr>Stabilní katastr</vt:lpstr>
      <vt:lpstr>Plány měst: Úkol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studovat město? Kapitoly z urbánních dějin</dc:title>
  <dc:creator>Evelina</dc:creator>
  <cp:lastModifiedBy>Evelina</cp:lastModifiedBy>
  <cp:revision>27</cp:revision>
  <dcterms:created xsi:type="dcterms:W3CDTF">2017-10-31T15:05:21Z</dcterms:created>
  <dcterms:modified xsi:type="dcterms:W3CDTF">2017-11-19T13:30:09Z</dcterms:modified>
</cp:coreProperties>
</file>