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9" r:id="rId9"/>
    <p:sldId id="266" r:id="rId10"/>
    <p:sldId id="268" r:id="rId11"/>
    <p:sldId id="264" r:id="rId12"/>
    <p:sldId id="257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8E02-06D4-447E-B3DB-E27B6457623D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F1D52-33C6-48FF-8743-85412A6488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93AC5-8D23-43DA-B0AD-FE8D49659387}" type="slidenum">
              <a:rPr lang="cs-CZ"/>
              <a:pPr/>
              <a:t>7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C705-73DE-4616-9D0A-2F765FF4A7AB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0D6A-5787-4588-91E3-9E89687C9A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iconografiacittaeuropea.unina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Veduta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Johann</a:t>
            </a:r>
            <a:r>
              <a:rPr lang="cs-CZ" dirty="0" smtClean="0">
                <a:solidFill>
                  <a:schemeClr val="accent1"/>
                </a:solidFill>
              </a:rPr>
              <a:t> Friedrich Werner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72198" y="2571744"/>
            <a:ext cx="2757478" cy="41687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900" dirty="0" smtClean="0"/>
              <a:t>Angelika </a:t>
            </a:r>
            <a:r>
              <a:rPr lang="cs-CZ" sz="2900" dirty="0" err="1" smtClean="0"/>
              <a:t>Marsch</a:t>
            </a:r>
            <a:r>
              <a:rPr lang="cs-CZ" sz="2900" dirty="0" smtClean="0"/>
              <a:t>, Friedrich Bernhard Werner 1690–1776; Corpus </a:t>
            </a:r>
            <a:r>
              <a:rPr lang="cs-CZ" sz="2900" dirty="0" err="1" smtClean="0"/>
              <a:t>seiner</a:t>
            </a:r>
            <a:r>
              <a:rPr lang="cs-CZ" sz="2900" dirty="0" smtClean="0"/>
              <a:t> </a:t>
            </a:r>
            <a:r>
              <a:rPr lang="cs-CZ" sz="2900" dirty="0" err="1" smtClean="0"/>
              <a:t>europäischen</a:t>
            </a:r>
            <a:r>
              <a:rPr lang="cs-CZ" sz="2900" dirty="0" smtClean="0"/>
              <a:t> </a:t>
            </a:r>
            <a:r>
              <a:rPr lang="cs-CZ" sz="2900" dirty="0" err="1" smtClean="0"/>
              <a:t>Städteansichten</a:t>
            </a:r>
            <a:r>
              <a:rPr lang="cs-CZ" sz="2900" dirty="0" smtClean="0"/>
              <a:t>, </a:t>
            </a:r>
            <a:r>
              <a:rPr lang="cs-CZ" sz="2900" dirty="0" err="1" smtClean="0"/>
              <a:t>illustrierten</a:t>
            </a:r>
            <a:r>
              <a:rPr lang="cs-CZ" sz="2900" dirty="0" smtClean="0"/>
              <a:t> </a:t>
            </a:r>
            <a:r>
              <a:rPr lang="cs-CZ" sz="2900" dirty="0" err="1" smtClean="0"/>
              <a:t>Reisemanuskripte</a:t>
            </a:r>
            <a:r>
              <a:rPr lang="cs-CZ" sz="2900" dirty="0" smtClean="0"/>
              <a:t> </a:t>
            </a:r>
            <a:r>
              <a:rPr lang="cs-CZ" sz="2900" dirty="0" err="1" smtClean="0"/>
              <a:t>und</a:t>
            </a:r>
            <a:r>
              <a:rPr lang="cs-CZ" sz="2900" dirty="0" smtClean="0"/>
              <a:t> der </a:t>
            </a:r>
            <a:r>
              <a:rPr lang="cs-CZ" sz="2900" dirty="0" err="1" smtClean="0"/>
              <a:t>Topographien</a:t>
            </a:r>
            <a:r>
              <a:rPr lang="cs-CZ" sz="2900" dirty="0" smtClean="0"/>
              <a:t> von </a:t>
            </a:r>
            <a:r>
              <a:rPr lang="cs-CZ" sz="2900" dirty="0" err="1" smtClean="0"/>
              <a:t>Schlesien</a:t>
            </a:r>
            <a:r>
              <a:rPr lang="cs-CZ" sz="2900" dirty="0" smtClean="0"/>
              <a:t> </a:t>
            </a:r>
            <a:r>
              <a:rPr lang="cs-CZ" sz="2900" dirty="0" err="1" smtClean="0"/>
              <a:t>und</a:t>
            </a:r>
            <a:r>
              <a:rPr lang="cs-CZ" sz="2900" dirty="0" smtClean="0"/>
              <a:t> </a:t>
            </a:r>
            <a:r>
              <a:rPr lang="cs-CZ" sz="2900" dirty="0" err="1" smtClean="0"/>
              <a:t>Böhmen</a:t>
            </a:r>
            <a:r>
              <a:rPr lang="cs-CZ" sz="2900" dirty="0" smtClean="0"/>
              <a:t>, </a:t>
            </a:r>
            <a:r>
              <a:rPr lang="cs-CZ" sz="2900" dirty="0" err="1" smtClean="0"/>
              <a:t>Mähren</a:t>
            </a:r>
            <a:r>
              <a:rPr lang="cs-CZ" sz="2900" dirty="0" smtClean="0"/>
              <a:t>, </a:t>
            </a:r>
            <a:r>
              <a:rPr lang="cs-CZ" sz="2900" dirty="0" err="1" smtClean="0"/>
              <a:t>Weißenhorn</a:t>
            </a:r>
            <a:r>
              <a:rPr lang="cs-CZ" sz="2900" dirty="0" smtClean="0"/>
              <a:t> 2010</a:t>
            </a:r>
            <a:endParaRPr lang="cs-CZ" sz="2900" dirty="0"/>
          </a:p>
        </p:txBody>
      </p:sp>
      <p:pic>
        <p:nvPicPr>
          <p:cNvPr id="5124" name="Picture 4" descr="E:\Dejiny mest_MU_Brno\werner_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Archivy</a:t>
            </a:r>
          </a:p>
          <a:p>
            <a:r>
              <a:rPr lang="cs-CZ" dirty="0" smtClean="0"/>
              <a:t>Knihovny</a:t>
            </a:r>
          </a:p>
          <a:p>
            <a:r>
              <a:rPr lang="cs-CZ" dirty="0" smtClean="0"/>
              <a:t>Muzea</a:t>
            </a:r>
          </a:p>
          <a:p>
            <a:r>
              <a:rPr lang="cs-CZ" dirty="0" smtClean="0"/>
              <a:t>Galerie</a:t>
            </a:r>
          </a:p>
          <a:p>
            <a:r>
              <a:rPr lang="cs-CZ" dirty="0" smtClean="0"/>
              <a:t>Historické objekty (zámky, poutní místa, …)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Dílčí vyhledavač: Veduty v českých a slovenských archivech: </a:t>
            </a:r>
            <a:r>
              <a:rPr lang="cs-CZ" sz="2400" dirty="0" smtClean="0"/>
              <a:t>http://veduty.</a:t>
            </a:r>
            <a:r>
              <a:rPr lang="cs-CZ" sz="2400" dirty="0" err="1" smtClean="0"/>
              <a:t>bach.cz</a:t>
            </a:r>
            <a:r>
              <a:rPr lang="cs-CZ" sz="2400" dirty="0" smtClean="0"/>
              <a:t>/veduty/</a:t>
            </a:r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Literatura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 smtClean="0"/>
              <a:t>Praha, Plzeň…</a:t>
            </a:r>
          </a:p>
          <a:p>
            <a:r>
              <a:rPr lang="cs-CZ" sz="1200" dirty="0" smtClean="0"/>
              <a:t>Umění </a:t>
            </a:r>
            <a:r>
              <a:rPr lang="cs-CZ" sz="1200" dirty="0"/>
              <a:t>31, 1983 č. 5 a 6 – referáty z konference </a:t>
            </a:r>
            <a:r>
              <a:rPr lang="cs-CZ" sz="1200" i="1" dirty="0"/>
              <a:t>Evropská veduta 17. století. Obraz proměny světa v uměleckém díle </a:t>
            </a:r>
            <a:r>
              <a:rPr lang="cs-CZ" sz="1200" dirty="0"/>
              <a:t>(uspořádána v Praze 27.-29 října 1982 Ústavem teorie a dějin umění ČSAV)</a:t>
            </a:r>
          </a:p>
          <a:p>
            <a:pPr>
              <a:buNone/>
            </a:pPr>
            <a:r>
              <a:rPr lang="cs-CZ" sz="1200" dirty="0" smtClean="0"/>
              <a:t>	- </a:t>
            </a:r>
            <a:r>
              <a:rPr lang="cs-CZ" sz="1200" dirty="0"/>
              <a:t>zejména: Josef </a:t>
            </a:r>
            <a:r>
              <a:rPr lang="cs-CZ" sz="1200" dirty="0" err="1"/>
              <a:t>Polišenský</a:t>
            </a:r>
            <a:r>
              <a:rPr lang="cs-CZ" sz="1200" dirty="0"/>
              <a:t>, Veduta jako historický a etnografický pramen, Umění 31, 1983, č. 5, s. </a:t>
            </a:r>
            <a:r>
              <a:rPr lang="cs-CZ" sz="1200" dirty="0" smtClean="0"/>
              <a:t>377-380 – pozor problematická </a:t>
            </a:r>
            <a:r>
              <a:rPr lang="cs-CZ" sz="1200" dirty="0" err="1" smtClean="0"/>
              <a:t>defnice</a:t>
            </a:r>
            <a:r>
              <a:rPr lang="cs-CZ" sz="1200" dirty="0" smtClean="0"/>
              <a:t>…</a:t>
            </a:r>
            <a:endParaRPr lang="cs-CZ" sz="1200" dirty="0"/>
          </a:p>
          <a:p>
            <a:r>
              <a:rPr lang="cs-CZ" sz="1200" dirty="0" err="1" smtClean="0"/>
              <a:t>Ingo</a:t>
            </a:r>
            <a:r>
              <a:rPr lang="cs-CZ" sz="1200" dirty="0" smtClean="0"/>
              <a:t> </a:t>
            </a:r>
            <a:r>
              <a:rPr lang="cs-CZ" sz="1200" dirty="0" err="1"/>
              <a:t>Nebehay</a:t>
            </a:r>
            <a:r>
              <a:rPr lang="cs-CZ" sz="1200" dirty="0"/>
              <a:t> – Robert Wagner, </a:t>
            </a:r>
            <a:r>
              <a:rPr lang="cs-CZ" sz="1200" dirty="0" err="1"/>
              <a:t>Bibliographie</a:t>
            </a:r>
            <a:r>
              <a:rPr lang="cs-CZ" sz="1200" dirty="0"/>
              <a:t> </a:t>
            </a:r>
            <a:r>
              <a:rPr lang="cs-CZ" sz="1200" dirty="0" err="1"/>
              <a:t>altösterreichischer</a:t>
            </a:r>
            <a:r>
              <a:rPr lang="cs-CZ" sz="1200" dirty="0"/>
              <a:t> </a:t>
            </a:r>
            <a:r>
              <a:rPr lang="cs-CZ" sz="1200" dirty="0" err="1"/>
              <a:t>Ansichtenwerke</a:t>
            </a:r>
            <a:r>
              <a:rPr lang="cs-CZ" sz="1200" dirty="0"/>
              <a:t> </a:t>
            </a:r>
            <a:r>
              <a:rPr lang="cs-CZ" sz="1200" dirty="0" err="1"/>
              <a:t>aus</a:t>
            </a:r>
            <a:r>
              <a:rPr lang="cs-CZ" sz="1200" dirty="0"/>
              <a:t> </a:t>
            </a:r>
            <a:r>
              <a:rPr lang="cs-CZ" sz="1200" dirty="0" err="1"/>
              <a:t>fünf</a:t>
            </a:r>
            <a:r>
              <a:rPr lang="cs-CZ" sz="1200" dirty="0"/>
              <a:t> </a:t>
            </a:r>
            <a:r>
              <a:rPr lang="cs-CZ" sz="1200" dirty="0" err="1"/>
              <a:t>Jahrhunderten</a:t>
            </a:r>
            <a:r>
              <a:rPr lang="cs-CZ" sz="1200" dirty="0"/>
              <a:t>. Die Monarchie in der </a:t>
            </a:r>
            <a:r>
              <a:rPr lang="cs-CZ" sz="1200" dirty="0" err="1"/>
              <a:t>topographischen</a:t>
            </a:r>
            <a:r>
              <a:rPr lang="cs-CZ" sz="1200" dirty="0"/>
              <a:t> </a:t>
            </a:r>
            <a:r>
              <a:rPr lang="cs-CZ" sz="1200" dirty="0" err="1"/>
              <a:t>Druckgraphik</a:t>
            </a:r>
            <a:r>
              <a:rPr lang="cs-CZ" sz="1200" dirty="0"/>
              <a:t> </a:t>
            </a:r>
            <a:r>
              <a:rPr lang="cs-CZ" sz="1200" dirty="0" err="1"/>
              <a:t>von</a:t>
            </a:r>
            <a:r>
              <a:rPr lang="cs-CZ" sz="1200" dirty="0"/>
              <a:t> der </a:t>
            </a:r>
            <a:r>
              <a:rPr lang="cs-CZ" sz="1200" dirty="0" err="1"/>
              <a:t>Schedel</a:t>
            </a:r>
            <a:r>
              <a:rPr lang="cs-CZ" sz="1200" dirty="0"/>
              <a:t>´</a:t>
            </a:r>
            <a:r>
              <a:rPr lang="cs-CZ" sz="1200" dirty="0" err="1"/>
              <a:t>schen</a:t>
            </a:r>
            <a:r>
              <a:rPr lang="cs-CZ" sz="1200" dirty="0"/>
              <a:t> </a:t>
            </a:r>
            <a:r>
              <a:rPr lang="cs-CZ" sz="1200" dirty="0" err="1"/>
              <a:t>Weltchronik</a:t>
            </a:r>
            <a:r>
              <a:rPr lang="cs-CZ" sz="1200" dirty="0"/>
              <a:t> bis </a:t>
            </a:r>
            <a:r>
              <a:rPr lang="cs-CZ" sz="1200" dirty="0" err="1"/>
              <a:t>zum</a:t>
            </a:r>
            <a:r>
              <a:rPr lang="cs-CZ" sz="1200" dirty="0"/>
              <a:t> </a:t>
            </a:r>
            <a:r>
              <a:rPr lang="cs-CZ" sz="1200" dirty="0" err="1"/>
              <a:t>Aufkommen</a:t>
            </a:r>
            <a:r>
              <a:rPr lang="cs-CZ" sz="1200" dirty="0"/>
              <a:t> der </a:t>
            </a:r>
            <a:r>
              <a:rPr lang="cs-CZ" sz="1200" dirty="0" err="1"/>
              <a:t>Photographie</a:t>
            </a:r>
            <a:r>
              <a:rPr lang="cs-CZ" sz="1200" dirty="0"/>
              <a:t>. Graz 1984 (špatně dostupné – Oddělení rukopisů a starých tisků NK v Praze</a:t>
            </a:r>
            <a:r>
              <a:rPr lang="cs-CZ" sz="1200" dirty="0" smtClean="0"/>
              <a:t>!)</a:t>
            </a:r>
            <a:endParaRPr lang="cs-CZ" sz="1200" dirty="0"/>
          </a:p>
          <a:p>
            <a:r>
              <a:rPr lang="cs-CZ" sz="1200" dirty="0"/>
              <a:t>Lenka Blažková, Vyobrazení měst a jiných lokalit v tiscích 16.-18. století (se vztahem k území České republiky). I. Knihopis českých a slovenských tisků od doby nejstarší až do konce XVIII. století. (Předmluva a úvod Anežka Baďurová). Praha </a:t>
            </a:r>
            <a:r>
              <a:rPr lang="cs-CZ" sz="1200" dirty="0" smtClean="0"/>
              <a:t>2002; II</a:t>
            </a:r>
            <a:r>
              <a:rPr lang="cs-CZ" sz="1200" dirty="0"/>
              <a:t>. Bibliografie  cizojazyčných </a:t>
            </a:r>
            <a:r>
              <a:rPr lang="cs-CZ" sz="1200" dirty="0" err="1"/>
              <a:t>bohemikálních</a:t>
            </a:r>
            <a:r>
              <a:rPr lang="cs-CZ" sz="1200" dirty="0"/>
              <a:t> tisků z let 1501 – 1800. Praha </a:t>
            </a:r>
            <a:r>
              <a:rPr lang="cs-CZ" sz="1200" dirty="0" smtClean="0"/>
              <a:t>2008</a:t>
            </a:r>
            <a:endParaRPr lang="cs-CZ" sz="1200" dirty="0"/>
          </a:p>
          <a:p>
            <a:r>
              <a:rPr lang="cs-CZ" sz="1200" dirty="0"/>
              <a:t>Klaus </a:t>
            </a:r>
            <a:r>
              <a:rPr lang="cs-CZ" sz="1200" dirty="0" err="1"/>
              <a:t>Stopp</a:t>
            </a:r>
            <a:r>
              <a:rPr lang="cs-CZ" sz="1200" dirty="0"/>
              <a:t>, Die </a:t>
            </a:r>
            <a:r>
              <a:rPr lang="cs-CZ" sz="1200" dirty="0" err="1"/>
              <a:t>Handwerkskundschaften</a:t>
            </a:r>
            <a:r>
              <a:rPr lang="cs-CZ" sz="1200" dirty="0"/>
              <a:t> </a:t>
            </a:r>
            <a:r>
              <a:rPr lang="cs-CZ" sz="1200" dirty="0" err="1"/>
              <a:t>mit</a:t>
            </a:r>
            <a:r>
              <a:rPr lang="cs-CZ" sz="1200" dirty="0"/>
              <a:t> </a:t>
            </a:r>
            <a:r>
              <a:rPr lang="cs-CZ" sz="1200" dirty="0" err="1"/>
              <a:t>Ortsansichten</a:t>
            </a:r>
            <a:r>
              <a:rPr lang="cs-CZ" sz="1200" dirty="0"/>
              <a:t>, sv. 1-16, Stuttgart. Část týkající se českých materiálů ve sv. 6–8 (vyšly v letech 1982–1985). 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	Kozák</a:t>
            </a:r>
            <a:r>
              <a:rPr lang="cs-CZ" sz="1200" dirty="0"/>
              <a:t>, Jan – </a:t>
            </a:r>
            <a:r>
              <a:rPr lang="cs-CZ" sz="1200" dirty="0" err="1"/>
              <a:t>Stopp</a:t>
            </a:r>
            <a:r>
              <a:rPr lang="cs-CZ" sz="1200" dirty="0"/>
              <a:t>, Klaus: Obrazy českých a slovenských měst (na řemeslnických dokladech z let 1755–1865), In: Umění a řemesla, č. 1/87, Praha 1987, s. 27–28. (k tomu </a:t>
            </a:r>
            <a:r>
              <a:rPr lang="cs-CZ" sz="1200" dirty="0" err="1"/>
              <a:t>srv</a:t>
            </a:r>
            <a:r>
              <a:rPr lang="cs-CZ" sz="1200" dirty="0"/>
              <a:t>. např. Ivo Šulc, Veduty měst na tovaryšských listech z fondů Státního okresního archivu v Chrudimi, Chrudim 1996 nebo Renata Mayerová, Veduty měst na řemeslnických dokladech - tovaryšských listech z fondů Státního okresního archivu v Rakovníku - www.</a:t>
            </a:r>
            <a:r>
              <a:rPr lang="cs-CZ" sz="1200" dirty="0" err="1"/>
              <a:t>soapraha.cz</a:t>
            </a:r>
            <a:r>
              <a:rPr lang="cs-CZ" sz="1200" dirty="0"/>
              <a:t>/</a:t>
            </a:r>
            <a:r>
              <a:rPr lang="cs-CZ" sz="1200" dirty="0" err="1"/>
              <a:t>rakovnik</a:t>
            </a:r>
            <a:r>
              <a:rPr lang="cs-CZ" sz="1200" dirty="0"/>
              <a:t>/veduty.</a:t>
            </a:r>
            <a:r>
              <a:rPr lang="cs-CZ" sz="1200" dirty="0" err="1"/>
              <a:t>php</a:t>
            </a:r>
            <a:r>
              <a:rPr lang="cs-CZ" sz="1200" dirty="0" smtClean="0"/>
              <a:t>)</a:t>
            </a:r>
            <a:endParaRPr lang="cs-CZ" sz="1200" dirty="0"/>
          </a:p>
          <a:p>
            <a:r>
              <a:rPr lang="cs-CZ" sz="1200" dirty="0"/>
              <a:t>Historický atlas měst ČR – dosud </a:t>
            </a:r>
            <a:r>
              <a:rPr lang="cs-CZ" sz="1200" dirty="0" smtClean="0"/>
              <a:t>29 </a:t>
            </a:r>
            <a:r>
              <a:rPr lang="cs-CZ" sz="1200" dirty="0"/>
              <a:t>sv., vydává Historický ústav AV ČR, v. v. i., Praha</a:t>
            </a:r>
          </a:p>
          <a:p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Úkol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Ověřte, zda existuje veduta vašeho města od J. </a:t>
            </a:r>
            <a:r>
              <a:rPr lang="cs-CZ" dirty="0" err="1" smtClean="0"/>
              <a:t>Willenberga</a:t>
            </a:r>
            <a:r>
              <a:rPr lang="cs-CZ" dirty="0" smtClean="0"/>
              <a:t>, M. </a:t>
            </a:r>
            <a:r>
              <a:rPr lang="cs-CZ" dirty="0" err="1" smtClean="0"/>
              <a:t>Vogta</a:t>
            </a:r>
            <a:r>
              <a:rPr lang="cs-CZ" dirty="0" smtClean="0"/>
              <a:t> a F.B. Wernera (zdroje zde v prezentaci)</a:t>
            </a:r>
          </a:p>
          <a:p>
            <a:r>
              <a:rPr lang="cs-CZ" dirty="0" smtClean="0"/>
              <a:t>sežeňte dvě veduty vašeho města (prověřte, zda o nich neexistuje monografie, Historický atlas měst, </a:t>
            </a:r>
            <a:r>
              <a:rPr lang="cs-CZ" dirty="0"/>
              <a:t>vyzkoušejte vyhledavač „Bach“, </a:t>
            </a:r>
            <a:r>
              <a:rPr lang="cs-CZ" dirty="0" smtClean="0"/>
              <a:t>soupis Hanse </a:t>
            </a:r>
            <a:r>
              <a:rPr lang="cs-CZ" dirty="0" err="1" smtClean="0"/>
              <a:t>Stoppa</a:t>
            </a:r>
            <a:r>
              <a:rPr lang="cs-CZ" dirty="0" smtClean="0"/>
              <a:t>, soupis </a:t>
            </a:r>
            <a:r>
              <a:rPr lang="cs-CZ" i="1" dirty="0"/>
              <a:t>Vyobrazení měst a jiných lokalit v tiscích 16.-18. století</a:t>
            </a:r>
            <a:r>
              <a:rPr lang="cs-CZ" dirty="0" smtClean="0"/>
              <a:t> a zajděte do Státního </a:t>
            </a:r>
            <a:r>
              <a:rPr lang="cs-CZ" smtClean="0"/>
              <a:t>okresního </a:t>
            </a:r>
            <a:r>
              <a:rPr lang="cs-CZ" smtClean="0"/>
              <a:t>archivu nebo do muzea); </a:t>
            </a:r>
            <a:r>
              <a:rPr lang="cs-CZ" dirty="0" smtClean="0"/>
              <a:t>přidejte je do prezentace a citujte 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823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„portrét města“ (</a:t>
            </a:r>
            <a:r>
              <a:rPr lang="cs-CZ" dirty="0" err="1" smtClean="0"/>
              <a:t>Cesare</a:t>
            </a:r>
            <a:r>
              <a:rPr lang="cs-CZ" dirty="0" smtClean="0"/>
              <a:t> De Seta)</a:t>
            </a:r>
            <a:br>
              <a:rPr lang="cs-CZ" dirty="0" smtClean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504" y="1714488"/>
            <a:ext cx="34290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K ikonografie měst</a:t>
            </a:r>
          </a:p>
          <a:p>
            <a:r>
              <a:rPr lang="cs-CZ" sz="2200" dirty="0" smtClean="0"/>
              <a:t>CIRICE: </a:t>
            </a:r>
            <a:r>
              <a:rPr lang="cs-CZ" sz="2200" dirty="0" smtClean="0">
                <a:hlinkClick r:id="rId2"/>
              </a:rPr>
              <a:t>http://www.</a:t>
            </a:r>
            <a:r>
              <a:rPr lang="cs-CZ" sz="2200" dirty="0" err="1" smtClean="0">
                <a:hlinkClick r:id="rId2"/>
              </a:rPr>
              <a:t>iconografiacittaeuropea.unina.it</a:t>
            </a:r>
            <a:r>
              <a:rPr lang="cs-CZ" sz="2200" dirty="0" smtClean="0">
                <a:hlinkClick r:id="rId2"/>
              </a:rPr>
              <a:t>/</a:t>
            </a:r>
            <a:endParaRPr lang="cs-CZ" sz="2200" dirty="0" smtClean="0"/>
          </a:p>
          <a:p>
            <a:pPr>
              <a:buNone/>
            </a:pPr>
            <a:r>
              <a:rPr lang="cs-CZ" sz="1900" dirty="0" smtClean="0"/>
              <a:t>	(z literatury vydané Centrem zejm. L´</a:t>
            </a:r>
            <a:r>
              <a:rPr lang="cs-CZ" sz="1900" dirty="0" err="1" smtClean="0"/>
              <a:t>Europa</a:t>
            </a:r>
            <a:r>
              <a:rPr lang="cs-CZ" sz="1900" dirty="0" smtClean="0"/>
              <a:t> moderna. </a:t>
            </a:r>
            <a:r>
              <a:rPr lang="cs-CZ" sz="1900" dirty="0" err="1" smtClean="0"/>
              <a:t>Cartografia</a:t>
            </a:r>
            <a:r>
              <a:rPr lang="cs-CZ" sz="1900" dirty="0" smtClean="0"/>
              <a:t> </a:t>
            </a:r>
            <a:r>
              <a:rPr lang="cs-CZ" sz="1900" dirty="0" err="1" smtClean="0"/>
              <a:t>urbana</a:t>
            </a:r>
            <a:r>
              <a:rPr lang="cs-CZ" sz="1900" dirty="0" smtClean="0"/>
              <a:t> e </a:t>
            </a:r>
            <a:r>
              <a:rPr lang="cs-CZ" sz="1900" dirty="0" err="1" smtClean="0"/>
              <a:t>vedutismo</a:t>
            </a:r>
            <a:r>
              <a:rPr lang="cs-CZ" sz="1900" dirty="0" smtClean="0"/>
              <a:t>, </a:t>
            </a:r>
            <a:r>
              <a:rPr lang="cs-CZ" sz="1900" dirty="0" err="1" smtClean="0"/>
              <a:t>Cesare</a:t>
            </a:r>
            <a:r>
              <a:rPr lang="cs-CZ" sz="1900" dirty="0" smtClean="0"/>
              <a:t> de Seta – Daniela </a:t>
            </a:r>
            <a:r>
              <a:rPr lang="cs-CZ" sz="1900" dirty="0" err="1" smtClean="0"/>
              <a:t>Stroffolino</a:t>
            </a:r>
            <a:r>
              <a:rPr lang="cs-CZ" sz="1900" dirty="0" smtClean="0"/>
              <a:t> (edd.), </a:t>
            </a:r>
            <a:r>
              <a:rPr lang="cs-CZ" sz="1900" dirty="0" err="1" smtClean="0"/>
              <a:t>Napoli</a:t>
            </a:r>
            <a:r>
              <a:rPr lang="cs-CZ" sz="1900" dirty="0" smtClean="0"/>
              <a:t> 2001; </a:t>
            </a:r>
            <a:r>
              <a:rPr lang="cs-CZ" sz="2000" dirty="0" err="1" smtClean="0"/>
              <a:t>Cesare</a:t>
            </a:r>
            <a:r>
              <a:rPr lang="cs-CZ" sz="2000" dirty="0" smtClean="0"/>
              <a:t> de Seta, </a:t>
            </a:r>
            <a:r>
              <a:rPr lang="cs-CZ" sz="2000" dirty="0" err="1" smtClean="0"/>
              <a:t>Ritratti</a:t>
            </a:r>
            <a:r>
              <a:rPr lang="cs-CZ" sz="2000" dirty="0" smtClean="0"/>
              <a:t> </a:t>
            </a:r>
            <a:r>
              <a:rPr lang="cs-CZ" sz="2000" dirty="0" err="1" smtClean="0"/>
              <a:t>di</a:t>
            </a:r>
            <a:r>
              <a:rPr lang="cs-CZ" sz="2000" dirty="0" smtClean="0"/>
              <a:t> </a:t>
            </a:r>
            <a:r>
              <a:rPr lang="cs-CZ" sz="2000" dirty="0" err="1" smtClean="0"/>
              <a:t>città</a:t>
            </a:r>
            <a:r>
              <a:rPr lang="cs-CZ" sz="2000" dirty="0" smtClean="0"/>
              <a:t> </a:t>
            </a:r>
            <a:r>
              <a:rPr lang="cs-CZ" sz="2000" dirty="0" err="1" smtClean="0"/>
              <a:t>europee</a:t>
            </a:r>
            <a:r>
              <a:rPr lang="cs-CZ" sz="2000" dirty="0" smtClean="0"/>
              <a:t>. Dal Rinascimento </a:t>
            </a:r>
            <a:r>
              <a:rPr lang="cs-CZ" sz="2000" dirty="0" err="1" smtClean="0"/>
              <a:t>al</a:t>
            </a:r>
            <a:r>
              <a:rPr lang="cs-CZ" sz="2000" dirty="0" smtClean="0"/>
              <a:t> </a:t>
            </a:r>
            <a:r>
              <a:rPr lang="cs-CZ" sz="2000" dirty="0" err="1" smtClean="0"/>
              <a:t>secolo</a:t>
            </a:r>
            <a:r>
              <a:rPr lang="cs-CZ" sz="2000" dirty="0" smtClean="0"/>
              <a:t> XVII. </a:t>
            </a:r>
            <a:r>
              <a:rPr lang="cs-CZ" sz="2000" dirty="0" err="1" smtClean="0"/>
              <a:t>Torino</a:t>
            </a:r>
            <a:r>
              <a:rPr lang="cs-CZ" sz="2000" dirty="0" smtClean="0"/>
              <a:t> 2011 </a:t>
            </a:r>
            <a:r>
              <a:rPr lang="cs-CZ" sz="1900" dirty="0" smtClean="0"/>
              <a:t>)</a:t>
            </a:r>
          </a:p>
          <a:p>
            <a:r>
              <a:rPr lang="cs-CZ" sz="2200" dirty="0" smtClean="0"/>
              <a:t>Wolfgang </a:t>
            </a:r>
            <a:r>
              <a:rPr lang="cs-CZ" sz="2200" dirty="0" err="1" smtClean="0"/>
              <a:t>Behringer</a:t>
            </a:r>
            <a:r>
              <a:rPr lang="cs-CZ" sz="2200" dirty="0" smtClean="0"/>
              <a:t> – </a:t>
            </a:r>
            <a:r>
              <a:rPr lang="cs-CZ" sz="2200" dirty="0" err="1" smtClean="0"/>
              <a:t>Bernd</a:t>
            </a:r>
            <a:r>
              <a:rPr lang="cs-CZ" sz="2200" dirty="0" smtClean="0"/>
              <a:t> </a:t>
            </a:r>
            <a:r>
              <a:rPr lang="cs-CZ" sz="2200" dirty="0" err="1" smtClean="0"/>
              <a:t>Roeck</a:t>
            </a:r>
            <a:r>
              <a:rPr lang="cs-CZ" sz="2200" dirty="0" smtClean="0"/>
              <a:t>, </a:t>
            </a:r>
            <a:r>
              <a:rPr lang="cs-CZ" sz="2200" i="1" dirty="0" err="1" smtClean="0"/>
              <a:t>Das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Bild</a:t>
            </a:r>
            <a:r>
              <a:rPr lang="cs-CZ" sz="2200" i="1" dirty="0" smtClean="0"/>
              <a:t> der </a:t>
            </a:r>
            <a:r>
              <a:rPr lang="cs-CZ" sz="2200" i="1" dirty="0" err="1" smtClean="0"/>
              <a:t>Stadt</a:t>
            </a:r>
            <a:r>
              <a:rPr lang="cs-CZ" sz="2200" i="1" dirty="0" smtClean="0"/>
              <a:t> in der </a:t>
            </a:r>
            <a:r>
              <a:rPr lang="cs-CZ" sz="2200" i="1" dirty="0" err="1" smtClean="0"/>
              <a:t>Neuzeit</a:t>
            </a:r>
            <a:r>
              <a:rPr lang="cs-CZ" sz="2200" dirty="0" smtClean="0"/>
              <a:t>, </a:t>
            </a:r>
            <a:r>
              <a:rPr lang="cs-CZ" sz="2200" dirty="0" err="1" smtClean="0"/>
              <a:t>München</a:t>
            </a:r>
            <a:r>
              <a:rPr lang="cs-CZ" sz="2200" dirty="0" smtClean="0"/>
              <a:t> 1999</a:t>
            </a:r>
            <a:endParaRPr lang="cs-CZ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500594" cy="43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Veduta jako pramen, kritika a metody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Pramen pro…</a:t>
            </a:r>
          </a:p>
          <a:p>
            <a:pPr>
              <a:buNone/>
            </a:pPr>
            <a:r>
              <a:rPr lang="cs-CZ" dirty="0" smtClean="0"/>
              <a:t>Metoda genealogie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25935"/>
            <a:ext cx="4462464" cy="277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F:\HG konference a\HG 2014\fiktivniVjezd_KarlaVI_zVVVV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972" y="4286256"/>
            <a:ext cx="7889258" cy="212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Klasifikace vedut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tištěné </a:t>
            </a:r>
          </a:p>
          <a:p>
            <a:pPr>
              <a:buFontTx/>
              <a:buChar char="-"/>
            </a:pPr>
            <a:r>
              <a:rPr lang="cs-CZ" sz="2600" dirty="0" smtClean="0"/>
              <a:t>dřevoryt</a:t>
            </a:r>
          </a:p>
          <a:p>
            <a:pPr>
              <a:buFontTx/>
              <a:buChar char="-"/>
            </a:pPr>
            <a:r>
              <a:rPr lang="cs-CZ" sz="2600" dirty="0" smtClean="0"/>
              <a:t>mědiryt</a:t>
            </a:r>
          </a:p>
          <a:p>
            <a:pPr>
              <a:buFontTx/>
              <a:buChar char="-"/>
            </a:pPr>
            <a:r>
              <a:rPr lang="cs-CZ" sz="2600" dirty="0" smtClean="0"/>
              <a:t>lept (Václav </a:t>
            </a:r>
            <a:r>
              <a:rPr lang="cs-CZ" sz="2600" dirty="0" err="1" smtClean="0"/>
              <a:t>Hollar</a:t>
            </a:r>
            <a:r>
              <a:rPr lang="cs-CZ" sz="2600" dirty="0" smtClean="0"/>
              <a:t>)</a:t>
            </a:r>
          </a:p>
          <a:p>
            <a:pPr>
              <a:buFontTx/>
              <a:buChar char="-"/>
            </a:pPr>
            <a:r>
              <a:rPr lang="cs-CZ" sz="2600" dirty="0" smtClean="0"/>
              <a:t>litografie</a:t>
            </a:r>
          </a:p>
          <a:p>
            <a:pPr>
              <a:buNone/>
            </a:pPr>
            <a:r>
              <a:rPr lang="cs-CZ" sz="2600" dirty="0" smtClean="0"/>
              <a:t>ilustrace knih (viz dále), letáky, suvenýry, dekorační předměty, </a:t>
            </a:r>
            <a:r>
              <a:rPr lang="cs-CZ" sz="2400" dirty="0" smtClean="0"/>
              <a:t>veduty mohou být umístěny v mapovém rámu nebo v parergonu map, na dopisních papírech, výučních listech, …)</a:t>
            </a:r>
            <a:endParaRPr lang="cs-CZ" sz="2600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rukopisné</a:t>
            </a:r>
          </a:p>
          <a:p>
            <a:pPr>
              <a:buFontTx/>
              <a:buChar char="-"/>
            </a:pPr>
            <a:r>
              <a:rPr lang="cs-CZ" sz="2800" dirty="0" smtClean="0"/>
              <a:t>kreslené cestovní deníky</a:t>
            </a:r>
          </a:p>
          <a:p>
            <a:pPr>
              <a:buFontTx/>
              <a:buChar char="-"/>
            </a:pPr>
            <a:r>
              <a:rPr lang="cs-CZ" sz="2800" dirty="0" smtClean="0"/>
              <a:t>špionáž, dokumentace itinerářů </a:t>
            </a:r>
          </a:p>
          <a:p>
            <a:pPr>
              <a:buNone/>
            </a:pPr>
            <a:r>
              <a:rPr lang="cs-CZ" sz="2800" dirty="0" smtClean="0"/>
              <a:t>vojenských jednotek</a:t>
            </a:r>
          </a:p>
          <a:p>
            <a:pPr>
              <a:buFontTx/>
              <a:buChar char="-"/>
            </a:pPr>
            <a:r>
              <a:rPr lang="cs-CZ" sz="2800" dirty="0" smtClean="0"/>
              <a:t>studijní kresby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Picture 4" descr="mědiryt-l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85860"/>
            <a:ext cx="2371729" cy="200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ttheinrich S25C-111010308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57694"/>
            <a:ext cx="3780629" cy="12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143240" y="5715016"/>
            <a:ext cx="597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Die </a:t>
            </a:r>
            <a:r>
              <a:rPr lang="cs-CZ" sz="1200" dirty="0" err="1" smtClean="0"/>
              <a:t>Reisebilder</a:t>
            </a:r>
            <a:r>
              <a:rPr lang="cs-CZ" sz="1200" dirty="0" smtClean="0"/>
              <a:t> </a:t>
            </a:r>
            <a:r>
              <a:rPr lang="cs-CZ" sz="1200" dirty="0" err="1" smtClean="0"/>
              <a:t>Pfalzgraf</a:t>
            </a:r>
            <a:r>
              <a:rPr lang="cs-CZ" sz="1200" dirty="0" smtClean="0"/>
              <a:t> </a:t>
            </a:r>
            <a:r>
              <a:rPr lang="cs-CZ" sz="1200" dirty="0" err="1" smtClean="0"/>
              <a:t>Ottheinrichs</a:t>
            </a:r>
            <a:r>
              <a:rPr lang="cs-CZ" sz="1200" dirty="0" smtClean="0"/>
              <a:t> </a:t>
            </a:r>
            <a:r>
              <a:rPr lang="cs-CZ" sz="1200" dirty="0" err="1" smtClean="0"/>
              <a:t>aus</a:t>
            </a:r>
            <a:r>
              <a:rPr lang="cs-CZ" sz="1200" dirty="0" smtClean="0"/>
              <a:t> den </a:t>
            </a:r>
            <a:r>
              <a:rPr lang="cs-CZ" sz="1200" dirty="0" err="1" smtClean="0"/>
              <a:t>Jahren</a:t>
            </a:r>
            <a:r>
              <a:rPr lang="cs-CZ" sz="1200" dirty="0" smtClean="0"/>
              <a:t> 1536/37: </a:t>
            </a:r>
            <a:r>
              <a:rPr lang="cs-CZ" sz="1200" dirty="0" err="1" smtClean="0"/>
              <a:t>von</a:t>
            </a:r>
            <a:r>
              <a:rPr lang="cs-CZ" sz="1200" dirty="0" smtClean="0"/>
              <a:t> </a:t>
            </a:r>
            <a:r>
              <a:rPr lang="cs-CZ" sz="1200" dirty="0" err="1" smtClean="0"/>
              <a:t>seinem</a:t>
            </a:r>
            <a:r>
              <a:rPr lang="cs-CZ" sz="1200" dirty="0" smtClean="0"/>
              <a:t> </a:t>
            </a:r>
            <a:r>
              <a:rPr lang="cs-CZ" sz="1200" dirty="0" err="1" smtClean="0"/>
              <a:t>Ritt</a:t>
            </a:r>
            <a:r>
              <a:rPr lang="cs-CZ" sz="1200" dirty="0" smtClean="0"/>
              <a:t> </a:t>
            </a:r>
            <a:r>
              <a:rPr lang="cs-CZ" sz="1200" dirty="0" err="1" smtClean="0"/>
              <a:t>von</a:t>
            </a:r>
            <a:r>
              <a:rPr lang="cs-CZ" sz="1200" dirty="0" smtClean="0"/>
              <a:t> </a:t>
            </a:r>
            <a:r>
              <a:rPr lang="cs-CZ" sz="1200" dirty="0" err="1" smtClean="0"/>
              <a:t>Neuburg</a:t>
            </a:r>
            <a:r>
              <a:rPr lang="cs-CZ" sz="1200" dirty="0" smtClean="0"/>
              <a:t> </a:t>
            </a:r>
          </a:p>
          <a:p>
            <a:pPr marL="228600" indent="-228600">
              <a:buAutoNum type="alphaLcPeriod"/>
            </a:pPr>
            <a:r>
              <a:rPr lang="cs-CZ" sz="1200" dirty="0" err="1" smtClean="0"/>
              <a:t>d</a:t>
            </a:r>
            <a:r>
              <a:rPr lang="cs-CZ" sz="1200" dirty="0" smtClean="0"/>
              <a:t>. </a:t>
            </a:r>
            <a:r>
              <a:rPr lang="cs-CZ" sz="1200" dirty="0" err="1" smtClean="0"/>
              <a:t>Donau</a:t>
            </a:r>
            <a:r>
              <a:rPr lang="cs-CZ" sz="1200" dirty="0" smtClean="0"/>
              <a:t> </a:t>
            </a:r>
            <a:r>
              <a:rPr lang="cs-CZ" sz="1200" dirty="0" err="1" smtClean="0"/>
              <a:t>über</a:t>
            </a:r>
            <a:r>
              <a:rPr lang="cs-CZ" sz="1200" dirty="0" smtClean="0"/>
              <a:t> </a:t>
            </a:r>
            <a:r>
              <a:rPr lang="cs-CZ" sz="1200" dirty="0" err="1" smtClean="0"/>
              <a:t>Prag</a:t>
            </a:r>
            <a:r>
              <a:rPr lang="cs-CZ" sz="1200" dirty="0" smtClean="0"/>
              <a:t> nach </a:t>
            </a:r>
            <a:r>
              <a:rPr lang="cs-CZ" sz="1200" dirty="0" err="1" smtClean="0"/>
              <a:t>Krakau</a:t>
            </a:r>
            <a:r>
              <a:rPr lang="cs-CZ" sz="1200" dirty="0" smtClean="0"/>
              <a:t> </a:t>
            </a:r>
            <a:r>
              <a:rPr lang="cs-CZ" sz="1200" dirty="0" err="1" smtClean="0"/>
              <a:t>und</a:t>
            </a:r>
            <a:r>
              <a:rPr lang="cs-CZ" sz="1200" dirty="0" smtClean="0"/>
              <a:t> </a:t>
            </a:r>
            <a:r>
              <a:rPr lang="cs-CZ" sz="1200" dirty="0" err="1" smtClean="0"/>
              <a:t>zurück</a:t>
            </a:r>
            <a:r>
              <a:rPr lang="cs-CZ" sz="1200" dirty="0" smtClean="0"/>
              <a:t> </a:t>
            </a:r>
            <a:r>
              <a:rPr lang="cs-CZ" sz="1200" dirty="0" err="1" smtClean="0"/>
              <a:t>über</a:t>
            </a:r>
            <a:r>
              <a:rPr lang="cs-CZ" sz="1200" dirty="0" smtClean="0"/>
              <a:t> </a:t>
            </a:r>
            <a:r>
              <a:rPr lang="cs-CZ" sz="1200" dirty="0" err="1" smtClean="0"/>
              <a:t>Breslau</a:t>
            </a:r>
            <a:r>
              <a:rPr lang="cs-CZ" sz="1200" dirty="0" smtClean="0"/>
              <a:t>, Berlin, </a:t>
            </a:r>
            <a:r>
              <a:rPr lang="cs-CZ" sz="1200" dirty="0" err="1" smtClean="0"/>
              <a:t>Wittenberg</a:t>
            </a:r>
            <a:r>
              <a:rPr lang="cs-CZ" sz="1200" dirty="0" smtClean="0"/>
              <a:t> </a:t>
            </a:r>
            <a:r>
              <a:rPr lang="cs-CZ" sz="1200" dirty="0" err="1" smtClean="0"/>
              <a:t>und</a:t>
            </a:r>
            <a:r>
              <a:rPr lang="cs-CZ" sz="1200" dirty="0" smtClean="0"/>
              <a:t> </a:t>
            </a:r>
            <a:r>
              <a:rPr lang="cs-CZ" sz="1200" dirty="0" err="1" smtClean="0"/>
              <a:t>Leipzig</a:t>
            </a:r>
            <a:r>
              <a:rPr lang="cs-CZ" sz="1200" dirty="0" smtClean="0"/>
              <a:t>  </a:t>
            </a:r>
          </a:p>
          <a:p>
            <a:pPr marL="228600" indent="-228600"/>
            <a:r>
              <a:rPr lang="cs-CZ" sz="1200" dirty="0" smtClean="0"/>
              <a:t>nach </a:t>
            </a:r>
            <a:r>
              <a:rPr lang="cs-CZ" sz="1200" dirty="0" err="1" smtClean="0"/>
              <a:t>Neuburg</a:t>
            </a:r>
            <a:r>
              <a:rPr lang="cs-CZ" sz="1200" dirty="0" smtClean="0"/>
              <a:t>, </a:t>
            </a:r>
            <a:r>
              <a:rPr lang="cs-CZ" sz="1200" dirty="0" err="1" smtClean="0"/>
              <a:t>Weißenhorn</a:t>
            </a:r>
            <a:r>
              <a:rPr lang="cs-CZ" sz="1200" dirty="0" smtClean="0"/>
              <a:t> </a:t>
            </a:r>
            <a:r>
              <a:rPr lang="cs-CZ" sz="1200" dirty="0" smtClean="0"/>
              <a:t>2001 (viz obrázek)</a:t>
            </a:r>
            <a:endParaRPr lang="cs-CZ" sz="1200" dirty="0" smtClean="0"/>
          </a:p>
          <a:p>
            <a:r>
              <a:rPr lang="cs-CZ" sz="1200" dirty="0" smtClean="0"/>
              <a:t>Dále např.: </a:t>
            </a:r>
            <a:r>
              <a:rPr lang="cs-CZ" sz="1200" dirty="0" err="1" smtClean="0"/>
              <a:t>Luďa</a:t>
            </a:r>
            <a:r>
              <a:rPr lang="cs-CZ" sz="1200" dirty="0" smtClean="0"/>
              <a:t> </a:t>
            </a:r>
            <a:r>
              <a:rPr lang="cs-CZ" sz="1200" dirty="0" smtClean="0"/>
              <a:t>Klusáková,  </a:t>
            </a:r>
            <a:r>
              <a:rPr lang="cs-CZ" sz="1200" i="1" dirty="0" smtClean="0"/>
              <a:t>Cestou do Cařihradu: osmanská města v 16. století viděná </a:t>
            </a:r>
            <a:endParaRPr lang="cs-CZ" sz="1200" i="1" dirty="0" smtClean="0"/>
          </a:p>
          <a:p>
            <a:r>
              <a:rPr lang="cs-CZ" sz="1200" i="1" dirty="0" smtClean="0"/>
              <a:t>křesťanskýma </a:t>
            </a:r>
            <a:r>
              <a:rPr lang="cs-CZ" sz="1200" i="1" dirty="0" smtClean="0"/>
              <a:t>očima</a:t>
            </a:r>
            <a:r>
              <a:rPr lang="cs-CZ" sz="1200" dirty="0" smtClean="0"/>
              <a:t>, </a:t>
            </a:r>
            <a:r>
              <a:rPr lang="cs-CZ" sz="1200" dirty="0" smtClean="0"/>
              <a:t>Praha 2003</a:t>
            </a:r>
            <a:endParaRPr lang="cs-CZ" sz="1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Klasifikace vedut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Celkové pohledy x části města x série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Klasifikace vedut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tématu</a:t>
            </a:r>
          </a:p>
          <a:p>
            <a:pPr>
              <a:buFontTx/>
              <a:buChar char="-"/>
            </a:pPr>
            <a:r>
              <a:rPr lang="cs-CZ" dirty="0" smtClean="0"/>
              <a:t>Města</a:t>
            </a:r>
          </a:p>
          <a:p>
            <a:pPr>
              <a:buFontTx/>
              <a:buChar char="-"/>
            </a:pPr>
            <a:r>
              <a:rPr lang="cs-CZ" dirty="0" smtClean="0"/>
              <a:t>Hrady a zámky </a:t>
            </a:r>
            <a:r>
              <a:rPr lang="cs-CZ" sz="1400" dirty="0" smtClean="0"/>
              <a:t>(August </a:t>
            </a:r>
            <a:r>
              <a:rPr lang="cs-CZ" sz="1400" dirty="0" err="1" smtClean="0"/>
              <a:t>Haun</a:t>
            </a:r>
            <a:r>
              <a:rPr lang="cs-CZ" sz="1400" dirty="0" smtClean="0"/>
              <a:t>, Alexander </a:t>
            </a:r>
            <a:r>
              <a:rPr lang="cs-CZ" sz="1400" dirty="0" err="1" smtClean="0"/>
              <a:t>Heber</a:t>
            </a:r>
            <a:r>
              <a:rPr lang="cs-CZ" sz="1400" dirty="0" smtClean="0"/>
              <a:t>, August Sedláček – bratři </a:t>
            </a:r>
            <a:r>
              <a:rPr lang="cs-CZ" sz="1400" dirty="0" err="1" smtClean="0"/>
              <a:t>Liebscherové</a:t>
            </a:r>
            <a:r>
              <a:rPr lang="cs-CZ" sz="1400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Průmyslové podniky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</p:txBody>
      </p:sp>
      <p:pic>
        <p:nvPicPr>
          <p:cNvPr id="7" name="Picture 2" descr="E:\zaloha_stribrnyDisk\KNIHOVNA\zzz stare tisky\Anschiringer\Anschiringer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1380523" cy="2071702"/>
          </a:xfrm>
          <a:prstGeom prst="rect">
            <a:avLst/>
          </a:prstGeom>
          <a:noFill/>
        </p:spPr>
      </p:pic>
      <p:pic>
        <p:nvPicPr>
          <p:cNvPr id="2051" name="Picture 3" descr="E:\Dejiny mest_MU_Brno\Anschiringer_lovos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71942"/>
            <a:ext cx="3384231" cy="2616777"/>
          </a:xfrm>
          <a:prstGeom prst="rect">
            <a:avLst/>
          </a:prstGeom>
          <a:noFill/>
        </p:spPr>
      </p:pic>
      <p:pic>
        <p:nvPicPr>
          <p:cNvPr id="2052" name="Picture 4" descr="F:\HAM_Smichov\HAM Smichov_odevzdano do Pardubic\nove\List051_A3\MHMP H 040 301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3" y="4071942"/>
            <a:ext cx="362231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chemeClr val="accent1"/>
                </a:solidFill>
              </a:rPr>
              <a:t>Nejvýznamnější autoři vedut se vztahem k Čechám a Moravě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Jan </a:t>
            </a:r>
            <a:r>
              <a:rPr lang="cs-CZ" dirty="0" err="1" smtClean="0"/>
              <a:t>Willenberg</a:t>
            </a:r>
            <a:r>
              <a:rPr lang="cs-CZ" dirty="0" smtClean="0"/>
              <a:t> (1571-1613)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Václav </a:t>
            </a:r>
            <a:r>
              <a:rPr lang="cs-CZ" dirty="0" err="1" smtClean="0"/>
              <a:t>Hollar</a:t>
            </a:r>
            <a:r>
              <a:rPr lang="cs-CZ" dirty="0" smtClean="0"/>
              <a:t> (1607-1677)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Mauritius </a:t>
            </a:r>
            <a:r>
              <a:rPr lang="cs-CZ" dirty="0" err="1" smtClean="0"/>
              <a:t>Vogt</a:t>
            </a:r>
            <a:r>
              <a:rPr lang="cs-CZ" dirty="0" smtClean="0"/>
              <a:t> (1669-1730)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err="1" smtClean="0"/>
              <a:t>Johann</a:t>
            </a:r>
            <a:r>
              <a:rPr lang="cs-CZ" dirty="0" smtClean="0"/>
              <a:t> Friedrich Werner </a:t>
            </a:r>
            <a:r>
              <a:rPr lang="de-DE" dirty="0" smtClean="0"/>
              <a:t>(1690</a:t>
            </a:r>
            <a:r>
              <a:rPr lang="cs-CZ" dirty="0" smtClean="0"/>
              <a:t> ? </a:t>
            </a:r>
            <a:r>
              <a:rPr lang="de-DE" dirty="0" smtClean="0"/>
              <a:t>-1776) </a:t>
            </a:r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Jan </a:t>
            </a:r>
            <a:r>
              <a:rPr lang="cs-CZ" dirty="0" err="1" smtClean="0">
                <a:solidFill>
                  <a:schemeClr val="accent1"/>
                </a:solidFill>
              </a:rPr>
              <a:t>Willenberg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 descr="E:\Willenberg_veduty\Willenberg_Podlaha-Zahradnik\09 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929222" cy="1825879"/>
          </a:xfrm>
          <a:prstGeom prst="rect">
            <a:avLst/>
          </a:prstGeom>
          <a:noFill/>
        </p:spPr>
      </p:pic>
      <p:pic>
        <p:nvPicPr>
          <p:cNvPr id="6147" name="Picture 3" descr="E:\Willenberg_veduty\Willenberg_Podlaha-Zahradnik\13 Klášter Milevsk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94510"/>
            <a:ext cx="4924410" cy="1950798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31641" t="23958" r="29101" b="10416"/>
          <a:stretch>
            <a:fillRect/>
          </a:stretch>
        </p:blipFill>
        <p:spPr bwMode="auto">
          <a:xfrm>
            <a:off x="5193365" y="2428868"/>
            <a:ext cx="39506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Mauritius </a:t>
            </a:r>
            <a:r>
              <a:rPr lang="cs-CZ" dirty="0" err="1" smtClean="0">
                <a:solidFill>
                  <a:schemeClr val="accent1"/>
                </a:solidFill>
              </a:rPr>
              <a:t>Vogt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1526" t="18079" r="33898" b="27683"/>
          <a:stretch>
            <a:fillRect/>
          </a:stretch>
        </p:blipFill>
        <p:spPr bwMode="auto">
          <a:xfrm>
            <a:off x="6267489" y="4635042"/>
            <a:ext cx="2519353" cy="22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4114" t="16054" r="34782" b="5462"/>
          <a:stretch>
            <a:fillRect/>
          </a:stretch>
        </p:blipFill>
        <p:spPr bwMode="auto">
          <a:xfrm>
            <a:off x="6500826" y="1643050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311</Words>
  <Application>Microsoft Office PowerPoint</Application>
  <PresentationFormat>Předvádění na obrazovce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Veduta</vt:lpstr>
      <vt:lpstr>„portrét města“ (Cesare De Seta) </vt:lpstr>
      <vt:lpstr>Veduta jako pramen, kritika a metody</vt:lpstr>
      <vt:lpstr>Klasifikace vedut</vt:lpstr>
      <vt:lpstr>Klasifikace vedut</vt:lpstr>
      <vt:lpstr>Klasifikace vedut</vt:lpstr>
      <vt:lpstr>Nejvýznamnější autoři vedut se vztahem k Čechám a Moravě</vt:lpstr>
      <vt:lpstr>Jan Willenberg</vt:lpstr>
      <vt:lpstr>Mauritius Vogt</vt:lpstr>
      <vt:lpstr>Johann Friedrich Werner</vt:lpstr>
      <vt:lpstr>Uložení</vt:lpstr>
      <vt:lpstr>Literatura</vt:lpstr>
      <vt:lpstr>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Veduta</dc:title>
  <dc:creator>Evelina</dc:creator>
  <cp:lastModifiedBy>Evelina</cp:lastModifiedBy>
  <cp:revision>5</cp:revision>
  <dcterms:created xsi:type="dcterms:W3CDTF">2017-11-09T21:13:58Z</dcterms:created>
  <dcterms:modified xsi:type="dcterms:W3CDTF">2017-11-21T19:21:28Z</dcterms:modified>
</cp:coreProperties>
</file>