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9" r:id="rId2"/>
    <p:sldId id="257" r:id="rId3"/>
    <p:sldId id="292" r:id="rId4"/>
    <p:sldId id="308" r:id="rId5"/>
    <p:sldId id="309" r:id="rId6"/>
    <p:sldId id="313" r:id="rId7"/>
    <p:sldId id="273" r:id="rId8"/>
    <p:sldId id="315" r:id="rId9"/>
    <p:sldId id="316" r:id="rId10"/>
    <p:sldId id="317" r:id="rId11"/>
    <p:sldId id="310" r:id="rId12"/>
    <p:sldId id="311" r:id="rId13"/>
    <p:sldId id="312" r:id="rId14"/>
    <p:sldId id="318" r:id="rId15"/>
    <p:sldId id="319" r:id="rId16"/>
    <p:sldId id="314" r:id="rId17"/>
    <p:sldId id="307" r:id="rId18"/>
    <p:sldId id="305" r:id="rId19"/>
    <p:sldId id="296" r:id="rId20"/>
    <p:sldId id="294" r:id="rId21"/>
    <p:sldId id="301" r:id="rId22"/>
    <p:sldId id="295" r:id="rId23"/>
    <p:sldId id="300" r:id="rId24"/>
    <p:sldId id="302" r:id="rId25"/>
    <p:sldId id="299" r:id="rId26"/>
    <p:sldId id="293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4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3BC9F-3735-435D-AD0D-4FF312C01ABE}" type="datetimeFigureOut">
              <a:rPr lang="cs-CZ" smtClean="0"/>
              <a:pPr/>
              <a:t>11.10.2017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99FC5-174F-4871-A661-F27BC56D56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83449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9D497B-28B1-44AF-AC93-C376D46E1E1E}" type="slidenum">
              <a:rPr lang="cs-CZ"/>
              <a:pPr/>
              <a:t>24</a:t>
            </a:fld>
            <a:endParaRPr lang="cs-CZ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F0E9-B75B-478D-B0A2-D3C3DED6096F}" type="datetimeFigureOut">
              <a:rPr lang="cs-CZ" smtClean="0"/>
              <a:pPr/>
              <a:t>11.10.2017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81C0-12F4-4E6A-AF6C-4236B98C2C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94592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F0E9-B75B-478D-B0A2-D3C3DED6096F}" type="datetimeFigureOut">
              <a:rPr lang="cs-CZ" smtClean="0"/>
              <a:pPr/>
              <a:t>11.10.2017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81C0-12F4-4E6A-AF6C-4236B98C2C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75366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F0E9-B75B-478D-B0A2-D3C3DED6096F}" type="datetimeFigureOut">
              <a:rPr lang="cs-CZ" smtClean="0"/>
              <a:pPr/>
              <a:t>11.10.2017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81C0-12F4-4E6A-AF6C-4236B98C2C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1604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F0E9-B75B-478D-B0A2-D3C3DED6096F}" type="datetimeFigureOut">
              <a:rPr lang="cs-CZ" smtClean="0"/>
              <a:pPr/>
              <a:t>11.10.2017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81C0-12F4-4E6A-AF6C-4236B98C2C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53116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F0E9-B75B-478D-B0A2-D3C3DED6096F}" type="datetimeFigureOut">
              <a:rPr lang="cs-CZ" smtClean="0"/>
              <a:pPr/>
              <a:t>11.10.2017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81C0-12F4-4E6A-AF6C-4236B98C2C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0596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F0E9-B75B-478D-B0A2-D3C3DED6096F}" type="datetimeFigureOut">
              <a:rPr lang="cs-CZ" smtClean="0"/>
              <a:pPr/>
              <a:t>11.10.2017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81C0-12F4-4E6A-AF6C-4236B98C2C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48086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F0E9-B75B-478D-B0A2-D3C3DED6096F}" type="datetimeFigureOut">
              <a:rPr lang="cs-CZ" smtClean="0"/>
              <a:pPr/>
              <a:t>11.10.2017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81C0-12F4-4E6A-AF6C-4236B98C2C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59419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F0E9-B75B-478D-B0A2-D3C3DED6096F}" type="datetimeFigureOut">
              <a:rPr lang="cs-CZ" smtClean="0"/>
              <a:pPr/>
              <a:t>11.10.2017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81C0-12F4-4E6A-AF6C-4236B98C2C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44673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F0E9-B75B-478D-B0A2-D3C3DED6096F}" type="datetimeFigureOut">
              <a:rPr lang="cs-CZ" smtClean="0"/>
              <a:pPr/>
              <a:t>11.10.2017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81C0-12F4-4E6A-AF6C-4236B98C2C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32079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F0E9-B75B-478D-B0A2-D3C3DED6096F}" type="datetimeFigureOut">
              <a:rPr lang="cs-CZ" smtClean="0"/>
              <a:pPr/>
              <a:t>11.10.2017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81C0-12F4-4E6A-AF6C-4236B98C2C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15118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F0E9-B75B-478D-B0A2-D3C3DED6096F}" type="datetimeFigureOut">
              <a:rPr lang="cs-CZ" smtClean="0"/>
              <a:pPr/>
              <a:t>11.10.2017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81C0-12F4-4E6A-AF6C-4236B98C2C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0175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5F0E9-B75B-478D-B0A2-D3C3DED6096F}" type="datetimeFigureOut">
              <a:rPr lang="cs-CZ" smtClean="0"/>
              <a:pPr/>
              <a:t>11.10.2017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A81C0-12F4-4E6A-AF6C-4236B98C2C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2315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burbanizace.cz/10_nupaky.htm" TargetMode="External"/><Relationship Id="rId2" Type="http://schemas.openxmlformats.org/officeDocument/2006/relationships/hyperlink" Target="http://www.suburbanizace.cz/04_jesenice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urrlab.cz/cs/knihy-sborniky-urrlab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lucc.zrc-sazu.si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iaurbium.org/" TargetMode="External"/><Relationship Id="rId2" Type="http://schemas.openxmlformats.org/officeDocument/2006/relationships/hyperlink" Target="http://towns.hiu.cas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uzk.cz/Katastr-nemovitosti/O-katastru-nemovitosti/Ucel-katastru.asp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IV. seminář					</a:t>
            </a:r>
            <a:r>
              <a:rPr lang="cs-CZ" sz="1800" dirty="0" smtClean="0"/>
              <a:t>2019-10-10</a:t>
            </a:r>
            <a:endParaRPr lang="cs-CZ" sz="1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/>
              <a:t>hustota osídlení</a:t>
            </a:r>
          </a:p>
          <a:p>
            <a:r>
              <a:rPr lang="cs-CZ" i="1" dirty="0" smtClean="0"/>
              <a:t>vzájemné vztahy sídel</a:t>
            </a:r>
          </a:p>
          <a:p>
            <a:r>
              <a:rPr lang="cs-CZ" i="1" dirty="0" smtClean="0"/>
              <a:t>u</a:t>
            </a:r>
            <a:r>
              <a:rPr lang="cs-CZ" i="1" dirty="0" smtClean="0"/>
              <a:t>rbanizace </a:t>
            </a:r>
            <a:r>
              <a:rPr lang="cs-CZ" i="1" dirty="0" smtClean="0"/>
              <a:t>a </a:t>
            </a:r>
            <a:r>
              <a:rPr lang="cs-CZ" i="1" dirty="0" err="1" smtClean="0"/>
              <a:t>suburbanizace</a:t>
            </a:r>
            <a:endParaRPr lang="cs-CZ" i="1" dirty="0" smtClean="0"/>
          </a:p>
          <a:p>
            <a:r>
              <a:rPr lang="cs-CZ" i="1" dirty="0" smtClean="0"/>
              <a:t>základní on-line dostupné zdroje dat o městech</a:t>
            </a:r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xmlns="" val="549253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Teorie výrobní funkce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upřednostněna na úkor spotřební </a:t>
            </a:r>
            <a:r>
              <a:rPr lang="cs-CZ" dirty="0" err="1" smtClean="0"/>
              <a:t>fce</a:t>
            </a:r>
            <a:r>
              <a:rPr lang="cs-CZ" dirty="0" smtClean="0"/>
              <a:t> </a:t>
            </a:r>
          </a:p>
          <a:p>
            <a:pPr>
              <a:buFontTx/>
              <a:buChar char="-"/>
            </a:pPr>
            <a:r>
              <a:rPr lang="cs-CZ" dirty="0" smtClean="0"/>
              <a:t>tlak na soustředění obyvatel a jejich aktivit do měst. </a:t>
            </a:r>
          </a:p>
          <a:p>
            <a:pPr>
              <a:buFontTx/>
              <a:buChar char="-"/>
            </a:pPr>
            <a:r>
              <a:rPr lang="cs-CZ" dirty="0" smtClean="0"/>
              <a:t>odmítnuta „města na zelené louce“ i vytvoření soustavy nových satelitních měst a také </a:t>
            </a:r>
            <a:r>
              <a:rPr lang="cs-CZ" i="1" dirty="0" smtClean="0"/>
              <a:t>rozptylování výstavby a náhodné srůstání obcí</a:t>
            </a:r>
            <a:r>
              <a:rPr lang="cs-CZ" dirty="0" smtClean="0"/>
              <a:t>. Namísto toho střediska různých řádů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Urbanizace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= komplexní společenský proces proměňující prostorovou organizaci společnosti spojený s industrializací, v jehož průběhu se převážně venkovská společnost mění ve společnost převážně městskou</a:t>
            </a:r>
          </a:p>
          <a:p>
            <a:pPr>
              <a:buFontTx/>
              <a:buChar char="-"/>
            </a:pPr>
            <a:r>
              <a:rPr lang="cs-CZ" sz="2000" dirty="0" smtClean="0"/>
              <a:t>kdy?</a:t>
            </a:r>
          </a:p>
          <a:p>
            <a:pPr>
              <a:buFontTx/>
              <a:buChar char="-"/>
            </a:pPr>
            <a:r>
              <a:rPr lang="cs-CZ" sz="2000" dirty="0" smtClean="0"/>
              <a:t>s čím je dále spojena?</a:t>
            </a:r>
          </a:p>
          <a:p>
            <a:pPr>
              <a:buNone/>
            </a:pPr>
            <a:r>
              <a:rPr lang="cs-CZ" dirty="0" smtClean="0"/>
              <a:t>= postupné vytváření městské sítě</a:t>
            </a:r>
          </a:p>
          <a:p>
            <a:pPr>
              <a:buNone/>
            </a:pPr>
            <a:r>
              <a:rPr lang="cs-CZ" sz="2000" dirty="0" smtClean="0"/>
              <a:t>- antika, středověk… =„urbanizace před urbanizací“ (Eduard Maur)</a:t>
            </a:r>
            <a:endParaRPr lang="cs-CZ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Podíl městského obyvatelstva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6866" name="Picture 2" descr="C:\Users\Evelina\Documents\Evropa_podilMestskehoObyvatelst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16" y="2357430"/>
            <a:ext cx="4857784" cy="3781629"/>
          </a:xfrm>
          <a:prstGeom prst="rect">
            <a:avLst/>
          </a:prstGeom>
          <a:noFill/>
        </p:spPr>
      </p:pic>
      <p:pic>
        <p:nvPicPr>
          <p:cNvPr id="36867" name="Picture 3" descr="C:\Users\Evelina\Documents\Evropa_podilMestskeho obyvatelst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400" y="2428868"/>
            <a:ext cx="4296982" cy="3665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Míra urbanizace českého osídlení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2011: 70,3 %</a:t>
            </a:r>
            <a:r>
              <a:rPr lang="cs-CZ" sz="2000" dirty="0" smtClean="0"/>
              <a:t> (počítáme-li městyse k venkovským obcím)</a:t>
            </a:r>
          </a:p>
          <a:p>
            <a:pPr>
              <a:buNone/>
            </a:pPr>
            <a:r>
              <a:rPr lang="cs-CZ" sz="2000" dirty="0" smtClean="0"/>
              <a:t>6 251 obcí, z toho </a:t>
            </a:r>
            <a:r>
              <a:rPr lang="cs-CZ" sz="2000" b="1" dirty="0" smtClean="0"/>
              <a:t>559 měst (z toho 24 statutárních měst)</a:t>
            </a:r>
            <a:r>
              <a:rPr lang="cs-CZ" sz="2000" dirty="0" smtClean="0"/>
              <a:t> a </a:t>
            </a:r>
            <a:r>
              <a:rPr lang="cs-CZ" sz="2000" b="1" dirty="0" smtClean="0"/>
              <a:t>124 městysů</a:t>
            </a:r>
            <a:r>
              <a:rPr lang="cs-CZ" sz="2000" dirty="0" smtClean="0"/>
              <a:t>.</a:t>
            </a:r>
          </a:p>
          <a:p>
            <a:pPr algn="ctr">
              <a:buNone/>
            </a:pPr>
            <a:r>
              <a:rPr lang="cs-CZ" sz="1800" dirty="0" smtClean="0">
                <a:solidFill>
                  <a:srgbClr val="00B050"/>
                </a:solidFill>
              </a:rPr>
              <a:t>1500: 122 měst+296 městeček; 1654: 154+380; 1757: 159+389</a:t>
            </a:r>
          </a:p>
          <a:p>
            <a:r>
              <a:rPr lang="cs-CZ" sz="2000" dirty="0" smtClean="0"/>
              <a:t>relativně </a:t>
            </a:r>
            <a:r>
              <a:rPr lang="cs-CZ" sz="2000" b="1" dirty="0" smtClean="0"/>
              <a:t>nízký počet velkoměst</a:t>
            </a:r>
            <a:endParaRPr lang="cs-CZ" sz="2000" dirty="0" smtClean="0"/>
          </a:p>
          <a:p>
            <a:r>
              <a:rPr lang="cs-CZ" sz="2000" dirty="0" smtClean="0"/>
              <a:t>významné zastoupení malých a středních měst</a:t>
            </a:r>
          </a:p>
          <a:p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29579" t="18309" r="3832" b="9084"/>
          <a:stretch>
            <a:fillRect/>
          </a:stretch>
        </p:blipFill>
        <p:spPr bwMode="auto">
          <a:xfrm>
            <a:off x="2251819" y="3714752"/>
            <a:ext cx="489194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Nejlidnatější města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Velkoměsta – města nad 100.000 </a:t>
            </a:r>
            <a:r>
              <a:rPr lang="cs-CZ" dirty="0" err="1" smtClean="0"/>
              <a:t>obyv</a:t>
            </a:r>
            <a:r>
              <a:rPr lang="cs-CZ" dirty="0" smtClean="0"/>
              <a:t>. </a:t>
            </a:r>
          </a:p>
          <a:p>
            <a:pPr>
              <a:buNone/>
            </a:pPr>
            <a:r>
              <a:rPr lang="cs-CZ" dirty="0" smtClean="0"/>
              <a:t>2011: Praha, Brno, Ostrava, Plzeň, Olomouc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mtClean="0"/>
              <a:t>1830: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1910: Praha, Brno, Ostrava, Plzeň, Liberec, Ústí n/L, Olomouc, Č. Budějovice, K. Vary, Teplice, Děčín, Most, Opava, Jablonec n/N, Prostějov, Hradec Králové</a:t>
            </a:r>
          </a:p>
          <a:p>
            <a:pPr>
              <a:buNone/>
            </a:pPr>
            <a:r>
              <a:rPr lang="cs-CZ" dirty="0" smtClean="0"/>
              <a:t>1930: Praha, Brno, Ostrava, Plzeň, Liberec, Ústí n/L, Olomouc, K. Vary, Č. Budějovice, Děčín, Teplice, Most, Opava, Kladno, Jablonec n/N, Hradec Králové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Nejlidnatější města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Velkoměsta – města nad 100.000 </a:t>
            </a:r>
            <a:r>
              <a:rPr lang="cs-CZ" dirty="0" err="1" smtClean="0"/>
              <a:t>obyv</a:t>
            </a:r>
            <a:r>
              <a:rPr lang="cs-CZ" dirty="0" smtClean="0"/>
              <a:t>. </a:t>
            </a:r>
          </a:p>
          <a:p>
            <a:pPr>
              <a:buNone/>
            </a:pPr>
            <a:r>
              <a:rPr lang="cs-CZ" dirty="0" smtClean="0"/>
              <a:t>2011: Praha, Brno, Ostrava, Plzeň, Olomouc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1830: Praha, Brno, Jihlava, Opava, Olomouc, Liberec, Cheb, Kutná Hora, Plzeň, Č. Budějovice, Prostějov, Třebíč, Kolín, M. Boleslav, Č. Lípa, Znojmo</a:t>
            </a:r>
          </a:p>
          <a:p>
            <a:pPr>
              <a:buNone/>
            </a:pPr>
            <a:r>
              <a:rPr lang="cs-CZ" dirty="0" smtClean="0"/>
              <a:t>1910: Praha, Brno, Ostrava, Plzeň, Liberec, Ústí n/L, Olomouc, Č. Budějovice, K. Vary, Teplice, Děčín, Most, Opava, Jablonec n/N, Prostějov, Hradec Králové</a:t>
            </a:r>
          </a:p>
          <a:p>
            <a:pPr>
              <a:buNone/>
            </a:pPr>
            <a:r>
              <a:rPr lang="cs-CZ" dirty="0" smtClean="0"/>
              <a:t>1930: Praha, Brno, Ostrava, Plzeň, Liberec, Ústí n/L, Olomouc, K. Vary, Č. Budějovice, Děčín, Teplice, Most, Opava, Kladno, Jablonec n/N, Hradec Králové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Bytová výstavba v ČR</a:t>
            </a:r>
            <a:br>
              <a:rPr lang="cs-CZ" dirty="0" smtClean="0"/>
            </a:br>
            <a:r>
              <a:rPr lang="cs-CZ" dirty="0" smtClean="0"/>
              <a:t>ve druhé polovině 20.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3010" name="Picture 2" descr="Graf 1. Dlouhodobý vývoj bytové výstavby 1948–2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770" y="2143116"/>
            <a:ext cx="7459280" cy="42624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Suburbanizace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Jesenice: </a:t>
            </a:r>
            <a:r>
              <a:rPr lang="cs-CZ" sz="2000" dirty="0" smtClean="0">
                <a:hlinkClick r:id="rId2"/>
              </a:rPr>
              <a:t>http://www.</a:t>
            </a:r>
            <a:r>
              <a:rPr lang="cs-CZ" sz="2000" dirty="0" err="1" smtClean="0">
                <a:hlinkClick r:id="rId2"/>
              </a:rPr>
              <a:t>suburbanizace.cz</a:t>
            </a:r>
            <a:r>
              <a:rPr lang="cs-CZ" sz="2000" dirty="0" smtClean="0">
                <a:hlinkClick r:id="rId2"/>
              </a:rPr>
              <a:t>/04_</a:t>
            </a:r>
            <a:r>
              <a:rPr lang="cs-CZ" sz="2000" dirty="0" err="1" smtClean="0">
                <a:hlinkClick r:id="rId2"/>
              </a:rPr>
              <a:t>jesenice.htm</a:t>
            </a:r>
            <a:endParaRPr lang="cs-CZ" sz="2000" dirty="0" smtClean="0"/>
          </a:p>
          <a:p>
            <a:r>
              <a:rPr lang="cs-CZ" dirty="0" err="1" smtClean="0"/>
              <a:t>Nupaky</a:t>
            </a:r>
            <a:r>
              <a:rPr lang="cs-CZ" dirty="0" smtClean="0"/>
              <a:t>: </a:t>
            </a:r>
            <a:r>
              <a:rPr lang="cs-CZ" sz="2000" dirty="0" smtClean="0">
                <a:hlinkClick r:id="rId3"/>
              </a:rPr>
              <a:t>http://www.</a:t>
            </a:r>
            <a:r>
              <a:rPr lang="cs-CZ" sz="2000" dirty="0" err="1" smtClean="0">
                <a:hlinkClick r:id="rId3"/>
              </a:rPr>
              <a:t>suburbanizace.cz</a:t>
            </a:r>
            <a:r>
              <a:rPr lang="cs-CZ" sz="2000" dirty="0" smtClean="0">
                <a:hlinkClick r:id="rId3"/>
              </a:rPr>
              <a:t>/10_</a:t>
            </a:r>
            <a:r>
              <a:rPr lang="cs-CZ" sz="2000" dirty="0" err="1" smtClean="0">
                <a:hlinkClick r:id="rId3"/>
              </a:rPr>
              <a:t>nupaky.htm</a:t>
            </a:r>
            <a:endParaRPr lang="cs-CZ" sz="2000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857496"/>
            <a:ext cx="8024826" cy="451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Suburbanizace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sz="2800" dirty="0" smtClean="0"/>
              <a:t>= přesun obyvatel, jejich aktivit a některých funkcí z jádrového města do zázemí</a:t>
            </a:r>
          </a:p>
          <a:p>
            <a:r>
              <a:rPr lang="cs-CZ" sz="2800" dirty="0" smtClean="0"/>
              <a:t>1. fáze: 1920-1930 velká města</a:t>
            </a:r>
          </a:p>
          <a:p>
            <a:r>
              <a:rPr lang="cs-CZ" sz="2800" dirty="0" smtClean="0"/>
              <a:t>2. fáze: od poloviny 90. let 20. stol.</a:t>
            </a:r>
          </a:p>
          <a:p>
            <a:pPr>
              <a:buFontTx/>
              <a:buChar char="-"/>
            </a:pPr>
            <a:r>
              <a:rPr lang="cs-CZ" sz="2800" dirty="0" smtClean="0"/>
              <a:t>komerční </a:t>
            </a:r>
            <a:r>
              <a:rPr lang="cs-CZ" sz="2000" dirty="0" smtClean="0"/>
              <a:t>(„</a:t>
            </a:r>
            <a:r>
              <a:rPr lang="cs-CZ" sz="2000" dirty="0" err="1" smtClean="0"/>
              <a:t>new</a:t>
            </a:r>
            <a:r>
              <a:rPr lang="cs-CZ" sz="2000" dirty="0" smtClean="0"/>
              <a:t> </a:t>
            </a:r>
            <a:r>
              <a:rPr lang="cs-CZ" sz="2000" dirty="0" err="1" smtClean="0"/>
              <a:t>urban</a:t>
            </a:r>
            <a:r>
              <a:rPr lang="cs-CZ" sz="2000" dirty="0" smtClean="0"/>
              <a:t> </a:t>
            </a:r>
            <a:r>
              <a:rPr lang="cs-CZ" sz="2000" dirty="0" err="1" smtClean="0"/>
              <a:t>spaces</a:t>
            </a:r>
            <a:r>
              <a:rPr lang="cs-CZ" sz="2000" dirty="0" smtClean="0"/>
              <a:t>“ či „</a:t>
            </a:r>
            <a:r>
              <a:rPr lang="cs-CZ" sz="2000" dirty="0" err="1" smtClean="0"/>
              <a:t>placeless</a:t>
            </a:r>
            <a:r>
              <a:rPr lang="cs-CZ" sz="2000" dirty="0" smtClean="0"/>
              <a:t> </a:t>
            </a:r>
            <a:r>
              <a:rPr lang="cs-CZ" sz="2000" dirty="0" err="1" smtClean="0"/>
              <a:t>cities</a:t>
            </a:r>
            <a:r>
              <a:rPr lang="cs-CZ" sz="2000" dirty="0" smtClean="0"/>
              <a:t>“)</a:t>
            </a:r>
          </a:p>
          <a:p>
            <a:pPr>
              <a:buNone/>
            </a:pPr>
            <a:r>
              <a:rPr lang="cs-CZ" sz="2000" dirty="0" smtClean="0"/>
              <a:t>(Proměna krajiny ze zemědělské na post-industriální)</a:t>
            </a:r>
          </a:p>
          <a:p>
            <a:pPr>
              <a:buFontTx/>
              <a:buChar char="-"/>
            </a:pPr>
            <a:r>
              <a:rPr lang="cs-CZ" sz="2800" dirty="0" smtClean="0"/>
              <a:t>rezidenční </a:t>
            </a:r>
            <a:r>
              <a:rPr lang="cs-CZ" sz="2000" dirty="0" smtClean="0"/>
              <a:t>(Praha a České Budějovice)</a:t>
            </a:r>
          </a:p>
          <a:p>
            <a:pPr>
              <a:buNone/>
            </a:pPr>
            <a:r>
              <a:rPr lang="cs-CZ" sz="2000" dirty="0" smtClean="0"/>
              <a:t>„podnikatelské baroko“, „sídelní kaše – </a:t>
            </a:r>
            <a:r>
              <a:rPr lang="cs-CZ" sz="2000" dirty="0" err="1" smtClean="0"/>
              <a:t>urban</a:t>
            </a:r>
            <a:r>
              <a:rPr lang="cs-CZ" sz="2000" dirty="0" smtClean="0"/>
              <a:t> </a:t>
            </a:r>
            <a:r>
              <a:rPr lang="cs-CZ" sz="2000" dirty="0" err="1" smtClean="0"/>
              <a:t>sprawl</a:t>
            </a:r>
            <a:r>
              <a:rPr lang="cs-CZ" sz="2000" dirty="0" smtClean="0"/>
              <a:t>“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600" dirty="0" smtClean="0"/>
              <a:t>Kritika:</a:t>
            </a:r>
          </a:p>
          <a:p>
            <a:pPr>
              <a:buNone/>
            </a:pPr>
            <a:r>
              <a:rPr lang="cs-CZ" sz="2000" dirty="0" smtClean="0"/>
              <a:t>nízká </a:t>
            </a:r>
            <a:r>
              <a:rPr lang="cs-CZ" sz="2000" b="1" dirty="0" smtClean="0"/>
              <a:t>hustota osídlení</a:t>
            </a:r>
            <a:r>
              <a:rPr lang="cs-CZ" sz="2000" dirty="0" smtClean="0"/>
              <a:t> (30 – 40 osob na hektar), </a:t>
            </a:r>
          </a:p>
          <a:p>
            <a:pPr>
              <a:buNone/>
            </a:pPr>
            <a:r>
              <a:rPr lang="cs-CZ" sz="2000" dirty="0" smtClean="0"/>
              <a:t>která neodpovídá zástavbě městského typu</a:t>
            </a:r>
            <a:endParaRPr lang="cs-CZ" sz="2000" dirty="0"/>
          </a:p>
        </p:txBody>
      </p:sp>
      <p:pic>
        <p:nvPicPr>
          <p:cNvPr id="4" name="Picture 3" descr="E:\Dejiny mest_MU_Brno\Praha_20stol\Bild1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00760" y="4357694"/>
            <a:ext cx="2738961" cy="2054221"/>
          </a:xfrm>
          <a:prstGeom prst="rect">
            <a:avLst/>
          </a:prstGeom>
          <a:noFill/>
        </p:spPr>
      </p:pic>
      <p:pic>
        <p:nvPicPr>
          <p:cNvPr id="5" name="Picture 2" descr="E:\Dejiny mest_MU_Brno\Praha_20stol\Bild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143117"/>
            <a:ext cx="2143140" cy="2857520"/>
          </a:xfrm>
          <a:prstGeom prst="rect">
            <a:avLst/>
          </a:prstGeom>
          <a:noFill/>
        </p:spPr>
      </p:pic>
      <p:pic>
        <p:nvPicPr>
          <p:cNvPr id="7170" name="Picture 2" descr="http://www.suburbanizace.cz/images/foto_uvo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5786454"/>
            <a:ext cx="3481371" cy="931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Urbánní laboratoř </a:t>
            </a:r>
            <a:r>
              <a:rPr lang="cs-CZ" dirty="0" err="1" smtClean="0"/>
              <a:t>PřF</a:t>
            </a:r>
            <a:r>
              <a:rPr lang="cs-CZ" dirty="0" smtClean="0"/>
              <a:t> UK Praha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hlinkClick r:id="rId2"/>
              </a:rPr>
              <a:t>http://</a:t>
            </a:r>
            <a:r>
              <a:rPr lang="cs-CZ" sz="2000" dirty="0" smtClean="0">
                <a:hlinkClick r:id="rId2"/>
              </a:rPr>
              <a:t>www.urrlab.cz/cs/knihy-sborniky-urrlabu</a:t>
            </a: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08996"/>
            <a:ext cx="7992888" cy="499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6783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Jak studovat město?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Kapitoly z urbánních dějin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452525"/>
          </a:xfrm>
        </p:spPr>
        <p:txBody>
          <a:bodyPr>
            <a:normAutofit fontScale="70000" lnSpcReduction="20000"/>
          </a:bodyPr>
          <a:lstStyle/>
          <a:p>
            <a:pPr lvl="0"/>
            <a:endParaRPr lang="cs-CZ" dirty="0" smtClean="0"/>
          </a:p>
          <a:p>
            <a:pPr lvl="0"/>
            <a:r>
              <a:rPr lang="cs-CZ" dirty="0" smtClean="0">
                <a:solidFill>
                  <a:srgbClr val="FF0000"/>
                </a:solidFill>
              </a:rPr>
              <a:t>Studium dějin měst v Evropě, pojmosloví</a:t>
            </a:r>
          </a:p>
          <a:p>
            <a:pPr lvl="0"/>
            <a:r>
              <a:rPr lang="cs-CZ" dirty="0" smtClean="0"/>
              <a:t>Prameny dějin měst – typologie, kritika a zdroje; ikonografie města</a:t>
            </a:r>
          </a:p>
          <a:p>
            <a:pPr lvl="0"/>
            <a:r>
              <a:rPr lang="cs-CZ" dirty="0" smtClean="0"/>
              <a:t>Hlavní etapy vývoje městské sítě v Českých zemích v evropském kontextu</a:t>
            </a:r>
          </a:p>
          <a:p>
            <a:pPr lvl="0"/>
            <a:r>
              <a:rPr lang="cs-CZ" dirty="0" smtClean="0"/>
              <a:t>Typologie měst – hlavní typy městských sídel</a:t>
            </a:r>
          </a:p>
          <a:p>
            <a:pPr lvl="0"/>
            <a:r>
              <a:rPr lang="cs-CZ" dirty="0" smtClean="0"/>
              <a:t>Urbanistika a územní plánování, zónování města, hlavní elementy městské krajiny; zrození „historického jádra“ a péče o „městskou krajinu“</a:t>
            </a:r>
          </a:p>
          <a:p>
            <a:pPr lvl="0"/>
            <a:r>
              <a:rPr lang="cs-CZ" dirty="0" smtClean="0"/>
              <a:t>2 exkurze (archiv a výzkum v terénu)</a:t>
            </a:r>
          </a:p>
          <a:p>
            <a:pPr marL="0" lv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Materiály v IS, kontakt zůstává </a:t>
            </a:r>
            <a:r>
              <a:rPr lang="cs-CZ" b="1" dirty="0" err="1" smtClean="0"/>
              <a:t>chodejovska</a:t>
            </a:r>
            <a:r>
              <a:rPr lang="cs-CZ" b="1" dirty="0" smtClean="0"/>
              <a:t>@</a:t>
            </a:r>
            <a:r>
              <a:rPr lang="cs-CZ" b="1" dirty="0" err="1" smtClean="0"/>
              <a:t>mzk.cz</a:t>
            </a:r>
            <a:endParaRPr lang="cs-CZ" dirty="0" smtClean="0"/>
          </a:p>
          <a:p>
            <a:pPr lvl="0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785295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Land</a:t>
            </a:r>
            <a:r>
              <a:rPr lang="cs-CZ" dirty="0" smtClean="0"/>
              <a:t> use/</a:t>
            </a:r>
            <a:r>
              <a:rPr lang="cs-CZ" dirty="0" err="1" smtClean="0"/>
              <a:t>land</a:t>
            </a:r>
            <a:r>
              <a:rPr lang="cs-CZ" dirty="0" smtClean="0"/>
              <a:t> </a:t>
            </a:r>
            <a:r>
              <a:rPr lang="cs-CZ" dirty="0" err="1" smtClean="0"/>
              <a:t>cover</a:t>
            </a:r>
            <a:r>
              <a:rPr lang="cs-CZ" dirty="0" smtClean="0"/>
              <a:t> </a:t>
            </a:r>
            <a:r>
              <a:rPr lang="cs-CZ" dirty="0" err="1" smtClean="0"/>
              <a:t>changes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Mezinárodní komise: </a:t>
            </a:r>
            <a:r>
              <a:rPr lang="cs-CZ" sz="1900" dirty="0" smtClean="0">
                <a:hlinkClick r:id="rId2"/>
              </a:rPr>
              <a:t>http</a:t>
            </a:r>
            <a:r>
              <a:rPr lang="cs-CZ" sz="1900" dirty="0">
                <a:hlinkClick r:id="rId2"/>
              </a:rPr>
              <a:t>://lucc.zrc-sazu.si</a:t>
            </a:r>
            <a:r>
              <a:rPr lang="cs-CZ" sz="1900" dirty="0" smtClean="0">
                <a:hlinkClick r:id="rId2"/>
              </a:rPr>
              <a:t>/</a:t>
            </a:r>
            <a:endParaRPr lang="cs-CZ" sz="1900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databáze </a:t>
            </a:r>
            <a:r>
              <a:rPr lang="cs-CZ" dirty="0"/>
              <a:t>LUCC UK </a:t>
            </a:r>
            <a:r>
              <a:rPr lang="cs-CZ" dirty="0" smtClean="0"/>
              <a:t>Prague</a:t>
            </a:r>
          </a:p>
          <a:p>
            <a:pPr>
              <a:buFontTx/>
              <a:buChar char="-"/>
            </a:pPr>
            <a:r>
              <a:rPr lang="cs-CZ" dirty="0" smtClean="0"/>
              <a:t>data </a:t>
            </a:r>
            <a:r>
              <a:rPr lang="cs-CZ" dirty="0"/>
              <a:t>o využití ploch v Česku na úrovni 8 903 srovnatelných územních jednotek vytvořených </a:t>
            </a:r>
            <a:r>
              <a:rPr lang="cs-CZ" dirty="0" smtClean="0"/>
              <a:t>z </a:t>
            </a:r>
            <a:r>
              <a:rPr lang="cs-CZ" dirty="0"/>
              <a:t>údajů jednotlivých katastrů pro osm kategorií ploch v letech </a:t>
            </a:r>
            <a:r>
              <a:rPr lang="cs-CZ" dirty="0" smtClean="0"/>
              <a:t>1845–1948–1990–2000</a:t>
            </a:r>
          </a:p>
          <a:p>
            <a:pPr>
              <a:buFontTx/>
              <a:buChar char="-"/>
            </a:pPr>
            <a:r>
              <a:rPr lang="cs-CZ" dirty="0" smtClean="0"/>
              <a:t>Kategorie: orná půda, </a:t>
            </a:r>
            <a:r>
              <a:rPr lang="cs-CZ" dirty="0"/>
              <a:t>trvalé kultury, louky a pastviny (v úhrnu </a:t>
            </a:r>
            <a:r>
              <a:rPr lang="cs-CZ" dirty="0" smtClean="0"/>
              <a:t>zemědělská </a:t>
            </a:r>
            <a:r>
              <a:rPr lang="cs-CZ" dirty="0"/>
              <a:t>půda), dále lesní plochy, vodní, zastavěné a ostatní plochy (poslední tři charakterizované </a:t>
            </a:r>
            <a:r>
              <a:rPr lang="cs-CZ" dirty="0" smtClean="0"/>
              <a:t>souhrnně </a:t>
            </a:r>
            <a:r>
              <a:rPr lang="cs-CZ" dirty="0"/>
              <a:t>jako </a:t>
            </a:r>
            <a:r>
              <a:rPr lang="cs-CZ" i="1" dirty="0"/>
              <a:t>jiné</a:t>
            </a:r>
            <a:r>
              <a:rPr lang="cs-CZ" dirty="0"/>
              <a:t>).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40769"/>
            <a:ext cx="2592288" cy="162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44434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33375"/>
            <a:ext cx="3930650" cy="546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4911725" y="6113463"/>
            <a:ext cx="3549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0" dirty="0">
                <a:solidFill>
                  <a:schemeClr val="bg1"/>
                </a:solidFill>
              </a:rPr>
              <a:t>Proměny využití půdy na Zlínsku </a:t>
            </a:r>
          </a:p>
          <a:p>
            <a:r>
              <a:rPr lang="cs-CZ" b="0" dirty="0">
                <a:solidFill>
                  <a:schemeClr val="bg1"/>
                </a:solidFill>
              </a:rPr>
              <a:t>v letech 1845–2010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858016" y="6215082"/>
            <a:ext cx="201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HAM ČR-Zlín.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Städtegeschichte.de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1700808"/>
            <a:ext cx="864096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Historický atlas měst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http://towns.hiu.cas.cz</a:t>
            </a:r>
            <a:endParaRPr lang="cs-CZ" dirty="0" smtClean="0"/>
          </a:p>
          <a:p>
            <a:pPr>
              <a:buFontTx/>
              <a:buNone/>
            </a:pPr>
            <a:r>
              <a:rPr lang="cs-CZ" dirty="0" smtClean="0"/>
              <a:t>Mezinárodní komise pro dějiny měst:</a:t>
            </a:r>
          </a:p>
          <a:p>
            <a:pPr>
              <a:buFontTx/>
              <a:buNone/>
            </a:pPr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historiaurbium.org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Picture 7" descr="web_historiaurbium"/>
          <p:cNvPicPr>
            <a:picLocks noChangeAspect="1" noChangeArrowheads="1"/>
          </p:cNvPicPr>
          <p:nvPr/>
        </p:nvPicPr>
        <p:blipFill>
          <a:blip r:embed="rId4" cstate="print"/>
          <a:srcRect r="6" b="4510"/>
          <a:stretch>
            <a:fillRect/>
          </a:stretch>
        </p:blipFill>
        <p:spPr bwMode="auto">
          <a:xfrm>
            <a:off x="2500297" y="4000504"/>
            <a:ext cx="5030157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ham-smichov-2013_600x8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1628775"/>
            <a:ext cx="1609725" cy="227647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8712200" cy="1143000"/>
          </a:xfrm>
        </p:spPr>
        <p:txBody>
          <a:bodyPr>
            <a:normAutofit/>
          </a:bodyPr>
          <a:lstStyle/>
          <a:p>
            <a:pPr algn="l"/>
            <a:r>
              <a:rPr lang="cs-CZ" sz="2400" dirty="0"/>
              <a:t/>
            </a:r>
            <a:br>
              <a:rPr lang="cs-CZ" sz="2400" dirty="0"/>
            </a:br>
            <a:r>
              <a:rPr lang="cs-CZ" sz="1400" dirty="0"/>
              <a:t/>
            </a:r>
            <a:br>
              <a:rPr lang="cs-CZ" sz="1400" dirty="0"/>
            </a:br>
            <a:endParaRPr lang="cs-CZ" sz="16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101" name="Picture 5" descr="Pardu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28775"/>
            <a:ext cx="1584325" cy="2232025"/>
          </a:xfrm>
          <a:prstGeom prst="rect">
            <a:avLst/>
          </a:prstGeom>
          <a:noFill/>
        </p:spPr>
      </p:pic>
      <p:pic>
        <p:nvPicPr>
          <p:cNvPr id="4102" name="Picture 6" descr="Č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3213100"/>
            <a:ext cx="1631950" cy="2303463"/>
          </a:xfrm>
          <a:prstGeom prst="rect">
            <a:avLst/>
          </a:prstGeom>
          <a:noFill/>
        </p:spPr>
      </p:pic>
      <p:pic>
        <p:nvPicPr>
          <p:cNvPr id="4103" name="Picture 7" descr="KH kopie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050" y="4581525"/>
            <a:ext cx="1595438" cy="2276475"/>
          </a:xfrm>
          <a:prstGeom prst="rect">
            <a:avLst/>
          </a:prstGeom>
          <a:noFill/>
        </p:spPr>
      </p:pic>
      <p:pic>
        <p:nvPicPr>
          <p:cNvPr id="4105" name="Picture 9" descr="2_ham_mapa_2015_cele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785794"/>
            <a:ext cx="4892675" cy="4922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Šumná města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https://www.youtube.com/watch?v=yoeJg04v0Ms</a:t>
            </a:r>
            <a:endParaRPr lang="cs-CZ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428868"/>
            <a:ext cx="8334380" cy="468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K vašemu městu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 smtClean="0"/>
              <a:t>Podívejte se, zda je vaše město zpracováno v následujících edičních řadách</a:t>
            </a:r>
          </a:p>
          <a:p>
            <a:r>
              <a:rPr lang="cs-CZ" dirty="0" smtClean="0"/>
              <a:t>Zmizelé </a:t>
            </a:r>
            <a:r>
              <a:rPr lang="cs-CZ" dirty="0" err="1" smtClean="0"/>
              <a:t>Čechy</a:t>
            </a:r>
            <a:r>
              <a:rPr lang="cs-CZ" dirty="0" smtClean="0"/>
              <a:t>/</a:t>
            </a:r>
            <a:r>
              <a:rPr lang="cs-CZ" dirty="0" err="1" smtClean="0"/>
              <a:t>Morava</a:t>
            </a:r>
            <a:r>
              <a:rPr lang="cs-CZ" dirty="0" smtClean="0"/>
              <a:t>/Slezsko</a:t>
            </a:r>
          </a:p>
          <a:p>
            <a:r>
              <a:rPr lang="cs-CZ" dirty="0" smtClean="0"/>
              <a:t>Historický atlas měst České republiky</a:t>
            </a:r>
          </a:p>
          <a:p>
            <a:r>
              <a:rPr lang="cs-CZ" dirty="0" smtClean="0"/>
              <a:t>Šumná města</a:t>
            </a:r>
          </a:p>
          <a:p>
            <a:pPr>
              <a:buNone/>
            </a:pPr>
            <a:r>
              <a:rPr lang="cs-CZ" dirty="0" smtClean="0"/>
              <a:t>	Pokud ano, prostudujte; pokud ne, zamyslete se, proč a najděte spádové město (popř. geograficky nejbližší) a prostudujte svazek věnovaný jemu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Má vaše město zpracované dějiny klasickou knižní formou? Sežeňte si je a pomalu se pusťte do studia! 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Hustota osídlení</a:t>
            </a:r>
          </a:p>
          <a:p>
            <a:r>
              <a:rPr lang="cs-CZ" dirty="0" smtClean="0"/>
              <a:t>Urbanizace</a:t>
            </a:r>
          </a:p>
          <a:p>
            <a:r>
              <a:rPr lang="cs-CZ" dirty="0" err="1" smtClean="0"/>
              <a:t>Suburbanizace</a:t>
            </a:r>
            <a:endParaRPr lang="cs-CZ" dirty="0" smtClean="0"/>
          </a:p>
          <a:p>
            <a:r>
              <a:rPr lang="cs-CZ" dirty="0" smtClean="0"/>
              <a:t>Vztahy sídel mezi sebou: aglomerace, konurbace, </a:t>
            </a:r>
            <a:r>
              <a:rPr lang="cs-CZ" dirty="0" err="1" smtClean="0"/>
              <a:t>megapolis</a:t>
            </a:r>
            <a:endParaRPr lang="cs-CZ" dirty="0" smtClean="0"/>
          </a:p>
          <a:p>
            <a:r>
              <a:rPr lang="cs-CZ" dirty="0" err="1" smtClean="0"/>
              <a:t>Landscape</a:t>
            </a:r>
            <a:r>
              <a:rPr lang="cs-CZ" dirty="0" smtClean="0"/>
              <a:t> x </a:t>
            </a:r>
            <a:r>
              <a:rPr lang="cs-CZ" dirty="0" err="1" smtClean="0"/>
              <a:t>townscape</a:t>
            </a:r>
            <a:r>
              <a:rPr lang="cs-CZ" dirty="0" smtClean="0"/>
              <a:t>, </a:t>
            </a:r>
            <a:r>
              <a:rPr lang="cs-CZ" dirty="0" err="1" smtClean="0"/>
              <a:t>landuse</a:t>
            </a:r>
            <a:endParaRPr lang="cs-CZ" dirty="0" smtClean="0"/>
          </a:p>
          <a:p>
            <a:r>
              <a:rPr lang="cs-CZ" dirty="0" err="1" smtClean="0"/>
              <a:t>Städtegeschichte.de</a:t>
            </a:r>
            <a:r>
              <a:rPr lang="cs-CZ" dirty="0" smtClean="0"/>
              <a:t>; Urbánní laboratoř </a:t>
            </a:r>
            <a:r>
              <a:rPr lang="cs-CZ" dirty="0" err="1" smtClean="0"/>
              <a:t>PřF</a:t>
            </a:r>
            <a:r>
              <a:rPr lang="cs-CZ" dirty="0" smtClean="0"/>
              <a:t> UK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Město v prostoru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7" name="Picture 3" descr="F:\Jicin a Cesky raj z\mapy a plany jc\55a) Jičín negativní 18. století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240" y="2571744"/>
            <a:ext cx="3946198" cy="3183759"/>
          </a:xfrm>
          <a:prstGeom prst="rect">
            <a:avLst/>
          </a:prstGeom>
          <a:noFill/>
        </p:spPr>
      </p:pic>
      <p:pic>
        <p:nvPicPr>
          <p:cNvPr id="1028" name="Picture 4" descr="F:\Jicin a Cesky raj z\mapy a plany jc\55 c) Jičín negativní současnost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571744"/>
            <a:ext cx="3896014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Katastr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42916"/>
          </a:xfrm>
        </p:spPr>
        <p:txBody>
          <a:bodyPr>
            <a:normAutofit/>
          </a:bodyPr>
          <a:lstStyle/>
          <a:p>
            <a:r>
              <a:rPr lang="cs-CZ" sz="1600" dirty="0" smtClean="0">
                <a:hlinkClick r:id="rId2"/>
              </a:rPr>
              <a:t>http://www.</a:t>
            </a:r>
            <a:r>
              <a:rPr lang="cs-CZ" sz="1600" dirty="0" err="1" smtClean="0">
                <a:hlinkClick r:id="rId2"/>
              </a:rPr>
              <a:t>cuzk.cz</a:t>
            </a:r>
            <a:r>
              <a:rPr lang="cs-CZ" sz="1600" dirty="0" smtClean="0">
                <a:hlinkClick r:id="rId2"/>
              </a:rPr>
              <a:t>/Katastr-nemovitosti/O-katastru-nemovitosti/Ucel-katastru.</a:t>
            </a:r>
            <a:r>
              <a:rPr lang="cs-CZ" sz="1600" dirty="0" err="1" smtClean="0">
                <a:hlinkClick r:id="rId2"/>
              </a:rPr>
              <a:t>aspx</a:t>
            </a:r>
            <a:endParaRPr lang="cs-CZ" sz="1600" dirty="0" smtClean="0"/>
          </a:p>
          <a:p>
            <a:endParaRPr lang="cs-CZ" sz="1600" dirty="0" smtClean="0"/>
          </a:p>
          <a:p>
            <a:endParaRPr lang="cs-CZ" sz="16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783" y="2357430"/>
            <a:ext cx="8524903" cy="479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Hustota osídlení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800" dirty="0" smtClean="0"/>
              <a:t>= charakterizuje průměrnou míru </a:t>
            </a:r>
            <a:r>
              <a:rPr lang="cs-CZ" sz="2800" dirty="0" err="1" smtClean="0"/>
              <a:t>osídlenosti</a:t>
            </a:r>
            <a:r>
              <a:rPr lang="cs-CZ" sz="2800" dirty="0" smtClean="0"/>
              <a:t> daného území lidmi; udává v počtu obyvatel na km²</a:t>
            </a:r>
          </a:p>
          <a:p>
            <a:pPr>
              <a:buNone/>
            </a:pPr>
            <a:r>
              <a:rPr lang="cs-CZ" dirty="0" smtClean="0"/>
              <a:t>ČR: </a:t>
            </a:r>
            <a:r>
              <a:rPr lang="cs-CZ" sz="2000" dirty="0" smtClean="0"/>
              <a:t>průměrná hustota zalidnění 133 obyvatel / km².</a:t>
            </a:r>
          </a:p>
          <a:p>
            <a:pPr>
              <a:buNone/>
            </a:pPr>
            <a:r>
              <a:rPr lang="cs-CZ" dirty="0" smtClean="0"/>
              <a:t>Praha:</a:t>
            </a:r>
          </a:p>
          <a:p>
            <a:pPr>
              <a:buNone/>
            </a:pPr>
            <a:r>
              <a:rPr lang="cs-CZ" sz="2000" dirty="0" smtClean="0"/>
              <a:t>1,280.508 </a:t>
            </a:r>
            <a:r>
              <a:rPr lang="cs-CZ" sz="2000" dirty="0" err="1" smtClean="0"/>
              <a:t>obyv</a:t>
            </a:r>
            <a:r>
              <a:rPr lang="cs-CZ" sz="2000" dirty="0" smtClean="0"/>
              <a:t>., 496 km2</a:t>
            </a:r>
          </a:p>
          <a:p>
            <a:pPr>
              <a:buNone/>
            </a:pPr>
            <a:r>
              <a:rPr lang="cs-CZ" dirty="0" smtClean="0"/>
              <a:t>Brno: </a:t>
            </a:r>
          </a:p>
          <a:p>
            <a:pPr>
              <a:buNone/>
            </a:pPr>
            <a:r>
              <a:rPr lang="cs-CZ" sz="2000" dirty="0" smtClean="0"/>
              <a:t>377.973 </a:t>
            </a:r>
            <a:r>
              <a:rPr lang="cs-CZ" sz="2000" dirty="0" err="1" smtClean="0"/>
              <a:t>obyv</a:t>
            </a:r>
            <a:r>
              <a:rPr lang="cs-CZ" sz="2000" dirty="0" smtClean="0"/>
              <a:t>., 230 km2</a:t>
            </a:r>
          </a:p>
          <a:p>
            <a:pPr>
              <a:buNone/>
            </a:pPr>
            <a:r>
              <a:rPr lang="cs-CZ" dirty="0" smtClean="0"/>
              <a:t>Ostrava:</a:t>
            </a:r>
          </a:p>
          <a:p>
            <a:pPr>
              <a:buNone/>
            </a:pPr>
            <a:r>
              <a:rPr lang="cs-CZ" sz="2000" dirty="0" smtClean="0"/>
              <a:t>291.634 </a:t>
            </a:r>
            <a:r>
              <a:rPr lang="cs-CZ" sz="2000" dirty="0" err="1" smtClean="0"/>
              <a:t>obyv</a:t>
            </a:r>
            <a:r>
              <a:rPr lang="cs-CZ" sz="2000" dirty="0" smtClean="0"/>
              <a:t>., 214 km2</a:t>
            </a:r>
            <a:endParaRPr lang="cs-CZ" sz="2000" dirty="0"/>
          </a:p>
        </p:txBody>
      </p:sp>
      <p:pic>
        <p:nvPicPr>
          <p:cNvPr id="38914" name="Picture 2" descr="https://is.muni.cz/do/rect/el/estud/pedf/js13/geograf/web/pics/obr02-04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618954"/>
            <a:ext cx="5357818" cy="3112892"/>
          </a:xfrm>
          <a:prstGeom prst="rect">
            <a:avLst/>
          </a:prstGeom>
          <a:noFill/>
        </p:spPr>
      </p:pic>
      <p:pic>
        <p:nvPicPr>
          <p:cNvPr id="38916" name="Picture 4" descr="https://upload.wikimedia.org/wikipedia/commons/thumb/1/15/Countries_by_population_density.svg/1920px-Countries_by_population_density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57166"/>
            <a:ext cx="3562623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Město je…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sídlo - </a:t>
            </a:r>
            <a:r>
              <a:rPr lang="cs-CZ" u="sng" dirty="0" smtClean="0"/>
              <a:t>obec</a:t>
            </a:r>
            <a:r>
              <a:rPr lang="cs-CZ" dirty="0" smtClean="0"/>
              <a:t> - je základním územním samosprávným společenstvím občanů; tvoří územní celek, který je vymezen hranicí území obce.</a:t>
            </a:r>
          </a:p>
          <a:p>
            <a:pPr>
              <a:buNone/>
            </a:pPr>
            <a:r>
              <a:rPr lang="cs-CZ" dirty="0" smtClean="0"/>
              <a:t>	(podle Zákona č.128/2000 Sb., o obcích)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- výsledek procesu </a:t>
            </a:r>
            <a:r>
              <a:rPr lang="cs-CZ" b="1" dirty="0" smtClean="0"/>
              <a:t>urbanizace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err="1" smtClean="0"/>
              <a:t>dvojměstí</a:t>
            </a:r>
            <a:r>
              <a:rPr lang="cs-CZ" dirty="0" smtClean="0"/>
              <a:t> – dvě geograficky si blízká </a:t>
            </a:r>
          </a:p>
          <a:p>
            <a:pPr>
              <a:buNone/>
            </a:pPr>
            <a:r>
              <a:rPr lang="cs-CZ" dirty="0" smtClean="0"/>
              <a:t>	města, která nemají společné centrum, </a:t>
            </a:r>
          </a:p>
          <a:p>
            <a:pPr>
              <a:buNone/>
            </a:pPr>
            <a:r>
              <a:rPr lang="cs-CZ" dirty="0" smtClean="0"/>
              <a:t>	pouze správu</a:t>
            </a:r>
          </a:p>
          <a:p>
            <a:pPr>
              <a:buNone/>
            </a:pPr>
            <a:r>
              <a:rPr lang="cs-CZ" dirty="0" smtClean="0"/>
              <a:t>	(Brandýs nad </a:t>
            </a:r>
            <a:r>
              <a:rPr lang="cs-CZ" dirty="0" err="1" smtClean="0"/>
              <a:t>Labem</a:t>
            </a:r>
            <a:r>
              <a:rPr lang="cs-CZ" dirty="0" smtClean="0"/>
              <a:t>-Stará Boleslav)</a:t>
            </a:r>
          </a:p>
          <a:p>
            <a:r>
              <a:rPr lang="cs-CZ" dirty="0" smtClean="0"/>
              <a:t>Aglomerace - seskupení vzájemně blízkých sídel, z nichž jedno je dominantní </a:t>
            </a:r>
          </a:p>
          <a:p>
            <a:pPr>
              <a:buNone/>
            </a:pPr>
            <a:r>
              <a:rPr lang="cs-CZ" dirty="0" smtClean="0"/>
              <a:t>	(Praha, Brno, Ostrava…)</a:t>
            </a:r>
          </a:p>
          <a:p>
            <a:r>
              <a:rPr lang="cs-CZ" dirty="0" smtClean="0"/>
              <a:t>Konurbace = souměstí – souvisle urbanizovaná plocha, v rámci níž jsou města samostatná </a:t>
            </a:r>
          </a:p>
          <a:p>
            <a:pPr>
              <a:buNone/>
            </a:pPr>
            <a:r>
              <a:rPr lang="cs-CZ" dirty="0" smtClean="0"/>
              <a:t>	(Ústí n/L – Teplice - …- Chomutov)</a:t>
            </a:r>
          </a:p>
          <a:p>
            <a:r>
              <a:rPr lang="cs-CZ" dirty="0" err="1" smtClean="0"/>
              <a:t>megapolis</a:t>
            </a:r>
            <a:r>
              <a:rPr lang="cs-CZ" dirty="0" smtClean="0"/>
              <a:t> = metropolitní oblasti </a:t>
            </a:r>
          </a:p>
          <a:p>
            <a:pPr>
              <a:buNone/>
            </a:pPr>
            <a:r>
              <a:rPr lang="cs-CZ" dirty="0" smtClean="0"/>
              <a:t>	(Londýn, Paříž, S-Itálie, Porúří, Nizozemí)</a:t>
            </a:r>
          </a:p>
          <a:p>
            <a:r>
              <a:rPr lang="cs-CZ" dirty="0" smtClean="0"/>
              <a:t>Metropole - kulturní, obchodní nebo politické centrum určité oblasti</a:t>
            </a:r>
            <a:endParaRPr lang="cs-CZ" dirty="0"/>
          </a:p>
        </p:txBody>
      </p:sp>
      <p:pic>
        <p:nvPicPr>
          <p:cNvPr id="44034" name="Picture 2" descr="https://upload.wikimedia.org/wikipedia/commons/2/2d/Ostrava%2C_pohled_z_Nov%C3%A9_radnic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6281" y="357166"/>
            <a:ext cx="3737719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Walter </a:t>
            </a:r>
            <a:r>
              <a:rPr lang="cs-CZ" dirty="0" err="1" smtClean="0"/>
              <a:t>Christaller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– teorie centrálních míst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hierarchicky uspořádané kategorie „střediskových sídlišť“ [= sídel, obcí]</a:t>
            </a:r>
          </a:p>
          <a:p>
            <a:pPr>
              <a:buNone/>
            </a:pPr>
            <a:r>
              <a:rPr lang="cs-CZ" dirty="0" smtClean="0"/>
              <a:t>střediska </a:t>
            </a:r>
          </a:p>
          <a:p>
            <a:pPr>
              <a:buNone/>
            </a:pPr>
            <a:r>
              <a:rPr lang="cs-CZ" dirty="0" smtClean="0"/>
              <a:t>-	místního</a:t>
            </a:r>
          </a:p>
          <a:p>
            <a:pPr>
              <a:buFontTx/>
              <a:buChar char="-"/>
            </a:pPr>
            <a:r>
              <a:rPr lang="cs-CZ" dirty="0" smtClean="0"/>
              <a:t>obvodního </a:t>
            </a:r>
          </a:p>
          <a:p>
            <a:pPr>
              <a:buFontTx/>
              <a:buChar char="-"/>
            </a:pPr>
            <a:r>
              <a:rPr lang="cs-CZ" dirty="0" smtClean="0"/>
              <a:t>oblastního významu</a:t>
            </a:r>
            <a:endParaRPr lang="cs-CZ" dirty="0"/>
          </a:p>
        </p:txBody>
      </p:sp>
      <p:pic>
        <p:nvPicPr>
          <p:cNvPr id="4098" name="Picture 2" descr="E:\Dejiny mest_MU_Brno\Praha_20stol\Bild3_cent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1692" y="3857628"/>
            <a:ext cx="3042308" cy="26574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639</Words>
  <Application>Microsoft Office PowerPoint</Application>
  <PresentationFormat>Předvádění na obrazovce (4:3)</PresentationFormat>
  <Paragraphs>132</Paragraphs>
  <Slides>26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systému Office</vt:lpstr>
      <vt:lpstr>IV. seminář     2019-10-10</vt:lpstr>
      <vt:lpstr>Jak studovat město? Kapitoly z urbánních dějin </vt:lpstr>
      <vt:lpstr>Snímek 3</vt:lpstr>
      <vt:lpstr>Město v prostoru</vt:lpstr>
      <vt:lpstr>Katastr</vt:lpstr>
      <vt:lpstr>Hustota osídlení</vt:lpstr>
      <vt:lpstr>Město je…</vt:lpstr>
      <vt:lpstr>Snímek 8</vt:lpstr>
      <vt:lpstr>Walter Christaller  – teorie centrálních míst</vt:lpstr>
      <vt:lpstr>Teorie výrobní funkce</vt:lpstr>
      <vt:lpstr>Urbanizace</vt:lpstr>
      <vt:lpstr>Podíl městského obyvatelstva</vt:lpstr>
      <vt:lpstr>Míra urbanizace českého osídlení </vt:lpstr>
      <vt:lpstr>Nejlidnatější města v ČR</vt:lpstr>
      <vt:lpstr>Nejlidnatější města v ČR</vt:lpstr>
      <vt:lpstr>Bytová výstavba v ČR ve druhé polovině 20. století</vt:lpstr>
      <vt:lpstr>Suburbanizace</vt:lpstr>
      <vt:lpstr>Suburbanizace</vt:lpstr>
      <vt:lpstr>Urbánní laboratoř PřF UK Praha</vt:lpstr>
      <vt:lpstr>Land use/land cover changes</vt:lpstr>
      <vt:lpstr>Snímek 21</vt:lpstr>
      <vt:lpstr>Städtegeschichte.de</vt:lpstr>
      <vt:lpstr>Historický atlas měst ČR</vt:lpstr>
      <vt:lpstr>  </vt:lpstr>
      <vt:lpstr>Šumná města</vt:lpstr>
      <vt:lpstr>K vašemu městu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Eva Chodějovská</dc:creator>
  <cp:lastModifiedBy>Evelina</cp:lastModifiedBy>
  <cp:revision>30</cp:revision>
  <dcterms:created xsi:type="dcterms:W3CDTF">2017-09-25T08:49:21Z</dcterms:created>
  <dcterms:modified xsi:type="dcterms:W3CDTF">2017-10-11T15:02:47Z</dcterms:modified>
</cp:coreProperties>
</file>