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66" r:id="rId4"/>
    <p:sldId id="269" r:id="rId5"/>
    <p:sldId id="268" r:id="rId6"/>
    <p:sldId id="274" r:id="rId7"/>
    <p:sldId id="272" r:id="rId8"/>
    <p:sldId id="258" r:id="rId9"/>
    <p:sldId id="259" r:id="rId10"/>
    <p:sldId id="261" r:id="rId11"/>
    <p:sldId id="262" r:id="rId12"/>
    <p:sldId id="263" r:id="rId13"/>
    <p:sldId id="275" r:id="rId14"/>
    <p:sldId id="267" r:id="rId15"/>
    <p:sldId id="280" r:id="rId16"/>
    <p:sldId id="283" r:id="rId17"/>
    <p:sldId id="284" r:id="rId18"/>
    <p:sldId id="285" r:id="rId19"/>
    <p:sldId id="279" r:id="rId20"/>
    <p:sldId id="287" r:id="rId21"/>
    <p:sldId id="282" r:id="rId22"/>
    <p:sldId id="270" r:id="rId23"/>
    <p:sldId id="264" r:id="rId24"/>
    <p:sldId id="277" r:id="rId25"/>
    <p:sldId id="286" r:id="rId26"/>
    <p:sldId id="291" r:id="rId27"/>
    <p:sldId id="290" r:id="rId28"/>
    <p:sldId id="292" r:id="rId29"/>
    <p:sldId id="289" r:id="rId30"/>
    <p:sldId id="288" r:id="rId31"/>
    <p:sldId id="276" r:id="rId32"/>
    <p:sldId id="278" r:id="rId3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68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2791F7-AF40-4B7F-ADF0-F9F71D4F2EF4}" type="datetimeFigureOut">
              <a:rPr lang="cs-CZ" smtClean="0"/>
              <a:pPr/>
              <a:t>14.12.2017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4048A2-83F1-4C36-8277-A9C0E425BCEB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1BAFD5F-3546-4D79-9C51-90C62E6A846F}" type="slidenum">
              <a:rPr lang="cs-CZ" altLang="cs-CZ"/>
              <a:pPr/>
              <a:t>5</a:t>
            </a:fld>
            <a:endParaRPr lang="cs-CZ" altLang="cs-CZ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7DA2AA-F2BC-4CDB-8A7D-940B1757A291}" type="slidenum">
              <a:rPr lang="cs-CZ"/>
              <a:pPr/>
              <a:t>8</a:t>
            </a:fld>
            <a:endParaRPr lang="cs-CZ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F52BB4-38FE-4EB3-A53A-A4EEC199ECA4}" type="slidenum">
              <a:rPr lang="cs-CZ"/>
              <a:pPr/>
              <a:t>9</a:t>
            </a:fld>
            <a:endParaRPr lang="cs-CZ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E73714-1838-45F4-975F-7D77570D7B21}" type="slidenum">
              <a:rPr lang="cs-CZ"/>
              <a:pPr/>
              <a:t>10</a:t>
            </a:fld>
            <a:endParaRPr lang="cs-CZ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9384DB8-9548-43CD-A38D-52EBB78D8E70}" type="slidenum">
              <a:rPr lang="cs-CZ" altLang="cs-CZ"/>
              <a:pPr/>
              <a:t>20</a:t>
            </a:fld>
            <a:endParaRPr lang="cs-CZ" altLang="cs-CZ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1BAFD5F-3546-4D79-9C51-90C62E6A846F}" type="slidenum">
              <a:rPr lang="cs-CZ" altLang="cs-CZ"/>
              <a:pPr/>
              <a:t>21</a:t>
            </a:fld>
            <a:endParaRPr lang="cs-CZ" altLang="cs-CZ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1BAFD5F-3546-4D79-9C51-90C62E6A846F}" type="slidenum">
              <a:rPr lang="cs-CZ" altLang="cs-CZ"/>
              <a:pPr/>
              <a:t>30</a:t>
            </a:fld>
            <a:endParaRPr lang="cs-CZ" altLang="cs-CZ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xmlns="" val="3199888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7C827-A11B-4731-AD1A-42FD511C4F9D}" type="datetimeFigureOut">
              <a:rPr lang="cs-CZ" smtClean="0"/>
              <a:pPr/>
              <a:t>14.12.2017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B7-5D95-4DB6-81EE-1CB8BC96D8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7C827-A11B-4731-AD1A-42FD511C4F9D}" type="datetimeFigureOut">
              <a:rPr lang="cs-CZ" smtClean="0"/>
              <a:pPr/>
              <a:t>14.12.2017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B7-5D95-4DB6-81EE-1CB8BC96D8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7C827-A11B-4731-AD1A-42FD511C4F9D}" type="datetimeFigureOut">
              <a:rPr lang="cs-CZ" smtClean="0"/>
              <a:pPr/>
              <a:t>14.12.2017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B7-5D95-4DB6-81EE-1CB8BC96D8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7C827-A11B-4731-AD1A-42FD511C4F9D}" type="datetimeFigureOut">
              <a:rPr lang="cs-CZ" smtClean="0"/>
              <a:pPr/>
              <a:t>14.12.2017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B7-5D95-4DB6-81EE-1CB8BC96D8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7C827-A11B-4731-AD1A-42FD511C4F9D}" type="datetimeFigureOut">
              <a:rPr lang="cs-CZ" smtClean="0"/>
              <a:pPr/>
              <a:t>14.12.2017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B7-5D95-4DB6-81EE-1CB8BC96D8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7C827-A11B-4731-AD1A-42FD511C4F9D}" type="datetimeFigureOut">
              <a:rPr lang="cs-CZ" smtClean="0"/>
              <a:pPr/>
              <a:t>14.12.2017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B7-5D95-4DB6-81EE-1CB8BC96D8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7C827-A11B-4731-AD1A-42FD511C4F9D}" type="datetimeFigureOut">
              <a:rPr lang="cs-CZ" smtClean="0"/>
              <a:pPr/>
              <a:t>14.12.2017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B7-5D95-4DB6-81EE-1CB8BC96D8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7C827-A11B-4731-AD1A-42FD511C4F9D}" type="datetimeFigureOut">
              <a:rPr lang="cs-CZ" smtClean="0"/>
              <a:pPr/>
              <a:t>14.12.2017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B7-5D95-4DB6-81EE-1CB8BC96D8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7C827-A11B-4731-AD1A-42FD511C4F9D}" type="datetimeFigureOut">
              <a:rPr lang="cs-CZ" smtClean="0"/>
              <a:pPr/>
              <a:t>14.12.2017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B7-5D95-4DB6-81EE-1CB8BC96D8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7C827-A11B-4731-AD1A-42FD511C4F9D}" type="datetimeFigureOut">
              <a:rPr lang="cs-CZ" smtClean="0"/>
              <a:pPr/>
              <a:t>14.12.2017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B7-5D95-4DB6-81EE-1CB8BC96D8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7C827-A11B-4731-AD1A-42FD511C4F9D}" type="datetimeFigureOut">
              <a:rPr lang="cs-CZ" smtClean="0"/>
              <a:pPr/>
              <a:t>14.12.2017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B7-5D95-4DB6-81EE-1CB8BC96D8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7C827-A11B-4731-AD1A-42FD511C4F9D}" type="datetimeFigureOut">
              <a:rPr lang="cs-CZ" smtClean="0"/>
              <a:pPr/>
              <a:t>14.12.2017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61BB7-5D95-4DB6-81EE-1CB8BC96D856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towns.hiu.cas.cz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www.suburbanizace.cz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ndustrialnitopografie.cz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Město raného novověku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395288" y="163513"/>
            <a:ext cx="181139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000" dirty="0"/>
              <a:t>Šlechtická sídla</a:t>
            </a:r>
            <a:r>
              <a:rPr lang="cs-CZ" dirty="0"/>
              <a:t> </a:t>
            </a:r>
          </a:p>
        </p:txBody>
      </p:sp>
      <p:pic>
        <p:nvPicPr>
          <p:cNvPr id="68613" name="Picture 5" descr="cerninsky palac v praze A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5963" y="333375"/>
            <a:ext cx="2952750" cy="1993900"/>
          </a:xfrm>
          <a:prstGeom prst="rect">
            <a:avLst/>
          </a:prstGeom>
          <a:noFill/>
        </p:spPr>
      </p:pic>
      <p:pic>
        <p:nvPicPr>
          <p:cNvPr id="68614" name="Picture 6" descr="chlumec_A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425" y="4749800"/>
            <a:ext cx="2808288" cy="1889125"/>
          </a:xfrm>
          <a:prstGeom prst="rect">
            <a:avLst/>
          </a:prstGeom>
          <a:noFill/>
        </p:spPr>
      </p:pic>
      <p:pic>
        <p:nvPicPr>
          <p:cNvPr id="68616" name="Picture 8" descr="palazzo Kinsk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0338" y="333375"/>
            <a:ext cx="2951162" cy="2011363"/>
          </a:xfrm>
          <a:prstGeom prst="rect">
            <a:avLst/>
          </a:prstGeom>
          <a:noFill/>
        </p:spPr>
      </p:pic>
      <p:pic>
        <p:nvPicPr>
          <p:cNvPr id="68617" name="Picture 9" descr="Trojsky_zamek2 DV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425" y="2565400"/>
            <a:ext cx="2735263" cy="1817688"/>
          </a:xfrm>
          <a:prstGeom prst="rect">
            <a:avLst/>
          </a:prstGeom>
          <a:noFill/>
        </p:spPr>
      </p:pic>
      <p:sp>
        <p:nvSpPr>
          <p:cNvPr id="68618" name="Text Box 10"/>
          <p:cNvSpPr txBox="1">
            <a:spLocks noChangeArrowheads="1"/>
          </p:cNvSpPr>
          <p:nvPr/>
        </p:nvSpPr>
        <p:spPr bwMode="auto">
          <a:xfrm>
            <a:off x="500034" y="2571744"/>
            <a:ext cx="1835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folHlink"/>
                </a:solidFill>
              </a:rPr>
              <a:t>Městské paláce </a:t>
            </a:r>
          </a:p>
          <a:p>
            <a:r>
              <a:rPr lang="cs-CZ" dirty="0">
                <a:solidFill>
                  <a:schemeClr val="folHlink"/>
                </a:solidFill>
              </a:rPr>
              <a:t>(se zahradami)</a:t>
            </a:r>
          </a:p>
        </p:txBody>
      </p:sp>
      <p:pic>
        <p:nvPicPr>
          <p:cNvPr id="68619" name="Picture 11" descr="Vrtbovska_zarhada DV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512" y="692150"/>
            <a:ext cx="2505288" cy="1665280"/>
          </a:xfrm>
          <a:prstGeom prst="rect">
            <a:avLst/>
          </a:prstGeom>
          <a:noFill/>
        </p:spPr>
      </p:pic>
      <p:sp>
        <p:nvSpPr>
          <p:cNvPr id="68620" name="Text Box 12"/>
          <p:cNvSpPr txBox="1">
            <a:spLocks noChangeArrowheads="1"/>
          </p:cNvSpPr>
          <p:nvPr/>
        </p:nvSpPr>
        <p:spPr bwMode="auto">
          <a:xfrm>
            <a:off x="592138" y="3881438"/>
            <a:ext cx="1720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>
                <a:solidFill>
                  <a:schemeClr val="folHlink"/>
                </a:solidFill>
              </a:rPr>
              <a:t>Příměstské vily</a:t>
            </a:r>
          </a:p>
        </p:txBody>
      </p:sp>
      <p:sp>
        <p:nvSpPr>
          <p:cNvPr id="68621" name="Text Box 13"/>
          <p:cNvSpPr txBox="1">
            <a:spLocks noChangeArrowheads="1"/>
          </p:cNvSpPr>
          <p:nvPr/>
        </p:nvSpPr>
        <p:spPr bwMode="auto">
          <a:xfrm>
            <a:off x="611188" y="5949950"/>
            <a:ext cx="1911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>
                <a:solidFill>
                  <a:schemeClr val="folHlink"/>
                </a:solidFill>
              </a:rPr>
              <a:t>Venkovská sídla </a:t>
            </a:r>
          </a:p>
          <a:p>
            <a:r>
              <a:rPr lang="cs-CZ">
                <a:solidFill>
                  <a:schemeClr val="folHlink"/>
                </a:solidFill>
              </a:rPr>
              <a:t>(s parky)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3" name="Picture 7" descr="IS SK_Klepacov_delnicka kolon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1438"/>
            <a:ext cx="6299933" cy="3802073"/>
          </a:xfrm>
          <a:prstGeom prst="rect">
            <a:avLst/>
          </a:prstGeom>
          <a:noFill/>
        </p:spPr>
      </p:pic>
      <p:pic>
        <p:nvPicPr>
          <p:cNvPr id="1116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1357298"/>
            <a:ext cx="2922592" cy="2374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1622" name="Text Box 6"/>
          <p:cNvSpPr txBox="1">
            <a:spLocks noChangeArrowheads="1"/>
          </p:cNvSpPr>
          <p:nvPr/>
        </p:nvSpPr>
        <p:spPr bwMode="auto">
          <a:xfrm>
            <a:off x="2324100" y="692150"/>
            <a:ext cx="68199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cs-CZ" sz="1600" dirty="0">
                <a:solidFill>
                  <a:schemeClr val="bg1"/>
                </a:solidFill>
              </a:rPr>
              <a:t>Arnoštovo údolí kolem roku 1930. Ve středu areál Mariánské huti, </a:t>
            </a:r>
          </a:p>
          <a:p>
            <a:pPr algn="r"/>
            <a:r>
              <a:rPr lang="cs-CZ" sz="1600" dirty="0">
                <a:solidFill>
                  <a:schemeClr val="bg1"/>
                </a:solidFill>
              </a:rPr>
              <a:t>vlevo nahoře jsou zachycena nejstarší dělnická stavení </a:t>
            </a:r>
            <a:r>
              <a:rPr lang="cs-CZ" sz="1600" dirty="0" err="1">
                <a:solidFill>
                  <a:schemeClr val="bg1"/>
                </a:solidFill>
              </a:rPr>
              <a:t>Klepačovské</a:t>
            </a:r>
            <a:r>
              <a:rPr lang="cs-CZ" sz="1600" dirty="0">
                <a:solidFill>
                  <a:schemeClr val="bg1"/>
                </a:solidFill>
              </a:rPr>
              <a:t> ulice</a:t>
            </a:r>
          </a:p>
        </p:txBody>
      </p:sp>
      <p:sp>
        <p:nvSpPr>
          <p:cNvPr id="111624" name="Text Box 8"/>
          <p:cNvSpPr txBox="1">
            <a:spLocks noChangeArrowheads="1"/>
          </p:cNvSpPr>
          <p:nvPr/>
        </p:nvSpPr>
        <p:spPr bwMode="auto">
          <a:xfrm>
            <a:off x="158750" y="6400800"/>
            <a:ext cx="3028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Klepačov u Blanska – IS SK</a:t>
            </a:r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cs-CZ" sz="2700" dirty="0" err="1" smtClean="0"/>
              <a:t>Protoprůmyslové</a:t>
            </a:r>
            <a:r>
              <a:rPr lang="cs-CZ" sz="2700" dirty="0" smtClean="0"/>
              <a:t> provozy, nová sídla – pravidelné půdorysy</a:t>
            </a:r>
            <a:br>
              <a:rPr lang="cs-CZ" sz="2700" dirty="0" smtClean="0"/>
            </a:br>
            <a:r>
              <a:rPr lang="cs-CZ" sz="2700" dirty="0" smtClean="0">
                <a:solidFill>
                  <a:srgbClr val="FF0000"/>
                </a:solidFill>
              </a:rPr>
              <a:t>- proměna sídelní sítě jako celku (Horní Litvínov, Brno)</a:t>
            </a:r>
            <a:r>
              <a:rPr lang="cs-CZ" sz="2700" dirty="0" smtClean="0"/>
              <a:t/>
            </a:r>
            <a:br>
              <a:rPr lang="cs-CZ" sz="2700" dirty="0" smtClean="0"/>
            </a:br>
            <a:r>
              <a:rPr lang="cs-CZ" sz="2700" dirty="0" smtClean="0"/>
              <a:t>- Výzkumné centrum průmyslového dědictví při ČVUT</a:t>
            </a:r>
            <a:r>
              <a:rPr lang="cs-CZ" dirty="0" smtClean="0">
                <a:solidFill>
                  <a:srgbClr val="FFFF66"/>
                </a:solidFill>
              </a:rPr>
              <a:t/>
            </a:r>
            <a:br>
              <a:rPr lang="cs-CZ" dirty="0" smtClean="0">
                <a:solidFill>
                  <a:srgbClr val="FFFF66"/>
                </a:solidFill>
              </a:rPr>
            </a:br>
            <a:endParaRPr lang="cs-CZ" dirty="0"/>
          </a:p>
        </p:txBody>
      </p:sp>
      <p:pic>
        <p:nvPicPr>
          <p:cNvPr id="4098" name="Picture 2" descr="C:\Users\Evelina\Documents\hornilitvino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3929066"/>
            <a:ext cx="4483107" cy="27748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>
                <a:solidFill>
                  <a:schemeClr val="accent1"/>
                </a:solidFill>
              </a:rPr>
              <a:t>Modernizace</a:t>
            </a:r>
            <a:endParaRPr lang="cs-CZ" sz="3600" dirty="0">
              <a:solidFill>
                <a:schemeClr val="accent1"/>
              </a:solidFill>
            </a:endParaRPr>
          </a:p>
        </p:txBody>
      </p:sp>
      <p:sp>
        <p:nvSpPr>
          <p:cNvPr id="123910" name="Rectangle 6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900634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b="1" dirty="0" smtClean="0"/>
              <a:t>Proměna společnosti</a:t>
            </a:r>
            <a:r>
              <a:rPr lang="cs-CZ" dirty="0" smtClean="0"/>
              <a:t>: z agrární na urbánní</a:t>
            </a:r>
          </a:p>
          <a:p>
            <a:pPr>
              <a:buNone/>
            </a:pPr>
            <a:r>
              <a:rPr lang="cs-CZ" dirty="0"/>
              <a:t>Hlavní trendy „moderní“ doby: sekularizace, unifikace, </a:t>
            </a:r>
            <a:r>
              <a:rPr lang="cs-CZ" dirty="0" err="1"/>
              <a:t>scholarizace</a:t>
            </a:r>
            <a:r>
              <a:rPr lang="cs-CZ" dirty="0"/>
              <a:t>, individualizace, medializace a technizace, postupné prosazování role ženy, nárůst počtu obyvatel v důsledku lepšící se hygieny, alfabetizace, byrokratizace, účast na politickém životě, nárůst významu vzdělání a kvalifikace pracovních sil, méně lidí závislých primárně na zemědělské výrobě, nadprodukce a dostupnost zboží na trhu, společnost má tendenci se sekularizovat, růst mobility obyvatelstva, nastupuje role médií a komunikace, rychlejšího šíření zpráv</a:t>
            </a:r>
            <a:endParaRPr lang="cs-CZ" dirty="0" smtClean="0"/>
          </a:p>
          <a:p>
            <a:pPr>
              <a:buNone/>
            </a:pPr>
            <a:r>
              <a:rPr lang="cs-CZ" b="1" dirty="0" smtClean="0"/>
              <a:t>(Základní trendy</a:t>
            </a:r>
            <a:r>
              <a:rPr lang="cs-CZ" dirty="0" smtClean="0"/>
              <a:t>: industrializace /</a:t>
            </a:r>
            <a:r>
              <a:rPr lang="cs-CZ" dirty="0"/>
              <a:t>více obyvatel pracovalo v průmyslu než v zemědělství, dosáhla česká společnost v závěru 19. </a:t>
            </a:r>
            <a:r>
              <a:rPr lang="cs-CZ" dirty="0" smtClean="0"/>
              <a:t>století/, urbanizace, revoluce v dopravě</a:t>
            </a:r>
            <a:r>
              <a:rPr lang="cs-CZ" b="1" dirty="0" smtClean="0"/>
              <a:t>)</a:t>
            </a:r>
          </a:p>
          <a:p>
            <a:pPr>
              <a:buNone/>
            </a:pPr>
            <a:r>
              <a:rPr lang="cs-CZ" b="1" dirty="0" smtClean="0"/>
              <a:t>Města jako katalyzátory i nejnápadnější jeviště této změny</a:t>
            </a:r>
          </a:p>
          <a:p>
            <a:pPr>
              <a:buNone/>
            </a:pPr>
            <a:r>
              <a:rPr lang="cs-CZ" dirty="0" smtClean="0"/>
              <a:t>- nové elity, nová městská mentalita, nový prvek: dělníci</a:t>
            </a:r>
          </a:p>
          <a:p>
            <a:pPr>
              <a:buNone/>
            </a:pPr>
            <a:r>
              <a:rPr lang="cs-CZ" dirty="0" smtClean="0"/>
              <a:t>- proměna „tváře“ města, </a:t>
            </a:r>
            <a:r>
              <a:rPr lang="cs-CZ" dirty="0"/>
              <a:t>vybavení a </a:t>
            </a:r>
            <a:r>
              <a:rPr lang="cs-CZ" dirty="0" smtClean="0"/>
              <a:t>celkové </a:t>
            </a:r>
            <a:r>
              <a:rPr lang="cs-CZ" dirty="0"/>
              <a:t>fungování (</a:t>
            </a:r>
            <a:r>
              <a:rPr lang="cs-CZ" dirty="0" err="1"/>
              <a:t>technicko</a:t>
            </a:r>
            <a:r>
              <a:rPr lang="cs-CZ" dirty="0"/>
              <a:t>-stavebně-architektonická </a:t>
            </a:r>
            <a:r>
              <a:rPr lang="cs-CZ" dirty="0" smtClean="0"/>
              <a:t>modernizace)</a:t>
            </a:r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chemeClr val="accent1"/>
                </a:solidFill>
              </a:rPr>
              <a:t>Infrastruktura (vybavenost)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cs-CZ" dirty="0" smtClean="0"/>
              <a:t>dláždění</a:t>
            </a:r>
          </a:p>
          <a:p>
            <a:pPr>
              <a:buFontTx/>
              <a:buChar char="-"/>
            </a:pPr>
            <a:r>
              <a:rPr lang="cs-CZ" dirty="0" smtClean="0"/>
              <a:t>zásobování vodou</a:t>
            </a:r>
          </a:p>
          <a:p>
            <a:pPr>
              <a:buFontTx/>
              <a:buChar char="-"/>
            </a:pPr>
            <a:r>
              <a:rPr lang="cs-CZ" dirty="0" smtClean="0"/>
              <a:t>kanalizace</a:t>
            </a:r>
          </a:p>
          <a:p>
            <a:pPr>
              <a:buFontTx/>
              <a:buChar char="-"/>
            </a:pPr>
            <a:r>
              <a:rPr lang="cs-CZ" dirty="0" smtClean="0"/>
              <a:t>plynofikace</a:t>
            </a:r>
          </a:p>
          <a:p>
            <a:pPr>
              <a:buFontTx/>
              <a:buChar char="-"/>
            </a:pPr>
            <a:r>
              <a:rPr lang="cs-CZ" dirty="0" smtClean="0"/>
              <a:t>elektrifikace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Revoluce v dopravě: železnice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Kde železnice zahýbala „významem města“ v rámci hierarchie měst v ČR?</a:t>
            </a:r>
          </a:p>
          <a:p>
            <a:r>
              <a:rPr lang="cs-CZ" dirty="0" smtClean="0"/>
              <a:t>Kde vznikla díky železnici nová sídla?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Nádraží a nádražní třída</a:t>
            </a:r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Průmysl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Koncentrace do průmyslových zón, souvislost se železnicí</a:t>
            </a:r>
          </a:p>
          <a:p>
            <a:r>
              <a:rPr lang="cs-CZ" dirty="0" smtClean="0"/>
              <a:t>Silné osobnosti v čele průmyslových závodů – samospráva – František </a:t>
            </a:r>
            <a:r>
              <a:rPr lang="cs-CZ" smtClean="0"/>
              <a:t>Ringhoffer</a:t>
            </a:r>
            <a:r>
              <a:rPr lang="cs-CZ" dirty="0" smtClean="0"/>
              <a:t>, Tomáš Baťa</a:t>
            </a:r>
          </a:p>
          <a:p>
            <a:r>
              <a:rPr lang="cs-CZ" dirty="0" err="1" smtClean="0"/>
              <a:t>Factory</a:t>
            </a:r>
            <a:r>
              <a:rPr lang="cs-CZ" dirty="0" smtClean="0"/>
              <a:t> </a:t>
            </a:r>
            <a:r>
              <a:rPr lang="cs-CZ" dirty="0" err="1" smtClean="0"/>
              <a:t>towns</a:t>
            </a:r>
            <a:r>
              <a:rPr lang="cs-CZ" dirty="0" smtClean="0"/>
              <a:t>/</a:t>
            </a:r>
            <a:r>
              <a:rPr lang="cs-CZ" dirty="0" err="1" smtClean="0"/>
              <a:t>Company</a:t>
            </a:r>
            <a:r>
              <a:rPr lang="cs-CZ" dirty="0" smtClean="0"/>
              <a:t> </a:t>
            </a:r>
            <a:r>
              <a:rPr lang="cs-CZ" dirty="0" err="1" smtClean="0"/>
              <a:t>towns</a:t>
            </a:r>
            <a:r>
              <a:rPr lang="cs-CZ" dirty="0" smtClean="0"/>
              <a:t> – Essen, Zlín</a:t>
            </a:r>
          </a:p>
          <a:p>
            <a:r>
              <a:rPr lang="cs-CZ" dirty="0" smtClean="0"/>
              <a:t>Dělnické, zaměstnanecké kolonie – Litvínov, Ostravsko, …</a:t>
            </a:r>
          </a:p>
          <a:p>
            <a:r>
              <a:rPr lang="cs-CZ" dirty="0" smtClean="0"/>
              <a:t>Dělnické domy a zařízení pro volný čas</a:t>
            </a:r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asanace/památková ochrana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Ve jménu hygieny a modernizace</a:t>
            </a:r>
          </a:p>
          <a:p>
            <a:r>
              <a:rPr lang="cs-CZ" dirty="0" err="1" smtClean="0"/>
              <a:t>Praha</a:t>
            </a:r>
            <a:r>
              <a:rPr lang="cs-CZ" dirty="0" smtClean="0"/>
              <a:t>-Josefov – </a:t>
            </a:r>
            <a:r>
              <a:rPr lang="cs-CZ" sz="2000" dirty="0" smtClean="0">
                <a:hlinkClick r:id="rId2"/>
              </a:rPr>
              <a:t>http://towns.hiu.cas.cz</a:t>
            </a:r>
            <a:endParaRPr lang="cs-CZ" sz="2000" dirty="0" smtClean="0"/>
          </a:p>
          <a:p>
            <a:r>
              <a:rPr lang="cs-CZ" dirty="0"/>
              <a:t>v</a:t>
            </a:r>
            <a:r>
              <a:rPr lang="cs-CZ" dirty="0" smtClean="0"/>
              <a:t>znik památkové péče v ČR</a:t>
            </a:r>
            <a:endParaRPr lang="cs-CZ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B050"/>
                </a:solidFill>
              </a:rPr>
              <a:t>Exkurz: památková péče v ČR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Od 1850, </a:t>
            </a:r>
            <a:r>
              <a:rPr lang="cs-CZ" sz="2800" i="1" dirty="0" smtClean="0"/>
              <a:t>Centrální komise pro výzkum a zachování stavitelských památek</a:t>
            </a:r>
            <a:r>
              <a:rPr lang="cs-CZ" sz="2800" dirty="0" smtClean="0"/>
              <a:t>; 1900 </a:t>
            </a:r>
            <a:r>
              <a:rPr lang="cs-CZ" sz="2800" i="1" dirty="0" smtClean="0"/>
              <a:t>Klub za starou Prahu</a:t>
            </a:r>
          </a:p>
          <a:p>
            <a:r>
              <a:rPr lang="cs-CZ" sz="2800" dirty="0" smtClean="0"/>
              <a:t>dnes NPÚ - databáze: </a:t>
            </a:r>
          </a:p>
          <a:p>
            <a:pPr>
              <a:buNone/>
            </a:pPr>
            <a:r>
              <a:rPr lang="cs-CZ" sz="2000" dirty="0" smtClean="0"/>
              <a:t>- Integrovaný informační systém: https://iispp.npu.cz</a:t>
            </a:r>
          </a:p>
          <a:p>
            <a:pPr>
              <a:buNone/>
            </a:pPr>
            <a:r>
              <a:rPr lang="cs-CZ" sz="2000" dirty="0" smtClean="0"/>
              <a:t>- </a:t>
            </a:r>
            <a:r>
              <a:rPr lang="cs-CZ" sz="2000" dirty="0" err="1" smtClean="0"/>
              <a:t>Pamatkovykatalog.cz</a:t>
            </a:r>
            <a:endParaRPr lang="cs-CZ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r="390" b="5208"/>
          <a:stretch>
            <a:fillRect/>
          </a:stretch>
        </p:blipFill>
        <p:spPr bwMode="auto">
          <a:xfrm>
            <a:off x="3857620" y="3857628"/>
            <a:ext cx="5083837" cy="2721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B050"/>
                </a:solidFill>
              </a:rPr>
              <a:t>Exkurz: památková péče v ČR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/>
              <a:t>Nemovitosti (budovy, areály) a </a:t>
            </a:r>
            <a:r>
              <a:rPr lang="cs-CZ" b="1" dirty="0" smtClean="0"/>
              <a:t>oblasti</a:t>
            </a:r>
            <a:r>
              <a:rPr lang="cs-CZ" dirty="0" smtClean="0"/>
              <a:t> (plošná ochrana)</a:t>
            </a:r>
          </a:p>
          <a:p>
            <a:r>
              <a:rPr lang="cs-CZ" dirty="0" smtClean="0"/>
              <a:t>Formy ochrany:</a:t>
            </a:r>
          </a:p>
          <a:p>
            <a:pPr>
              <a:buNone/>
            </a:pPr>
            <a:r>
              <a:rPr lang="cs-CZ" dirty="0" smtClean="0"/>
              <a:t>MPR, MPZ (od 1987), VPR, VPZ (od 1995), KPZ (od 1996) x ochrana přírody</a:t>
            </a:r>
          </a:p>
          <a:p>
            <a:pPr>
              <a:buNone/>
            </a:pPr>
            <a:r>
              <a:rPr lang="cs-CZ" dirty="0" smtClean="0"/>
              <a:t>UNESCO – která města v ČR?</a:t>
            </a:r>
          </a:p>
          <a:p>
            <a:r>
              <a:rPr lang="cs-CZ" dirty="0" smtClean="0"/>
              <a:t>Na základě čeho? – podklady pro vyhlášení, plány zásad ochrany (90. léta), památkový rozbor území (Věra a Karel </a:t>
            </a:r>
            <a:r>
              <a:rPr lang="cs-CZ" dirty="0" err="1" smtClean="0"/>
              <a:t>Kučovi</a:t>
            </a:r>
            <a:r>
              <a:rPr lang="cs-CZ" dirty="0" smtClean="0"/>
              <a:t>)</a:t>
            </a:r>
          </a:p>
          <a:p>
            <a:r>
              <a:rPr lang="cs-CZ" dirty="0" smtClean="0"/>
              <a:t>Metoda: stavebně historický průzkum, Dobroslav Líbal, Vilém Lorenc 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Urbanizace a urbanismus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Snaha o regulaci růstu měst - teoretici urbanismu, nástroje urbanismu, ÚP, RP…</a:t>
            </a:r>
          </a:p>
          <a:p>
            <a:pPr>
              <a:buNone/>
            </a:pPr>
            <a:r>
              <a:rPr lang="cs-CZ" dirty="0" err="1" smtClean="0"/>
              <a:t>Le</a:t>
            </a:r>
            <a:r>
              <a:rPr lang="cs-CZ" dirty="0" smtClean="0"/>
              <a:t> </a:t>
            </a:r>
            <a:r>
              <a:rPr lang="cs-CZ" dirty="0" err="1" smtClean="0"/>
              <a:t>Corbusieur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Vladimír </a:t>
            </a:r>
            <a:r>
              <a:rPr lang="cs-CZ" dirty="0" err="1" smtClean="0"/>
              <a:t>Zákrejs</a:t>
            </a:r>
            <a:endParaRPr 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4" descr="mesta 1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517872"/>
            <a:ext cx="8101012" cy="63401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Praha_typ_za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620713"/>
            <a:ext cx="8351837" cy="591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59" name="Picture 3" descr="severni mest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4663" y="260350"/>
            <a:ext cx="2740025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0" name="Picture 4" descr="jizni mest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4071942"/>
            <a:ext cx="3167062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1" name="Picture 5" descr="jihozapadni mest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2708275"/>
            <a:ext cx="2665412" cy="194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231775" y="39688"/>
            <a:ext cx="2344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folHlink"/>
                </a:solidFill>
              </a:rPr>
              <a:t>Socialistické město</a:t>
            </a: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2987675" y="6237288"/>
            <a:ext cx="29019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altLang="cs-CZ" sz="1200" b="1"/>
              <a:t>Housing estates with blocks of flats</a:t>
            </a: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3059113" y="6092825"/>
            <a:ext cx="431800" cy="144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395288" y="5013325"/>
            <a:ext cx="14366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cs-CZ" sz="1200" b="1"/>
              <a:t>Compact villages</a:t>
            </a: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539750" y="4797425"/>
            <a:ext cx="504825" cy="14287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539750" y="6021388"/>
            <a:ext cx="431800" cy="144462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468313" y="6165850"/>
            <a:ext cx="2543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cs-CZ" sz="1200" b="1"/>
              <a:t>Family-houses residential areas</a:t>
            </a:r>
            <a:r>
              <a:rPr lang="cs-CZ" altLang="cs-CZ" sz="1400" b="1">
                <a:solidFill>
                  <a:schemeClr val="folHlink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 smtClean="0">
                <a:solidFill>
                  <a:schemeClr val="accent1"/>
                </a:solidFill>
              </a:rPr>
              <a:t>Atributy města - </a:t>
            </a:r>
            <a:br>
              <a:rPr lang="cs-CZ" sz="3600" dirty="0" smtClean="0">
                <a:solidFill>
                  <a:schemeClr val="accent1"/>
                </a:solidFill>
              </a:rPr>
            </a:br>
            <a:r>
              <a:rPr lang="cs-CZ" sz="3600" dirty="0" smtClean="0">
                <a:solidFill>
                  <a:schemeClr val="accent1"/>
                </a:solidFill>
              </a:rPr>
              <a:t>základní charakteristiky v prostoru</a:t>
            </a:r>
            <a:br>
              <a:rPr lang="cs-CZ" sz="3600" dirty="0" smtClean="0">
                <a:solidFill>
                  <a:schemeClr val="accent1"/>
                </a:solidFill>
              </a:rPr>
            </a:br>
            <a:r>
              <a:rPr lang="cs-CZ" sz="3600" dirty="0" smtClean="0">
                <a:solidFill>
                  <a:schemeClr val="accent1"/>
                </a:solidFill>
              </a:rPr>
              <a:t>(Urbánní morfologie)</a:t>
            </a:r>
            <a:endParaRPr lang="cs-CZ" sz="3600" dirty="0">
              <a:solidFill>
                <a:schemeClr val="accent1"/>
              </a:solidFill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>
          <a:xfrm>
            <a:off x="428596" y="1857364"/>
            <a:ext cx="4038600" cy="4786346"/>
          </a:xfrm>
        </p:spPr>
        <p:txBody>
          <a:bodyPr>
            <a:noAutofit/>
          </a:bodyPr>
          <a:lstStyle/>
          <a:p>
            <a:r>
              <a:rPr lang="cs-CZ" sz="1200" b="1" dirty="0" smtClean="0"/>
              <a:t>Poloha </a:t>
            </a:r>
            <a:r>
              <a:rPr lang="cs-CZ" sz="1200" dirty="0" smtClean="0"/>
              <a:t>– nadmořská výška, </a:t>
            </a:r>
          </a:p>
          <a:p>
            <a:pPr>
              <a:buNone/>
            </a:pPr>
            <a:r>
              <a:rPr lang="cs-CZ" sz="1200" dirty="0" smtClean="0"/>
              <a:t>vůči řece, cestám a dalším sídlům v okolí</a:t>
            </a:r>
          </a:p>
          <a:p>
            <a:r>
              <a:rPr lang="cs-CZ" sz="1200" dirty="0" smtClean="0"/>
              <a:t>Náměstí</a:t>
            </a:r>
          </a:p>
          <a:p>
            <a:r>
              <a:rPr lang="cs-CZ" sz="1200" dirty="0" smtClean="0"/>
              <a:t>Tržní náměstí</a:t>
            </a:r>
          </a:p>
          <a:p>
            <a:r>
              <a:rPr lang="cs-CZ" sz="1200" dirty="0" smtClean="0"/>
              <a:t>Kostel</a:t>
            </a:r>
          </a:p>
          <a:p>
            <a:r>
              <a:rPr lang="cs-CZ" sz="1200" dirty="0" smtClean="0"/>
              <a:t>Kláštery</a:t>
            </a:r>
          </a:p>
          <a:p>
            <a:r>
              <a:rPr lang="cs-CZ" sz="1200" dirty="0" smtClean="0"/>
              <a:t>Radnice</a:t>
            </a:r>
          </a:p>
          <a:p>
            <a:r>
              <a:rPr lang="cs-CZ" sz="1200" dirty="0" smtClean="0"/>
              <a:t>Ulice, hradby, brány</a:t>
            </a:r>
          </a:p>
          <a:p>
            <a:r>
              <a:rPr lang="cs-CZ" sz="1200" dirty="0" smtClean="0"/>
              <a:t>Hostinec</a:t>
            </a:r>
          </a:p>
          <a:p>
            <a:r>
              <a:rPr lang="cs-CZ" sz="1200" dirty="0" smtClean="0"/>
              <a:t>Mosty a brody</a:t>
            </a:r>
          </a:p>
          <a:p>
            <a:r>
              <a:rPr lang="cs-CZ" sz="1200" dirty="0" smtClean="0"/>
              <a:t>Koncentrace řemesel</a:t>
            </a:r>
          </a:p>
          <a:p>
            <a:r>
              <a:rPr lang="cs-CZ" sz="1200" dirty="0" smtClean="0"/>
              <a:t>Rybníky a ojediněle vodárenské věže</a:t>
            </a:r>
          </a:p>
          <a:p>
            <a:r>
              <a:rPr lang="cs-CZ" sz="1200" dirty="0" smtClean="0"/>
              <a:t>Mlýny</a:t>
            </a:r>
          </a:p>
          <a:p>
            <a:r>
              <a:rPr lang="cs-CZ" sz="1200" dirty="0" smtClean="0">
                <a:solidFill>
                  <a:schemeClr val="accent1"/>
                </a:solidFill>
              </a:rPr>
              <a:t>Protestantský kostel</a:t>
            </a:r>
          </a:p>
          <a:p>
            <a:r>
              <a:rPr lang="cs-CZ" sz="1200" dirty="0" smtClean="0">
                <a:solidFill>
                  <a:schemeClr val="accent1"/>
                </a:solidFill>
              </a:rPr>
              <a:t>Budovy nových řádů – kostely a hlavně komplexy jezuitů a piaristů</a:t>
            </a:r>
          </a:p>
          <a:p>
            <a:r>
              <a:rPr lang="cs-CZ" sz="1200" dirty="0" smtClean="0">
                <a:solidFill>
                  <a:schemeClr val="accent1"/>
                </a:solidFill>
              </a:rPr>
              <a:t>Nový hřbitov</a:t>
            </a:r>
          </a:p>
          <a:p>
            <a:r>
              <a:rPr lang="cs-CZ" sz="1200" dirty="0" smtClean="0">
                <a:solidFill>
                  <a:schemeClr val="accent1"/>
                </a:solidFill>
              </a:rPr>
              <a:t>Barokní fortifikace</a:t>
            </a:r>
          </a:p>
          <a:p>
            <a:r>
              <a:rPr lang="cs-CZ" sz="1200" dirty="0" smtClean="0">
                <a:solidFill>
                  <a:schemeClr val="accent1"/>
                </a:solidFill>
              </a:rPr>
              <a:t>Šlechtické paláce</a:t>
            </a:r>
          </a:p>
          <a:p>
            <a:r>
              <a:rPr lang="cs-CZ" sz="1200" dirty="0" smtClean="0">
                <a:solidFill>
                  <a:schemeClr val="accent1"/>
                </a:solidFill>
              </a:rPr>
              <a:t>Raný (proto-)průmyslový provoz</a:t>
            </a:r>
          </a:p>
          <a:p>
            <a:r>
              <a:rPr lang="cs-CZ" sz="1200" dirty="0" smtClean="0">
                <a:solidFill>
                  <a:schemeClr val="accent1"/>
                </a:solidFill>
              </a:rPr>
              <a:t>Drobné památky: kříže, sochy světců, milníky…</a:t>
            </a:r>
          </a:p>
          <a:p>
            <a:pPr>
              <a:buNone/>
            </a:pPr>
            <a:r>
              <a:rPr lang="cs-CZ" sz="1200" dirty="0" smtClean="0">
                <a:solidFill>
                  <a:schemeClr val="accent1"/>
                </a:solidFill>
              </a:rPr>
              <a:t>(RENESANCE) BAROKO</a:t>
            </a:r>
            <a:endParaRPr lang="cs-CZ" sz="1200" dirty="0">
              <a:solidFill>
                <a:schemeClr val="accent1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648200" y="1785926"/>
            <a:ext cx="4038600" cy="4340237"/>
          </a:xfrm>
        </p:spPr>
        <p:txBody>
          <a:bodyPr>
            <a:normAutofit fontScale="47500" lnSpcReduction="20000"/>
          </a:bodyPr>
          <a:lstStyle/>
          <a:p>
            <a:r>
              <a:rPr lang="cs-CZ" sz="2500" dirty="0" smtClean="0">
                <a:solidFill>
                  <a:schemeClr val="accent2"/>
                </a:solidFill>
              </a:rPr>
              <a:t>Nádraží a nádražní třída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Školy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Finanční ústavy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Hotel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Pošta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muzeum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Nemocnice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Divadla, kina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Sokolovny a další spolkové domy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Průmyslová zóna a dělnické kolonie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Nábřeží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Park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Lázně a koupaliště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Sportovní stadiony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Nové veřejné budovy (ministerstva apod.)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Kostely a modlitebny „menších“ církví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Nákupní domy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pomníky</a:t>
            </a:r>
          </a:p>
          <a:p>
            <a:endParaRPr lang="cs-CZ" dirty="0" smtClean="0"/>
          </a:p>
          <a:p>
            <a:endParaRPr lang="cs-CZ" dirty="0"/>
          </a:p>
          <a:p>
            <a:pPr>
              <a:buNone/>
            </a:pPr>
            <a:r>
              <a:rPr lang="cs-CZ" dirty="0" smtClean="0">
                <a:solidFill>
                  <a:schemeClr val="accent2"/>
                </a:solidFill>
              </a:rPr>
              <a:t>HISTORIZUJÍCÍ SLOHY, SECESE,</a:t>
            </a:r>
            <a:r>
              <a:rPr lang="cs-CZ" cap="all" dirty="0" smtClean="0">
                <a:solidFill>
                  <a:schemeClr val="accent2"/>
                </a:solidFill>
              </a:rPr>
              <a:t> moderní směry: moderna a novoklasicismus Jana </a:t>
            </a:r>
            <a:r>
              <a:rPr lang="cs-CZ" cap="all" dirty="0" err="1" smtClean="0">
                <a:solidFill>
                  <a:schemeClr val="accent2"/>
                </a:solidFill>
              </a:rPr>
              <a:t>Kotěry</a:t>
            </a:r>
            <a:r>
              <a:rPr lang="cs-CZ" cap="all" dirty="0" smtClean="0">
                <a:solidFill>
                  <a:schemeClr val="accent2"/>
                </a:solidFill>
              </a:rPr>
              <a:t>, purismus, funkcionalismus</a:t>
            </a:r>
            <a:endParaRPr lang="cs-CZ" cap="all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01080" cy="1143000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chemeClr val="accent1"/>
                </a:solidFill>
              </a:rPr>
              <a:t>Rozsah moderního města</a:t>
            </a:r>
            <a:br>
              <a:rPr lang="cs-CZ" dirty="0" smtClean="0">
                <a:solidFill>
                  <a:schemeClr val="accent1"/>
                </a:solidFill>
              </a:rPr>
            </a:br>
            <a:r>
              <a:rPr lang="cs-CZ" sz="1800" dirty="0" smtClean="0"/>
              <a:t>http://www.</a:t>
            </a:r>
            <a:r>
              <a:rPr lang="cs-CZ" sz="1800" dirty="0" err="1" smtClean="0"/>
              <a:t>uni</a:t>
            </a:r>
            <a:r>
              <a:rPr lang="cs-CZ" sz="1800" dirty="0" smtClean="0"/>
              <a:t>-</a:t>
            </a:r>
            <a:r>
              <a:rPr lang="cs-CZ" sz="1800" dirty="0" err="1" smtClean="0"/>
              <a:t>muenster.de</a:t>
            </a:r>
            <a:r>
              <a:rPr lang="cs-CZ" sz="1800" dirty="0" smtClean="0"/>
              <a:t>/</a:t>
            </a:r>
            <a:r>
              <a:rPr lang="cs-CZ" sz="1800" dirty="0" err="1" smtClean="0"/>
              <a:t>Staedtegeschichte</a:t>
            </a:r>
            <a:r>
              <a:rPr lang="cs-CZ" sz="1800" dirty="0" smtClean="0"/>
              <a:t>/</a:t>
            </a:r>
            <a:r>
              <a:rPr lang="cs-CZ" sz="1800" dirty="0" err="1" smtClean="0"/>
              <a:t>portal</a:t>
            </a:r>
            <a:r>
              <a:rPr lang="cs-CZ" sz="1800" dirty="0" smtClean="0"/>
              <a:t>/</a:t>
            </a:r>
            <a:r>
              <a:rPr lang="cs-CZ" sz="1800" dirty="0" err="1" smtClean="0"/>
              <a:t>Stadtkarten</a:t>
            </a:r>
            <a:r>
              <a:rPr lang="cs-CZ" sz="1800" dirty="0" smtClean="0"/>
              <a:t>/</a:t>
            </a:r>
            <a:r>
              <a:rPr lang="cs-CZ" sz="1800" dirty="0" err="1" smtClean="0"/>
              <a:t>braunschweig</a:t>
            </a:r>
            <a:r>
              <a:rPr lang="cs-CZ" sz="1800" dirty="0" smtClean="0"/>
              <a:t>/</a:t>
            </a:r>
            <a:r>
              <a:rPr lang="cs-CZ" sz="1800" dirty="0" err="1" smtClean="0"/>
              <a:t>Phasen</a:t>
            </a:r>
            <a:r>
              <a:rPr lang="cs-CZ" sz="1800" dirty="0" smtClean="0"/>
              <a:t>_der_</a:t>
            </a:r>
            <a:r>
              <a:rPr lang="cs-CZ" sz="1800" dirty="0" err="1" smtClean="0"/>
              <a:t>Erstbebauung.html</a:t>
            </a:r>
            <a:endParaRPr lang="cs-CZ" sz="18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b="5121"/>
          <a:stretch>
            <a:fillRect/>
          </a:stretch>
        </p:blipFill>
        <p:spPr bwMode="auto">
          <a:xfrm>
            <a:off x="357158" y="1857364"/>
            <a:ext cx="8477288" cy="4524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>
                <a:solidFill>
                  <a:schemeClr val="accent1"/>
                </a:solidFill>
              </a:rPr>
              <a:t>Rozrůstání měst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boření hradeb</a:t>
            </a:r>
            <a:endParaRPr lang="cs-CZ" dirty="0"/>
          </a:p>
        </p:txBody>
      </p:sp>
      <p:pic>
        <p:nvPicPr>
          <p:cNvPr id="129028" name="Picture 4" descr="_AHMP I 8727 mal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3571876"/>
            <a:ext cx="4140200" cy="2841625"/>
          </a:xfrm>
          <a:prstGeom prst="rect">
            <a:avLst/>
          </a:prstGeom>
          <a:noFill/>
        </p:spPr>
      </p:pic>
      <p:pic>
        <p:nvPicPr>
          <p:cNvPr id="129029" name="Picture 5" descr="MHMP H 100 043-001 náhl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571876"/>
            <a:ext cx="4067175" cy="2911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>
                <a:solidFill>
                  <a:schemeClr val="accent1"/>
                </a:solidFill>
              </a:rPr>
              <a:t>Rozrůstání měst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Dva modely (dopravního) řešení</a:t>
            </a:r>
          </a:p>
          <a:p>
            <a:pPr marL="0" indent="0">
              <a:buNone/>
            </a:pPr>
            <a:r>
              <a:rPr lang="cs-CZ" sz="2400" dirty="0" smtClean="0"/>
              <a:t>- Vídeň: </a:t>
            </a:r>
            <a:r>
              <a:rPr lang="cs-CZ" sz="2400" dirty="0" err="1" smtClean="0"/>
              <a:t>Ringstrasse</a:t>
            </a:r>
            <a:endParaRPr lang="cs-CZ" sz="2400" dirty="0" smtClean="0"/>
          </a:p>
          <a:p>
            <a:pPr>
              <a:buFontTx/>
              <a:buChar char="-"/>
            </a:pPr>
            <a:r>
              <a:rPr lang="cs-CZ" sz="2400" dirty="0" smtClean="0"/>
              <a:t>Paříž: „</a:t>
            </a:r>
            <a:r>
              <a:rPr lang="cs-CZ" sz="2400" dirty="0" err="1" smtClean="0"/>
              <a:t>hausmannisace</a:t>
            </a:r>
            <a:r>
              <a:rPr lang="cs-CZ" sz="2400" dirty="0" smtClean="0"/>
              <a:t>“ – budování </a:t>
            </a:r>
            <a:r>
              <a:rPr lang="cs-CZ" sz="2400" dirty="0" err="1" smtClean="0"/>
              <a:t>boulvardů</a:t>
            </a:r>
            <a:endParaRPr lang="cs-CZ" sz="2400" dirty="0" smtClean="0"/>
          </a:p>
          <a:p>
            <a:pPr>
              <a:buFontTx/>
              <a:buChar char="-"/>
            </a:pPr>
            <a:endParaRPr lang="cs-CZ" sz="2400" dirty="0"/>
          </a:p>
          <a:p>
            <a:r>
              <a:rPr lang="cs-CZ" sz="2400" dirty="0" smtClean="0"/>
              <a:t>Historické jádro</a:t>
            </a:r>
          </a:p>
          <a:p>
            <a:endParaRPr lang="cs-CZ" sz="2400" dirty="0"/>
          </a:p>
          <a:p>
            <a:r>
              <a:rPr lang="cs-CZ" sz="2400" dirty="0" smtClean="0"/>
              <a:t>Brány jako symboly („historické památky“?)</a:t>
            </a:r>
            <a:endParaRPr lang="cs-CZ" sz="2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35080" y="4769935"/>
            <a:ext cx="2051720" cy="153879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39871" y="1172231"/>
            <a:ext cx="2089010" cy="139267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7073" y="2953406"/>
            <a:ext cx="2081808" cy="117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550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Zástavba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5114932" cy="4525963"/>
          </a:xfrm>
        </p:spPr>
        <p:txBody>
          <a:bodyPr>
            <a:normAutofit fontScale="92500" lnSpcReduction="10000"/>
          </a:bodyPr>
          <a:lstStyle/>
          <a:p>
            <a:r>
              <a:rPr lang="cs-CZ" sz="2400" dirty="0" smtClean="0"/>
              <a:t>Zahradní město</a:t>
            </a:r>
          </a:p>
          <a:p>
            <a:r>
              <a:rPr lang="cs-CZ" sz="2400" dirty="0" smtClean="0"/>
              <a:t>Bloková</a:t>
            </a:r>
          </a:p>
          <a:p>
            <a:r>
              <a:rPr lang="cs-CZ" sz="2400" dirty="0" smtClean="0"/>
              <a:t>Řádková</a:t>
            </a:r>
          </a:p>
          <a:p>
            <a:endParaRPr lang="cs-CZ" sz="2400" dirty="0" smtClean="0"/>
          </a:p>
          <a:p>
            <a:r>
              <a:rPr lang="cs-CZ" sz="2400" dirty="0" smtClean="0"/>
              <a:t>Cihlová</a:t>
            </a:r>
          </a:p>
          <a:p>
            <a:r>
              <a:rPr lang="cs-CZ" sz="2400" dirty="0" smtClean="0"/>
              <a:t>Panelová – </a:t>
            </a:r>
          </a:p>
          <a:p>
            <a:pPr>
              <a:buNone/>
            </a:pPr>
            <a:r>
              <a:rPr lang="cs-CZ" sz="2400" dirty="0"/>
              <a:t>p</a:t>
            </a:r>
            <a:r>
              <a:rPr lang="cs-CZ" sz="2400" dirty="0" smtClean="0"/>
              <a:t>refabrikáty</a:t>
            </a:r>
            <a:r>
              <a:rPr lang="cs-CZ" sz="2400" dirty="0"/>
              <a:t>, standardizace, </a:t>
            </a:r>
            <a:endParaRPr lang="cs-CZ" sz="2400" dirty="0" smtClean="0"/>
          </a:p>
          <a:p>
            <a:pPr>
              <a:buNone/>
            </a:pPr>
            <a:r>
              <a:rPr lang="cs-CZ" sz="2400" dirty="0" smtClean="0"/>
              <a:t>centrální </a:t>
            </a:r>
            <a:r>
              <a:rPr lang="cs-CZ" sz="2400" dirty="0"/>
              <a:t>plánování</a:t>
            </a:r>
          </a:p>
          <a:p>
            <a:pPr>
              <a:buNone/>
            </a:pPr>
            <a:r>
              <a:rPr lang="cs-CZ" sz="2400" dirty="0" smtClean="0"/>
              <a:t> </a:t>
            </a:r>
          </a:p>
          <a:p>
            <a:pPr>
              <a:buNone/>
            </a:pPr>
            <a:endParaRPr lang="cs-CZ" sz="2400" dirty="0" smtClean="0"/>
          </a:p>
          <a:p>
            <a:r>
              <a:rPr lang="cs-CZ" sz="2400" dirty="0" smtClean="0"/>
              <a:t>Konstrukce: </a:t>
            </a:r>
          </a:p>
          <a:p>
            <a:pPr>
              <a:buNone/>
            </a:pPr>
            <a:r>
              <a:rPr lang="cs-CZ" sz="2400" dirty="0" smtClean="0"/>
              <a:t>Klasická zděná x samonosná </a:t>
            </a:r>
          </a:p>
          <a:p>
            <a:endParaRPr lang="cs-CZ" sz="2400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r="280" b="4349"/>
          <a:stretch>
            <a:fillRect/>
          </a:stretch>
        </p:blipFill>
        <p:spPr bwMode="auto">
          <a:xfrm>
            <a:off x="4215913" y="1342901"/>
            <a:ext cx="4667132" cy="2518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64" t="8311" r="6312" b="8065"/>
          <a:stretch/>
        </p:blipFill>
        <p:spPr>
          <a:xfrm>
            <a:off x="6589137" y="4931444"/>
            <a:ext cx="2297138" cy="150954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8722" y="4931445"/>
            <a:ext cx="2270360" cy="15095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chemeClr val="accent1"/>
                </a:solidFill>
              </a:rPr>
              <a:t>Zástavba: </a:t>
            </a:r>
            <a:r>
              <a:rPr lang="cs-CZ" dirty="0">
                <a:solidFill>
                  <a:schemeClr val="accent1"/>
                </a:solidFill>
              </a:rPr>
              <a:t>„sídliště</a:t>
            </a:r>
            <a:r>
              <a:rPr lang="cs-CZ" dirty="0" smtClean="0">
                <a:solidFill>
                  <a:schemeClr val="accent1"/>
                </a:solidFill>
              </a:rPr>
              <a:t>“</a:t>
            </a:r>
            <a:endParaRPr lang="cs-CZ" dirty="0">
              <a:solidFill>
                <a:schemeClr val="accent1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5838" y="1700808"/>
            <a:ext cx="2195963" cy="1604551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5838" y="3578952"/>
            <a:ext cx="2195736" cy="162404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5838" y="5297956"/>
            <a:ext cx="2195736" cy="1432002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 r="636" b="8279"/>
          <a:stretch>
            <a:fillRect/>
          </a:stretch>
        </p:blipFill>
        <p:spPr bwMode="auto">
          <a:xfrm>
            <a:off x="2915815" y="3139322"/>
            <a:ext cx="2845817" cy="1477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Obdélník 8"/>
          <p:cNvSpPr/>
          <p:nvPr/>
        </p:nvSpPr>
        <p:spPr>
          <a:xfrm>
            <a:off x="539551" y="1993011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čtvrť,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„město“</a:t>
            </a:r>
          </a:p>
          <a:p>
            <a:r>
              <a:rPr lang="cs-CZ" dirty="0" smtClean="0"/>
              <a:t>	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solitérní panelová výstavba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r>
              <a:rPr lang="cs-CZ" dirty="0" smtClean="0"/>
              <a:t>Projekt </a:t>
            </a:r>
            <a:r>
              <a:rPr lang="cs-CZ" dirty="0"/>
              <a:t>Panelaci.cz</a:t>
            </a:r>
          </a:p>
          <a:p>
            <a:endParaRPr lang="cs-CZ" dirty="0"/>
          </a:p>
        </p:txBody>
      </p:sp>
      <p:pic>
        <p:nvPicPr>
          <p:cNvPr id="10" name="Picture 5" descr="Fotografie038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1539" y="4869160"/>
            <a:ext cx="2159838" cy="1621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25551" y="4869160"/>
            <a:ext cx="2881974" cy="162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66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Zástavba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globální architektura, soukromé x veřejné, reprezentativní x zázemí, veřejný </a:t>
            </a:r>
            <a:r>
              <a:rPr lang="cs-CZ" sz="2400" dirty="0" smtClean="0"/>
              <a:t>prostor:</a:t>
            </a:r>
          </a:p>
          <a:p>
            <a:pPr marL="0" indent="0">
              <a:buNone/>
            </a:pPr>
            <a:r>
              <a:rPr lang="cs-CZ" sz="2400" dirty="0" smtClean="0"/>
              <a:t>(projekt Vetřelci a volavky: </a:t>
            </a:r>
            <a:r>
              <a:rPr lang="cs-CZ" sz="1600" dirty="0" smtClean="0"/>
              <a:t>vetrelciavolavky.cz</a:t>
            </a:r>
            <a:r>
              <a:rPr lang="cs-CZ" sz="2400" dirty="0" smtClean="0"/>
              <a:t>)</a:t>
            </a:r>
            <a:endParaRPr lang="cs-CZ" sz="2400" dirty="0"/>
          </a:p>
          <a:p>
            <a:endParaRPr lang="cs-CZ" sz="2400" dirty="0" smtClean="0"/>
          </a:p>
          <a:p>
            <a:r>
              <a:rPr lang="cs-CZ" sz="2400" dirty="0" smtClean="0"/>
              <a:t>Navazování čtvrtí a stylů zástavby, </a:t>
            </a:r>
          </a:p>
          <a:p>
            <a:pPr marL="0" indent="0">
              <a:buNone/>
            </a:pPr>
            <a:r>
              <a:rPr lang="cs-CZ" sz="2400" dirty="0" smtClean="0"/>
              <a:t>respekt k morfologii terénu a okolí, …</a:t>
            </a:r>
          </a:p>
          <a:p>
            <a:endParaRPr lang="cs-CZ" sz="2400" dirty="0"/>
          </a:p>
          <a:p>
            <a:r>
              <a:rPr lang="cs-CZ" sz="2400" dirty="0" smtClean="0"/>
              <a:t>lidské měřítko?</a:t>
            </a:r>
            <a:endParaRPr lang="cs-CZ" sz="2400" dirty="0"/>
          </a:p>
          <a:p>
            <a:endParaRPr lang="cs-CZ" dirty="0"/>
          </a:p>
        </p:txBody>
      </p:sp>
      <p:pic>
        <p:nvPicPr>
          <p:cNvPr id="5" name="Picture 4" descr="panelova vystavba a domky - Plz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8144" y="4679658"/>
            <a:ext cx="2664296" cy="188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/>
          <a:srcRect b="3039"/>
          <a:stretch/>
        </p:blipFill>
        <p:spPr>
          <a:xfrm>
            <a:off x="5517005" y="2492896"/>
            <a:ext cx="3375072" cy="184079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1840" y="4648599"/>
            <a:ext cx="2555776" cy="19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931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1800" dirty="0" smtClean="0"/>
              <a:t>Umístění panelového sídliště, asanace </a:t>
            </a:r>
            <a:br>
              <a:rPr lang="cs-CZ" sz="1800" dirty="0" smtClean="0"/>
            </a:br>
            <a:r>
              <a:rPr lang="cs-CZ" sz="1800" dirty="0" smtClean="0"/>
              <a:t>– Žatecké předměstí v Lounech</a:t>
            </a:r>
            <a:endParaRPr lang="cs-CZ" sz="18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17933" y="4429132"/>
            <a:ext cx="1941469" cy="2229398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40578" y="4437112"/>
            <a:ext cx="3446222" cy="222636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71934" y="980238"/>
            <a:ext cx="4602063" cy="328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803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 smtClean="0">
                <a:solidFill>
                  <a:schemeClr val="accent1"/>
                </a:solidFill>
              </a:rPr>
              <a:t>Suburbanizace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altLang="cs-CZ" dirty="0" smtClean="0">
                <a:solidFill>
                  <a:schemeClr val="folHlink"/>
                </a:solidFill>
              </a:rPr>
              <a:t>– komerční, obytná</a:t>
            </a:r>
          </a:p>
          <a:p>
            <a:pPr>
              <a:buNone/>
            </a:pPr>
            <a:r>
              <a:rPr lang="cs-CZ" altLang="cs-CZ" dirty="0" smtClean="0">
                <a:solidFill>
                  <a:schemeClr val="folHlink"/>
                </a:solidFill>
                <a:hlinkClick r:id="rId2"/>
              </a:rPr>
              <a:t>http://www.</a:t>
            </a:r>
            <a:r>
              <a:rPr lang="cs-CZ" altLang="cs-CZ" dirty="0" err="1" smtClean="0">
                <a:solidFill>
                  <a:schemeClr val="folHlink"/>
                </a:solidFill>
                <a:hlinkClick r:id="rId2"/>
              </a:rPr>
              <a:t>suburbanizace.cz</a:t>
            </a:r>
            <a:r>
              <a:rPr lang="cs-CZ" altLang="cs-CZ" dirty="0" smtClean="0">
                <a:solidFill>
                  <a:schemeClr val="folHlink"/>
                </a:solidFill>
                <a:hlinkClick r:id="rId2"/>
              </a:rPr>
              <a:t>/</a:t>
            </a:r>
            <a:endParaRPr lang="cs-CZ" altLang="cs-CZ" dirty="0" smtClean="0">
              <a:solidFill>
                <a:schemeClr val="folHlink"/>
              </a:solidFill>
            </a:endParaRPr>
          </a:p>
          <a:p>
            <a:pPr>
              <a:buNone/>
            </a:pPr>
            <a:endParaRPr lang="cs-CZ" altLang="cs-CZ" dirty="0" smtClean="0">
              <a:solidFill>
                <a:schemeClr val="folHlink"/>
              </a:solidFill>
            </a:endParaRPr>
          </a:p>
          <a:p>
            <a:pPr>
              <a:buNone/>
            </a:pPr>
            <a:r>
              <a:rPr lang="cs-CZ" altLang="cs-CZ" dirty="0" err="1" smtClean="0">
                <a:solidFill>
                  <a:schemeClr val="folHlink"/>
                </a:solidFill>
              </a:rPr>
              <a:t>Brownfields</a:t>
            </a:r>
            <a:endParaRPr lang="cs-CZ" altLang="cs-CZ" dirty="0" smtClean="0">
              <a:solidFill>
                <a:schemeClr val="folHlink"/>
              </a:solidFill>
            </a:endParaRPr>
          </a:p>
          <a:p>
            <a:pPr>
              <a:buNone/>
            </a:pPr>
            <a:endParaRPr lang="cs-CZ" altLang="cs-CZ" dirty="0" smtClean="0">
              <a:solidFill>
                <a:schemeClr val="folHlink"/>
              </a:solidFill>
            </a:endParaRPr>
          </a:p>
          <a:p>
            <a:pPr>
              <a:buNone/>
            </a:pPr>
            <a:r>
              <a:rPr lang="cs-CZ" altLang="cs-CZ" dirty="0" smtClean="0">
                <a:solidFill>
                  <a:schemeClr val="folHlink"/>
                </a:solidFill>
              </a:rPr>
              <a:t>Rekultivace, rekonstrukce, </a:t>
            </a:r>
          </a:p>
          <a:p>
            <a:pPr>
              <a:buNone/>
            </a:pPr>
            <a:r>
              <a:rPr lang="cs-CZ" altLang="cs-CZ" dirty="0" smtClean="0">
                <a:solidFill>
                  <a:schemeClr val="folHlink"/>
                </a:solidFill>
              </a:rPr>
              <a:t>revitalizace…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4128" y="4519921"/>
            <a:ext cx="3106980" cy="201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278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Typologie raně novověkých měst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b="1" dirty="0" smtClean="0"/>
              <a:t>královská</a:t>
            </a:r>
          </a:p>
          <a:p>
            <a:r>
              <a:rPr lang="cs-CZ" b="1" smtClean="0"/>
              <a:t>poddanská</a:t>
            </a:r>
            <a:r>
              <a:rPr lang="cs-CZ" smtClean="0"/>
              <a:t> </a:t>
            </a:r>
            <a:r>
              <a:rPr lang="cs-CZ" sz="2400" smtClean="0"/>
              <a:t>– příklady: Mikulov</a:t>
            </a:r>
            <a:r>
              <a:rPr lang="cs-CZ" sz="2400" dirty="0" smtClean="0"/>
              <a:t>, Pardubice</a:t>
            </a:r>
          </a:p>
          <a:p>
            <a:pPr>
              <a:buNone/>
            </a:pPr>
            <a:r>
              <a:rPr lang="cs-CZ" sz="1800" smtClean="0"/>
              <a:t>1550: 41 královských a věnných měst, 700 poddanských</a:t>
            </a:r>
            <a:endParaRPr lang="cs-CZ" sz="1800" dirty="0" smtClean="0"/>
          </a:p>
          <a:p>
            <a:r>
              <a:rPr lang="cs-CZ" smtClean="0"/>
              <a:t>Města 122/159 </a:t>
            </a:r>
            <a:r>
              <a:rPr lang="cs-CZ" sz="1600" smtClean="0"/>
              <a:t>(k roku 1500 a 1757)</a:t>
            </a:r>
            <a:endParaRPr lang="cs-CZ" sz="1600" dirty="0" smtClean="0"/>
          </a:p>
          <a:p>
            <a:r>
              <a:rPr lang="cs-CZ" smtClean="0"/>
              <a:t>Městečka 418/548</a:t>
            </a:r>
            <a:endParaRPr lang="cs-CZ" dirty="0" smtClean="0"/>
          </a:p>
          <a:p>
            <a:pPr>
              <a:buNone/>
            </a:pPr>
            <a:r>
              <a:rPr lang="cs-CZ" smtClean="0"/>
              <a:t>Velká města (5-8000 obyv.): Kutná Hora, Jihlava , Olomouc, HK, Žatec, Klatovy, Tábor, Cheb + (poddanská: Strážnice, Prostějov, Chomutov)</a:t>
            </a:r>
          </a:p>
          <a:p>
            <a:pPr>
              <a:buNone/>
            </a:pPr>
            <a:r>
              <a:rPr lang="cs-CZ" smtClean="0"/>
              <a:t>Středně velká města (nad 1200 obyv.): zbytek královských + poddanská s protoprůmyslovou výrobou (Frýdlant, Broumoc, JH, NJ) a </a:t>
            </a:r>
            <a:r>
              <a:rPr lang="cs-CZ" b="1" smtClean="0"/>
              <a:t>rezidenční</a:t>
            </a:r>
            <a:r>
              <a:rPr lang="cs-CZ" smtClean="0"/>
              <a:t> (ČK, Litomyšl, Mikulov)</a:t>
            </a:r>
            <a:endParaRPr lang="cs-CZ" dirty="0" smtClean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 smtClean="0">
                <a:solidFill>
                  <a:schemeClr val="accent1"/>
                </a:solidFill>
              </a:rPr>
              <a:t>Atributy města - </a:t>
            </a:r>
            <a:br>
              <a:rPr lang="cs-CZ" sz="3600" dirty="0" smtClean="0">
                <a:solidFill>
                  <a:schemeClr val="accent1"/>
                </a:solidFill>
              </a:rPr>
            </a:br>
            <a:r>
              <a:rPr lang="cs-CZ" sz="3600" dirty="0" smtClean="0">
                <a:solidFill>
                  <a:schemeClr val="accent1"/>
                </a:solidFill>
              </a:rPr>
              <a:t>základní charakteristiky v prostoru</a:t>
            </a:r>
            <a:br>
              <a:rPr lang="cs-CZ" sz="3600" dirty="0" smtClean="0">
                <a:solidFill>
                  <a:schemeClr val="accent1"/>
                </a:solidFill>
              </a:rPr>
            </a:br>
            <a:r>
              <a:rPr lang="cs-CZ" sz="3600" dirty="0" smtClean="0">
                <a:solidFill>
                  <a:schemeClr val="accent1"/>
                </a:solidFill>
              </a:rPr>
              <a:t>(Urbánní morfologie)</a:t>
            </a:r>
            <a:endParaRPr lang="cs-CZ" sz="3600" dirty="0">
              <a:solidFill>
                <a:schemeClr val="accent1"/>
              </a:solidFill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>
          <a:xfrm>
            <a:off x="428596" y="1857364"/>
            <a:ext cx="4038600" cy="4786346"/>
          </a:xfrm>
        </p:spPr>
        <p:txBody>
          <a:bodyPr>
            <a:noAutofit/>
          </a:bodyPr>
          <a:lstStyle/>
          <a:p>
            <a:r>
              <a:rPr lang="cs-CZ" sz="1200" b="1" dirty="0" smtClean="0"/>
              <a:t>Poloha </a:t>
            </a:r>
            <a:r>
              <a:rPr lang="cs-CZ" sz="1200" dirty="0" smtClean="0"/>
              <a:t>– nadmořská výška, </a:t>
            </a:r>
          </a:p>
          <a:p>
            <a:pPr>
              <a:buNone/>
            </a:pPr>
            <a:r>
              <a:rPr lang="cs-CZ" sz="1200" dirty="0" smtClean="0"/>
              <a:t>vůči řece, cestám a dalším sídlům v okolí</a:t>
            </a:r>
          </a:p>
          <a:p>
            <a:r>
              <a:rPr lang="cs-CZ" sz="1200" dirty="0" smtClean="0"/>
              <a:t>Náměstí</a:t>
            </a:r>
          </a:p>
          <a:p>
            <a:r>
              <a:rPr lang="cs-CZ" sz="1200" dirty="0" smtClean="0"/>
              <a:t>Tržní náměstí</a:t>
            </a:r>
          </a:p>
          <a:p>
            <a:r>
              <a:rPr lang="cs-CZ" sz="1200" dirty="0" smtClean="0"/>
              <a:t>Kostel</a:t>
            </a:r>
          </a:p>
          <a:p>
            <a:r>
              <a:rPr lang="cs-CZ" sz="1200" dirty="0" smtClean="0"/>
              <a:t>Kláštery</a:t>
            </a:r>
          </a:p>
          <a:p>
            <a:r>
              <a:rPr lang="cs-CZ" sz="1200" dirty="0" smtClean="0"/>
              <a:t>Radnice</a:t>
            </a:r>
          </a:p>
          <a:p>
            <a:r>
              <a:rPr lang="cs-CZ" sz="1200" dirty="0" smtClean="0"/>
              <a:t>Ulice, hradby, brány</a:t>
            </a:r>
          </a:p>
          <a:p>
            <a:r>
              <a:rPr lang="cs-CZ" sz="1200" dirty="0" smtClean="0"/>
              <a:t>Hostinec</a:t>
            </a:r>
          </a:p>
          <a:p>
            <a:r>
              <a:rPr lang="cs-CZ" sz="1200" dirty="0" smtClean="0"/>
              <a:t>Mosty a brody</a:t>
            </a:r>
          </a:p>
          <a:p>
            <a:r>
              <a:rPr lang="cs-CZ" sz="1200" dirty="0" smtClean="0"/>
              <a:t>Koncentrace řemesel</a:t>
            </a:r>
          </a:p>
          <a:p>
            <a:r>
              <a:rPr lang="cs-CZ" sz="1200" dirty="0" smtClean="0"/>
              <a:t>Rybníky a ojediněle vodárenské věže</a:t>
            </a:r>
          </a:p>
          <a:p>
            <a:r>
              <a:rPr lang="cs-CZ" sz="1200" dirty="0" smtClean="0"/>
              <a:t>Mlýny</a:t>
            </a:r>
          </a:p>
          <a:p>
            <a:r>
              <a:rPr lang="cs-CZ" sz="1200" dirty="0" smtClean="0">
                <a:solidFill>
                  <a:schemeClr val="accent1"/>
                </a:solidFill>
              </a:rPr>
              <a:t>Protestantský kostel</a:t>
            </a:r>
          </a:p>
          <a:p>
            <a:r>
              <a:rPr lang="cs-CZ" sz="1200" dirty="0" smtClean="0">
                <a:solidFill>
                  <a:schemeClr val="accent1"/>
                </a:solidFill>
              </a:rPr>
              <a:t>Budovy nových řádů – kostely a hlavně komplexy jezuitů a piaristů</a:t>
            </a:r>
          </a:p>
          <a:p>
            <a:r>
              <a:rPr lang="cs-CZ" sz="1200" dirty="0" smtClean="0">
                <a:solidFill>
                  <a:schemeClr val="accent1"/>
                </a:solidFill>
              </a:rPr>
              <a:t>Nový hřbitov</a:t>
            </a:r>
          </a:p>
          <a:p>
            <a:r>
              <a:rPr lang="cs-CZ" sz="1200" dirty="0" smtClean="0">
                <a:solidFill>
                  <a:schemeClr val="accent1"/>
                </a:solidFill>
              </a:rPr>
              <a:t>Barokní fortifikace</a:t>
            </a:r>
          </a:p>
          <a:p>
            <a:r>
              <a:rPr lang="cs-CZ" sz="1200" dirty="0" smtClean="0">
                <a:solidFill>
                  <a:schemeClr val="accent1"/>
                </a:solidFill>
              </a:rPr>
              <a:t>Šlechtické paláce</a:t>
            </a:r>
          </a:p>
          <a:p>
            <a:r>
              <a:rPr lang="cs-CZ" sz="1200" dirty="0" smtClean="0">
                <a:solidFill>
                  <a:schemeClr val="accent1"/>
                </a:solidFill>
              </a:rPr>
              <a:t>Raný (proto-)průmyslový provoz</a:t>
            </a:r>
          </a:p>
          <a:p>
            <a:r>
              <a:rPr lang="cs-CZ" sz="1200" dirty="0" smtClean="0">
                <a:solidFill>
                  <a:schemeClr val="accent1"/>
                </a:solidFill>
              </a:rPr>
              <a:t>Drobné památky: kříže, sochy světců, milníky…</a:t>
            </a:r>
          </a:p>
          <a:p>
            <a:pPr>
              <a:buNone/>
            </a:pPr>
            <a:r>
              <a:rPr lang="cs-CZ" sz="1200" dirty="0" smtClean="0">
                <a:solidFill>
                  <a:schemeClr val="accent1"/>
                </a:solidFill>
              </a:rPr>
              <a:t>(RENESANCE) BAROKO</a:t>
            </a:r>
            <a:endParaRPr lang="cs-CZ" sz="1200" dirty="0">
              <a:solidFill>
                <a:schemeClr val="accent1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648200" y="1785926"/>
            <a:ext cx="4038600" cy="3587289"/>
          </a:xfrm>
        </p:spPr>
        <p:txBody>
          <a:bodyPr>
            <a:normAutofit fontScale="40000" lnSpcReduction="20000"/>
          </a:bodyPr>
          <a:lstStyle/>
          <a:p>
            <a:r>
              <a:rPr lang="cs-CZ" sz="2500" dirty="0" smtClean="0">
                <a:solidFill>
                  <a:schemeClr val="accent2"/>
                </a:solidFill>
              </a:rPr>
              <a:t>Nádraží a nádražní třída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Školy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Finanční ústavy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Hotel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Pošta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muzeum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Nemocnice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Divadla, kina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Sokolovny a další spolkové domy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Průmyslová zóna a dělnické kolonie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Nábřeží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Park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Lázně a koupaliště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Sportovní stadiony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Nové veřejné budovy (ministerstva apod.)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Kostely a modlitebny „menších“ církví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Nákupní domy</a:t>
            </a:r>
          </a:p>
          <a:p>
            <a:r>
              <a:rPr lang="cs-CZ" sz="2500" dirty="0" smtClean="0">
                <a:solidFill>
                  <a:schemeClr val="accent2"/>
                </a:solidFill>
              </a:rPr>
              <a:t>pomníky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smtClean="0">
                <a:solidFill>
                  <a:schemeClr val="accent2"/>
                </a:solidFill>
              </a:rPr>
              <a:t>HISTORIZUJÍCÍ SLOHY, SECESE,</a:t>
            </a:r>
            <a:r>
              <a:rPr lang="cs-CZ" cap="all" dirty="0" smtClean="0">
                <a:solidFill>
                  <a:schemeClr val="accent2"/>
                </a:solidFill>
              </a:rPr>
              <a:t> moderní směry: moderna a novoklasicismus Jana </a:t>
            </a:r>
            <a:r>
              <a:rPr lang="cs-CZ" cap="all" dirty="0" err="1" smtClean="0">
                <a:solidFill>
                  <a:schemeClr val="accent2"/>
                </a:solidFill>
              </a:rPr>
              <a:t>Kotěry</a:t>
            </a:r>
            <a:r>
              <a:rPr lang="cs-CZ" cap="all" dirty="0" smtClean="0">
                <a:solidFill>
                  <a:schemeClr val="accent2"/>
                </a:solidFill>
              </a:rPr>
              <a:t>, purismus, funkcionalismus</a:t>
            </a:r>
            <a:endParaRPr lang="cs-CZ" cap="all" dirty="0">
              <a:solidFill>
                <a:schemeClr val="accent2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4643438" y="5103674"/>
            <a:ext cx="293541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 smtClean="0">
                <a:solidFill>
                  <a:srgbClr val="00B050"/>
                </a:solidFill>
              </a:rPr>
              <a:t>Nákupní centra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 smtClean="0">
                <a:solidFill>
                  <a:srgbClr val="00B050"/>
                </a:solidFill>
              </a:rPr>
              <a:t>Zábavní parky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 smtClean="0">
                <a:solidFill>
                  <a:srgbClr val="00B050"/>
                </a:solidFill>
              </a:rPr>
              <a:t>Logistická centra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 smtClean="0">
                <a:solidFill>
                  <a:srgbClr val="00B050"/>
                </a:solidFill>
              </a:rPr>
              <a:t>Office </a:t>
            </a:r>
            <a:r>
              <a:rPr lang="cs-CZ" sz="1200" dirty="0" smtClean="0">
                <a:solidFill>
                  <a:srgbClr val="00B050"/>
                </a:solidFill>
              </a:rPr>
              <a:t>parky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 smtClean="0">
                <a:solidFill>
                  <a:srgbClr val="00B050"/>
                </a:solidFill>
              </a:rPr>
              <a:t>Cyklostezky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 smtClean="0">
                <a:solidFill>
                  <a:srgbClr val="00B050"/>
                </a:solidFill>
              </a:rPr>
              <a:t>Parkovací domy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 smtClean="0">
                <a:solidFill>
                  <a:srgbClr val="00B050"/>
                </a:solidFill>
              </a:rPr>
              <a:t>Nové veřejné prostory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 smtClean="0">
                <a:solidFill>
                  <a:srgbClr val="00B050"/>
                </a:solidFill>
              </a:rPr>
              <a:t>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 smtClean="0">
                <a:solidFill>
                  <a:srgbClr val="00B050"/>
                </a:solidFill>
              </a:rPr>
              <a:t>POSTMODERNÍ (globální) ARCHITEKTURA</a:t>
            </a:r>
            <a:endParaRPr lang="cs-CZ" sz="1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154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Úkoly 1: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cs-CZ" dirty="0" smtClean="0"/>
              <a:t>Vyznačte na mapě stabilního katastru: </a:t>
            </a:r>
          </a:p>
          <a:p>
            <a:pPr marL="0" indent="0">
              <a:buNone/>
            </a:pPr>
            <a:r>
              <a:rPr lang="cs-CZ" dirty="0" smtClean="0"/>
              <a:t>- hlavní komunikace směřující do města do 19. století (z jakých směrů) a brány </a:t>
            </a:r>
            <a:r>
              <a:rPr lang="cs-CZ" dirty="0"/>
              <a:t>(na základě studia mapy I. a II. vojenského mapování)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- farní kostel(y), popř. klášterní a jiné kostely vč. protestantských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- radnici</a:t>
            </a:r>
          </a:p>
          <a:p>
            <a:pPr marL="0" indent="0">
              <a:buNone/>
            </a:pPr>
            <a:r>
              <a:rPr lang="cs-CZ" dirty="0" smtClean="0"/>
              <a:t>- ghetto nebo židovské osídlení, lze-li to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- šlechtické sídlo</a:t>
            </a:r>
          </a:p>
          <a:p>
            <a:r>
              <a:rPr lang="cs-CZ" dirty="0" smtClean="0"/>
              <a:t>Lokalizujte na vhodném plánu města (z doby cca 1900-1920): hradební okruh a brány (v </a:t>
            </a:r>
            <a:r>
              <a:rPr lang="cs-CZ" dirty="0"/>
              <a:t>kombinaci se studiem mapy stabilního </a:t>
            </a:r>
            <a:r>
              <a:rPr lang="cs-CZ" dirty="0" smtClean="0"/>
              <a:t>katastru), vlakové nádraží, nejdůležitější (největší, pro město nejvlivnější) průmyslové </a:t>
            </a:r>
            <a:r>
              <a:rPr lang="cs-CZ" dirty="0"/>
              <a:t>podniky (</a:t>
            </a:r>
            <a:r>
              <a:rPr lang="cs-CZ" dirty="0">
                <a:hlinkClick r:id="rId2"/>
              </a:rPr>
              <a:t>http://www.industrialnitopografie.cz</a:t>
            </a:r>
            <a:r>
              <a:rPr lang="cs-CZ" dirty="0" smtClean="0">
                <a:hlinkClick r:id="rId2"/>
              </a:rPr>
              <a:t>/</a:t>
            </a:r>
            <a:r>
              <a:rPr lang="cs-CZ" dirty="0" smtClean="0"/>
              <a:t> + Kuča), u nich si vypište data jejich založení</a:t>
            </a:r>
          </a:p>
          <a:p>
            <a:r>
              <a:rPr lang="cs-CZ" dirty="0" smtClean="0"/>
              <a:t>Zjistěte data (alespoň pětiletí), kdy došlo ve vašem městě</a:t>
            </a:r>
          </a:p>
          <a:p>
            <a:pPr>
              <a:buFontTx/>
              <a:buChar char="-"/>
            </a:pPr>
            <a:r>
              <a:rPr lang="cs-CZ" dirty="0" smtClean="0"/>
              <a:t>ke zboření hradeb</a:t>
            </a:r>
          </a:p>
          <a:p>
            <a:pPr>
              <a:buFontTx/>
              <a:buChar char="-"/>
            </a:pPr>
            <a:r>
              <a:rPr lang="cs-CZ" dirty="0" smtClean="0"/>
              <a:t>zavedení železnice a postavení nádraží</a:t>
            </a:r>
          </a:p>
          <a:p>
            <a:pPr>
              <a:buFontTx/>
              <a:buChar char="-"/>
            </a:pPr>
            <a:r>
              <a:rPr lang="cs-CZ" dirty="0" smtClean="0"/>
              <a:t>vybudování základní infrastruktury</a:t>
            </a:r>
          </a:p>
          <a:p>
            <a:pPr marL="0" indent="0">
              <a:buNone/>
            </a:pPr>
            <a:r>
              <a:rPr lang="cs-CZ" dirty="0" smtClean="0"/>
              <a:t>(dláždění, zásobování vodou, kanalizace, plynofikace, elektrifikace)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>
                <a:solidFill>
                  <a:srgbClr val="00B050"/>
                </a:solidFill>
              </a:rPr>
              <a:t>Rada: pracujte stále v </a:t>
            </a:r>
            <a:r>
              <a:rPr lang="cs-CZ" dirty="0" err="1" smtClean="0">
                <a:solidFill>
                  <a:srgbClr val="00B050"/>
                </a:solidFill>
              </a:rPr>
              <a:t>powerpointu</a:t>
            </a:r>
            <a:r>
              <a:rPr lang="cs-CZ" dirty="0" smtClean="0">
                <a:solidFill>
                  <a:srgbClr val="00B050"/>
                </a:solidFill>
              </a:rPr>
              <a:t> s využitím toho, co už máte nashromážděné, zkopírujte a pro vyznačování využijte šipky a jiné značky, které program nabízí</a:t>
            </a:r>
            <a:endParaRPr lang="cs-CZ" dirty="0">
              <a:solidFill>
                <a:srgbClr val="00B05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3692484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Úkoly </a:t>
            </a:r>
            <a:r>
              <a:rPr lang="cs-CZ" dirty="0" smtClean="0">
                <a:solidFill>
                  <a:srgbClr val="FF0000"/>
                </a:solidFill>
              </a:rPr>
              <a:t>2: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1200" dirty="0" smtClean="0"/>
          </a:p>
          <a:p>
            <a:r>
              <a:rPr lang="cs-CZ" sz="1600" dirty="0" smtClean="0"/>
              <a:t>Došlo ve vašem městě od 90. let 19. století do dneška k rozsáhlé asanaci? Vyznačte do mapy.</a:t>
            </a:r>
          </a:p>
          <a:p>
            <a:r>
              <a:rPr lang="cs-CZ" sz="1600" dirty="0" smtClean="0"/>
              <a:t>Vypište </a:t>
            </a:r>
            <a:r>
              <a:rPr lang="cs-CZ" sz="1600" dirty="0" smtClean="0"/>
              <a:t>veřejné budovy postavené od poloviny 19. století do roku 1945, </a:t>
            </a:r>
            <a:r>
              <a:rPr lang="cs-CZ" sz="1600" dirty="0" smtClean="0"/>
              <a:t>o nichž jsme se </a:t>
            </a:r>
            <a:r>
              <a:rPr lang="cs-CZ" sz="1600" dirty="0" smtClean="0"/>
              <a:t>zmiňovali, </a:t>
            </a:r>
            <a:r>
              <a:rPr lang="cs-CZ" sz="1600" dirty="0" smtClean="0"/>
              <a:t>a </a:t>
            </a:r>
            <a:r>
              <a:rPr lang="cs-CZ" sz="1600" dirty="0" smtClean="0"/>
              <a:t>lokalizujte do současné </a:t>
            </a:r>
            <a:r>
              <a:rPr lang="cs-CZ" sz="1600" dirty="0" err="1" smtClean="0"/>
              <a:t>ortofoto</a:t>
            </a:r>
            <a:r>
              <a:rPr lang="cs-CZ" sz="1600" dirty="0" smtClean="0"/>
              <a:t> mapy ty </a:t>
            </a:r>
            <a:r>
              <a:rPr lang="cs-CZ" sz="1600" dirty="0" smtClean="0"/>
              <a:t>na a) okružní, b) nádražní třídě</a:t>
            </a:r>
          </a:p>
          <a:p>
            <a:r>
              <a:rPr lang="cs-CZ" sz="1600" dirty="0" smtClean="0"/>
              <a:t>Vyznačte v současné </a:t>
            </a:r>
            <a:r>
              <a:rPr lang="cs-CZ" sz="1600" dirty="0" err="1" smtClean="0"/>
              <a:t>ortofoto</a:t>
            </a:r>
            <a:r>
              <a:rPr lang="cs-CZ" sz="1600" dirty="0" smtClean="0"/>
              <a:t> </a:t>
            </a:r>
            <a:r>
              <a:rPr lang="cs-CZ" sz="1600" dirty="0" smtClean="0"/>
              <a:t>mapě: zahradní čtvrti (města), činžovní domy (obytnou blokovou zástavbu) z období 1920-1945</a:t>
            </a:r>
          </a:p>
          <a:p>
            <a:r>
              <a:rPr lang="cs-CZ" sz="1600" dirty="0" smtClean="0"/>
              <a:t>Vyznačte </a:t>
            </a:r>
            <a:r>
              <a:rPr lang="cs-CZ" sz="1600" dirty="0" smtClean="0"/>
              <a:t>v současné </a:t>
            </a:r>
            <a:r>
              <a:rPr lang="cs-CZ" sz="1600" dirty="0" err="1" smtClean="0"/>
              <a:t>ortofoto</a:t>
            </a:r>
            <a:r>
              <a:rPr lang="cs-CZ" sz="1600" dirty="0" smtClean="0"/>
              <a:t> </a:t>
            </a:r>
            <a:r>
              <a:rPr lang="cs-CZ" sz="1600" dirty="0" smtClean="0"/>
              <a:t>mapě zástavbu období socialismu – cihlová i panelová sídliště a nejvyšší panelové domy-solitéry (využijte mj. projekt </a:t>
            </a:r>
            <a:r>
              <a:rPr lang="cs-CZ" sz="1600" dirty="0" err="1" smtClean="0"/>
              <a:t>Paneláci</a:t>
            </a:r>
            <a:r>
              <a:rPr lang="cs-CZ" sz="1600" smtClean="0"/>
              <a:t>)</a:t>
            </a:r>
            <a:endParaRPr lang="cs-CZ" sz="1600" dirty="0" smtClean="0"/>
          </a:p>
          <a:p>
            <a:r>
              <a:rPr lang="cs-CZ" sz="1600" dirty="0" smtClean="0"/>
              <a:t>Vypište si veřejné budovy, které byly v 50.-80. letech 20. století ve městě postaveny. Které se objevovaly na pohlednicích města?</a:t>
            </a:r>
          </a:p>
          <a:p>
            <a:r>
              <a:rPr lang="cs-CZ" sz="1600" dirty="0" smtClean="0"/>
              <a:t>Vyznačte v současné </a:t>
            </a:r>
            <a:r>
              <a:rPr lang="cs-CZ" sz="1600" dirty="0" err="1" smtClean="0"/>
              <a:t>ortofoto</a:t>
            </a:r>
            <a:r>
              <a:rPr lang="cs-CZ" sz="1600" dirty="0" smtClean="0"/>
              <a:t> mapě: nejrozsáhlejší </a:t>
            </a:r>
            <a:r>
              <a:rPr lang="cs-CZ" sz="1600" dirty="0" err="1" smtClean="0"/>
              <a:t>brownfields</a:t>
            </a:r>
            <a:r>
              <a:rPr lang="cs-CZ" sz="1600" dirty="0" smtClean="0"/>
              <a:t>, komerční </a:t>
            </a:r>
            <a:r>
              <a:rPr lang="cs-CZ" sz="1600" dirty="0" err="1" smtClean="0"/>
              <a:t>suburbanizaci</a:t>
            </a:r>
            <a:r>
              <a:rPr lang="cs-CZ" sz="1600" dirty="0" smtClean="0"/>
              <a:t> (nákupní střediska a zábavní parky vně města), </a:t>
            </a:r>
            <a:r>
              <a:rPr lang="cs-CZ" sz="1600" dirty="0" err="1" smtClean="0"/>
              <a:t>cityscrapers</a:t>
            </a:r>
            <a:r>
              <a:rPr lang="cs-CZ" sz="1600" dirty="0" smtClean="0"/>
              <a:t> (office parky a nákupní centra vč. řetězcových prodejen uvnitř města), rezidenční </a:t>
            </a:r>
            <a:r>
              <a:rPr lang="cs-CZ" sz="1600" dirty="0" err="1" smtClean="0"/>
              <a:t>suburbanizaci</a:t>
            </a:r>
            <a:r>
              <a:rPr lang="cs-CZ" sz="1600" dirty="0" smtClean="0"/>
              <a:t> + přidejte fotografii z této čtvrti</a:t>
            </a:r>
            <a:r>
              <a:rPr lang="cs-CZ" sz="1600" dirty="0" smtClean="0">
                <a:solidFill>
                  <a:srgbClr val="00B050"/>
                </a:solidFill>
              </a:rPr>
              <a:t>  </a:t>
            </a:r>
            <a:endParaRPr lang="cs-CZ" sz="1600" dirty="0" smtClean="0">
              <a:solidFill>
                <a:srgbClr val="00B050"/>
              </a:solidFill>
            </a:endParaRPr>
          </a:p>
          <a:p>
            <a:endParaRPr lang="cs-CZ" sz="1200" dirty="0" smtClean="0">
              <a:solidFill>
                <a:srgbClr val="00B050"/>
              </a:solidFill>
            </a:endParaRPr>
          </a:p>
          <a:p>
            <a:r>
              <a:rPr lang="cs-CZ" sz="1200" dirty="0" smtClean="0">
                <a:solidFill>
                  <a:srgbClr val="00B050"/>
                </a:solidFill>
              </a:rPr>
              <a:t>Rada</a:t>
            </a:r>
            <a:r>
              <a:rPr lang="cs-CZ" sz="1200" dirty="0" smtClean="0">
                <a:solidFill>
                  <a:srgbClr val="00B050"/>
                </a:solidFill>
              </a:rPr>
              <a:t>: pracujte stále v </a:t>
            </a:r>
            <a:r>
              <a:rPr lang="cs-CZ" sz="1200" dirty="0" err="1" smtClean="0">
                <a:solidFill>
                  <a:srgbClr val="00B050"/>
                </a:solidFill>
              </a:rPr>
              <a:t>powerpointu</a:t>
            </a:r>
            <a:r>
              <a:rPr lang="cs-CZ" sz="1200" dirty="0" smtClean="0">
                <a:solidFill>
                  <a:srgbClr val="00B050"/>
                </a:solidFill>
              </a:rPr>
              <a:t> s využitím toho, co už máte nashromážděné, zkopírujte a pro vyznačování využijte šipky a jiné značky, které program nabízí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chemeClr val="accent1"/>
                </a:solidFill>
              </a:rPr>
              <a:t>Rozsah raně novověkého města</a:t>
            </a:r>
            <a:br>
              <a:rPr lang="cs-CZ" dirty="0" smtClean="0">
                <a:solidFill>
                  <a:schemeClr val="accent1"/>
                </a:solidFill>
              </a:rPr>
            </a:br>
            <a:r>
              <a:rPr lang="cs-CZ" sz="1800" dirty="0" smtClean="0"/>
              <a:t>http://www.</a:t>
            </a:r>
            <a:r>
              <a:rPr lang="cs-CZ" sz="1800" dirty="0" err="1" smtClean="0"/>
              <a:t>uni</a:t>
            </a:r>
            <a:r>
              <a:rPr lang="cs-CZ" sz="1800" dirty="0" smtClean="0"/>
              <a:t>-</a:t>
            </a:r>
            <a:r>
              <a:rPr lang="cs-CZ" sz="1800" dirty="0" err="1" smtClean="0"/>
              <a:t>muenster.de</a:t>
            </a:r>
            <a:r>
              <a:rPr lang="cs-CZ" sz="1800" dirty="0" smtClean="0"/>
              <a:t>/</a:t>
            </a:r>
            <a:r>
              <a:rPr lang="cs-CZ" sz="1800" dirty="0" err="1" smtClean="0"/>
              <a:t>Staedtegeschichte</a:t>
            </a:r>
            <a:r>
              <a:rPr lang="cs-CZ" sz="1800" dirty="0" smtClean="0"/>
              <a:t>/</a:t>
            </a:r>
            <a:r>
              <a:rPr lang="cs-CZ" sz="1800" dirty="0" err="1" smtClean="0"/>
              <a:t>portal</a:t>
            </a:r>
            <a:r>
              <a:rPr lang="cs-CZ" sz="1800" dirty="0" smtClean="0"/>
              <a:t>/</a:t>
            </a:r>
            <a:r>
              <a:rPr lang="cs-CZ" sz="1800" dirty="0" err="1" smtClean="0"/>
              <a:t>Stadtkarten</a:t>
            </a:r>
            <a:r>
              <a:rPr lang="cs-CZ" sz="1800" dirty="0" smtClean="0"/>
              <a:t>/</a:t>
            </a:r>
            <a:r>
              <a:rPr lang="cs-CZ" sz="1800" dirty="0" err="1" smtClean="0"/>
              <a:t>braunschweig</a:t>
            </a:r>
            <a:r>
              <a:rPr lang="cs-CZ" sz="1800" dirty="0" smtClean="0"/>
              <a:t>/</a:t>
            </a:r>
            <a:r>
              <a:rPr lang="cs-CZ" sz="1800" dirty="0" err="1" smtClean="0"/>
              <a:t>entwicklungsphasen.html</a:t>
            </a:r>
            <a:endParaRPr lang="cs-CZ" sz="1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r="280" b="5927"/>
          <a:stretch>
            <a:fillRect/>
          </a:stretch>
        </p:blipFill>
        <p:spPr bwMode="auto">
          <a:xfrm>
            <a:off x="357158" y="1857364"/>
            <a:ext cx="8562105" cy="4543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54098"/>
          </a:xfrm>
        </p:spPr>
        <p:txBody>
          <a:bodyPr>
            <a:noAutofit/>
          </a:bodyPr>
          <a:lstStyle/>
          <a:p>
            <a:r>
              <a:rPr lang="cs-CZ" sz="3600" dirty="0" smtClean="0">
                <a:solidFill>
                  <a:schemeClr val="accent1"/>
                </a:solidFill>
              </a:rPr>
              <a:t>Atributy města - </a:t>
            </a:r>
            <a:br>
              <a:rPr lang="cs-CZ" sz="3600" dirty="0" smtClean="0">
                <a:solidFill>
                  <a:schemeClr val="accent1"/>
                </a:solidFill>
              </a:rPr>
            </a:br>
            <a:r>
              <a:rPr lang="cs-CZ" sz="3600" dirty="0" smtClean="0">
                <a:solidFill>
                  <a:schemeClr val="accent1"/>
                </a:solidFill>
              </a:rPr>
              <a:t>základní charakteristiky v prostoru</a:t>
            </a:r>
            <a:br>
              <a:rPr lang="cs-CZ" sz="3600" dirty="0" smtClean="0">
                <a:solidFill>
                  <a:schemeClr val="accent1"/>
                </a:solidFill>
              </a:rPr>
            </a:br>
            <a:r>
              <a:rPr lang="cs-CZ" sz="3600" dirty="0" smtClean="0">
                <a:solidFill>
                  <a:schemeClr val="accent1"/>
                </a:solidFill>
              </a:rPr>
              <a:t>(Urbánní morfologie)</a:t>
            </a:r>
            <a:endParaRPr lang="cs-CZ" sz="3600" dirty="0">
              <a:solidFill>
                <a:schemeClr val="accent1"/>
              </a:solidFill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1785926"/>
            <a:ext cx="8229600" cy="4714908"/>
          </a:xfrm>
        </p:spPr>
        <p:txBody>
          <a:bodyPr>
            <a:normAutofit fontScale="62500" lnSpcReduction="20000"/>
          </a:bodyPr>
          <a:lstStyle/>
          <a:p>
            <a:r>
              <a:rPr lang="cs-CZ" sz="2000" b="1" dirty="0" smtClean="0"/>
              <a:t>Poloha </a:t>
            </a:r>
            <a:r>
              <a:rPr lang="cs-CZ" sz="2000" dirty="0" smtClean="0"/>
              <a:t>– nadmořská výška, </a:t>
            </a:r>
          </a:p>
          <a:p>
            <a:pPr>
              <a:buNone/>
            </a:pPr>
            <a:r>
              <a:rPr lang="cs-CZ" sz="2000" dirty="0" smtClean="0"/>
              <a:t>vůči řece, cestám a dalším sídlům v okolí</a:t>
            </a:r>
          </a:p>
          <a:p>
            <a:r>
              <a:rPr lang="cs-CZ" sz="2000" dirty="0" smtClean="0"/>
              <a:t>Náměstí</a:t>
            </a:r>
          </a:p>
          <a:p>
            <a:r>
              <a:rPr lang="cs-CZ" sz="2000" dirty="0" smtClean="0"/>
              <a:t>Tržní náměstí</a:t>
            </a:r>
          </a:p>
          <a:p>
            <a:r>
              <a:rPr lang="cs-CZ" sz="2000" dirty="0" smtClean="0"/>
              <a:t>Kostel</a:t>
            </a:r>
          </a:p>
          <a:p>
            <a:r>
              <a:rPr lang="cs-CZ" sz="2000" dirty="0" smtClean="0"/>
              <a:t>Kláštery</a:t>
            </a:r>
          </a:p>
          <a:p>
            <a:r>
              <a:rPr lang="cs-CZ" sz="2000" dirty="0" smtClean="0"/>
              <a:t>Radnice</a:t>
            </a:r>
          </a:p>
          <a:p>
            <a:r>
              <a:rPr lang="cs-CZ" sz="2000" dirty="0" smtClean="0"/>
              <a:t>Ulice, hradby, brány</a:t>
            </a:r>
          </a:p>
          <a:p>
            <a:r>
              <a:rPr lang="cs-CZ" sz="2000" dirty="0" smtClean="0"/>
              <a:t>Hostinec</a:t>
            </a:r>
          </a:p>
          <a:p>
            <a:r>
              <a:rPr lang="cs-CZ" sz="2000" dirty="0" smtClean="0"/>
              <a:t>Mosty a brody</a:t>
            </a:r>
          </a:p>
          <a:p>
            <a:r>
              <a:rPr lang="cs-CZ" sz="2000" dirty="0" smtClean="0"/>
              <a:t>Koncentrace řemesel</a:t>
            </a:r>
          </a:p>
          <a:p>
            <a:r>
              <a:rPr lang="cs-CZ" sz="2000" dirty="0" smtClean="0"/>
              <a:t>Rybníky a ojediněle vodárenské věže</a:t>
            </a:r>
          </a:p>
          <a:p>
            <a:r>
              <a:rPr lang="cs-CZ" sz="2000" dirty="0" smtClean="0"/>
              <a:t>Mlýny</a:t>
            </a:r>
          </a:p>
          <a:p>
            <a:r>
              <a:rPr lang="cs-CZ" sz="2000" dirty="0" smtClean="0">
                <a:solidFill>
                  <a:schemeClr val="accent1"/>
                </a:solidFill>
              </a:rPr>
              <a:t>Protestantský kostel</a:t>
            </a:r>
          </a:p>
          <a:p>
            <a:r>
              <a:rPr lang="cs-CZ" sz="2000" dirty="0" smtClean="0">
                <a:solidFill>
                  <a:schemeClr val="accent1"/>
                </a:solidFill>
              </a:rPr>
              <a:t>Budovy nových řádů – kostely a hlavně komplexy jezuitů a piaristů</a:t>
            </a:r>
          </a:p>
          <a:p>
            <a:r>
              <a:rPr lang="cs-CZ" sz="2000" dirty="0" smtClean="0">
                <a:solidFill>
                  <a:schemeClr val="accent1"/>
                </a:solidFill>
              </a:rPr>
              <a:t>Nový hřbitov</a:t>
            </a:r>
          </a:p>
          <a:p>
            <a:r>
              <a:rPr lang="cs-CZ" sz="2000" dirty="0" smtClean="0">
                <a:solidFill>
                  <a:schemeClr val="accent1"/>
                </a:solidFill>
              </a:rPr>
              <a:t>Barokní fortifikace</a:t>
            </a:r>
          </a:p>
          <a:p>
            <a:r>
              <a:rPr lang="cs-CZ" sz="2000" dirty="0" smtClean="0">
                <a:solidFill>
                  <a:schemeClr val="accent1"/>
                </a:solidFill>
              </a:rPr>
              <a:t>Šlechtické paláce</a:t>
            </a:r>
          </a:p>
          <a:p>
            <a:r>
              <a:rPr lang="cs-CZ" sz="2000" dirty="0" smtClean="0">
                <a:solidFill>
                  <a:schemeClr val="accent1"/>
                </a:solidFill>
              </a:rPr>
              <a:t>Raný (proto-)průmyslový provoz</a:t>
            </a:r>
          </a:p>
          <a:p>
            <a:r>
              <a:rPr lang="cs-CZ" sz="2000" dirty="0" smtClean="0">
                <a:solidFill>
                  <a:schemeClr val="accent1"/>
                </a:solidFill>
              </a:rPr>
              <a:t>Drobné památky: kříže, sochy světců, milníky…</a:t>
            </a:r>
          </a:p>
          <a:p>
            <a:pPr>
              <a:buNone/>
            </a:pPr>
            <a:endParaRPr lang="cs-CZ" sz="2000" dirty="0" smtClean="0">
              <a:solidFill>
                <a:schemeClr val="accent1"/>
              </a:solidFill>
            </a:endParaRPr>
          </a:p>
          <a:p>
            <a:pPr>
              <a:buNone/>
            </a:pPr>
            <a:r>
              <a:rPr lang="cs-CZ" sz="2000" dirty="0" smtClean="0">
                <a:solidFill>
                  <a:schemeClr val="accent1"/>
                </a:solidFill>
              </a:rPr>
              <a:t>(RENESANCE) BAROKO</a:t>
            </a:r>
            <a:endParaRPr lang="cs-CZ" sz="20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F:\HAM NB\HAM Novy Bydzov\Rekonstrukční mapa císařského otisku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214422"/>
            <a:ext cx="7500958" cy="53019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Předměstí a periferie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Město jako uzavřený svět: brány, celnice a mýtnice, …</a:t>
            </a:r>
          </a:p>
          <a:p>
            <a:r>
              <a:rPr lang="cs-CZ" dirty="0" smtClean="0"/>
              <a:t>Břehy řeky jako periferie</a:t>
            </a:r>
            <a:endParaRPr lang="cs-CZ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Hradec Králové_Goj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325" y="4724400"/>
            <a:ext cx="2879725" cy="1919288"/>
          </a:xfrm>
          <a:prstGeom prst="rect">
            <a:avLst/>
          </a:prstGeom>
          <a:noFill/>
        </p:spPr>
      </p:pic>
      <p:pic>
        <p:nvPicPr>
          <p:cNvPr id="60421" name="Picture 5" descr="Hradec Králové-pevno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4652963"/>
            <a:ext cx="2808288" cy="2041525"/>
          </a:xfrm>
          <a:prstGeom prst="rect">
            <a:avLst/>
          </a:prstGeom>
          <a:noFill/>
        </p:spPr>
      </p:pic>
      <p:pic>
        <p:nvPicPr>
          <p:cNvPr id="60422" name="Picture 6" descr="Hradec Králové-pevnost Cappi 1640 publ 165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4652963"/>
            <a:ext cx="3024188" cy="1978025"/>
          </a:xfrm>
          <a:prstGeom prst="rect">
            <a:avLst/>
          </a:prstGeom>
          <a:noFill/>
        </p:spPr>
      </p:pic>
      <p:pic>
        <p:nvPicPr>
          <p:cNvPr id="60423" name="Picture 7" descr="Brno-pevnost kolem 165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4213" y="1052513"/>
            <a:ext cx="4103687" cy="2981325"/>
          </a:xfrm>
          <a:prstGeom prst="rect">
            <a:avLst/>
          </a:prstGeom>
          <a:noFill/>
        </p:spPr>
      </p:pic>
      <p:pic>
        <p:nvPicPr>
          <p:cNvPr id="60424" name="Picture 8" descr="Olomouc-pevnost 164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19700" y="1125538"/>
            <a:ext cx="3168650" cy="2935287"/>
          </a:xfrm>
          <a:prstGeom prst="rect">
            <a:avLst/>
          </a:prstGeom>
          <a:noFill/>
        </p:spPr>
      </p:pic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663575" y="352425"/>
            <a:ext cx="44449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dirty="0"/>
              <a:t>Barokní opevnění českých a moravských měst</a:t>
            </a:r>
          </a:p>
        </p:txBody>
      </p:sp>
      <p:sp>
        <p:nvSpPr>
          <p:cNvPr id="60426" name="Text Box 10"/>
          <p:cNvSpPr txBox="1">
            <a:spLocks noChangeArrowheads="1"/>
          </p:cNvSpPr>
          <p:nvPr/>
        </p:nvSpPr>
        <p:spPr bwMode="auto">
          <a:xfrm>
            <a:off x="3995738" y="4076700"/>
            <a:ext cx="666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>
                <a:solidFill>
                  <a:schemeClr val="folHlink"/>
                </a:solidFill>
              </a:rPr>
              <a:t>Brno</a:t>
            </a:r>
          </a:p>
        </p:txBody>
      </p:sp>
      <p:sp>
        <p:nvSpPr>
          <p:cNvPr id="60427" name="Text Box 11"/>
          <p:cNvSpPr txBox="1">
            <a:spLocks noChangeArrowheads="1"/>
          </p:cNvSpPr>
          <p:nvPr/>
        </p:nvSpPr>
        <p:spPr bwMode="auto">
          <a:xfrm>
            <a:off x="7380288" y="4076700"/>
            <a:ext cx="109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>
                <a:solidFill>
                  <a:schemeClr val="folHlink"/>
                </a:solidFill>
              </a:rPr>
              <a:t>Olomouc</a:t>
            </a:r>
          </a:p>
        </p:txBody>
      </p:sp>
      <p:sp>
        <p:nvSpPr>
          <p:cNvPr id="60428" name="Text Box 12"/>
          <p:cNvSpPr txBox="1">
            <a:spLocks noChangeArrowheads="1"/>
          </p:cNvSpPr>
          <p:nvPr/>
        </p:nvSpPr>
        <p:spPr bwMode="auto">
          <a:xfrm>
            <a:off x="0" y="4292600"/>
            <a:ext cx="1758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>
                <a:solidFill>
                  <a:schemeClr val="folHlink"/>
                </a:solidFill>
              </a:rPr>
              <a:t>Hradec Králové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3" name="Picture 5" descr="2-20_pevnosti2_Josefo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06375"/>
            <a:ext cx="4414838" cy="3311525"/>
          </a:xfrm>
          <a:prstGeom prst="rect">
            <a:avLst/>
          </a:prstGeom>
          <a:noFill/>
        </p:spPr>
      </p:pic>
      <p:pic>
        <p:nvPicPr>
          <p:cNvPr id="48134" name="Picture 6" descr="Terezín_PV_20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73463"/>
            <a:ext cx="4430713" cy="2943225"/>
          </a:xfrm>
          <a:prstGeom prst="rect">
            <a:avLst/>
          </a:prstGeom>
          <a:noFill/>
        </p:spPr>
      </p:pic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447675" y="423863"/>
            <a:ext cx="31289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dirty="0"/>
              <a:t>Nově založená pevnostní města</a:t>
            </a:r>
          </a:p>
        </p:txBody>
      </p:sp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3184525" y="3160713"/>
            <a:ext cx="971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>
                <a:solidFill>
                  <a:schemeClr val="folHlink"/>
                </a:solidFill>
              </a:rPr>
              <a:t>Josefov</a:t>
            </a:r>
          </a:p>
        </p:txBody>
      </p:sp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1763713" y="5805488"/>
            <a:ext cx="2736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cs-CZ">
                <a:solidFill>
                  <a:schemeClr val="folHlink"/>
                </a:solidFill>
              </a:rPr>
              <a:t>Terezín</a:t>
            </a:r>
          </a:p>
          <a:p>
            <a:pPr algn="r"/>
            <a:r>
              <a:rPr lang="cs-CZ">
                <a:solidFill>
                  <a:schemeClr val="folHlink"/>
                </a:solidFill>
              </a:rPr>
              <a:t>Projekt ZČU-TU Dresden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</TotalTime>
  <Words>1397</Words>
  <Application>Microsoft Office PowerPoint</Application>
  <PresentationFormat>Předvádění na obrazovce (4:3)</PresentationFormat>
  <Paragraphs>276</Paragraphs>
  <Slides>32</Slides>
  <Notes>7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3" baseType="lpstr">
      <vt:lpstr>Motiv sady Office</vt:lpstr>
      <vt:lpstr>Město raného novověku</vt:lpstr>
      <vt:lpstr>Snímek 2</vt:lpstr>
      <vt:lpstr>Typologie raně novověkých měst</vt:lpstr>
      <vt:lpstr>Rozsah raně novověkého města http://www.uni-muenster.de/Staedtegeschichte/portal/Stadtkarten/braunschweig/entwicklungsphasen.html</vt:lpstr>
      <vt:lpstr>Atributy města -  základní charakteristiky v prostoru (Urbánní morfologie)</vt:lpstr>
      <vt:lpstr>Snímek 6</vt:lpstr>
      <vt:lpstr>Předměstí a periferie</vt:lpstr>
      <vt:lpstr>Snímek 8</vt:lpstr>
      <vt:lpstr>Snímek 9</vt:lpstr>
      <vt:lpstr>Snímek 10</vt:lpstr>
      <vt:lpstr>Protoprůmyslové provozy, nová sídla – pravidelné půdorysy - proměna sídelní sítě jako celku (Horní Litvínov, Brno) - Výzkumné centrum průmyslového dědictví při ČVUT </vt:lpstr>
      <vt:lpstr>Modernizace</vt:lpstr>
      <vt:lpstr>Infrastruktura (vybavenost)</vt:lpstr>
      <vt:lpstr>Revoluce v dopravě: železnice</vt:lpstr>
      <vt:lpstr>Průmysl</vt:lpstr>
      <vt:lpstr>asanace/památková ochrana</vt:lpstr>
      <vt:lpstr>Exkurz: památková péče v ČR</vt:lpstr>
      <vt:lpstr>Exkurz: památková péče v ČR</vt:lpstr>
      <vt:lpstr>Urbanizace a urbanismus</vt:lpstr>
      <vt:lpstr>Snímek 20</vt:lpstr>
      <vt:lpstr>Atributy města -  základní charakteristiky v prostoru (Urbánní morfologie)</vt:lpstr>
      <vt:lpstr>Rozsah moderního města http://www.uni-muenster.de/Staedtegeschichte/portal/Stadtkarten/braunschweig/Phasen_der_Erstbebauung.html</vt:lpstr>
      <vt:lpstr>Rozrůstání měst</vt:lpstr>
      <vt:lpstr>Rozrůstání měst</vt:lpstr>
      <vt:lpstr>Zástavba</vt:lpstr>
      <vt:lpstr>Zástavba: „sídliště“</vt:lpstr>
      <vt:lpstr>Zástavba</vt:lpstr>
      <vt:lpstr>Umístění panelového sídliště, asanace  – Žatecké předměstí v Lounech</vt:lpstr>
      <vt:lpstr>Suburbanizace</vt:lpstr>
      <vt:lpstr>Atributy města -  základní charakteristiky v prostoru (Urbánní morfologie)</vt:lpstr>
      <vt:lpstr>Úkoly 1:</vt:lpstr>
      <vt:lpstr>Úkoly 2: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Město raného novověku</dc:title>
  <dc:creator>Evelina</dc:creator>
  <cp:lastModifiedBy>Evelina</cp:lastModifiedBy>
  <cp:revision>31</cp:revision>
  <dcterms:created xsi:type="dcterms:W3CDTF">2017-12-05T14:21:42Z</dcterms:created>
  <dcterms:modified xsi:type="dcterms:W3CDTF">2017-12-14T09:45:20Z</dcterms:modified>
</cp:coreProperties>
</file>