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69" r:id="rId5"/>
    <p:sldId id="268" r:id="rId6"/>
    <p:sldId id="274" r:id="rId7"/>
    <p:sldId id="272" r:id="rId8"/>
    <p:sldId id="258" r:id="rId9"/>
    <p:sldId id="259" r:id="rId10"/>
    <p:sldId id="261" r:id="rId11"/>
    <p:sldId id="262" r:id="rId12"/>
    <p:sldId id="263" r:id="rId13"/>
    <p:sldId id="275" r:id="rId14"/>
    <p:sldId id="267" r:id="rId15"/>
    <p:sldId id="270" r:id="rId16"/>
    <p:sldId id="264" r:id="rId17"/>
    <p:sldId id="277" r:id="rId18"/>
    <p:sldId id="27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791F7-AF40-4B7F-ADF0-F9F71D4F2EF4}" type="datetimeFigureOut">
              <a:rPr lang="cs-CZ" smtClean="0"/>
              <a:t>6.12.2017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048A2-83F1-4C36-8277-A9C0E425BCE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BAFD5F-3546-4D79-9C51-90C62E6A846F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DA2AA-F2BC-4CDB-8A7D-940B1757A291}" type="slidenum">
              <a:rPr lang="cs-CZ"/>
              <a:pPr/>
              <a:t>8</a:t>
            </a:fld>
            <a:endParaRPr lang="cs-CZ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52BB4-38FE-4EB3-A53A-A4EEC199ECA4}" type="slidenum">
              <a:rPr lang="cs-CZ"/>
              <a:pPr/>
              <a:t>9</a:t>
            </a:fld>
            <a:endParaRPr 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73714-1838-45F4-975F-7D77570D7B21}" type="slidenum">
              <a:rPr lang="cs-CZ"/>
              <a:pPr/>
              <a:t>10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C827-A11B-4731-AD1A-42FD511C4F9D}" type="datetimeFigureOut">
              <a:rPr lang="cs-CZ" smtClean="0"/>
              <a:t>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BB7-5D95-4DB6-81EE-1CB8BC96D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C827-A11B-4731-AD1A-42FD511C4F9D}" type="datetimeFigureOut">
              <a:rPr lang="cs-CZ" smtClean="0"/>
              <a:t>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BB7-5D95-4DB6-81EE-1CB8BC96D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C827-A11B-4731-AD1A-42FD511C4F9D}" type="datetimeFigureOut">
              <a:rPr lang="cs-CZ" smtClean="0"/>
              <a:t>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BB7-5D95-4DB6-81EE-1CB8BC96D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C827-A11B-4731-AD1A-42FD511C4F9D}" type="datetimeFigureOut">
              <a:rPr lang="cs-CZ" smtClean="0"/>
              <a:t>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BB7-5D95-4DB6-81EE-1CB8BC96D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C827-A11B-4731-AD1A-42FD511C4F9D}" type="datetimeFigureOut">
              <a:rPr lang="cs-CZ" smtClean="0"/>
              <a:t>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BB7-5D95-4DB6-81EE-1CB8BC96D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C827-A11B-4731-AD1A-42FD511C4F9D}" type="datetimeFigureOut">
              <a:rPr lang="cs-CZ" smtClean="0"/>
              <a:t>6.12.2017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BB7-5D95-4DB6-81EE-1CB8BC96D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C827-A11B-4731-AD1A-42FD511C4F9D}" type="datetimeFigureOut">
              <a:rPr lang="cs-CZ" smtClean="0"/>
              <a:t>6.12.2017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BB7-5D95-4DB6-81EE-1CB8BC96D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C827-A11B-4731-AD1A-42FD511C4F9D}" type="datetimeFigureOut">
              <a:rPr lang="cs-CZ" smtClean="0"/>
              <a:t>6.12.2017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BB7-5D95-4DB6-81EE-1CB8BC96D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C827-A11B-4731-AD1A-42FD511C4F9D}" type="datetimeFigureOut">
              <a:rPr lang="cs-CZ" smtClean="0"/>
              <a:t>6.12.2017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BB7-5D95-4DB6-81EE-1CB8BC96D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C827-A11B-4731-AD1A-42FD511C4F9D}" type="datetimeFigureOut">
              <a:rPr lang="cs-CZ" smtClean="0"/>
              <a:t>6.12.2017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BB7-5D95-4DB6-81EE-1CB8BC96D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C827-A11B-4731-AD1A-42FD511C4F9D}" type="datetimeFigureOut">
              <a:rPr lang="cs-CZ" smtClean="0"/>
              <a:t>6.12.2017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BB7-5D95-4DB6-81EE-1CB8BC96D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7C827-A11B-4731-AD1A-42FD511C4F9D}" type="datetimeFigureOut">
              <a:rPr lang="cs-CZ" smtClean="0"/>
              <a:t>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1BB7-5D95-4DB6-81EE-1CB8BC96D85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dustrialnitopografie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Město raného novověku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95288" y="163513"/>
            <a:ext cx="18113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dirty="0"/>
              <a:t>Šlechtická sídla</a:t>
            </a:r>
            <a:r>
              <a:rPr lang="cs-CZ" dirty="0"/>
              <a:t> </a:t>
            </a:r>
          </a:p>
        </p:txBody>
      </p:sp>
      <p:pic>
        <p:nvPicPr>
          <p:cNvPr id="68613" name="Picture 5" descr="cerninsky palac v praze 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33375"/>
            <a:ext cx="2952750" cy="1993900"/>
          </a:xfrm>
          <a:prstGeom prst="rect">
            <a:avLst/>
          </a:prstGeom>
          <a:noFill/>
        </p:spPr>
      </p:pic>
      <p:pic>
        <p:nvPicPr>
          <p:cNvPr id="68614" name="Picture 6" descr="chlumec_A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749800"/>
            <a:ext cx="2808288" cy="1889125"/>
          </a:xfrm>
          <a:prstGeom prst="rect">
            <a:avLst/>
          </a:prstGeom>
          <a:noFill/>
        </p:spPr>
      </p:pic>
      <p:pic>
        <p:nvPicPr>
          <p:cNvPr id="68616" name="Picture 8" descr="palazzo Kins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333375"/>
            <a:ext cx="2951162" cy="2011363"/>
          </a:xfrm>
          <a:prstGeom prst="rect">
            <a:avLst/>
          </a:prstGeom>
          <a:noFill/>
        </p:spPr>
      </p:pic>
      <p:pic>
        <p:nvPicPr>
          <p:cNvPr id="68617" name="Picture 9" descr="Trojsky_zamek2 D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2565400"/>
            <a:ext cx="2735263" cy="1817688"/>
          </a:xfrm>
          <a:prstGeom prst="rect">
            <a:avLst/>
          </a:prstGeom>
          <a:noFill/>
        </p:spPr>
      </p:pic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500034" y="2571744"/>
            <a:ext cx="183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folHlink"/>
                </a:solidFill>
              </a:rPr>
              <a:t>Městské paláce </a:t>
            </a:r>
          </a:p>
          <a:p>
            <a:r>
              <a:rPr lang="cs-CZ" dirty="0">
                <a:solidFill>
                  <a:schemeClr val="folHlink"/>
                </a:solidFill>
              </a:rPr>
              <a:t>(se zahradami)</a:t>
            </a:r>
          </a:p>
        </p:txBody>
      </p:sp>
      <p:pic>
        <p:nvPicPr>
          <p:cNvPr id="68619" name="Picture 11" descr="Vrtbovska_zarhada D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12" y="692150"/>
            <a:ext cx="2505288" cy="1665280"/>
          </a:xfrm>
          <a:prstGeom prst="rect">
            <a:avLst/>
          </a:prstGeom>
          <a:noFill/>
        </p:spPr>
      </p:pic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592138" y="3881438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folHlink"/>
                </a:solidFill>
              </a:rPr>
              <a:t>Příměstské vily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611188" y="5949950"/>
            <a:ext cx="191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folHlink"/>
                </a:solidFill>
              </a:rPr>
              <a:t>Venkovská sídla </a:t>
            </a:r>
          </a:p>
          <a:p>
            <a:r>
              <a:rPr lang="cs-CZ">
                <a:solidFill>
                  <a:schemeClr val="folHlink"/>
                </a:solidFill>
              </a:rPr>
              <a:t>(s parky)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3" name="Picture 7" descr="IS SK_Klepacov_delnicka kolo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6299933" cy="3802073"/>
          </a:xfrm>
          <a:prstGeom prst="rect">
            <a:avLst/>
          </a:prstGeom>
          <a:noFill/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357298"/>
            <a:ext cx="2922592" cy="237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324100" y="692150"/>
            <a:ext cx="6819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</a:rPr>
              <a:t>Arnoštovo údolí kolem roku 1930. Ve středu areál Mariánské huti, </a:t>
            </a:r>
          </a:p>
          <a:p>
            <a:pPr algn="r"/>
            <a:r>
              <a:rPr lang="cs-CZ" sz="1600" dirty="0">
                <a:solidFill>
                  <a:schemeClr val="bg1"/>
                </a:solidFill>
              </a:rPr>
              <a:t>vlevo nahoře jsou zachycena nejstarší dělnická stavení </a:t>
            </a:r>
            <a:r>
              <a:rPr lang="cs-CZ" sz="1600" dirty="0" err="1">
                <a:solidFill>
                  <a:schemeClr val="bg1"/>
                </a:solidFill>
              </a:rPr>
              <a:t>Klepačovské</a:t>
            </a:r>
            <a:r>
              <a:rPr lang="cs-CZ" sz="1600" dirty="0">
                <a:solidFill>
                  <a:schemeClr val="bg1"/>
                </a:solidFill>
              </a:rPr>
              <a:t> ulice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158750" y="6400800"/>
            <a:ext cx="302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Klepačov u Blanska – IS SK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2700" dirty="0" err="1" smtClean="0"/>
              <a:t>Protoprůmyslové</a:t>
            </a:r>
            <a:r>
              <a:rPr lang="cs-CZ" sz="2700" dirty="0" smtClean="0"/>
              <a:t> provozy, nová sídla – pravidelné půdorysy</a:t>
            </a:r>
            <a:br>
              <a:rPr lang="cs-CZ" sz="2700" dirty="0" smtClean="0"/>
            </a:br>
            <a:r>
              <a:rPr lang="cs-CZ" sz="2700" dirty="0" smtClean="0">
                <a:solidFill>
                  <a:srgbClr val="FF0000"/>
                </a:solidFill>
              </a:rPr>
              <a:t>- proměna sídelní sítě jako celku (Horní Litvínov, Brno)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- Výzkumné centrum průmyslového dědictví při ČVUT</a:t>
            </a:r>
            <a:r>
              <a:rPr lang="cs-CZ" dirty="0" smtClean="0">
                <a:solidFill>
                  <a:srgbClr val="FFFF66"/>
                </a:solidFill>
              </a:rPr>
              <a:t/>
            </a:r>
            <a:br>
              <a:rPr lang="cs-CZ" dirty="0" smtClean="0">
                <a:solidFill>
                  <a:srgbClr val="FFFF66"/>
                </a:solidFill>
              </a:rPr>
            </a:br>
            <a:endParaRPr lang="cs-CZ" dirty="0"/>
          </a:p>
        </p:txBody>
      </p:sp>
      <p:pic>
        <p:nvPicPr>
          <p:cNvPr id="4098" name="Picture 2" descr="C:\Users\Evelina\Documents\hornilitvin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929066"/>
            <a:ext cx="4483107" cy="2774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</a:rPr>
              <a:t>Modernizace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dirty="0" smtClean="0"/>
              <a:t>Proměna společnosti</a:t>
            </a:r>
            <a:r>
              <a:rPr lang="cs-CZ" dirty="0" smtClean="0"/>
              <a:t>: z agrární na urbánní</a:t>
            </a:r>
          </a:p>
          <a:p>
            <a:pPr>
              <a:buNone/>
            </a:pPr>
            <a:r>
              <a:rPr lang="cs-CZ" dirty="0"/>
              <a:t>Hlavní trendy „moderní“ doby: sekularizace, unifikace, </a:t>
            </a:r>
            <a:r>
              <a:rPr lang="cs-CZ" dirty="0" err="1"/>
              <a:t>scholarizace</a:t>
            </a:r>
            <a:r>
              <a:rPr lang="cs-CZ" dirty="0"/>
              <a:t>, individualizace, medializace a technizace, postupné prosazování role ženy, nárůst počtu obyvatel v důsledku lepšící se hygieny, alfabetizace, byrokratizace, účast na politickém životě, nárůst významu vzdělání a kvalifikace pracovních sil, méně lidí závislých primárně na zemědělské výrobě, nadprodukce a dostupnost zboží na trhu, společnost má tendenci se sekularizovat, růst mobility obyvatelstva, nastupuje role médií a komunikace, rychlejšího šíření zpráv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(Základní trendy</a:t>
            </a:r>
            <a:r>
              <a:rPr lang="cs-CZ" dirty="0" smtClean="0"/>
              <a:t>: industrializace /</a:t>
            </a:r>
            <a:r>
              <a:rPr lang="cs-CZ" dirty="0"/>
              <a:t>více obyvatel pracovalo v průmyslu než v zemědělství, dosáhla česká společnost v závěru 19. </a:t>
            </a:r>
            <a:r>
              <a:rPr lang="cs-CZ" dirty="0" smtClean="0"/>
              <a:t>století/, urbanizace, revoluce v dopravě</a:t>
            </a:r>
            <a:r>
              <a:rPr lang="cs-CZ" b="1" dirty="0" smtClean="0"/>
              <a:t>)</a:t>
            </a:r>
          </a:p>
          <a:p>
            <a:pPr>
              <a:buNone/>
            </a:pPr>
            <a:r>
              <a:rPr lang="cs-CZ" b="1" dirty="0" smtClean="0"/>
              <a:t>Města jako katalyzátory i nejnápadnější jeviště této změny</a:t>
            </a:r>
          </a:p>
          <a:p>
            <a:pPr>
              <a:buNone/>
            </a:pPr>
            <a:r>
              <a:rPr lang="cs-CZ" dirty="0" smtClean="0"/>
              <a:t>- nové elity, nová městská mentalita, nový prvek: dělníci</a:t>
            </a:r>
          </a:p>
          <a:p>
            <a:pPr>
              <a:buNone/>
            </a:pPr>
            <a:r>
              <a:rPr lang="cs-CZ" dirty="0" smtClean="0"/>
              <a:t>- proměna „tváře“ města, </a:t>
            </a:r>
            <a:r>
              <a:rPr lang="cs-CZ" dirty="0"/>
              <a:t>vybavení a </a:t>
            </a:r>
            <a:r>
              <a:rPr lang="cs-CZ" dirty="0" smtClean="0"/>
              <a:t>celkové </a:t>
            </a:r>
            <a:r>
              <a:rPr lang="cs-CZ" dirty="0"/>
              <a:t>fungování (</a:t>
            </a:r>
            <a:r>
              <a:rPr lang="cs-CZ" dirty="0" err="1"/>
              <a:t>technicko</a:t>
            </a:r>
            <a:r>
              <a:rPr lang="cs-CZ" dirty="0"/>
              <a:t>-stavebně-architektonická </a:t>
            </a:r>
            <a:r>
              <a:rPr lang="cs-CZ" dirty="0" smtClean="0"/>
              <a:t>modernizace)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Infrastruktura (vybavenost)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dláždění</a:t>
            </a:r>
          </a:p>
          <a:p>
            <a:pPr>
              <a:buFontTx/>
              <a:buChar char="-"/>
            </a:pPr>
            <a:r>
              <a:rPr lang="cs-CZ" dirty="0" smtClean="0"/>
              <a:t>zásobování vodou</a:t>
            </a:r>
          </a:p>
          <a:p>
            <a:pPr>
              <a:buFontTx/>
              <a:buChar char="-"/>
            </a:pPr>
            <a:r>
              <a:rPr lang="cs-CZ" dirty="0" smtClean="0"/>
              <a:t>kanalizace</a:t>
            </a:r>
          </a:p>
          <a:p>
            <a:pPr>
              <a:buFontTx/>
              <a:buChar char="-"/>
            </a:pPr>
            <a:r>
              <a:rPr lang="cs-CZ" dirty="0" smtClean="0"/>
              <a:t>plynofikace</a:t>
            </a:r>
          </a:p>
          <a:p>
            <a:pPr>
              <a:buFontTx/>
              <a:buChar char="-"/>
            </a:pPr>
            <a:r>
              <a:rPr lang="cs-CZ" dirty="0" smtClean="0"/>
              <a:t>elektrifikace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Revoluce v dopravě: železnice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Kde železnice zahýbala „významem města“ v rámci hierarchie měst v ČR?</a:t>
            </a:r>
          </a:p>
          <a:p>
            <a:r>
              <a:rPr lang="cs-CZ" dirty="0" smtClean="0"/>
              <a:t>Kde vznikla díky železnici nová sídla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Nádraží a nádražní třída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Rozsah moderního města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sz="1800" dirty="0" smtClean="0"/>
              <a:t>http://www.</a:t>
            </a:r>
            <a:r>
              <a:rPr lang="cs-CZ" sz="1800" dirty="0" err="1" smtClean="0"/>
              <a:t>uni</a:t>
            </a:r>
            <a:r>
              <a:rPr lang="cs-CZ" sz="1800" dirty="0" smtClean="0"/>
              <a:t>-</a:t>
            </a:r>
            <a:r>
              <a:rPr lang="cs-CZ" sz="1800" dirty="0" err="1" smtClean="0"/>
              <a:t>muenster.de</a:t>
            </a:r>
            <a:r>
              <a:rPr lang="cs-CZ" sz="1800" dirty="0" smtClean="0"/>
              <a:t>/</a:t>
            </a:r>
            <a:r>
              <a:rPr lang="cs-CZ" sz="1800" dirty="0" err="1" smtClean="0"/>
              <a:t>Staedtegeschichte</a:t>
            </a:r>
            <a:r>
              <a:rPr lang="cs-CZ" sz="1800" dirty="0" smtClean="0"/>
              <a:t>/</a:t>
            </a:r>
            <a:r>
              <a:rPr lang="cs-CZ" sz="1800" dirty="0" err="1" smtClean="0"/>
              <a:t>portal</a:t>
            </a:r>
            <a:r>
              <a:rPr lang="cs-CZ" sz="1800" dirty="0" smtClean="0"/>
              <a:t>/</a:t>
            </a:r>
            <a:r>
              <a:rPr lang="cs-CZ" sz="1800" dirty="0" err="1" smtClean="0"/>
              <a:t>Stadtkarten</a:t>
            </a:r>
            <a:r>
              <a:rPr lang="cs-CZ" sz="1800" dirty="0" smtClean="0"/>
              <a:t>/</a:t>
            </a:r>
            <a:r>
              <a:rPr lang="cs-CZ" sz="1800" dirty="0" err="1" smtClean="0"/>
              <a:t>braunschweig</a:t>
            </a:r>
            <a:r>
              <a:rPr lang="cs-CZ" sz="1800" dirty="0" smtClean="0"/>
              <a:t>/</a:t>
            </a:r>
            <a:r>
              <a:rPr lang="cs-CZ" sz="1800" dirty="0" err="1" smtClean="0"/>
              <a:t>Phasen</a:t>
            </a:r>
            <a:r>
              <a:rPr lang="cs-CZ" sz="1800" dirty="0" smtClean="0"/>
              <a:t>_der_</a:t>
            </a:r>
            <a:r>
              <a:rPr lang="cs-CZ" sz="1800" dirty="0" err="1" smtClean="0"/>
              <a:t>Erstbebauung.html</a:t>
            </a:r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5121"/>
          <a:stretch>
            <a:fillRect/>
          </a:stretch>
        </p:blipFill>
        <p:spPr bwMode="auto">
          <a:xfrm>
            <a:off x="357158" y="1857364"/>
            <a:ext cx="8477288" cy="452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chemeClr val="accent1"/>
                </a:solidFill>
              </a:rPr>
              <a:t>Rozrůstání měst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boření hradeb</a:t>
            </a:r>
            <a:endParaRPr lang="cs-CZ" dirty="0"/>
          </a:p>
        </p:txBody>
      </p:sp>
      <p:pic>
        <p:nvPicPr>
          <p:cNvPr id="129028" name="Picture 4" descr="_AHMP I 8727 ma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876"/>
            <a:ext cx="4140200" cy="2841625"/>
          </a:xfrm>
          <a:prstGeom prst="rect">
            <a:avLst/>
          </a:prstGeom>
          <a:noFill/>
        </p:spPr>
      </p:pic>
      <p:pic>
        <p:nvPicPr>
          <p:cNvPr id="129029" name="Picture 5" descr="MHMP H 100 043-001 náh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4067175" cy="291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chemeClr val="accent1"/>
                </a:solidFill>
              </a:rPr>
              <a:t>Rozrůstání měst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Dva modely (dopravního) řešení</a:t>
            </a:r>
          </a:p>
          <a:p>
            <a:pPr marL="0" indent="0">
              <a:buNone/>
            </a:pPr>
            <a:r>
              <a:rPr lang="cs-CZ" dirty="0" smtClean="0"/>
              <a:t>- Vídeň: </a:t>
            </a:r>
            <a:r>
              <a:rPr lang="cs-CZ" dirty="0" err="1" smtClean="0"/>
              <a:t>Ringstrasse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Paříž: „</a:t>
            </a:r>
            <a:r>
              <a:rPr lang="cs-CZ" dirty="0" err="1" smtClean="0"/>
              <a:t>hausmannisace</a:t>
            </a:r>
            <a:r>
              <a:rPr lang="cs-CZ" dirty="0" smtClean="0"/>
              <a:t>“ – budování </a:t>
            </a:r>
            <a:r>
              <a:rPr lang="cs-CZ" dirty="0" err="1" smtClean="0"/>
              <a:t>boulvardů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508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Úkoly: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Vyznačte na mapě stabilního katastru: </a:t>
            </a:r>
          </a:p>
          <a:p>
            <a:pPr marL="0" indent="0">
              <a:buNone/>
            </a:pPr>
            <a:r>
              <a:rPr lang="cs-CZ" dirty="0" smtClean="0"/>
              <a:t>- hlavní komunikace směřující do města do 19. století (z jakých směrů) a brány </a:t>
            </a:r>
            <a:r>
              <a:rPr lang="cs-CZ" dirty="0"/>
              <a:t>(na základě studia mapy I. a II. vojenského mapování)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farní kostel(y), popř. klášterní a jiné kostely vč. protestantských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- radnici</a:t>
            </a:r>
          </a:p>
          <a:p>
            <a:pPr marL="0" indent="0">
              <a:buNone/>
            </a:pPr>
            <a:r>
              <a:rPr lang="cs-CZ" dirty="0" smtClean="0"/>
              <a:t>- ghetto nebo židovské osídlení, lze-li to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- šlechtické sídlo</a:t>
            </a:r>
          </a:p>
          <a:p>
            <a:r>
              <a:rPr lang="cs-CZ" dirty="0" smtClean="0"/>
              <a:t>Lokalizujte na vhodném plánu města (z doby cca 1900-1920): hradební okruh a brány (v </a:t>
            </a:r>
            <a:r>
              <a:rPr lang="cs-CZ" dirty="0"/>
              <a:t>kombinaci se studiem mapy stabilního </a:t>
            </a:r>
            <a:r>
              <a:rPr lang="cs-CZ" dirty="0" smtClean="0"/>
              <a:t>katastru), vlakové nádraží, nejdůležitější (největší, pro město nejvlivnější) průmyslové </a:t>
            </a:r>
            <a:r>
              <a:rPr lang="cs-CZ" dirty="0"/>
              <a:t>podniky (</a:t>
            </a:r>
            <a:r>
              <a:rPr lang="cs-CZ" dirty="0">
                <a:hlinkClick r:id="rId2"/>
              </a:rPr>
              <a:t>http://www.industrialnitopografie.cz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+ Kuča), u nich si vypište data jejich založení</a:t>
            </a:r>
          </a:p>
          <a:p>
            <a:r>
              <a:rPr lang="cs-CZ" dirty="0" smtClean="0"/>
              <a:t>Zjistěte data (alespoň pětiletí), kdy došlo ve vašem městě</a:t>
            </a:r>
          </a:p>
          <a:p>
            <a:pPr>
              <a:buFontTx/>
              <a:buChar char="-"/>
            </a:pPr>
            <a:r>
              <a:rPr lang="cs-CZ" dirty="0" smtClean="0"/>
              <a:t>ke zboření hradeb</a:t>
            </a:r>
          </a:p>
          <a:p>
            <a:pPr>
              <a:buFontTx/>
              <a:buChar char="-"/>
            </a:pPr>
            <a:r>
              <a:rPr lang="cs-CZ" dirty="0" smtClean="0"/>
              <a:t>zavedení železnice a postavení nádraží</a:t>
            </a:r>
          </a:p>
          <a:p>
            <a:pPr>
              <a:buFontTx/>
              <a:buChar char="-"/>
            </a:pPr>
            <a:r>
              <a:rPr lang="cs-CZ" dirty="0" smtClean="0"/>
              <a:t>vybudování základní infrastruktury</a:t>
            </a:r>
          </a:p>
          <a:p>
            <a:pPr marL="0" indent="0">
              <a:buNone/>
            </a:pPr>
            <a:r>
              <a:rPr lang="cs-CZ" dirty="0" smtClean="0"/>
              <a:t>(dláždění, zásobování vodou, kanalizace, plynofikace, elektrifikace)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Rada: pracujte stále v </a:t>
            </a:r>
            <a:r>
              <a:rPr lang="cs-CZ" dirty="0" err="1" smtClean="0">
                <a:solidFill>
                  <a:srgbClr val="00B050"/>
                </a:solidFill>
              </a:rPr>
              <a:t>powerpointu</a:t>
            </a:r>
            <a:r>
              <a:rPr lang="cs-CZ" dirty="0" smtClean="0">
                <a:solidFill>
                  <a:srgbClr val="00B050"/>
                </a:solidFill>
              </a:rPr>
              <a:t> s využitím toho, co už máte nashromážděné, zkopírujte a pro vyznačování využijte šipky a </a:t>
            </a:r>
            <a:r>
              <a:rPr lang="cs-CZ" smtClean="0">
                <a:solidFill>
                  <a:srgbClr val="00B050"/>
                </a:solidFill>
              </a:rPr>
              <a:t>jiné značky, </a:t>
            </a:r>
            <a:r>
              <a:rPr lang="cs-CZ" dirty="0" smtClean="0">
                <a:solidFill>
                  <a:srgbClr val="00B050"/>
                </a:solidFill>
              </a:rPr>
              <a:t>které program nabízí</a:t>
            </a:r>
            <a:endParaRPr lang="cs-CZ" dirty="0">
              <a:solidFill>
                <a:srgbClr val="00B05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924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mesta 1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17872"/>
            <a:ext cx="8101012" cy="6340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Typologie raně novověkých měst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královská</a:t>
            </a:r>
          </a:p>
          <a:p>
            <a:r>
              <a:rPr lang="cs-CZ" b="1" smtClean="0"/>
              <a:t>poddanská</a:t>
            </a:r>
            <a:r>
              <a:rPr lang="cs-CZ" smtClean="0"/>
              <a:t> </a:t>
            </a:r>
            <a:r>
              <a:rPr lang="cs-CZ" sz="2400" smtClean="0"/>
              <a:t>– příklady: Mikulov</a:t>
            </a:r>
            <a:r>
              <a:rPr lang="cs-CZ" sz="2400" dirty="0" smtClean="0"/>
              <a:t>, Pardubice</a:t>
            </a:r>
          </a:p>
          <a:p>
            <a:pPr>
              <a:buNone/>
            </a:pPr>
            <a:r>
              <a:rPr lang="cs-CZ" sz="1800" smtClean="0"/>
              <a:t>1550: 41 královských a věnných měst, 700 poddanských</a:t>
            </a:r>
            <a:endParaRPr lang="cs-CZ" sz="1800" dirty="0" smtClean="0"/>
          </a:p>
          <a:p>
            <a:r>
              <a:rPr lang="cs-CZ" smtClean="0"/>
              <a:t>Města 122/159 </a:t>
            </a:r>
            <a:r>
              <a:rPr lang="cs-CZ" sz="1600" smtClean="0"/>
              <a:t>(k roku 1500 a 1757)</a:t>
            </a:r>
            <a:endParaRPr lang="cs-CZ" sz="1600" dirty="0" smtClean="0"/>
          </a:p>
          <a:p>
            <a:r>
              <a:rPr lang="cs-CZ" smtClean="0"/>
              <a:t>Městečka 418/548</a:t>
            </a:r>
            <a:endParaRPr lang="cs-CZ" dirty="0" smtClean="0"/>
          </a:p>
          <a:p>
            <a:pPr>
              <a:buNone/>
            </a:pPr>
            <a:r>
              <a:rPr lang="cs-CZ" smtClean="0"/>
              <a:t>Velká města (5-8000 obyv.): Kutná Hora, Jihlava , Olomouc, HK, Žatec, Klatovy, Tábor, Cheb + (poddanská: Strážnice, Prostějov, Chomutov)</a:t>
            </a:r>
          </a:p>
          <a:p>
            <a:pPr>
              <a:buNone/>
            </a:pPr>
            <a:r>
              <a:rPr lang="cs-CZ" smtClean="0"/>
              <a:t>Středně velká města (nad 1200 obyv.): zbytek královských + poddanská s protoprůmyslovou výrobou (Frýdlant, Broumoc, JH, NJ) a </a:t>
            </a:r>
            <a:r>
              <a:rPr lang="cs-CZ" b="1" smtClean="0"/>
              <a:t>rezidenční</a:t>
            </a:r>
            <a:r>
              <a:rPr lang="cs-CZ" smtClean="0"/>
              <a:t> (ČK, Litomyšl, Mikulov)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Rozsah raně novověkého města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sz="1800" dirty="0" smtClean="0"/>
              <a:t>http://www.</a:t>
            </a:r>
            <a:r>
              <a:rPr lang="cs-CZ" sz="1800" dirty="0" err="1" smtClean="0"/>
              <a:t>uni</a:t>
            </a:r>
            <a:r>
              <a:rPr lang="cs-CZ" sz="1800" dirty="0" smtClean="0"/>
              <a:t>-</a:t>
            </a:r>
            <a:r>
              <a:rPr lang="cs-CZ" sz="1800" dirty="0" err="1" smtClean="0"/>
              <a:t>muenster.de</a:t>
            </a:r>
            <a:r>
              <a:rPr lang="cs-CZ" sz="1800" dirty="0" smtClean="0"/>
              <a:t>/</a:t>
            </a:r>
            <a:r>
              <a:rPr lang="cs-CZ" sz="1800" dirty="0" err="1" smtClean="0"/>
              <a:t>Staedtegeschichte</a:t>
            </a:r>
            <a:r>
              <a:rPr lang="cs-CZ" sz="1800" dirty="0" smtClean="0"/>
              <a:t>/</a:t>
            </a:r>
            <a:r>
              <a:rPr lang="cs-CZ" sz="1800" dirty="0" err="1" smtClean="0"/>
              <a:t>portal</a:t>
            </a:r>
            <a:r>
              <a:rPr lang="cs-CZ" sz="1800" dirty="0" smtClean="0"/>
              <a:t>/</a:t>
            </a:r>
            <a:r>
              <a:rPr lang="cs-CZ" sz="1800" dirty="0" err="1" smtClean="0"/>
              <a:t>Stadtkarten</a:t>
            </a:r>
            <a:r>
              <a:rPr lang="cs-CZ" sz="1800" dirty="0" smtClean="0"/>
              <a:t>/</a:t>
            </a:r>
            <a:r>
              <a:rPr lang="cs-CZ" sz="1800" dirty="0" err="1" smtClean="0"/>
              <a:t>braunschweig</a:t>
            </a:r>
            <a:r>
              <a:rPr lang="cs-CZ" sz="1800" dirty="0" smtClean="0"/>
              <a:t>/</a:t>
            </a:r>
            <a:r>
              <a:rPr lang="cs-CZ" sz="1800" dirty="0" err="1" smtClean="0"/>
              <a:t>entwicklungsphasen.html</a:t>
            </a:r>
            <a:endParaRPr lang="cs-CZ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80" b="5927"/>
          <a:stretch>
            <a:fillRect/>
          </a:stretch>
        </p:blipFill>
        <p:spPr bwMode="auto">
          <a:xfrm>
            <a:off x="357158" y="1857364"/>
            <a:ext cx="8562105" cy="454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</a:rPr>
              <a:t>Atributy města - </a:t>
            </a:r>
            <a:br>
              <a:rPr lang="cs-CZ" sz="3600" dirty="0" smtClean="0">
                <a:solidFill>
                  <a:schemeClr val="accent1"/>
                </a:solidFill>
              </a:rPr>
            </a:br>
            <a:r>
              <a:rPr lang="cs-CZ" sz="3600" dirty="0" smtClean="0">
                <a:solidFill>
                  <a:schemeClr val="accent1"/>
                </a:solidFill>
              </a:rPr>
              <a:t>základní charakteristiky v prostoru</a:t>
            </a:r>
            <a:br>
              <a:rPr lang="cs-CZ" sz="3600" dirty="0" smtClean="0">
                <a:solidFill>
                  <a:schemeClr val="accent1"/>
                </a:solidFill>
              </a:rPr>
            </a:br>
            <a:r>
              <a:rPr lang="cs-CZ" sz="3600" dirty="0" smtClean="0">
                <a:solidFill>
                  <a:schemeClr val="accent1"/>
                </a:solidFill>
              </a:rPr>
              <a:t>(Urbánní morfologie)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txBody>
          <a:bodyPr>
            <a:normAutofit fontScale="70000" lnSpcReduction="20000"/>
          </a:bodyPr>
          <a:lstStyle/>
          <a:p>
            <a:r>
              <a:rPr lang="cs-CZ" sz="2000" b="1" dirty="0" smtClean="0"/>
              <a:t>Poloha </a:t>
            </a:r>
            <a:r>
              <a:rPr lang="cs-CZ" sz="2000" dirty="0" smtClean="0"/>
              <a:t>– nadmořská výška, </a:t>
            </a:r>
          </a:p>
          <a:p>
            <a:pPr>
              <a:buNone/>
            </a:pPr>
            <a:r>
              <a:rPr lang="cs-CZ" sz="2000" dirty="0" smtClean="0"/>
              <a:t>vůči řece, cestám a dalším sídlům v okolí</a:t>
            </a:r>
          </a:p>
          <a:p>
            <a:r>
              <a:rPr lang="cs-CZ" sz="2000" dirty="0" smtClean="0"/>
              <a:t>Náměstí</a:t>
            </a:r>
          </a:p>
          <a:p>
            <a:r>
              <a:rPr lang="cs-CZ" sz="2000" dirty="0" smtClean="0"/>
              <a:t>Tržní náměstí</a:t>
            </a:r>
          </a:p>
          <a:p>
            <a:r>
              <a:rPr lang="cs-CZ" sz="2000" dirty="0" smtClean="0"/>
              <a:t>Kostel</a:t>
            </a:r>
          </a:p>
          <a:p>
            <a:r>
              <a:rPr lang="cs-CZ" sz="2000" dirty="0" smtClean="0"/>
              <a:t>Kláštery</a:t>
            </a:r>
          </a:p>
          <a:p>
            <a:r>
              <a:rPr lang="cs-CZ" sz="2000" dirty="0" smtClean="0"/>
              <a:t>Radnice</a:t>
            </a:r>
          </a:p>
          <a:p>
            <a:r>
              <a:rPr lang="cs-CZ" sz="2000" dirty="0" smtClean="0"/>
              <a:t>Ulice, hradby, brány</a:t>
            </a:r>
          </a:p>
          <a:p>
            <a:r>
              <a:rPr lang="cs-CZ" sz="2000" dirty="0" smtClean="0"/>
              <a:t>Hostinec</a:t>
            </a:r>
          </a:p>
          <a:p>
            <a:r>
              <a:rPr lang="cs-CZ" sz="2000" dirty="0" smtClean="0"/>
              <a:t>Mosty a brody</a:t>
            </a:r>
          </a:p>
          <a:p>
            <a:r>
              <a:rPr lang="cs-CZ" sz="2000" dirty="0" smtClean="0"/>
              <a:t>Koncentrace řemesel</a:t>
            </a:r>
          </a:p>
          <a:p>
            <a:r>
              <a:rPr lang="cs-CZ" sz="2000" dirty="0" smtClean="0"/>
              <a:t>Rybníky a ojediněle vodárenské věže</a:t>
            </a:r>
          </a:p>
          <a:p>
            <a:r>
              <a:rPr lang="cs-CZ" sz="2000" dirty="0" smtClean="0"/>
              <a:t>Mlýny</a:t>
            </a:r>
          </a:p>
          <a:p>
            <a:r>
              <a:rPr lang="cs-CZ" sz="2000" dirty="0" smtClean="0">
                <a:solidFill>
                  <a:schemeClr val="accent1"/>
                </a:solidFill>
              </a:rPr>
              <a:t>Protestantský kostel</a:t>
            </a:r>
          </a:p>
          <a:p>
            <a:r>
              <a:rPr lang="cs-CZ" sz="2000" dirty="0" smtClean="0">
                <a:solidFill>
                  <a:schemeClr val="accent1"/>
                </a:solidFill>
              </a:rPr>
              <a:t>Nový hřbitov</a:t>
            </a:r>
          </a:p>
          <a:p>
            <a:r>
              <a:rPr lang="cs-CZ" sz="2000" dirty="0" smtClean="0">
                <a:solidFill>
                  <a:schemeClr val="accent1"/>
                </a:solidFill>
              </a:rPr>
              <a:t>Barokní fortifikace</a:t>
            </a:r>
          </a:p>
          <a:p>
            <a:r>
              <a:rPr lang="cs-CZ" sz="2000" dirty="0" smtClean="0">
                <a:solidFill>
                  <a:schemeClr val="accent1"/>
                </a:solidFill>
              </a:rPr>
              <a:t>Šlechtické paláce</a:t>
            </a:r>
          </a:p>
          <a:p>
            <a:r>
              <a:rPr lang="cs-CZ" sz="2000" dirty="0" smtClean="0">
                <a:solidFill>
                  <a:schemeClr val="accent1"/>
                </a:solidFill>
              </a:rPr>
              <a:t>Raný (proto-)průmyslový provoz</a:t>
            </a:r>
          </a:p>
          <a:p>
            <a:pPr>
              <a:buNone/>
            </a:pPr>
            <a:endParaRPr lang="cs-CZ" sz="20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cs-CZ" sz="2000" dirty="0" smtClean="0">
                <a:solidFill>
                  <a:schemeClr val="accent1"/>
                </a:solidFill>
              </a:rPr>
              <a:t>(RENESANCE) BAROKO</a:t>
            </a:r>
            <a:endParaRPr lang="cs-CZ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F:\HAM NB\HAM Novy Bydzov\Rekonstrukční mapa císařského otisku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500958" cy="5301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Předměstí a periferie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Město jako uzavřený svět: brány, celnice a mýtnice, 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Břehy řeky jako periferie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radec Králové_Goj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724400"/>
            <a:ext cx="2879725" cy="1919288"/>
          </a:xfrm>
          <a:prstGeom prst="rect">
            <a:avLst/>
          </a:prstGeom>
          <a:noFill/>
        </p:spPr>
      </p:pic>
      <p:pic>
        <p:nvPicPr>
          <p:cNvPr id="60421" name="Picture 5" descr="Hradec Králové-pevno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652963"/>
            <a:ext cx="2808288" cy="2041525"/>
          </a:xfrm>
          <a:prstGeom prst="rect">
            <a:avLst/>
          </a:prstGeom>
          <a:noFill/>
        </p:spPr>
      </p:pic>
      <p:pic>
        <p:nvPicPr>
          <p:cNvPr id="60422" name="Picture 6" descr="Hradec Králové-pevnost Cappi 1640 publ 16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4652963"/>
            <a:ext cx="3024188" cy="1978025"/>
          </a:xfrm>
          <a:prstGeom prst="rect">
            <a:avLst/>
          </a:prstGeom>
          <a:noFill/>
        </p:spPr>
      </p:pic>
      <p:pic>
        <p:nvPicPr>
          <p:cNvPr id="60423" name="Picture 7" descr="Brno-pevnost kolem 16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1052513"/>
            <a:ext cx="4103687" cy="2981325"/>
          </a:xfrm>
          <a:prstGeom prst="rect">
            <a:avLst/>
          </a:prstGeom>
          <a:noFill/>
        </p:spPr>
      </p:pic>
      <p:pic>
        <p:nvPicPr>
          <p:cNvPr id="60424" name="Picture 8" descr="Olomouc-pevnost 16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1125538"/>
            <a:ext cx="3168650" cy="2935287"/>
          </a:xfrm>
          <a:prstGeom prst="rect">
            <a:avLst/>
          </a:prstGeom>
          <a:noFill/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663575" y="352425"/>
            <a:ext cx="4444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Barokní opevnění českých a moravských měst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3995738" y="40767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folHlink"/>
                </a:solidFill>
              </a:rPr>
              <a:t>Brno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7380288" y="40767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folHlink"/>
                </a:solidFill>
              </a:rPr>
              <a:t>Olomouc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0" y="4292600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folHlink"/>
                </a:solidFill>
              </a:rPr>
              <a:t>Hradec Králové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2-20_pevnosti2_Josef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6375"/>
            <a:ext cx="4414838" cy="3311525"/>
          </a:xfrm>
          <a:prstGeom prst="rect">
            <a:avLst/>
          </a:prstGeom>
          <a:noFill/>
        </p:spPr>
      </p:pic>
      <p:pic>
        <p:nvPicPr>
          <p:cNvPr id="48134" name="Picture 6" descr="Terezín_PV_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463"/>
            <a:ext cx="4430713" cy="2943225"/>
          </a:xfrm>
          <a:prstGeom prst="rect">
            <a:avLst/>
          </a:prstGeom>
          <a:noFill/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47675" y="423863"/>
            <a:ext cx="3128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Nově založená pevnostní města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184525" y="3160713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folHlink"/>
                </a:solidFill>
              </a:rPr>
              <a:t>Josefov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1763713" y="5805488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cs-CZ">
                <a:solidFill>
                  <a:schemeClr val="folHlink"/>
                </a:solidFill>
              </a:rPr>
              <a:t>Terezín</a:t>
            </a:r>
          </a:p>
          <a:p>
            <a:pPr algn="r"/>
            <a:r>
              <a:rPr lang="cs-CZ">
                <a:solidFill>
                  <a:schemeClr val="folHlink"/>
                </a:solidFill>
              </a:rPr>
              <a:t>Projekt ZČU-TU Dresden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538</Words>
  <Application>Microsoft Office PowerPoint</Application>
  <PresentationFormat>Předvádění na obrazovce (4:3)</PresentationFormat>
  <Paragraphs>96</Paragraphs>
  <Slides>18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sady Office</vt:lpstr>
      <vt:lpstr>Město raného novověku</vt:lpstr>
      <vt:lpstr>Prezentace aplikace PowerPoint</vt:lpstr>
      <vt:lpstr>Typologie raně novověkých měst</vt:lpstr>
      <vt:lpstr>Rozsah raně novověkého města http://www.uni-muenster.de/Staedtegeschichte/portal/Stadtkarten/braunschweig/entwicklungsphasen.html</vt:lpstr>
      <vt:lpstr>Atributy města -  základní charakteristiky v prostoru (Urbánní morfologie)</vt:lpstr>
      <vt:lpstr>Prezentace aplikace PowerPoint</vt:lpstr>
      <vt:lpstr>Předměstí a periferie</vt:lpstr>
      <vt:lpstr>Prezentace aplikace PowerPoint</vt:lpstr>
      <vt:lpstr>Prezentace aplikace PowerPoint</vt:lpstr>
      <vt:lpstr>Prezentace aplikace PowerPoint</vt:lpstr>
      <vt:lpstr>Protoprůmyslové provozy, nová sídla – pravidelné půdorysy - proměna sídelní sítě jako celku (Horní Litvínov, Brno) - Výzkumné centrum průmyslového dědictví při ČVUT </vt:lpstr>
      <vt:lpstr>Modernizace</vt:lpstr>
      <vt:lpstr>Infrastruktura (vybavenost)</vt:lpstr>
      <vt:lpstr>Revoluce v dopravě: železnice</vt:lpstr>
      <vt:lpstr>Rozsah moderního města http://www.uni-muenster.de/Staedtegeschichte/portal/Stadtkarten/braunschweig/Phasen_der_Erstbebauung.html</vt:lpstr>
      <vt:lpstr>Rozrůstání měst</vt:lpstr>
      <vt:lpstr>Rozrůstání měst</vt:lpstr>
      <vt:lpstr>Úkoly: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Město raného novověku</dc:title>
  <dc:creator>Evelina</dc:creator>
  <cp:lastModifiedBy>Eva Chodějovská</cp:lastModifiedBy>
  <cp:revision>11</cp:revision>
  <dcterms:created xsi:type="dcterms:W3CDTF">2017-12-05T14:21:42Z</dcterms:created>
  <dcterms:modified xsi:type="dcterms:W3CDTF">2017-12-06T15:55:17Z</dcterms:modified>
</cp:coreProperties>
</file>