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24"/>
  </p:notesMasterIdLst>
  <p:sldIdLst>
    <p:sldId id="256" r:id="rId2"/>
    <p:sldId id="272" r:id="rId3"/>
    <p:sldId id="273" r:id="rId4"/>
    <p:sldId id="274" r:id="rId5"/>
    <p:sldId id="275" r:id="rId6"/>
    <p:sldId id="277" r:id="rId7"/>
    <p:sldId id="276" r:id="rId8"/>
    <p:sldId id="279" r:id="rId9"/>
    <p:sldId id="281" r:id="rId10"/>
    <p:sldId id="280" r:id="rId11"/>
    <p:sldId id="278" r:id="rId12"/>
    <p:sldId id="263" r:id="rId13"/>
    <p:sldId id="262" r:id="rId14"/>
    <p:sldId id="264" r:id="rId15"/>
    <p:sldId id="265" r:id="rId16"/>
    <p:sldId id="260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797675" cy="98567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8" autoAdjust="0"/>
    <p:restoredTop sz="94660"/>
  </p:normalViewPr>
  <p:slideViewPr>
    <p:cSldViewPr snapToGrid="0">
      <p:cViewPr varScale="1">
        <p:scale>
          <a:sx n="98" d="100"/>
          <a:sy n="98" d="100"/>
        </p:scale>
        <p:origin x="13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7BC22-F108-40F6-802E-D6443CBA1941}" type="datetimeFigureOut">
              <a:rPr lang="sk-SK" smtClean="0"/>
              <a:t>23. 11. 2017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41325" y="1231900"/>
            <a:ext cx="591502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768" y="4743579"/>
            <a:ext cx="5438140" cy="38811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4397E-DBE6-470A-90F6-32807897E5C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130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7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77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7793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75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03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84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95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73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9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3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1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26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8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8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5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4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11/23/2017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8107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70084" y="1637752"/>
            <a:ext cx="9001462" cy="2387600"/>
          </a:xfrm>
        </p:spPr>
        <p:txBody>
          <a:bodyPr>
            <a:normAutofit fontScale="90000"/>
          </a:bodyPr>
          <a:lstStyle/>
          <a:p>
            <a:r>
              <a:rPr lang="sk-SK" sz="4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Yu Mincho Light" panose="02020300000000000000" pitchFamily="18" charset="-128"/>
              </a:rPr>
              <a:t>Stolice a Ich písomná </a:t>
            </a:r>
            <a:r>
              <a:rPr lang="sk-SK" sz="44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Yu Mincho Light" panose="02020300000000000000" pitchFamily="18" charset="-128"/>
              </a:rPr>
              <a:t>produkciA</a:t>
            </a:r>
            <a:r>
              <a:rPr lang="sk-SK" sz="44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Yu Mincho Light" panose="02020300000000000000" pitchFamily="18" charset="-128"/>
              </a:rPr>
              <a:t>   </a:t>
            </a:r>
            <a:r>
              <a:rPr lang="sk-SK" sz="44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Yu Mincho Light" panose="02020300000000000000" pitchFamily="18" charset="-128"/>
              </a:rPr>
              <a:t>v Období novoveku</a:t>
            </a:r>
            <a:r>
              <a:rPr lang="sk-SK" sz="44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/>
            </a:r>
            <a:br>
              <a:rPr lang="sk-SK" sz="4400" dirty="0">
                <a:latin typeface="Yu Mincho Light" panose="02020300000000000000" pitchFamily="18" charset="-128"/>
                <a:ea typeface="Yu Mincho Light" panose="02020300000000000000" pitchFamily="18" charset="-128"/>
              </a:rPr>
            </a:br>
            <a:r>
              <a:rPr lang="sk-SK" sz="44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/>
            </a:r>
            <a:br>
              <a:rPr lang="sk-SK" sz="4400" dirty="0">
                <a:latin typeface="Yu Mincho Light" panose="02020300000000000000" pitchFamily="18" charset="-128"/>
                <a:ea typeface="Yu Mincho Light" panose="02020300000000000000" pitchFamily="18" charset="-128"/>
              </a:rPr>
            </a:br>
            <a:endParaRPr lang="sk-SK" sz="4400" dirty="0">
              <a:latin typeface="Yu Mincho Light" panose="02020300000000000000" pitchFamily="18" charset="-128"/>
              <a:ea typeface="Yu Mincho Light" panose="02020300000000000000" pitchFamily="18" charset="-128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95269" y="4990263"/>
            <a:ext cx="9001462" cy="1655762"/>
          </a:xfrm>
        </p:spPr>
        <p:txBody>
          <a:bodyPr>
            <a:normAutofit lnSpcReduction="10000"/>
          </a:bodyPr>
          <a:lstStyle/>
          <a:p>
            <a: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PhDr. Zuzana Nemcová, CSc.</a:t>
            </a:r>
          </a:p>
          <a:p>
            <a: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Katedra archívnictva a PVH</a:t>
            </a:r>
          </a:p>
          <a:p>
            <a: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Filozofická fakulta Univerzity Komenského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008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F98DE2-0D63-427A-B2EC-F4E45FEA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CLONY NA STOLIČNÝCH PEČATIACH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F8ECB9F8-086B-4048-AB26-76A233A2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2037143"/>
            <a:ext cx="8345708" cy="47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83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6F2D33C3-F198-442C-B6C7-B1D6BCC1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/>
            </a:r>
            <a:br>
              <a:rPr lang="sk-SK" dirty="0"/>
            </a:br>
            <a:r>
              <a:rPr lang="sk-SK" dirty="0" err="1"/>
              <a:t>StoličnÉ</a:t>
            </a:r>
            <a:r>
              <a:rPr lang="sk-SK" dirty="0"/>
              <a:t> </a:t>
            </a:r>
            <a:r>
              <a:rPr lang="sk-SK" dirty="0" err="1"/>
              <a:t>Armálesy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   </a:t>
            </a:r>
            <a:r>
              <a:rPr lang="sk-SK" sz="2700" b="0" dirty="0"/>
              <a:t>Tekovská stolica 1552                 </a:t>
            </a:r>
            <a:r>
              <a:rPr lang="sk-SK" sz="2800" b="0" dirty="0"/>
              <a:t>Oravská stolica 1679</a:t>
            </a:r>
            <a:r>
              <a:rPr lang="sk-SK" sz="2700" b="0" dirty="0"/>
              <a:t/>
            </a:r>
            <a:br>
              <a:rPr lang="sk-SK" sz="2700" b="0" dirty="0"/>
            </a:br>
            <a:endParaRPr lang="sk-SK" sz="2700" b="0" dirty="0"/>
          </a:p>
        </p:txBody>
      </p:sp>
      <p:pic>
        <p:nvPicPr>
          <p:cNvPr id="8" name="Zástupný objekt pre obsah 7">
            <a:extLst>
              <a:ext uri="{FF2B5EF4-FFF2-40B4-BE49-F238E27FC236}">
                <a16:creationId xmlns:a16="http://schemas.microsoft.com/office/drawing/2014/main" xmlns="" id="{DB39719D-F4A5-4B02-884F-AA5781A2BE1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2351088"/>
            <a:ext cx="4762500" cy="3527425"/>
          </a:xfr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xmlns="" id="{B15FAFDC-E223-4DB1-AB30-28F9B95C133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097713" y="2525713"/>
            <a:ext cx="5094287" cy="3352800"/>
          </a:xfrm>
        </p:spPr>
      </p:pic>
    </p:spTree>
    <p:extLst>
      <p:ext uri="{BB962C8B-B14F-4D97-AF65-F5344CB8AC3E}">
        <p14:creationId xmlns:p14="http://schemas.microsoft.com/office/powerpoint/2010/main" val="398807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3817" y="357447"/>
            <a:ext cx="10353761" cy="1326321"/>
          </a:xfrm>
        </p:spPr>
        <p:txBody>
          <a:bodyPr/>
          <a:lstStyle/>
          <a:p>
            <a:r>
              <a:rPr lang="sk-SK" b="1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Typárium</a:t>
            </a:r>
            <a:r>
              <a:rPr lang="sk-SK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a pečať Bratislavskej stolice</a:t>
            </a:r>
            <a: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</a:rPr>
              <a:t/>
            </a:r>
            <a:b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</a:rPr>
            </a:br>
            <a:r>
              <a:rPr lang="sk-SK" sz="24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obdobie vzniku :1699 – 1702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180" y="1944573"/>
            <a:ext cx="5126825" cy="427274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926" y="1944573"/>
            <a:ext cx="4847561" cy="427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15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0420" y="260466"/>
            <a:ext cx="10353761" cy="1326321"/>
          </a:xfrm>
        </p:spPr>
        <p:txBody>
          <a:bodyPr/>
          <a:lstStyle/>
          <a:p>
            <a:r>
              <a:rPr lang="sk-SK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Pečať z jozefínskeho obdobia </a:t>
            </a:r>
            <a:br>
              <a:rPr lang="sk-SK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</a:br>
            <a:r>
              <a:rPr lang="sk-SK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1786 – 1790 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997" y="1856257"/>
            <a:ext cx="5133609" cy="4317328"/>
          </a:xfrm>
        </p:spPr>
      </p:pic>
    </p:spTree>
    <p:extLst>
      <p:ext uri="{BB962C8B-B14F-4D97-AF65-F5344CB8AC3E}">
        <p14:creationId xmlns:p14="http://schemas.microsoft.com/office/powerpoint/2010/main" val="1075289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60039" y="498764"/>
            <a:ext cx="4356474" cy="1326321"/>
          </a:xfrm>
        </p:spPr>
        <p:txBody>
          <a:bodyPr/>
          <a:lstStyle/>
          <a:p>
            <a:r>
              <a:rPr lang="sk-SK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  <a:ea typeface="Yu Mincho Light" panose="02020300000000000000" pitchFamily="18" charset="-128"/>
              </a:rPr>
              <a:t>L I S T I N Y</a:t>
            </a:r>
            <a:r>
              <a:rPr lang="sk-SK" sz="4400" b="1" dirty="0">
                <a:solidFill>
                  <a:srgbClr val="FFFF00"/>
                </a:solidFill>
              </a:rPr>
              <a:t/>
            </a:r>
            <a:br>
              <a:rPr lang="sk-SK" sz="4400" b="1" dirty="0">
                <a:solidFill>
                  <a:srgbClr val="FFFF00"/>
                </a:solidFill>
              </a:rPr>
            </a:b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45440" y="1271072"/>
            <a:ext cx="12303760" cy="4569912"/>
          </a:xfrm>
        </p:spPr>
        <p:txBody>
          <a:bodyPr>
            <a:normAutofit fontScale="25000" lnSpcReduction="20000"/>
          </a:bodyPr>
          <a:lstStyle/>
          <a:p>
            <a:endParaRPr lang="sk-SK" sz="8000" dirty="0"/>
          </a:p>
          <a:p>
            <a:pPr marL="1371600" indent="-1371600">
              <a:buAutoNum type="arabicPeriod"/>
            </a:pPr>
            <a:r>
              <a:rPr lang="sk-SK" sz="96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DAROVACIE (donačné) listiny</a:t>
            </a:r>
          </a:p>
          <a:p>
            <a:pPr marL="1371600" indent="-1371600">
              <a:buAutoNum type="arabicPeriod"/>
            </a:pPr>
            <a:endParaRPr lang="sk-SK" sz="9600" b="1" dirty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marL="1371600" indent="-1371600">
              <a:buAutoNum type="arabicPeriod"/>
            </a:pPr>
            <a:r>
              <a:rPr lang="sk-SK" sz="96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SÚDNE LISTINY</a:t>
            </a:r>
          </a:p>
          <a:p>
            <a:pPr marL="0" indent="0">
              <a:buNone/>
            </a:pPr>
            <a:r>
              <a:rPr lang="sk-SK" sz="8000" dirty="0">
                <a:latin typeface="Trebuchet MS" panose="020B0603020202020204" pitchFamily="34" charset="0"/>
              </a:rPr>
              <a:t>    </a:t>
            </a:r>
            <a:r>
              <a:rPr lang="sk-SK" sz="8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  predvolávacie listiny, napomínacie listiny, rozsudkové listiny</a:t>
            </a:r>
          </a:p>
          <a:p>
            <a:pPr marL="0" indent="0">
              <a:buNone/>
            </a:pPr>
            <a:endParaRPr lang="sk-SK" sz="800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sk-SK" sz="96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3.	     </a:t>
            </a:r>
            <a:r>
              <a:rPr lang="sk-SK" sz="96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DOSVEDČOVACIE A POTVRDZOVACIE  LISTINY</a:t>
            </a:r>
          </a:p>
          <a:p>
            <a:pPr marL="0" indent="0">
              <a:buNone/>
            </a:pPr>
            <a:r>
              <a:rPr lang="sk-SK" sz="8000" dirty="0">
                <a:latin typeface="Trebuchet MS" panose="020B0603020202020204" pitchFamily="34" charset="0"/>
              </a:rPr>
              <a:t>  </a:t>
            </a:r>
            <a:r>
              <a:rPr lang="sk-SK" sz="8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	      svedectvá o majetkovom vysporiadaní, zmluvy o kúpe, o zámene a deľbe majetku,</a:t>
            </a:r>
          </a:p>
          <a:p>
            <a:pPr marL="0" indent="0">
              <a:buNone/>
            </a:pPr>
            <a:r>
              <a:rPr lang="sk-SK" sz="8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      svedectvá o </a:t>
            </a:r>
            <a:r>
              <a:rPr lang="sk-SK" sz="8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protestáciách</a:t>
            </a:r>
            <a:r>
              <a:rPr lang="sk-SK" sz="8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a sťažnostiach</a:t>
            </a:r>
          </a:p>
          <a:p>
            <a:pPr marL="0" indent="0">
              <a:buNone/>
            </a:pPr>
            <a:r>
              <a:rPr lang="sk-SK" sz="8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	      osobné svedectvá: o šľachtickom pôvode, o počestnom pôvode, o nemajetnosti </a:t>
            </a:r>
          </a:p>
          <a:p>
            <a:endParaRPr lang="sk-SK" sz="80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16145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63232" y="1355898"/>
            <a:ext cx="11511650" cy="474010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sk-SK" sz="74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3.	 </a:t>
            </a:r>
            <a:r>
              <a:rPr lang="sk-SK" sz="74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OCHRANNÉ LISTINY</a:t>
            </a:r>
          </a:p>
          <a:p>
            <a:pPr marL="0" indent="0">
              <a:buNone/>
            </a:pP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-	platnosť privilégia na území stolice (</a:t>
            </a:r>
            <a:r>
              <a:rPr lang="sk-SK" sz="6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litterae</a:t>
            </a: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6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affirmatoriae</a:t>
            </a: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)</a:t>
            </a:r>
          </a:p>
          <a:p>
            <a:pPr marL="0" indent="0">
              <a:buNone/>
            </a:pP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platnosť výsad na území inej stolice (</a:t>
            </a:r>
            <a:r>
              <a:rPr lang="sk-SK" sz="6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litterae</a:t>
            </a: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6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prosapiales</a:t>
            </a: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)</a:t>
            </a:r>
          </a:p>
          <a:p>
            <a:pPr marL="0" indent="0">
              <a:buNone/>
            </a:pP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-	ochranné listiny pre vyslancov a obchodníkov (</a:t>
            </a:r>
            <a:r>
              <a:rPr lang="sk-SK" sz="6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litterae</a:t>
            </a: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6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compassuales</a:t>
            </a: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sk-SK" sz="62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salvi</a:t>
            </a: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pasus)</a:t>
            </a:r>
          </a:p>
          <a:p>
            <a:pPr marL="0" indent="0">
              <a:buNone/>
            </a:pPr>
            <a:endParaRPr lang="sk-SK" sz="8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sk-SK" sz="74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4.	</a:t>
            </a:r>
            <a:r>
              <a:rPr lang="sk-SK" sz="74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SPRÁVY A HLÁSENIA (</a:t>
            </a:r>
            <a:r>
              <a:rPr lang="sk-SK" sz="7400" b="1" dirty="0" err="1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litterae</a:t>
            </a:r>
            <a:r>
              <a:rPr lang="sk-SK" sz="74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7400" b="1" dirty="0" err="1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relatoriae</a:t>
            </a:r>
            <a:r>
              <a:rPr lang="sk-SK" sz="74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)</a:t>
            </a:r>
          </a:p>
          <a:p>
            <a:pPr marL="0" indent="0">
              <a:buNone/>
            </a:pP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-       správy spojené s uplatňovaním súdnej právomoci</a:t>
            </a:r>
          </a:p>
          <a:p>
            <a:pPr marL="0" indent="0">
              <a:buNone/>
            </a:pPr>
            <a:r>
              <a:rPr lang="sk-SK" sz="62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stolice, o hospodárskych a verejno-správnych pomeroch, o vojenskej situácii                                         </a:t>
            </a:r>
          </a:p>
          <a:p>
            <a:endParaRPr lang="sk-SK" sz="8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endParaRPr lang="sk-SK" sz="8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62391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038" y="102524"/>
            <a:ext cx="10353761" cy="1326321"/>
          </a:xfrm>
        </p:spPr>
        <p:txBody>
          <a:bodyPr/>
          <a:lstStyle/>
          <a:p>
            <a:pPr algn="ctr"/>
            <a:r>
              <a:rPr lang="sk-SK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List stoličných funkcionárov</a:t>
            </a:r>
            <a:br>
              <a:rPr lang="sk-SK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</a:br>
            <a:r>
              <a:rPr lang="sk-SK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1699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4687" y="1292113"/>
            <a:ext cx="6694004" cy="5238920"/>
          </a:xfrm>
        </p:spPr>
      </p:pic>
    </p:spTree>
    <p:extLst>
      <p:ext uri="{BB962C8B-B14F-4D97-AF65-F5344CB8AC3E}">
        <p14:creationId xmlns:p14="http://schemas.microsoft.com/office/powerpoint/2010/main" val="1600352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4518314" y="369782"/>
            <a:ext cx="262128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LISTY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7945120" y="1942276"/>
            <a:ext cx="191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ÚRADNÉ</a:t>
            </a:r>
          </a:p>
        </p:txBody>
      </p:sp>
      <p:cxnSp>
        <p:nvCxnSpPr>
          <p:cNvPr id="8" name="Rovná spojovacia šípka 7"/>
          <p:cNvCxnSpPr/>
          <p:nvPr/>
        </p:nvCxnSpPr>
        <p:spPr>
          <a:xfrm>
            <a:off x="9591675" y="2571750"/>
            <a:ext cx="1177520" cy="578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Rovná spojovacia šípka 8"/>
          <p:cNvCxnSpPr/>
          <p:nvPr/>
        </p:nvCxnSpPr>
        <p:spPr>
          <a:xfrm flipH="1">
            <a:off x="8600902" y="2571750"/>
            <a:ext cx="47798" cy="836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 flipH="1">
            <a:off x="6604000" y="2505075"/>
            <a:ext cx="1254760" cy="616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BlokTextu 13"/>
          <p:cNvSpPr txBox="1"/>
          <p:nvPr/>
        </p:nvSpPr>
        <p:spPr>
          <a:xfrm>
            <a:off x="1762760" y="1942275"/>
            <a:ext cx="196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SÚKROMNÉ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5606011" y="3355215"/>
            <a:ext cx="22527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 nadriadenými inštitúciami</a:t>
            </a:r>
          </a:p>
          <a:p>
            <a:endParaRPr lang="sk-SK" dirty="0"/>
          </a:p>
        </p:txBody>
      </p:sp>
      <p:sp>
        <p:nvSpPr>
          <p:cNvPr id="21" name="BlokTextu 20"/>
          <p:cNvSpPr txBox="1"/>
          <p:nvPr/>
        </p:nvSpPr>
        <p:spPr>
          <a:xfrm>
            <a:off x="7735454" y="3847657"/>
            <a:ext cx="211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 rovnocennými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10010428" y="3339826"/>
            <a:ext cx="2038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 podriadenými inštitúciami</a:t>
            </a:r>
          </a:p>
        </p:txBody>
      </p:sp>
      <p:cxnSp>
        <p:nvCxnSpPr>
          <p:cNvPr id="27" name="Rovná spojovacia šípka 26"/>
          <p:cNvCxnSpPr/>
          <p:nvPr/>
        </p:nvCxnSpPr>
        <p:spPr>
          <a:xfrm flipH="1">
            <a:off x="3266903" y="985335"/>
            <a:ext cx="1687482" cy="624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/>
          <p:nvPr/>
        </p:nvCxnSpPr>
        <p:spPr>
          <a:xfrm>
            <a:off x="6576521" y="1042328"/>
            <a:ext cx="1368599" cy="640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BlokTextu 31"/>
          <p:cNvSpPr txBox="1"/>
          <p:nvPr/>
        </p:nvSpPr>
        <p:spPr>
          <a:xfrm>
            <a:off x="325399" y="4180344"/>
            <a:ext cx="58830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ŠPECIÁLNE DRUHY:</a:t>
            </a:r>
          </a:p>
          <a:p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žiadosti, prosby, sťažnosti</a:t>
            </a:r>
          </a:p>
          <a:p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sprievodné a poverovacie listy</a:t>
            </a:r>
          </a:p>
          <a:p>
            <a:pPr marL="342900" lvl="0" indent="-342900">
              <a:buFontTx/>
              <a:buChar char="-"/>
            </a:pPr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gratulačné a pozdravné listy</a:t>
            </a:r>
          </a:p>
          <a:p>
            <a:pPr marL="342900" lvl="0" indent="-342900">
              <a:buFontTx/>
              <a:buChar char="-"/>
            </a:pP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1471992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101788" y="89647"/>
            <a:ext cx="57284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NAJSTARŠIE STOLIČNÉ PROTOKOLY</a:t>
            </a:r>
          </a:p>
          <a:p>
            <a:pPr algn="ctr"/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358588" y="1416424"/>
            <a:ext cx="1026458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Zvolenská stolica (1506 – 1579) –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zápisnice stoličného súdu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Liptovská stolica (1515 – 1541) –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zápisnice stoličného súdu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Turčianska stolica (1559 – 1566) –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zápisnice stoličného súdu aj generálnej kongregácie</a:t>
            </a:r>
          </a:p>
          <a:p>
            <a:endParaRPr lang="sk-SK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27" name="Picture 3" descr="protoko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61" y="3176681"/>
            <a:ext cx="4838700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703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769223" y="259976"/>
            <a:ext cx="2133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 N I H Y</a:t>
            </a:r>
          </a:p>
          <a:p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56882" y="1152528"/>
            <a:ext cx="1222785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ÚRADNÉ</a:t>
            </a:r>
          </a:p>
          <a:p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-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do začiatku 18. storočia</a:t>
            </a:r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spoločný protokol</a:t>
            </a:r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lvl="0"/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-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zápisnice stoličného súdu aj generálnej kongregácie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Po polovici 18. storočia :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pPr marL="342900" lvl="0" indent="-342900">
              <a:buFontTx/>
              <a:buChar char="-"/>
            </a:pPr>
            <a:r>
              <a:rPr lang="sk-SK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Knihy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právnych noriem a predpisov: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dekretálne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protokoly, protokoly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normálií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a </a:t>
            </a:r>
            <a:r>
              <a:rPr lang="sk-SK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dekrétov</a:t>
            </a:r>
          </a:p>
          <a:p>
            <a:pPr marL="342900" lvl="0" indent="-342900">
              <a:buFontTx/>
              <a:buChar char="-"/>
            </a:pPr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k-SK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Knihy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vlastnej správy: kongregačné a determinačné </a:t>
            </a:r>
            <a:r>
              <a:rPr lang="sk-SK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protokoly</a:t>
            </a:r>
          </a:p>
          <a:p>
            <a:pPr marL="342900" lvl="0" indent="-342900">
              <a:buFontTx/>
              <a:buChar char="-"/>
            </a:pPr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sk-SK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Knihy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hospodárskej správy a financií: účtovné knihy domácej pokladnice, denníky vojenskej </a:t>
            </a:r>
            <a:r>
              <a:rPr lang="sk-SK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pokladnice</a:t>
            </a:r>
          </a:p>
          <a:p>
            <a:pPr marL="342900" lvl="0" indent="-342900">
              <a:buFontTx/>
              <a:buChar char="-"/>
            </a:pPr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lvl="0"/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- </a:t>
            </a:r>
            <a:r>
              <a:rPr lang="sk-SK" sz="20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Knihy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súdnictva: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sedriálne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protokoly, protokoly trestných procesov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4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POMOCNÉ</a:t>
            </a:r>
            <a:r>
              <a:rPr lang="sk-SK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/>
            </a:r>
            <a:br>
              <a:rPr lang="sk-SK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</a:br>
            <a:r>
              <a:rPr lang="sk-SK" sz="24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-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elenchy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, indexy, registre, podacie protokoly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dirty="0"/>
              <a:t>-</a:t>
            </a:r>
          </a:p>
        </p:txBody>
      </p:sp>
      <p:sp>
        <p:nvSpPr>
          <p:cNvPr id="7" name="Šípka: doprava 6"/>
          <p:cNvSpPr/>
          <p:nvPr/>
        </p:nvSpPr>
        <p:spPr>
          <a:xfrm>
            <a:off x="268941" y="2474258"/>
            <a:ext cx="528918" cy="33169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505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B80A9B2-0410-4956-84D6-836A0E9A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Územnosprávne členenie Uhorska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4B5A9C3C-6FAF-4FBB-8A1A-FAB17E43B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9638" y="2256639"/>
            <a:ext cx="6752724" cy="4197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2036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271247" y="242047"/>
            <a:ext cx="18108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SPISY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331693" y="857600"/>
            <a:ext cx="4693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 </a:t>
            </a:r>
            <a:endParaRPr lang="sk-SK" sz="2000" dirty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Administratívne - kongregačné  spisy</a:t>
            </a:r>
            <a:r>
              <a:rPr lang="sk-SK" sz="20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(polovica 17. storočia)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7225554" y="1257710"/>
            <a:ext cx="49664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Súdne spisy</a:t>
            </a:r>
            <a:b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</a:b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(prvá tretina 17. storočia)</a:t>
            </a:r>
          </a:p>
          <a:p>
            <a:endParaRPr lang="sk-SK" dirty="0"/>
          </a:p>
        </p:txBody>
      </p:sp>
      <p:cxnSp>
        <p:nvCxnSpPr>
          <p:cNvPr id="7" name="Rovná spojovacia šípka 6"/>
          <p:cNvCxnSpPr/>
          <p:nvPr/>
        </p:nvCxnSpPr>
        <p:spPr>
          <a:xfrm flipH="1">
            <a:off x="3834287" y="851398"/>
            <a:ext cx="1051478" cy="292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>
            <a:off x="6898343" y="832686"/>
            <a:ext cx="1008528" cy="305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BlokTextu 12"/>
          <p:cNvSpPr txBox="1"/>
          <p:nvPr/>
        </p:nvSpPr>
        <p:spPr>
          <a:xfrm>
            <a:off x="331693" y="2483859"/>
            <a:ext cx="71179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Diferenciácia po polovici 18. storočia:</a:t>
            </a:r>
            <a:endParaRPr lang="sk-SK" sz="28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331693" y="3326701"/>
            <a:ext cx="11017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Administratívne spisy:  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kongregačné, snemové, daňové, vojenské, šľachtické, urbárske</a:t>
            </a:r>
          </a:p>
          <a:p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  <a:endParaRPr lang="sk-SK" sz="2000" dirty="0">
              <a:solidFill>
                <a:schemeClr val="bg2">
                  <a:lumMod val="40000"/>
                  <a:lumOff val="60000"/>
                </a:schemeClr>
              </a:solidFill>
              <a:latin typeface="Trebuchet MS" panose="020B0603020202020204" pitchFamily="34" charset="0"/>
            </a:endParaRPr>
          </a:p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Súdne spisy:</a:t>
            </a:r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          civilné –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spisy stoličného súdu, procesné 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                                           spisy, konkurzné spory,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                                           testamenty, sirotské spisy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                              trestné –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spisy trestného súdu, trestné 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                                                       spisy procesné </a:t>
            </a:r>
          </a:p>
        </p:txBody>
      </p:sp>
      <p:cxnSp>
        <p:nvCxnSpPr>
          <p:cNvPr id="15" name="Rovná spojovacia šípka 14"/>
          <p:cNvCxnSpPr/>
          <p:nvPr/>
        </p:nvCxnSpPr>
        <p:spPr>
          <a:xfrm>
            <a:off x="2255520" y="4191476"/>
            <a:ext cx="1148080" cy="1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>
            <a:off x="2255520" y="4531360"/>
            <a:ext cx="1120589" cy="765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36041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805462" y="275606"/>
            <a:ext cx="20698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ÚČTY</a:t>
            </a:r>
          </a:p>
          <a:p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264544" y="1562502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Hospodárenie stolice</a:t>
            </a:r>
            <a:endParaRPr lang="sk-SK" sz="2400" dirty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cxnSp>
        <p:nvCxnSpPr>
          <p:cNvPr id="4" name="Rovná spojovacia šípka 3"/>
          <p:cNvCxnSpPr/>
          <p:nvPr/>
        </p:nvCxnSpPr>
        <p:spPr>
          <a:xfrm>
            <a:off x="3634509" y="2008604"/>
            <a:ext cx="1269076" cy="406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Rovná spojovacia šípka 4"/>
          <p:cNvCxnSpPr/>
          <p:nvPr/>
        </p:nvCxnSpPr>
        <p:spPr>
          <a:xfrm flipV="1">
            <a:off x="3634509" y="1534325"/>
            <a:ext cx="1170953" cy="161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5123863" y="1347059"/>
            <a:ext cx="29343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domáca pokladnica</a:t>
            </a:r>
          </a:p>
          <a:p>
            <a:r>
              <a:rPr lang="sk-SK" dirty="0"/>
              <a:t>                                      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5123863" y="2311757"/>
            <a:ext cx="29759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vojenská pokladnica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282627" y="3418813"/>
            <a:ext cx="12435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- Účtovné knihy</a:t>
            </a:r>
            <a:r>
              <a:rPr lang="sk-SK" sz="20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účtovná kniha domácej pokladnice, denníky vojenskej pokladnice </a:t>
            </a:r>
          </a:p>
          <a:p>
            <a:pPr lvl="0"/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-</a:t>
            </a:r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Účtovné predpisy</a:t>
            </a:r>
            <a:r>
              <a:rPr lang="sk-SK" sz="20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súpisy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portálne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dikálne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taxalistov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, 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armalistov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, fajčiarov, platové tabuľky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- Vyúčtovania</a:t>
            </a:r>
            <a:r>
              <a:rPr lang="sk-SK" sz="20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polročné, ročné, čiastočné za okresy a celkové za stolicu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-</a:t>
            </a:r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Účtovné výpisy</a:t>
            </a:r>
            <a:r>
              <a:rPr lang="sk-SK" sz="20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(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extractus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)</a:t>
            </a:r>
            <a:r>
              <a:rPr lang="sk-SK" sz="20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: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výpisy z 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dikálnych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súpisov, z evidencie daňových nedoplatkov </a:t>
            </a:r>
          </a:p>
          <a:p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 </a:t>
            </a:r>
          </a:p>
          <a:p>
            <a:pPr lvl="0"/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-</a:t>
            </a:r>
            <a:r>
              <a:rPr lang="sk-SK" sz="2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</a:t>
            </a:r>
            <a:r>
              <a:rPr lang="sk-SK" sz="2000" b="1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Účtovné doklady</a:t>
            </a:r>
            <a:r>
              <a:rPr lang="sk-SK" sz="2000" dirty="0">
                <a:solidFill>
                  <a:schemeClr val="tx2">
                    <a:lumMod val="50000"/>
                  </a:schemeClr>
                </a:solidFill>
                <a:latin typeface="Trebuchet MS" panose="020B0603020202020204" pitchFamily="34" charset="0"/>
              </a:rPr>
              <a:t>: 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potvrdenia o príjme a výdavku (</a:t>
            </a:r>
            <a:r>
              <a:rPr lang="sk-SK" sz="20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kvitancie</a:t>
            </a:r>
            <a:r>
              <a:rPr lang="sk-SK" sz="2000" dirty="0">
                <a:solidFill>
                  <a:schemeClr val="bg2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)</a:t>
            </a:r>
          </a:p>
          <a:p>
            <a:r>
              <a:rPr lang="sk-SK" b="1" dirty="0"/>
              <a:t> </a:t>
            </a:r>
            <a:endParaRPr lang="sk-SK" dirty="0"/>
          </a:p>
          <a:p>
            <a:r>
              <a:rPr lang="sk-SK" dirty="0"/>
              <a:t> 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45994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129702" y="1712448"/>
            <a:ext cx="7943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72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ĎAKUJEM VÁM ZA TRPEZLIVOSŤ A POZORNOSŤ</a:t>
            </a:r>
          </a:p>
        </p:txBody>
      </p:sp>
    </p:spTree>
    <p:extLst>
      <p:ext uri="{BB962C8B-B14F-4D97-AF65-F5344CB8AC3E}">
        <p14:creationId xmlns:p14="http://schemas.microsoft.com/office/powerpoint/2010/main" val="2225724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397D29C-3770-4B30-9CD5-A83B25A0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Znaky stabilizácie stoličnej správy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B7A2AF15-7FF4-42F1-A5D5-A47C2E99F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359017"/>
            <a:ext cx="10353762" cy="52095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r>
              <a:rPr lang="sk-SK" sz="2400" dirty="0"/>
              <a:t> </a:t>
            </a:r>
            <a:r>
              <a:rPr lang="sk-SK" sz="2800" b="1" dirty="0"/>
              <a:t>Stále sídlo</a:t>
            </a:r>
          </a:p>
          <a:p>
            <a:r>
              <a:rPr lang="sk-SK" sz="2800" dirty="0"/>
              <a:t> </a:t>
            </a:r>
            <a:r>
              <a:rPr lang="sk-SK" sz="2800" b="1" dirty="0"/>
              <a:t>Stoličný dom</a:t>
            </a:r>
          </a:p>
          <a:p>
            <a:r>
              <a:rPr lang="sk-SK" sz="2800" b="1" dirty="0"/>
              <a:t> Stoličný erb</a:t>
            </a:r>
          </a:p>
          <a:p>
            <a:r>
              <a:rPr lang="sk-SK" sz="2800" b="1" dirty="0"/>
              <a:t> Osobitná stoličná pečať</a:t>
            </a:r>
          </a:p>
          <a:p>
            <a:r>
              <a:rPr lang="sk-SK" sz="2800" b="1" dirty="0"/>
              <a:t> Stále pôsobiaci notár</a:t>
            </a:r>
          </a:p>
          <a:p>
            <a:r>
              <a:rPr lang="sk-SK" sz="2800" b="1" dirty="0"/>
              <a:t> Pravidelné vedenie úradných kníh</a:t>
            </a:r>
          </a:p>
          <a:p>
            <a:r>
              <a:rPr lang="sk-SK" sz="2800" b="1" dirty="0"/>
              <a:t> Stoličný archív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46580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A9F9AFE-6383-49BA-AB95-A488941C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3" y="609600"/>
            <a:ext cx="10353761" cy="1326321"/>
          </a:xfrm>
        </p:spPr>
        <p:txBody>
          <a:bodyPr>
            <a:normAutofit/>
          </a:bodyPr>
          <a:lstStyle/>
          <a:p>
            <a:r>
              <a:rPr lang="sk-SK" sz="3200" dirty="0"/>
              <a:t>Uhorsko po obsadení Osmanskou ríšou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DDEB5FB4-6F75-48BE-8D4D-D93FF6F15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626" y="1935921"/>
            <a:ext cx="6609869" cy="4766693"/>
          </a:xfrm>
        </p:spPr>
      </p:pic>
    </p:spTree>
    <p:extLst>
      <p:ext uri="{BB962C8B-B14F-4D97-AF65-F5344CB8AC3E}">
        <p14:creationId xmlns:p14="http://schemas.microsoft.com/office/powerpoint/2010/main" val="4087373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31DB283-9F70-4FBC-97CC-80AD449C2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Najvyššie orgány stolice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AD007B65-EFBF-4881-B642-E30CE8D57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501140"/>
            <a:ext cx="10353762" cy="4853940"/>
          </a:xfrm>
        </p:spPr>
        <p:txBody>
          <a:bodyPr>
            <a:normAutofit fontScale="92500" lnSpcReduction="20000"/>
          </a:bodyPr>
          <a:lstStyle/>
          <a:p>
            <a:endParaRPr lang="sk-SK" dirty="0"/>
          </a:p>
          <a:p>
            <a:r>
              <a:rPr lang="sk-SK" sz="2800" b="1" dirty="0"/>
              <a:t>Súdna stolica (</a:t>
            </a:r>
            <a:r>
              <a:rPr lang="sk-SK" sz="2800" b="1" dirty="0" err="1"/>
              <a:t>sedria</a:t>
            </a:r>
            <a:r>
              <a:rPr lang="sk-SK" sz="2800" b="1" dirty="0"/>
              <a:t>, </a:t>
            </a:r>
            <a:r>
              <a:rPr lang="sk-SK" sz="2800" b="1" dirty="0" err="1"/>
              <a:t>sedes</a:t>
            </a:r>
            <a:r>
              <a:rPr lang="sk-SK" sz="2800" b="1" dirty="0"/>
              <a:t> </a:t>
            </a:r>
            <a:r>
              <a:rPr lang="sk-SK" sz="2800" b="1" dirty="0" err="1"/>
              <a:t>judiciaria</a:t>
            </a:r>
            <a:r>
              <a:rPr lang="sk-SK" sz="2800" b="1" dirty="0"/>
              <a:t>): súdne záležitosti civilné aj trestné</a:t>
            </a:r>
          </a:p>
          <a:p>
            <a:endParaRPr lang="sk-SK" sz="2800" b="1" dirty="0"/>
          </a:p>
          <a:p>
            <a:r>
              <a:rPr lang="sk-SK" sz="2800" b="1" dirty="0"/>
              <a:t>Generálna kongregácia ( </a:t>
            </a:r>
            <a:r>
              <a:rPr lang="sk-SK" sz="2800" b="1" dirty="0" err="1"/>
              <a:t>congregatio</a:t>
            </a:r>
            <a:r>
              <a:rPr lang="sk-SK" sz="2800" b="1" dirty="0"/>
              <a:t> </a:t>
            </a:r>
            <a:r>
              <a:rPr lang="sk-SK" sz="2800" b="1" dirty="0" err="1"/>
              <a:t>generalis</a:t>
            </a:r>
            <a:r>
              <a:rPr lang="sk-SK" sz="2800" b="1" dirty="0"/>
              <a:t>): administratívno-správne záležitosti </a:t>
            </a:r>
          </a:p>
          <a:p>
            <a:endParaRPr lang="sk-SK" sz="2800" b="1" dirty="0"/>
          </a:p>
          <a:p>
            <a:r>
              <a:rPr lang="sk-SK" sz="2800" b="1" dirty="0"/>
              <a:t>Partikulárna kongregácia (</a:t>
            </a:r>
            <a:r>
              <a:rPr lang="sk-SK" sz="2800" b="1" dirty="0" err="1"/>
              <a:t>congregatio</a:t>
            </a:r>
            <a:r>
              <a:rPr lang="sk-SK" sz="2800" b="1" dirty="0"/>
              <a:t> </a:t>
            </a:r>
            <a:r>
              <a:rPr lang="sk-SK" sz="2800" b="1" dirty="0" err="1"/>
              <a:t>particularis</a:t>
            </a:r>
            <a:r>
              <a:rPr lang="sk-SK" sz="2800" b="1" dirty="0"/>
              <a:t>): v naliehavých prípadoch, rozhodnutia musela schváliť generálna kongregácia</a:t>
            </a:r>
          </a:p>
          <a:p>
            <a:endParaRPr lang="sk-SK" sz="28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53895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3AFCC26-42B5-4C70-AF46-AD6AF1374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Volení stoliční funkcionári koncom 18. storočia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xmlns="" id="{735A70D7-1B42-4E9F-AF1A-9D8C14C06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677" y="2095500"/>
            <a:ext cx="6545120" cy="3695700"/>
          </a:xfrm>
        </p:spPr>
      </p:pic>
    </p:spTree>
    <p:extLst>
      <p:ext uri="{BB962C8B-B14F-4D97-AF65-F5344CB8AC3E}">
        <p14:creationId xmlns:p14="http://schemas.microsoft.com/office/powerpoint/2010/main" val="2759989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85FC66C-8495-4F54-B790-8C7F791E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Členenie písomnej produkcie stolíc v období novoveku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2D40AC55-59EE-4BE7-AF32-B97D9C618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815" y="3685556"/>
            <a:ext cx="10353762" cy="27655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/>
              <a:t>Listiny             Listy                   Knihy               Spisy                Účty</a:t>
            </a:r>
          </a:p>
          <a:p>
            <a:endParaRPr lang="sk-SK" sz="2800" b="1" dirty="0"/>
          </a:p>
          <a:p>
            <a:r>
              <a:rPr lang="sk-SK" sz="2400" dirty="0"/>
              <a:t>Interné písomnosti: štatúty, správy a úpravy, inštrukcie </a:t>
            </a:r>
            <a:endParaRPr lang="sk-SK" sz="2800" dirty="0"/>
          </a:p>
          <a:p>
            <a:endParaRPr lang="sk-SK" sz="2800" dirty="0"/>
          </a:p>
        </p:txBody>
      </p:sp>
      <p:cxnSp>
        <p:nvCxnSpPr>
          <p:cNvPr id="5" name="Rovná spojovacia šípka 4">
            <a:extLst>
              <a:ext uri="{FF2B5EF4-FFF2-40B4-BE49-F238E27FC236}">
                <a16:creationId xmlns:a16="http://schemas.microsoft.com/office/drawing/2014/main" xmlns="" id="{DB60DC2E-B156-4C62-819A-7B96B008BB99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2598482" y="1935921"/>
            <a:ext cx="3492194" cy="891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xmlns="" id="{3D018DE2-C91A-41A3-AC70-01627B076DA2}"/>
              </a:ext>
            </a:extLst>
          </p:cNvPr>
          <p:cNvCxnSpPr>
            <a:stCxn id="2" idx="2"/>
          </p:cNvCxnSpPr>
          <p:nvPr/>
        </p:nvCxnSpPr>
        <p:spPr>
          <a:xfrm flipH="1">
            <a:off x="3863340" y="1935921"/>
            <a:ext cx="2227336" cy="1256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Rovná spojovacia šípka 10">
            <a:extLst>
              <a:ext uri="{FF2B5EF4-FFF2-40B4-BE49-F238E27FC236}">
                <a16:creationId xmlns:a16="http://schemas.microsoft.com/office/drawing/2014/main" xmlns="" id="{7D5562E6-F358-48EA-8A6F-91D9D57365BB}"/>
              </a:ext>
            </a:extLst>
          </p:cNvPr>
          <p:cNvCxnSpPr>
            <a:cxnSpLocks/>
          </p:cNvCxnSpPr>
          <p:nvPr/>
        </p:nvCxnSpPr>
        <p:spPr>
          <a:xfrm>
            <a:off x="6090674" y="1967283"/>
            <a:ext cx="104382" cy="12873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Rovná spojovacia šípka 13">
            <a:extLst>
              <a:ext uri="{FF2B5EF4-FFF2-40B4-BE49-F238E27FC236}">
                <a16:creationId xmlns:a16="http://schemas.microsoft.com/office/drawing/2014/main" xmlns="" id="{02F36EB7-A11D-4F77-8628-DC9F577AB655}"/>
              </a:ext>
            </a:extLst>
          </p:cNvPr>
          <p:cNvCxnSpPr>
            <a:stCxn id="2" idx="2"/>
          </p:cNvCxnSpPr>
          <p:nvPr/>
        </p:nvCxnSpPr>
        <p:spPr>
          <a:xfrm>
            <a:off x="6090676" y="1935921"/>
            <a:ext cx="2276084" cy="11958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Rovná spojovacia šípka 15">
            <a:extLst>
              <a:ext uri="{FF2B5EF4-FFF2-40B4-BE49-F238E27FC236}">
                <a16:creationId xmlns:a16="http://schemas.microsoft.com/office/drawing/2014/main" xmlns="" id="{605AEB48-478C-4569-979B-867BEC5874C6}"/>
              </a:ext>
            </a:extLst>
          </p:cNvPr>
          <p:cNvCxnSpPr>
            <a:cxnSpLocks/>
          </p:cNvCxnSpPr>
          <p:nvPr/>
        </p:nvCxnSpPr>
        <p:spPr>
          <a:xfrm>
            <a:off x="6090674" y="1935921"/>
            <a:ext cx="4546844" cy="1120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5242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4649226D-ED58-4D3B-AC9F-DE5940AF4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Pečatenie stoličných písomností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xmlns="" id="{E537B53B-F984-4E1D-947F-7316A4EEB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Bratislavská stolica 1648</a:t>
            </a:r>
          </a:p>
        </p:txBody>
      </p:sp>
      <p:sp>
        <p:nvSpPr>
          <p:cNvPr id="8" name="Zástupný objekt pre text 7">
            <a:extLst>
              <a:ext uri="{FF2B5EF4-FFF2-40B4-BE49-F238E27FC236}">
                <a16:creationId xmlns:a16="http://schemas.microsoft.com/office/drawing/2014/main" xmlns="" id="{746F98A7-3B8C-4004-BC2E-F385DD34ACF6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913794" y="2172749"/>
            <a:ext cx="3298956" cy="3206829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xmlns="" id="{E597E7A3-FDD0-4731-B718-A11DCF576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b="1" dirty="0"/>
              <a:t>Bratislavská stolica 1665</a:t>
            </a:r>
          </a:p>
        </p:txBody>
      </p:sp>
      <p:sp>
        <p:nvSpPr>
          <p:cNvPr id="9" name="Zástupný objekt pre text 8">
            <a:extLst>
              <a:ext uri="{FF2B5EF4-FFF2-40B4-BE49-F238E27FC236}">
                <a16:creationId xmlns:a16="http://schemas.microsoft.com/office/drawing/2014/main" xmlns="" id="{79B2A767-AE2D-4B68-8E26-A5A3EEBE817B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94097" y="2172749"/>
            <a:ext cx="3299821" cy="3206829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7" name="Zástupný objekt pre text 6">
            <a:extLst>
              <a:ext uri="{FF2B5EF4-FFF2-40B4-BE49-F238E27FC236}">
                <a16:creationId xmlns:a16="http://schemas.microsoft.com/office/drawing/2014/main" xmlns="" id="{001AFA5B-254F-4CD6-8AAF-74249625F9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k-SK" b="1" dirty="0"/>
              <a:t>Trenčianska stolica 1590</a:t>
            </a:r>
          </a:p>
        </p:txBody>
      </p:sp>
      <p:sp>
        <p:nvSpPr>
          <p:cNvPr id="10" name="Zástupný objekt pre text 9">
            <a:extLst>
              <a:ext uri="{FF2B5EF4-FFF2-40B4-BE49-F238E27FC236}">
                <a16:creationId xmlns:a16="http://schemas.microsoft.com/office/drawing/2014/main" xmlns="" id="{D8DDBA73-1E7A-4DCA-A5D5-65B235FCB468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976346" y="2172749"/>
            <a:ext cx="3291211" cy="3206829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xmlns="" id="{CAD4CB79-FBBB-4C58-BA18-32472F073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24" y="2824224"/>
            <a:ext cx="3201926" cy="2555354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xmlns="" id="{5D077A82-3898-4112-8138-BC616D9D1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48" y="2824223"/>
            <a:ext cx="3298558" cy="2555355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xmlns="" id="{B9B7161F-570A-4477-994B-92F4FF09D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297" y="3411891"/>
            <a:ext cx="3291211" cy="140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29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>
            <a:extLst>
              <a:ext uri="{FF2B5EF4-FFF2-40B4-BE49-F238E27FC236}">
                <a16:creationId xmlns:a16="http://schemas.microsoft.com/office/drawing/2014/main" xmlns="" id="{71AE0605-82CA-4AC1-9297-758D283C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Ďalšie možnosti Umiestnenia pečatí</a:t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Liptovská stolica 1517                          Turčianska stolica 1502</a:t>
            </a:r>
          </a:p>
        </p:txBody>
      </p:sp>
      <p:pic>
        <p:nvPicPr>
          <p:cNvPr id="18" name="Zástupný objekt pre obsah 17">
            <a:extLst>
              <a:ext uri="{FF2B5EF4-FFF2-40B4-BE49-F238E27FC236}">
                <a16:creationId xmlns:a16="http://schemas.microsoft.com/office/drawing/2014/main" xmlns="" id="{ED28F9D4-4FAB-4B03-A884-140B68EEDE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947" y="2210766"/>
            <a:ext cx="5868364" cy="4037634"/>
          </a:xfrm>
        </p:spPr>
      </p:pic>
      <p:pic>
        <p:nvPicPr>
          <p:cNvPr id="20" name="Zástupný objekt pre obsah 19">
            <a:extLst>
              <a:ext uri="{FF2B5EF4-FFF2-40B4-BE49-F238E27FC236}">
                <a16:creationId xmlns:a16="http://schemas.microsoft.com/office/drawing/2014/main" xmlns="" id="{92ECA7B5-24DF-44F9-AA7C-F55AED420D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51691" y="2210766"/>
            <a:ext cx="5868364" cy="4037634"/>
          </a:xfrm>
        </p:spPr>
      </p:pic>
    </p:spTree>
    <p:extLst>
      <p:ext uri="{BB962C8B-B14F-4D97-AF65-F5344CB8AC3E}">
        <p14:creationId xmlns:p14="http://schemas.microsoft.com/office/powerpoint/2010/main" val="13754574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813</TotalTime>
  <Words>285</Words>
  <Application>Microsoft Office PowerPoint</Application>
  <PresentationFormat>Širokouhlá</PresentationFormat>
  <Paragraphs>127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9" baseType="lpstr">
      <vt:lpstr>Arial</vt:lpstr>
      <vt:lpstr>Bookman Old Style</vt:lpstr>
      <vt:lpstr>Calibri</vt:lpstr>
      <vt:lpstr>Rockwell</vt:lpstr>
      <vt:lpstr>Trebuchet MS</vt:lpstr>
      <vt:lpstr>Yu Mincho Light</vt:lpstr>
      <vt:lpstr>Damask</vt:lpstr>
      <vt:lpstr>Stolice a Ich písomná produkciA   v Období novoveku  </vt:lpstr>
      <vt:lpstr>Územnosprávne členenie Uhorska</vt:lpstr>
      <vt:lpstr>Znaky stabilizácie stoličnej správy </vt:lpstr>
      <vt:lpstr>Uhorsko po obsadení Osmanskou ríšou</vt:lpstr>
      <vt:lpstr>Najvyššie orgány stolice </vt:lpstr>
      <vt:lpstr>Volení stoliční funkcionári koncom 18. storočia</vt:lpstr>
      <vt:lpstr>Členenie písomnej produkcie stolíc v období novoveku </vt:lpstr>
      <vt:lpstr>Pečatenie stoličných písomností</vt:lpstr>
      <vt:lpstr>Ďalšie možnosti Umiestnenia pečatí  Liptovská stolica 1517                          Turčianska stolica 1502</vt:lpstr>
      <vt:lpstr>CLONY NA STOLIČNÝCH PEČATIACH</vt:lpstr>
      <vt:lpstr> StoličnÉ Armálesy    Tekovská stolica 1552                 Oravská stolica 1679 </vt:lpstr>
      <vt:lpstr>Typárium a pečať Bratislavskej stolice  obdobie vzniku :1699 – 1702</vt:lpstr>
      <vt:lpstr>Pečať z jozefínskeho obdobia  1786 – 1790 </vt:lpstr>
      <vt:lpstr>L I S T I N Y </vt:lpstr>
      <vt:lpstr>Prezentácia programu PowerPoint</vt:lpstr>
      <vt:lpstr>List stoličných funkcionárov  1699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Premeny diplomatickej produkcie Bratislavskej stolice v 16. až 18. storočí</dc:title>
  <dc:creator>SASE</dc:creator>
  <cp:lastModifiedBy>LEsro</cp:lastModifiedBy>
  <cp:revision>63</cp:revision>
  <cp:lastPrinted>2017-11-23T19:07:29Z</cp:lastPrinted>
  <dcterms:created xsi:type="dcterms:W3CDTF">2016-09-27T09:41:43Z</dcterms:created>
  <dcterms:modified xsi:type="dcterms:W3CDTF">2017-11-23T19:17:33Z</dcterms:modified>
</cp:coreProperties>
</file>