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67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29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618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74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52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02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43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21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15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05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980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42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4.12.2017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393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cs-CZ" dirty="0" smtClean="0"/>
              <a:t>Základní pravidla 2015 v praxi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sz="1600" dirty="0" smtClean="0"/>
          </a:p>
          <a:p>
            <a:r>
              <a:rPr lang="cs-CZ" sz="3000" dirty="0" smtClean="0"/>
              <a:t>Archivní čtvrtek, 7. 12. 2017</a:t>
            </a:r>
            <a:endParaRPr lang="cs-CZ" sz="3000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pPr algn="l"/>
            <a:r>
              <a:rPr lang="cs-CZ" sz="1900" dirty="0" smtClean="0"/>
              <a:t>Mgr. Michaela Zemánková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849943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Množstevní složka</a:t>
            </a:r>
            <a:endParaRPr lang="cs-CZ" sz="40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55" y="1340768"/>
            <a:ext cx="8424936" cy="5256584"/>
          </a:xfrm>
          <a:prstGeom prst="rect">
            <a:avLst/>
          </a:prstGeom>
        </p:spPr>
      </p:pic>
      <p:sp>
        <p:nvSpPr>
          <p:cNvPr id="4" name="Ovál 3"/>
          <p:cNvSpPr/>
          <p:nvPr/>
        </p:nvSpPr>
        <p:spPr>
          <a:xfrm>
            <a:off x="375455" y="3284984"/>
            <a:ext cx="596145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3995936" y="2852936"/>
            <a:ext cx="108012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473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 smtClean="0"/>
              <a:t>Logická složka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6913"/>
            <a:ext cx="9036496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0" y="2276872"/>
            <a:ext cx="2411760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411760" y="2348880"/>
            <a:ext cx="2952328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7579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Množstevní složka pod logickou</a:t>
            </a:r>
            <a:endParaRPr lang="cs-CZ" sz="40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72" y="1491327"/>
            <a:ext cx="8811855" cy="3848637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66072" y="2708920"/>
            <a:ext cx="2677736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059832" y="1504681"/>
            <a:ext cx="5544616" cy="3401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3059832" y="2636912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888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Složka s typem EJ</a:t>
            </a:r>
            <a:endParaRPr lang="cs-CZ" sz="4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069" y="1689111"/>
            <a:ext cx="6849431" cy="4172532"/>
          </a:xfrm>
          <a:prstGeom prst="rect">
            <a:avLst/>
          </a:prstGeom>
        </p:spPr>
      </p:pic>
      <p:sp>
        <p:nvSpPr>
          <p:cNvPr id="8" name="Ovál 7"/>
          <p:cNvSpPr/>
          <p:nvPr/>
        </p:nvSpPr>
        <p:spPr>
          <a:xfrm>
            <a:off x="1223483" y="2913247"/>
            <a:ext cx="612213" cy="2997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4355976" y="2913247"/>
            <a:ext cx="792088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69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Úroveň popisu jednotlivost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19050">
            <a:solidFill>
              <a:srgbClr val="00B050"/>
            </a:solidFill>
          </a:ln>
        </p:spPr>
        <p:txBody>
          <a:bodyPr>
            <a:normAutofit/>
          </a:bodyPr>
          <a:lstStyle/>
          <a:p>
            <a:endParaRPr lang="cs-CZ" sz="1200" dirty="0" smtClean="0"/>
          </a:p>
          <a:p>
            <a:r>
              <a:rPr lang="cs-CZ" sz="2800" dirty="0" smtClean="0"/>
              <a:t>pro záznam jednotlivin</a:t>
            </a:r>
          </a:p>
          <a:p>
            <a:pPr lvl="1"/>
            <a:r>
              <a:rPr lang="cs-CZ" sz="1800" dirty="0" smtClean="0"/>
              <a:t>kniha, podací protokol, kartotéka, mapa, razítko apod.</a:t>
            </a:r>
          </a:p>
          <a:p>
            <a:endParaRPr lang="cs-CZ" sz="1200" dirty="0" smtClean="0"/>
          </a:p>
          <a:p>
            <a:r>
              <a:rPr lang="cs-CZ" sz="2800" dirty="0" smtClean="0"/>
              <a:t>pro záznam dále nedělitelných částí složek</a:t>
            </a:r>
          </a:p>
          <a:p>
            <a:pPr lvl="1"/>
            <a:r>
              <a:rPr lang="cs-CZ" sz="1800" dirty="0"/>
              <a:t>p</a:t>
            </a:r>
            <a:r>
              <a:rPr lang="cs-CZ" sz="1800" dirty="0" smtClean="0"/>
              <a:t>rotokol ze spisu, jeden výuční list ze složky apod.</a:t>
            </a:r>
          </a:p>
          <a:p>
            <a:endParaRPr lang="cs-CZ" sz="1200" dirty="0" smtClean="0"/>
          </a:p>
          <a:p>
            <a:r>
              <a:rPr lang="cs-CZ" sz="2800" dirty="0"/>
              <a:t>m</a:t>
            </a:r>
            <a:r>
              <a:rPr lang="cs-CZ" sz="2800" dirty="0" smtClean="0"/>
              <a:t>ožnost dělit na část jednotlivosti</a:t>
            </a:r>
          </a:p>
          <a:p>
            <a:pPr lvl="1"/>
            <a:r>
              <a:rPr lang="cs-CZ" sz="1800" dirty="0" smtClean="0"/>
              <a:t>složka: Pozvánky, jednotlivost: Pozvánka s fotografií, část jednotlivosti: Fotografie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8586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Dvojí vztah složky a jednotlivosti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19050">
            <a:solidFill>
              <a:srgbClr val="00B050"/>
            </a:solidFill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sz="3300" dirty="0">
                <a:cs typeface="Times New Roman" panose="02020603050405020304" pitchFamily="18" charset="0"/>
              </a:rPr>
              <a:t>jednotlivost (1//1)	</a:t>
            </a:r>
          </a:p>
          <a:p>
            <a:pPr marL="0" indent="0">
              <a:buNone/>
            </a:pPr>
            <a:r>
              <a:rPr lang="cs-CZ" sz="3300" dirty="0">
                <a:cs typeface="Times New Roman" panose="02020603050405020304" pitchFamily="18" charset="0"/>
              </a:rPr>
              <a:t>série		složka (1//2)	jednotlivost (1//2//1)</a:t>
            </a:r>
          </a:p>
          <a:p>
            <a:pPr marL="0" indent="0">
              <a:buNone/>
            </a:pPr>
            <a:r>
              <a:rPr lang="cs-CZ" sz="3300" dirty="0">
                <a:cs typeface="Times New Roman" panose="02020603050405020304" pitchFamily="18" charset="0"/>
              </a:rPr>
              <a:t>		složka (1//3)	jednotlivost (1//2//2)</a:t>
            </a:r>
          </a:p>
          <a:p>
            <a:endParaRPr lang="cs-CZ" sz="33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300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300" dirty="0" smtClean="0">
                <a:cs typeface="Times New Roman" panose="02020603050405020304" pitchFamily="18" charset="0"/>
              </a:rPr>
              <a:t>1  </a:t>
            </a:r>
            <a:r>
              <a:rPr lang="cs-CZ" sz="3300" dirty="0">
                <a:cs typeface="Times New Roman" panose="02020603050405020304" pitchFamily="18" charset="0"/>
              </a:rPr>
              <a:t>	Domovské záležitosti					série</a:t>
            </a:r>
          </a:p>
          <a:p>
            <a:pPr marL="0" indent="0">
              <a:buNone/>
            </a:pPr>
            <a:endParaRPr lang="cs-CZ" sz="33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300" dirty="0">
                <a:cs typeface="Times New Roman" panose="02020603050405020304" pitchFamily="18" charset="0"/>
              </a:rPr>
              <a:t>1//1  	Kniha záznamů o vydaných 		1920–1932   1 </a:t>
            </a:r>
            <a:r>
              <a:rPr lang="cs-CZ" sz="3300" dirty="0" err="1">
                <a:cs typeface="Times New Roman" panose="02020603050405020304" pitchFamily="18" charset="0"/>
              </a:rPr>
              <a:t>ukn</a:t>
            </a:r>
            <a:r>
              <a:rPr lang="cs-CZ" sz="3300" dirty="0">
                <a:cs typeface="Times New Roman" panose="02020603050405020304" pitchFamily="18" charset="0"/>
              </a:rPr>
              <a:t>      jednotlivost</a:t>
            </a:r>
          </a:p>
          <a:p>
            <a:pPr marL="0" indent="0">
              <a:buNone/>
            </a:pPr>
            <a:r>
              <a:rPr lang="cs-CZ" sz="3300" dirty="0">
                <a:cs typeface="Times New Roman" panose="02020603050405020304" pitchFamily="18" charset="0"/>
              </a:rPr>
              <a:t>        	domovských listech </a:t>
            </a:r>
            <a:r>
              <a:rPr lang="cs-CZ" sz="3300" i="1" dirty="0">
                <a:cs typeface="Times New Roman" panose="02020603050405020304" pitchFamily="18" charset="0"/>
              </a:rPr>
              <a:t>(jednotlivina)</a:t>
            </a:r>
          </a:p>
          <a:p>
            <a:pPr marL="0" indent="0">
              <a:buNone/>
            </a:pPr>
            <a:endParaRPr lang="cs-CZ" sz="33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300" dirty="0">
                <a:cs typeface="Times New Roman" panose="02020603050405020304" pitchFamily="18" charset="0"/>
              </a:rPr>
              <a:t>1//2  	Domovské listy příslušníků obce		1918–1921    kar	množstevní složka</a:t>
            </a:r>
          </a:p>
          <a:p>
            <a:pPr marL="0" indent="0">
              <a:buNone/>
            </a:pPr>
            <a:r>
              <a:rPr lang="cs-CZ" sz="3300" dirty="0">
                <a:cs typeface="Times New Roman" panose="02020603050405020304" pitchFamily="18" charset="0"/>
              </a:rPr>
              <a:t>1//2//1  	Novák Josef			1920	</a:t>
            </a:r>
          </a:p>
          <a:p>
            <a:pPr marL="0" indent="0">
              <a:buNone/>
            </a:pPr>
            <a:r>
              <a:rPr lang="cs-CZ" sz="3300" dirty="0">
                <a:cs typeface="Times New Roman" panose="02020603050405020304" pitchFamily="18" charset="0"/>
              </a:rPr>
              <a:t>1//2//2  	Nováková Anna			1921		neevidovaná </a:t>
            </a:r>
          </a:p>
          <a:p>
            <a:pPr marL="0" indent="0">
              <a:buNone/>
            </a:pPr>
            <a:r>
              <a:rPr lang="cs-CZ" sz="3300" dirty="0">
                <a:cs typeface="Times New Roman" panose="02020603050405020304" pitchFamily="18" charset="0"/>
              </a:rPr>
              <a:t>1//2//3	Pavlík Petr				</a:t>
            </a:r>
            <a:r>
              <a:rPr lang="cs-CZ" sz="3300" dirty="0" smtClean="0">
                <a:cs typeface="Times New Roman" panose="02020603050405020304" pitchFamily="18" charset="0"/>
              </a:rPr>
              <a:t>1918		jednotlivost</a:t>
            </a:r>
            <a:endParaRPr lang="cs-CZ" sz="33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3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300" dirty="0">
                <a:cs typeface="Times New Roman" panose="02020603050405020304" pitchFamily="18" charset="0"/>
              </a:rPr>
              <a:t>1//3  	Domovské listy cizích příslušníků 	</a:t>
            </a:r>
            <a:r>
              <a:rPr lang="cs-CZ" sz="3300" dirty="0" smtClean="0">
                <a:cs typeface="Times New Roman" panose="02020603050405020304" pitchFamily="18" charset="0"/>
              </a:rPr>
              <a:t>	1922–1945      kar	množstevní </a:t>
            </a:r>
            <a:r>
              <a:rPr lang="cs-CZ" sz="3300" dirty="0">
                <a:cs typeface="Times New Roman" panose="02020603050405020304" pitchFamily="18" charset="0"/>
              </a:rPr>
              <a:t>složka</a:t>
            </a:r>
          </a:p>
          <a:p>
            <a:endParaRPr lang="cs-CZ" sz="3300" dirty="0"/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1043608" y="1988840"/>
            <a:ext cx="122413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1043608" y="2204864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1043608" y="2204864"/>
            <a:ext cx="122413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419872" y="2204864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419872" y="2204864"/>
            <a:ext cx="72008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avá složená závorka 13"/>
          <p:cNvSpPr/>
          <p:nvPr/>
        </p:nvSpPr>
        <p:spPr>
          <a:xfrm>
            <a:off x="5796136" y="4653136"/>
            <a:ext cx="504056" cy="504056"/>
          </a:xfrm>
          <a:prstGeom prst="rightBrace">
            <a:avLst>
              <a:gd name="adj1" fmla="val 8333"/>
              <a:gd name="adj2" fmla="val 4568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902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cs-CZ" dirty="0"/>
              <a:t>Dvojí vztah složky a </a:t>
            </a:r>
            <a:r>
              <a:rPr lang="cs-CZ" dirty="0" smtClean="0"/>
              <a:t>jednotlivosti v ELZA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523" y="2958180"/>
            <a:ext cx="4686954" cy="1810003"/>
          </a:xfrm>
        </p:spPr>
      </p:pic>
    </p:spTree>
    <p:extLst>
      <p:ext uri="{BB962C8B-B14F-4D97-AF65-F5344CB8AC3E}">
        <p14:creationId xmlns:p14="http://schemas.microsoft.com/office/powerpoint/2010/main" val="1223363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1143000"/>
          </a:xfrm>
          <a:solidFill>
            <a:srgbClr val="00B050"/>
          </a:solidFill>
        </p:spPr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229200"/>
            <a:ext cx="8229600" cy="89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 smtClean="0"/>
              <a:t>Mgr. Michaela Zemánková</a:t>
            </a:r>
          </a:p>
          <a:p>
            <a:pPr marL="0" indent="0">
              <a:buNone/>
            </a:pPr>
            <a:r>
              <a:rPr lang="cs-CZ" sz="1800" dirty="0" smtClean="0"/>
              <a:t>Moravský zemský archiv v Brně, Státní okresní archiv Vyškov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59149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Seznámení se Základními pravidly 2015</a:t>
            </a:r>
            <a:endParaRPr lang="cs-CZ" sz="4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ln w="19050">
            <a:solidFill>
              <a:srgbClr val="00B050"/>
            </a:solidFill>
          </a:ln>
        </p:spPr>
        <p:txBody>
          <a:bodyPr>
            <a:normAutofit fontScale="92500" lnSpcReduction="10000"/>
          </a:bodyPr>
          <a:lstStyle/>
          <a:p>
            <a:endParaRPr lang="cs-CZ" sz="2800" dirty="0" smtClean="0"/>
          </a:p>
          <a:p>
            <a:r>
              <a:rPr lang="cs-CZ" sz="2800" dirty="0" smtClean="0"/>
              <a:t>starší základní pravidla</a:t>
            </a:r>
          </a:p>
          <a:p>
            <a:endParaRPr lang="cs-CZ" sz="2800" dirty="0" smtClean="0"/>
          </a:p>
          <a:p>
            <a:r>
              <a:rPr lang="cs-CZ" sz="2800" dirty="0"/>
              <a:t>tištěné pomůcky</a:t>
            </a:r>
          </a:p>
          <a:p>
            <a:endParaRPr lang="cs-CZ" sz="2800" dirty="0" smtClean="0"/>
          </a:p>
          <a:p>
            <a:r>
              <a:rPr lang="cs-CZ" sz="2800" dirty="0" smtClean="0"/>
              <a:t>Základní pravidla 2015</a:t>
            </a:r>
          </a:p>
          <a:p>
            <a:endParaRPr lang="cs-CZ" sz="2800" dirty="0"/>
          </a:p>
          <a:p>
            <a:r>
              <a:rPr lang="cs-CZ" sz="2800" dirty="0" smtClean="0"/>
              <a:t>archivní popis</a:t>
            </a:r>
          </a:p>
          <a:p>
            <a:endParaRPr lang="cs-CZ" sz="2800" dirty="0" smtClean="0"/>
          </a:p>
          <a:p>
            <a:r>
              <a:rPr lang="cs-CZ" sz="2800" dirty="0" smtClean="0"/>
              <a:t>ELZA </a:t>
            </a:r>
            <a:endParaRPr lang="cs-CZ" sz="28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333799"/>
            <a:ext cx="2191056" cy="3077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162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Co je stejné ve vztahu k minulosti?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19050">
            <a:solidFill>
              <a:srgbClr val="00B050"/>
            </a:solidFill>
          </a:ln>
        </p:spPr>
        <p:txBody>
          <a:bodyPr>
            <a:normAutofit/>
          </a:bodyPr>
          <a:lstStyle/>
          <a:p>
            <a:endParaRPr lang="cs-CZ" sz="1200" dirty="0" smtClean="0"/>
          </a:p>
          <a:p>
            <a:r>
              <a:rPr lang="cs-CZ" sz="2800" dirty="0" smtClean="0"/>
              <a:t>provenienční princip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sz="1800" dirty="0"/>
              <a:t>r</a:t>
            </a:r>
            <a:r>
              <a:rPr lang="cs-CZ" sz="1800" dirty="0" smtClean="0"/>
              <a:t>ozhodující hledisko pro vymezení archivního souboru je původce</a:t>
            </a:r>
          </a:p>
          <a:p>
            <a:endParaRPr lang="cs-CZ" sz="1200" dirty="0" smtClean="0"/>
          </a:p>
          <a:p>
            <a:r>
              <a:rPr lang="cs-CZ" sz="2800" dirty="0" smtClean="0"/>
              <a:t>základní archivní pomůcky</a:t>
            </a:r>
          </a:p>
          <a:p>
            <a:pPr marL="685800" lvl="2">
              <a:buFont typeface="Calibri" panose="020F0502020204030204" pitchFamily="34" charset="0"/>
              <a:buChar char="-"/>
            </a:pPr>
            <a:r>
              <a:rPr lang="cs-CZ" sz="1800" dirty="0" smtClean="0"/>
              <a:t>inventář, katalog, přibyl manipulační seznam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2800" dirty="0" smtClean="0"/>
              <a:t>úvod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sz="1800" dirty="0"/>
              <a:t>z</a:t>
            </a:r>
            <a:r>
              <a:rPr lang="cs-CZ" sz="1800" dirty="0" smtClean="0"/>
              <a:t>achován, pět kapitol, přibližně stejná náplň</a:t>
            </a:r>
          </a:p>
          <a:p>
            <a:endParaRPr lang="cs-CZ" sz="1200" dirty="0" smtClean="0"/>
          </a:p>
          <a:p>
            <a:r>
              <a:rPr lang="cs-CZ" sz="2800" dirty="0" smtClean="0"/>
              <a:t>popis archivního souboru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cs-CZ" sz="1800" dirty="0" smtClean="0"/>
              <a:t>dle logických celků od celku nejvyššího přes podřízené celky nižší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57255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Popis archivního souboru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1905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Staré schéma			Nové schéma</a:t>
            </a:r>
          </a:p>
          <a:p>
            <a:pPr marL="0" indent="0">
              <a:buNone/>
            </a:pPr>
            <a:endParaRPr lang="cs-CZ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Fond Archiv obce </a:t>
            </a:r>
            <a:r>
              <a:rPr lang="cs-CZ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		Fond Archiv obce </a:t>
            </a:r>
            <a:r>
              <a:rPr lang="cs-CZ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xxxx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1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I  </a:t>
            </a: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	Listiny			1	Listiny (série)</a:t>
            </a:r>
          </a:p>
          <a:p>
            <a:pPr marL="0" indent="0">
              <a:buNone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II	Úřední knihy		2	Úřední knihy (série)</a:t>
            </a:r>
          </a:p>
          <a:p>
            <a:pPr marL="0" indent="0">
              <a:buNone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III 	Spisový materiál		3	Spisový materiál (série)</a:t>
            </a:r>
          </a:p>
          <a:p>
            <a:pPr marL="0" indent="0">
              <a:buNone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III/1 	Registraturní pomůcky	3/1	Registraturní pomůcky </a:t>
            </a:r>
            <a:r>
              <a:rPr lang="cs-CZ" sz="1200" dirty="0">
                <a:latin typeface="Calibri" panose="020F0502020204030204" pitchFamily="34" charset="0"/>
                <a:cs typeface="Calibri" panose="020F0502020204030204" pitchFamily="34" charset="0"/>
              </a:rPr>
              <a:t>(série nižší úrovně)</a:t>
            </a:r>
          </a:p>
          <a:p>
            <a:pPr marL="0" indent="0">
              <a:buNone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III/2 	Spisy			3/2	Spisy (série nižší úrovně)</a:t>
            </a:r>
          </a:p>
          <a:p>
            <a:pPr marL="0" indent="0">
              <a:buNone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IV 	Účetní materiál		4	Účetní materiál (série)	</a:t>
            </a:r>
          </a:p>
          <a:p>
            <a:pPr marL="0" indent="0">
              <a:buNone/>
            </a:pPr>
            <a:r>
              <a:rPr lang="cs-CZ" sz="1800" dirty="0">
                <a:latin typeface="Calibri" panose="020F0502020204030204" pitchFamily="34" charset="0"/>
                <a:cs typeface="Calibri" panose="020F0502020204030204" pitchFamily="34" charset="0"/>
              </a:rPr>
              <a:t>V  	Ostatní materiál		5	Ostatní materiál (série)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97910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Co je nové v archivním popisu?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19050">
            <a:solidFill>
              <a:srgbClr val="00B050"/>
            </a:solidFill>
          </a:ln>
        </p:spPr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800" dirty="0" smtClean="0"/>
              <a:t>nové prvky popisu</a:t>
            </a:r>
          </a:p>
          <a:p>
            <a:pPr lvl="1"/>
            <a:r>
              <a:rPr lang="cs-CZ" sz="1800" dirty="0"/>
              <a:t>r</a:t>
            </a:r>
            <a:r>
              <a:rPr lang="cs-CZ" sz="1800" dirty="0" smtClean="0"/>
              <a:t>eferenční číslo, pořadové číslo, označení evidenční jednotky, ukládací číslo</a:t>
            </a:r>
          </a:p>
          <a:p>
            <a:pPr lvl="1"/>
            <a:r>
              <a:rPr lang="cs-CZ" sz="1800" dirty="0"/>
              <a:t>z</a:t>
            </a:r>
            <a:r>
              <a:rPr lang="cs-CZ" sz="1800" dirty="0" smtClean="0"/>
              <a:t>rušeno inventární </a:t>
            </a:r>
            <a:r>
              <a:rPr lang="cs-CZ" sz="1800" dirty="0"/>
              <a:t>číslo, číslo evidenční jednotky</a:t>
            </a:r>
          </a:p>
          <a:p>
            <a:endParaRPr lang="cs-CZ" sz="1200" dirty="0" smtClean="0"/>
          </a:p>
          <a:p>
            <a:endParaRPr lang="cs-CZ" sz="1200" dirty="0" smtClean="0"/>
          </a:p>
          <a:p>
            <a:r>
              <a:rPr lang="cs-CZ" sz="2800" dirty="0"/>
              <a:t>nové pojetí tvorby archivního popisu</a:t>
            </a:r>
          </a:p>
          <a:p>
            <a:endParaRPr lang="cs-CZ" sz="2800" dirty="0" smtClean="0"/>
          </a:p>
          <a:p>
            <a:r>
              <a:rPr lang="cs-CZ" sz="2800" dirty="0" smtClean="0"/>
              <a:t>nové </a:t>
            </a:r>
            <a:r>
              <a:rPr lang="cs-CZ" sz="2800" dirty="0" smtClean="0"/>
              <a:t>úrovně popisu série, složka, jednotlivost</a:t>
            </a:r>
          </a:p>
          <a:p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17676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Úrovně popisu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19050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cs-CZ" sz="2800" dirty="0" smtClean="0"/>
              <a:t>archivní soubor</a:t>
            </a:r>
          </a:p>
          <a:p>
            <a:pPr lvl="1"/>
            <a:r>
              <a:rPr lang="cs-CZ" sz="1800" dirty="0" smtClean="0"/>
              <a:t>archivní fond nebo sbírka</a:t>
            </a:r>
          </a:p>
          <a:p>
            <a:pPr lvl="1"/>
            <a:r>
              <a:rPr lang="cs-CZ" sz="1800" dirty="0"/>
              <a:t>o</a:t>
            </a:r>
            <a:r>
              <a:rPr lang="cs-CZ" sz="1800" dirty="0" smtClean="0"/>
              <a:t>bsahuje vždy minimálně jednu sérii</a:t>
            </a:r>
          </a:p>
          <a:p>
            <a:endParaRPr lang="cs-CZ" sz="1200" dirty="0" smtClean="0"/>
          </a:p>
          <a:p>
            <a:r>
              <a:rPr lang="cs-CZ" sz="2800" dirty="0" smtClean="0"/>
              <a:t>série </a:t>
            </a:r>
          </a:p>
          <a:p>
            <a:pPr lvl="1"/>
            <a:r>
              <a:rPr lang="cs-CZ" sz="1800" dirty="0" smtClean="0"/>
              <a:t>vnitřní oddělení archivního souboru</a:t>
            </a:r>
          </a:p>
          <a:p>
            <a:pPr lvl="1"/>
            <a:r>
              <a:rPr lang="cs-CZ" sz="1800" dirty="0" smtClean="0"/>
              <a:t>co nadpis ve starší pomůcce, to série v pomůcce podle ZP 2015</a:t>
            </a:r>
          </a:p>
          <a:p>
            <a:endParaRPr lang="cs-CZ" sz="1200" dirty="0" smtClean="0"/>
          </a:p>
          <a:p>
            <a:r>
              <a:rPr lang="cs-CZ" sz="2800" dirty="0" smtClean="0"/>
              <a:t>složka, jednotlivost</a:t>
            </a:r>
          </a:p>
          <a:p>
            <a:pPr lvl="1"/>
            <a:r>
              <a:rPr lang="cs-CZ" sz="1800" dirty="0" smtClean="0"/>
              <a:t>konkrétní archiválie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47848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Srovnání úrovní popisu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19050">
            <a:solidFill>
              <a:srgbClr val="00B05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SPISOVÝ 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MATERIÁL			nadpis		série</a:t>
            </a:r>
          </a:p>
          <a:p>
            <a:pPr marL="0" indent="0">
              <a:buNone/>
            </a:pPr>
            <a:endParaRPr lang="cs-CZ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itchFamily="34" charset="0"/>
              <a:buAutoNum type="alphaUcParenR"/>
            </a:pPr>
            <a:r>
              <a:rPr lang="cs-CZ" sz="2900" b="1" dirty="0">
                <a:latin typeface="Calibri" panose="020F0502020204030204" pitchFamily="34" charset="0"/>
                <a:cs typeface="Calibri" panose="020F0502020204030204" pitchFamily="34" charset="0"/>
              </a:rPr>
              <a:t>Evidenční pomůcky			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podnadpis	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série 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2. úrovně</a:t>
            </a:r>
          </a:p>
          <a:p>
            <a:pPr marL="0" indent="0">
              <a:buNone/>
            </a:pPr>
            <a:endParaRPr lang="cs-CZ" sz="2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itchFamily="34" charset="0"/>
              <a:buAutoNum type="arabicPlain" startAt="15"/>
            </a:pP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Podací protokol			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jednotlivina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	jednotlivost</a:t>
            </a:r>
          </a:p>
          <a:p>
            <a:pPr marL="0" indent="0">
              <a:buNone/>
            </a:pP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čes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., 26 x 40,5 cm, </a:t>
            </a:r>
            <a:r>
              <a:rPr lang="cs-CZ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ppl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., </a:t>
            </a:r>
            <a:r>
              <a:rPr lang="cs-CZ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poškoz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endParaRPr lang="cs-CZ" sz="29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900" b="1" dirty="0">
                <a:latin typeface="Calibri" panose="020F0502020204030204" pitchFamily="34" charset="0"/>
                <a:cs typeface="Calibri" panose="020F0502020204030204" pitchFamily="34" charset="0"/>
              </a:rPr>
              <a:t>B) Spisy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 				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	podnadpis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série 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2. úrovně</a:t>
            </a:r>
          </a:p>
          <a:p>
            <a:pPr marL="0" indent="0">
              <a:buNone/>
            </a:pPr>
            <a:endParaRPr lang="cs-CZ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00050" indent="-400050">
              <a:buFont typeface="Arial" pitchFamily="34" charset="0"/>
              <a:buAutoNum type="romanUcPeriod"/>
            </a:pPr>
            <a:r>
              <a:rPr lang="cs-CZ" sz="2900" b="1" dirty="0">
                <a:latin typeface="Calibri" panose="020F0502020204030204" pitchFamily="34" charset="0"/>
                <a:cs typeface="Calibri" panose="020F0502020204030204" pitchFamily="34" charset="0"/>
              </a:rPr>
              <a:t>Manipulace				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podnadpis	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série 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3. úrovně</a:t>
            </a:r>
          </a:p>
          <a:p>
            <a:pPr marL="0" indent="0">
              <a:buNone/>
            </a:pPr>
            <a:endParaRPr lang="cs-CZ" sz="2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26  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Kupní 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smlouva mezi prodávajícím 	složka spisů	složka</a:t>
            </a:r>
          </a:p>
          <a:p>
            <a:pPr marL="0" indent="0">
              <a:buNone/>
            </a:pP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cs-CZ" sz="29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Franěm</a:t>
            </a: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 Svobodou 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a kupujícím </a:t>
            </a:r>
            <a:endParaRPr lang="cs-CZ" sz="2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Janem </a:t>
            </a:r>
            <a:r>
              <a:rPr lang="cs-CZ" sz="2900" dirty="0" err="1">
                <a:latin typeface="Calibri" panose="020F0502020204030204" pitchFamily="34" charset="0"/>
                <a:cs typeface="Calibri" panose="020F0502020204030204" pitchFamily="34" charset="0"/>
              </a:rPr>
              <a:t>Dobšákem</a:t>
            </a:r>
            <a:r>
              <a:rPr lang="cs-CZ" sz="29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219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Úroveň popisu složka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 w="19050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cs-CZ" sz="2800" dirty="0"/>
              <a:t>s</a:t>
            </a:r>
            <a:r>
              <a:rPr lang="cs-CZ" sz="2800" dirty="0" smtClean="0"/>
              <a:t>pisy nebo soubory jednotlivostí</a:t>
            </a:r>
          </a:p>
          <a:p>
            <a:endParaRPr lang="cs-CZ" sz="1200" dirty="0" smtClean="0"/>
          </a:p>
          <a:p>
            <a:r>
              <a:rPr lang="cs-CZ" sz="2800" dirty="0" smtClean="0"/>
              <a:t>evidenční jednotka karton nebo fascikl</a:t>
            </a:r>
          </a:p>
          <a:p>
            <a:endParaRPr lang="cs-CZ" sz="1200" dirty="0" smtClean="0"/>
          </a:p>
          <a:p>
            <a:r>
              <a:rPr lang="cs-CZ" sz="2800" dirty="0" smtClean="0"/>
              <a:t>minimální rozsah dvě jednotlivosti, maximální jeden karton</a:t>
            </a:r>
          </a:p>
          <a:p>
            <a:endParaRPr lang="cs-CZ" sz="1200" dirty="0" smtClean="0"/>
          </a:p>
          <a:p>
            <a:r>
              <a:rPr lang="cs-CZ" sz="2800" dirty="0" smtClean="0"/>
              <a:t>v ELZA tři typy složek</a:t>
            </a:r>
          </a:p>
          <a:p>
            <a:pPr lvl="1"/>
            <a:r>
              <a:rPr lang="cs-CZ" sz="1800" dirty="0"/>
              <a:t>m</a:t>
            </a:r>
            <a:r>
              <a:rPr lang="cs-CZ" sz="1800" dirty="0" smtClean="0"/>
              <a:t>nožstevní</a:t>
            </a:r>
          </a:p>
          <a:p>
            <a:pPr lvl="1"/>
            <a:r>
              <a:rPr lang="cs-CZ" sz="1800" dirty="0"/>
              <a:t>l</a:t>
            </a:r>
            <a:r>
              <a:rPr lang="cs-CZ" sz="1800" dirty="0" smtClean="0"/>
              <a:t>ogická </a:t>
            </a:r>
          </a:p>
          <a:p>
            <a:pPr lvl="1"/>
            <a:r>
              <a:rPr lang="cs-CZ" sz="1800" dirty="0"/>
              <a:t>s</a:t>
            </a:r>
            <a:r>
              <a:rPr lang="cs-CZ" sz="1800" dirty="0" smtClean="0"/>
              <a:t> typem EJ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405177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sz="4000" dirty="0" smtClean="0"/>
              <a:t>Množstevní složka</a:t>
            </a:r>
            <a:endParaRPr lang="cs-CZ" sz="40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0" y="1124744"/>
            <a:ext cx="9144000" cy="5544616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19270" y="6165304"/>
            <a:ext cx="2104458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339752" y="3284984"/>
            <a:ext cx="4032448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4458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</TotalTime>
  <Words>299</Words>
  <Application>Microsoft Office PowerPoint</Application>
  <PresentationFormat>Předvádění na obrazovce (4:3)</PresentationFormat>
  <Paragraphs>128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Základní pravidla 2015 v praxi</vt:lpstr>
      <vt:lpstr>Seznámení se Základními pravidly 2015</vt:lpstr>
      <vt:lpstr>Co je stejné ve vztahu k minulosti?</vt:lpstr>
      <vt:lpstr>Popis archivního souboru</vt:lpstr>
      <vt:lpstr>Co je nové v archivním popisu?</vt:lpstr>
      <vt:lpstr>Úrovně popisu</vt:lpstr>
      <vt:lpstr>Srovnání úrovní popisu</vt:lpstr>
      <vt:lpstr>Úroveň popisu složka</vt:lpstr>
      <vt:lpstr>Množstevní složka</vt:lpstr>
      <vt:lpstr>Množstevní složka</vt:lpstr>
      <vt:lpstr>Logická složka</vt:lpstr>
      <vt:lpstr>Množstevní složka pod logickou</vt:lpstr>
      <vt:lpstr>Složka s typem EJ</vt:lpstr>
      <vt:lpstr>Úroveň popisu jednotlivost</vt:lpstr>
      <vt:lpstr>Dvojí vztah složky a jednotlivosti</vt:lpstr>
      <vt:lpstr>Dvojí vztah složky a jednotlivosti v ELZA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pravidla 2015 v praxi</dc:title>
  <dc:creator>zemankova</dc:creator>
  <cp:lastModifiedBy>zemankova</cp:lastModifiedBy>
  <cp:revision>24</cp:revision>
  <cp:lastPrinted>2017-12-01T06:56:52Z</cp:lastPrinted>
  <dcterms:created xsi:type="dcterms:W3CDTF">2017-11-27T07:16:18Z</dcterms:created>
  <dcterms:modified xsi:type="dcterms:W3CDTF">2017-12-04T07:20:20Z</dcterms:modified>
</cp:coreProperties>
</file>