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0"/>
  </p:notesMasterIdLst>
  <p:handoutMasterIdLst>
    <p:handoutMasterId r:id="rId281"/>
  </p:handoutMasterIdLst>
  <p:sldIdLst>
    <p:sldId id="256" r:id="rId2"/>
    <p:sldId id="823" r:id="rId3"/>
    <p:sldId id="804" r:id="rId4"/>
    <p:sldId id="806" r:id="rId5"/>
    <p:sldId id="853" r:id="rId6"/>
    <p:sldId id="808" r:id="rId7"/>
    <p:sldId id="831" r:id="rId8"/>
    <p:sldId id="854" r:id="rId9"/>
    <p:sldId id="838" r:id="rId10"/>
    <p:sldId id="839" r:id="rId11"/>
    <p:sldId id="807" r:id="rId12"/>
    <p:sldId id="832" r:id="rId13"/>
    <p:sldId id="809" r:id="rId14"/>
    <p:sldId id="865" r:id="rId15"/>
    <p:sldId id="833" r:id="rId16"/>
    <p:sldId id="810" r:id="rId17"/>
    <p:sldId id="811" r:id="rId18"/>
    <p:sldId id="855" r:id="rId19"/>
    <p:sldId id="840" r:id="rId20"/>
    <p:sldId id="857" r:id="rId21"/>
    <p:sldId id="836" r:id="rId22"/>
    <p:sldId id="812" r:id="rId23"/>
    <p:sldId id="858" r:id="rId24"/>
    <p:sldId id="813" r:id="rId25"/>
    <p:sldId id="824" r:id="rId26"/>
    <p:sldId id="841" r:id="rId27"/>
    <p:sldId id="814" r:id="rId28"/>
    <p:sldId id="842" r:id="rId29"/>
    <p:sldId id="815" r:id="rId30"/>
    <p:sldId id="859" r:id="rId31"/>
    <p:sldId id="825" r:id="rId32"/>
    <p:sldId id="835" r:id="rId33"/>
    <p:sldId id="837" r:id="rId34"/>
    <p:sldId id="826" r:id="rId35"/>
    <p:sldId id="827" r:id="rId36"/>
    <p:sldId id="843" r:id="rId37"/>
    <p:sldId id="861" r:id="rId38"/>
    <p:sldId id="816" r:id="rId39"/>
    <p:sldId id="844" r:id="rId40"/>
    <p:sldId id="846" r:id="rId41"/>
    <p:sldId id="845" r:id="rId42"/>
    <p:sldId id="819" r:id="rId43"/>
    <p:sldId id="862" r:id="rId44"/>
    <p:sldId id="847" r:id="rId45"/>
    <p:sldId id="820" r:id="rId46"/>
    <p:sldId id="848" r:id="rId47"/>
    <p:sldId id="821" r:id="rId48"/>
    <p:sldId id="850" r:id="rId49"/>
    <p:sldId id="849" r:id="rId50"/>
    <p:sldId id="822" r:id="rId51"/>
    <p:sldId id="863" r:id="rId52"/>
    <p:sldId id="828" r:id="rId53"/>
    <p:sldId id="851" r:id="rId54"/>
    <p:sldId id="901" r:id="rId55"/>
    <p:sldId id="902" r:id="rId56"/>
    <p:sldId id="829" r:id="rId57"/>
    <p:sldId id="864" r:id="rId58"/>
    <p:sldId id="830" r:id="rId59"/>
    <p:sldId id="852" r:id="rId60"/>
    <p:sldId id="903" r:id="rId61"/>
    <p:sldId id="904" r:id="rId62"/>
    <p:sldId id="905" r:id="rId63"/>
    <p:sldId id="906" r:id="rId64"/>
    <p:sldId id="907" r:id="rId65"/>
    <p:sldId id="908" r:id="rId66"/>
    <p:sldId id="883" r:id="rId67"/>
    <p:sldId id="909" r:id="rId68"/>
    <p:sldId id="274" r:id="rId69"/>
    <p:sldId id="275" r:id="rId70"/>
    <p:sldId id="276" r:id="rId71"/>
    <p:sldId id="613" r:id="rId72"/>
    <p:sldId id="281" r:id="rId73"/>
    <p:sldId id="282" r:id="rId74"/>
    <p:sldId id="285" r:id="rId75"/>
    <p:sldId id="283" r:id="rId76"/>
    <p:sldId id="284" r:id="rId77"/>
    <p:sldId id="286" r:id="rId78"/>
    <p:sldId id="287" r:id="rId79"/>
    <p:sldId id="288" r:id="rId80"/>
    <p:sldId id="289" r:id="rId81"/>
    <p:sldId id="621" r:id="rId82"/>
    <p:sldId id="292" r:id="rId83"/>
    <p:sldId id="293" r:id="rId84"/>
    <p:sldId id="294" r:id="rId85"/>
    <p:sldId id="295" r:id="rId86"/>
    <p:sldId id="622" r:id="rId87"/>
    <p:sldId id="617" r:id="rId88"/>
    <p:sldId id="297" r:id="rId89"/>
    <p:sldId id="298" r:id="rId90"/>
    <p:sldId id="299" r:id="rId91"/>
    <p:sldId id="300" r:id="rId92"/>
    <p:sldId id="301" r:id="rId93"/>
    <p:sldId id="302" r:id="rId94"/>
    <p:sldId id="303" r:id="rId95"/>
    <p:sldId id="624" r:id="rId96"/>
    <p:sldId id="304" r:id="rId97"/>
    <p:sldId id="305" r:id="rId98"/>
    <p:sldId id="306" r:id="rId99"/>
    <p:sldId id="307" r:id="rId100"/>
    <p:sldId id="308" r:id="rId101"/>
    <p:sldId id="310" r:id="rId102"/>
    <p:sldId id="311" r:id="rId103"/>
    <p:sldId id="312" r:id="rId104"/>
    <p:sldId id="313" r:id="rId105"/>
    <p:sldId id="314" r:id="rId106"/>
    <p:sldId id="315" r:id="rId107"/>
    <p:sldId id="910" r:id="rId108"/>
    <p:sldId id="706" r:id="rId109"/>
    <p:sldId id="707" r:id="rId110"/>
    <p:sldId id="708" r:id="rId111"/>
    <p:sldId id="709" r:id="rId112"/>
    <p:sldId id="711" r:id="rId113"/>
    <p:sldId id="786" r:id="rId114"/>
    <p:sldId id="619" r:id="rId115"/>
    <p:sldId id="620" r:id="rId116"/>
    <p:sldId id="625" r:id="rId117"/>
    <p:sldId id="626" r:id="rId118"/>
    <p:sldId id="458" r:id="rId119"/>
    <p:sldId id="712" r:id="rId120"/>
    <p:sldId id="734" r:id="rId121"/>
    <p:sldId id="731" r:id="rId122"/>
    <p:sldId id="732" r:id="rId123"/>
    <p:sldId id="733" r:id="rId124"/>
    <p:sldId id="713" r:id="rId125"/>
    <p:sldId id="911" r:id="rId126"/>
    <p:sldId id="912" r:id="rId127"/>
    <p:sldId id="462" r:id="rId128"/>
    <p:sldId id="672" r:id="rId129"/>
    <p:sldId id="673" r:id="rId130"/>
    <p:sldId id="464" r:id="rId131"/>
    <p:sldId id="714" r:id="rId132"/>
    <p:sldId id="715" r:id="rId133"/>
    <p:sldId id="716" r:id="rId134"/>
    <p:sldId id="317" r:id="rId135"/>
    <p:sldId id="318" r:id="rId136"/>
    <p:sldId id="319" r:id="rId137"/>
    <p:sldId id="320" r:id="rId138"/>
    <p:sldId id="321" r:id="rId139"/>
    <p:sldId id="322" r:id="rId140"/>
    <p:sldId id="323" r:id="rId141"/>
    <p:sldId id="324" r:id="rId142"/>
    <p:sldId id="325" r:id="rId143"/>
    <p:sldId id="327" r:id="rId144"/>
    <p:sldId id="655" r:id="rId145"/>
    <p:sldId id="332" r:id="rId146"/>
    <p:sldId id="333" r:id="rId147"/>
    <p:sldId id="334" r:id="rId148"/>
    <p:sldId id="335" r:id="rId149"/>
    <p:sldId id="336" r:id="rId150"/>
    <p:sldId id="337" r:id="rId151"/>
    <p:sldId id="678" r:id="rId152"/>
    <p:sldId id="679" r:id="rId153"/>
    <p:sldId id="656" r:id="rId154"/>
    <p:sldId id="338" r:id="rId155"/>
    <p:sldId id="340" r:id="rId156"/>
    <p:sldId id="341" r:id="rId157"/>
    <p:sldId id="606" r:id="rId158"/>
    <p:sldId id="342" r:id="rId159"/>
    <p:sldId id="343" r:id="rId160"/>
    <p:sldId id="802" r:id="rId161"/>
    <p:sldId id="344" r:id="rId162"/>
    <p:sldId id="353" r:id="rId163"/>
    <p:sldId id="354" r:id="rId164"/>
    <p:sldId id="355" r:id="rId165"/>
    <p:sldId id="657" r:id="rId166"/>
    <p:sldId id="884" r:id="rId167"/>
    <p:sldId id="885" r:id="rId168"/>
    <p:sldId id="913" r:id="rId169"/>
    <p:sldId id="362" r:id="rId170"/>
    <p:sldId id="736" r:id="rId171"/>
    <p:sldId id="737" r:id="rId172"/>
    <p:sldId id="744" r:id="rId173"/>
    <p:sldId id="738" r:id="rId174"/>
    <p:sldId id="739" r:id="rId175"/>
    <p:sldId id="740" r:id="rId176"/>
    <p:sldId id="801" r:id="rId177"/>
    <p:sldId id="741" r:id="rId178"/>
    <p:sldId id="742" r:id="rId179"/>
    <p:sldId id="743" r:id="rId180"/>
    <p:sldId id="745" r:id="rId181"/>
    <p:sldId id="539" r:id="rId182"/>
    <p:sldId id="746" r:id="rId183"/>
    <p:sldId id="540" r:id="rId184"/>
    <p:sldId id="788" r:id="rId185"/>
    <p:sldId id="789" r:id="rId186"/>
    <p:sldId id="790" r:id="rId187"/>
    <p:sldId id="792" r:id="rId188"/>
    <p:sldId id="793" r:id="rId189"/>
    <p:sldId id="794" r:id="rId190"/>
    <p:sldId id="541" r:id="rId191"/>
    <p:sldId id="556" r:id="rId192"/>
    <p:sldId id="787" r:id="rId193"/>
    <p:sldId id="803" r:id="rId194"/>
    <p:sldId id="557" r:id="rId195"/>
    <p:sldId id="558" r:id="rId196"/>
    <p:sldId id="747" r:id="rId197"/>
    <p:sldId id="559" r:id="rId198"/>
    <p:sldId id="660" r:id="rId199"/>
    <p:sldId id="560" r:id="rId200"/>
    <p:sldId id="766" r:id="rId201"/>
    <p:sldId id="767" r:id="rId202"/>
    <p:sldId id="562" r:id="rId203"/>
    <p:sldId id="563" r:id="rId204"/>
    <p:sldId id="749" r:id="rId205"/>
    <p:sldId id="750" r:id="rId206"/>
    <p:sldId id="751" r:id="rId207"/>
    <p:sldId id="768" r:id="rId208"/>
    <p:sldId id="752" r:id="rId209"/>
    <p:sldId id="800" r:id="rId210"/>
    <p:sldId id="564" r:id="rId211"/>
    <p:sldId id="565" r:id="rId212"/>
    <p:sldId id="566" r:id="rId213"/>
    <p:sldId id="632" r:id="rId214"/>
    <p:sldId id="755" r:id="rId215"/>
    <p:sldId id="769" r:id="rId216"/>
    <p:sldId id="756" r:id="rId217"/>
    <p:sldId id="771" r:id="rId218"/>
    <p:sldId id="774" r:id="rId219"/>
    <p:sldId id="570" r:id="rId220"/>
    <p:sldId id="571" r:id="rId221"/>
    <p:sldId id="572" r:id="rId222"/>
    <p:sldId id="886" r:id="rId223"/>
    <p:sldId id="887" r:id="rId224"/>
    <p:sldId id="888" r:id="rId225"/>
    <p:sldId id="889" r:id="rId226"/>
    <p:sldId id="890" r:id="rId227"/>
    <p:sldId id="891" r:id="rId228"/>
    <p:sldId id="892" r:id="rId229"/>
    <p:sldId id="893" r:id="rId230"/>
    <p:sldId id="894" r:id="rId231"/>
    <p:sldId id="895" r:id="rId232"/>
    <p:sldId id="896" r:id="rId233"/>
    <p:sldId id="897" r:id="rId234"/>
    <p:sldId id="898" r:id="rId235"/>
    <p:sldId id="899" r:id="rId236"/>
    <p:sldId id="900" r:id="rId237"/>
    <p:sldId id="573" r:id="rId238"/>
    <p:sldId id="574" r:id="rId239"/>
    <p:sldId id="866" r:id="rId240"/>
    <p:sldId id="580" r:id="rId241"/>
    <p:sldId id="585" r:id="rId242"/>
    <p:sldId id="586" r:id="rId243"/>
    <p:sldId id="582" r:id="rId244"/>
    <p:sldId id="726" r:id="rId245"/>
    <p:sldId id="775" r:id="rId246"/>
    <p:sldId id="760" r:id="rId247"/>
    <p:sldId id="761" r:id="rId248"/>
    <p:sldId id="762" r:id="rId249"/>
    <p:sldId id="763" r:id="rId250"/>
    <p:sldId id="764" r:id="rId251"/>
    <p:sldId id="765" r:id="rId252"/>
    <p:sldId id="778" r:id="rId253"/>
    <p:sldId id="779" r:id="rId254"/>
    <p:sldId id="590" r:id="rId255"/>
    <p:sldId id="662" r:id="rId256"/>
    <p:sldId id="591" r:id="rId257"/>
    <p:sldId id="469" r:id="rId258"/>
    <p:sldId id="599" r:id="rId259"/>
    <p:sldId id="600" r:id="rId260"/>
    <p:sldId id="602" r:id="rId261"/>
    <p:sldId id="596" r:id="rId262"/>
    <p:sldId id="597" r:id="rId263"/>
    <p:sldId id="601" r:id="rId264"/>
    <p:sldId id="681" r:id="rId265"/>
    <p:sldId id="608" r:id="rId266"/>
    <p:sldId id="391" r:id="rId267"/>
    <p:sldId id="392" r:id="rId268"/>
    <p:sldId id="393" r:id="rId269"/>
    <p:sldId id="394" r:id="rId270"/>
    <p:sldId id="395" r:id="rId271"/>
    <p:sldId id="398" r:id="rId272"/>
    <p:sldId id="498" r:id="rId273"/>
    <p:sldId id="496" r:id="rId274"/>
    <p:sldId id="497" r:id="rId275"/>
    <p:sldId id="628" r:id="rId276"/>
    <p:sldId id="629" r:id="rId277"/>
    <p:sldId id="684" r:id="rId278"/>
    <p:sldId id="401" r:id="rId279"/>
  </p:sldIdLst>
  <p:sldSz cx="9144000" cy="6858000" type="screen4x3"/>
  <p:notesSz cx="6742113" cy="98726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notesViewPr>
    <p:cSldViewPr>
      <p:cViewPr varScale="1">
        <p:scale>
          <a:sx n="58" d="100"/>
          <a:sy n="58" d="100"/>
        </p:scale>
        <p:origin x="-3012" y="-84"/>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notesMaster" Target="notesMasters/notesMaster1.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slide" Target="slides/slide264.xml"/><Relationship Id="rId281"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theme" Target="theme/theme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2"/>
            <a:ext cx="2921582" cy="49363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8972" y="2"/>
            <a:ext cx="2921582" cy="493633"/>
          </a:xfrm>
          <a:prstGeom prst="rect">
            <a:avLst/>
          </a:prstGeom>
        </p:spPr>
        <p:txBody>
          <a:bodyPr vert="horz" lIns="91440" tIns="45720" rIns="91440" bIns="45720" rtlCol="0"/>
          <a:lstStyle>
            <a:lvl1pPr algn="r">
              <a:defRPr sz="1200"/>
            </a:lvl1pPr>
          </a:lstStyle>
          <a:p>
            <a:fld id="{2A074BE5-434D-4C64-9B08-A65C2149AFC1}" type="datetimeFigureOut">
              <a:rPr lang="cs-CZ" smtClean="0"/>
              <a:t>1.9.2017</a:t>
            </a:fld>
            <a:endParaRPr lang="cs-CZ"/>
          </a:p>
        </p:txBody>
      </p:sp>
      <p:sp>
        <p:nvSpPr>
          <p:cNvPr id="4" name="Zástupný symbol pro zápatí 3"/>
          <p:cNvSpPr>
            <a:spLocks noGrp="1"/>
          </p:cNvSpPr>
          <p:nvPr>
            <p:ph type="ftr" sz="quarter" idx="2"/>
          </p:nvPr>
        </p:nvSpPr>
        <p:spPr>
          <a:xfrm>
            <a:off x="0" y="9377318"/>
            <a:ext cx="2921582" cy="4936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8972" y="9377318"/>
            <a:ext cx="2921582" cy="493633"/>
          </a:xfrm>
          <a:prstGeom prst="rect">
            <a:avLst/>
          </a:prstGeom>
        </p:spPr>
        <p:txBody>
          <a:bodyPr vert="horz" lIns="91440" tIns="45720" rIns="91440" bIns="45720" rtlCol="0" anchor="b"/>
          <a:lstStyle>
            <a:lvl1pPr algn="r">
              <a:defRPr sz="1200"/>
            </a:lvl1pPr>
          </a:lstStyle>
          <a:p>
            <a:fld id="{4D78DFD9-2F2D-45D4-AC78-1F9047246822}" type="slidenum">
              <a:rPr lang="cs-CZ" smtClean="0"/>
              <a:t>‹#›</a:t>
            </a:fld>
            <a:endParaRPr lang="cs-CZ"/>
          </a:p>
        </p:txBody>
      </p:sp>
    </p:spTree>
    <p:extLst>
      <p:ext uri="{BB962C8B-B14F-4D97-AF65-F5344CB8AC3E}">
        <p14:creationId xmlns:p14="http://schemas.microsoft.com/office/powerpoint/2010/main" val="2863897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2"/>
            <a:ext cx="2921000" cy="49371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19525" y="2"/>
            <a:ext cx="2921000" cy="493713"/>
          </a:xfrm>
          <a:prstGeom prst="rect">
            <a:avLst/>
          </a:prstGeom>
        </p:spPr>
        <p:txBody>
          <a:bodyPr vert="horz" lIns="91440" tIns="45720" rIns="91440" bIns="45720" rtlCol="0"/>
          <a:lstStyle>
            <a:lvl1pPr algn="r">
              <a:defRPr sz="1200"/>
            </a:lvl1pPr>
          </a:lstStyle>
          <a:p>
            <a:fld id="{B9D08DA1-229E-43C7-AA2C-F07ABF5CDF52}" type="datetimeFigureOut">
              <a:rPr lang="cs-CZ" smtClean="0"/>
              <a:t>1.9.2017</a:t>
            </a:fld>
            <a:endParaRPr lang="cs-CZ"/>
          </a:p>
        </p:txBody>
      </p:sp>
      <p:sp>
        <p:nvSpPr>
          <p:cNvPr id="4" name="Zástupný symbol pro obrázek snímku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4690" y="4689477"/>
            <a:ext cx="5392736" cy="4443413"/>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377363"/>
            <a:ext cx="2921000" cy="49371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43538B40-7628-458E-A753-FBDA1C861DAE}" type="slidenum">
              <a:rPr lang="cs-CZ" smtClean="0"/>
              <a:t>‹#›</a:t>
            </a:fld>
            <a:endParaRPr lang="cs-CZ"/>
          </a:p>
        </p:txBody>
      </p:sp>
    </p:spTree>
    <p:extLst>
      <p:ext uri="{BB962C8B-B14F-4D97-AF65-F5344CB8AC3E}">
        <p14:creationId xmlns:p14="http://schemas.microsoft.com/office/powerpoint/2010/main" val="1792443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3538B40-7628-458E-A753-FBDA1C861DAE}" type="slidenum">
              <a:rPr lang="cs-CZ" smtClean="0"/>
              <a:t>221</a:t>
            </a:fld>
            <a:endParaRPr lang="cs-CZ"/>
          </a:p>
        </p:txBody>
      </p:sp>
    </p:spTree>
    <p:extLst>
      <p:ext uri="{BB962C8B-B14F-4D97-AF65-F5344CB8AC3E}">
        <p14:creationId xmlns:p14="http://schemas.microsoft.com/office/powerpoint/2010/main" val="387231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CB852CD-A6D0-41B3-BAB9-C22C4300895D}" type="datetimeFigureOut">
              <a:rPr lang="cs-CZ" smtClean="0"/>
              <a:t>1.9.2017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114198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B852CD-A6D0-41B3-BAB9-C22C4300895D}" type="datetimeFigureOut">
              <a:rPr lang="cs-CZ" smtClean="0"/>
              <a:t>1.9.2017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3623884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B852CD-A6D0-41B3-BAB9-C22C4300895D}" type="datetimeFigureOut">
              <a:rPr lang="cs-CZ" smtClean="0"/>
              <a:t>1.9.2017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3322469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B852CD-A6D0-41B3-BAB9-C22C4300895D}" type="datetimeFigureOut">
              <a:rPr lang="cs-CZ" smtClean="0"/>
              <a:t>1.9.2017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245515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CB852CD-A6D0-41B3-BAB9-C22C4300895D}" type="datetimeFigureOut">
              <a:rPr lang="cs-CZ" smtClean="0"/>
              <a:t>1.9.2017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3264072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CB852CD-A6D0-41B3-BAB9-C22C4300895D}" type="datetimeFigureOut">
              <a:rPr lang="cs-CZ" smtClean="0"/>
              <a:t>1.9.2017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3772463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CB852CD-A6D0-41B3-BAB9-C22C4300895D}" type="datetimeFigureOut">
              <a:rPr lang="cs-CZ" smtClean="0"/>
              <a:t>1.9.2017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353313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CB852CD-A6D0-41B3-BAB9-C22C4300895D}" type="datetimeFigureOut">
              <a:rPr lang="cs-CZ" smtClean="0"/>
              <a:t>1.9.2017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197245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CB852CD-A6D0-41B3-BAB9-C22C4300895D}" type="datetimeFigureOut">
              <a:rPr lang="cs-CZ" smtClean="0"/>
              <a:t>1.9.2017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446332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CB852CD-A6D0-41B3-BAB9-C22C4300895D}" type="datetimeFigureOut">
              <a:rPr lang="cs-CZ" smtClean="0"/>
              <a:t>1.9.2017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184918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CB852CD-A6D0-41B3-BAB9-C22C4300895D}" type="datetimeFigureOut">
              <a:rPr lang="cs-CZ" smtClean="0"/>
              <a:t>1.9.2017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C8EC52-94E6-4697-B73E-7E1A55D5B197}" type="slidenum">
              <a:rPr lang="cs-CZ" smtClean="0"/>
              <a:t>‹#›</a:t>
            </a:fld>
            <a:endParaRPr lang="cs-CZ"/>
          </a:p>
        </p:txBody>
      </p:sp>
    </p:spTree>
    <p:extLst>
      <p:ext uri="{BB962C8B-B14F-4D97-AF65-F5344CB8AC3E}">
        <p14:creationId xmlns:p14="http://schemas.microsoft.com/office/powerpoint/2010/main" val="643959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alpha val="13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852CD-A6D0-41B3-BAB9-C22C4300895D}" type="datetimeFigureOut">
              <a:rPr lang="cs-CZ" smtClean="0"/>
              <a:t>1.9.2017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C8EC52-94E6-4697-B73E-7E1A55D5B197}" type="slidenum">
              <a:rPr lang="cs-CZ" smtClean="0"/>
              <a:t>‹#›</a:t>
            </a:fld>
            <a:endParaRPr lang="cs-CZ"/>
          </a:p>
        </p:txBody>
      </p:sp>
    </p:spTree>
    <p:extLst>
      <p:ext uri="{BB962C8B-B14F-4D97-AF65-F5344CB8AC3E}">
        <p14:creationId xmlns:p14="http://schemas.microsoft.com/office/powerpoint/2010/main" val="32768370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business.center.cz/business/pravo/zakony/ucto/poznamky.aspx#poznamka28" TargetMode="Externa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hyperlink" Target="http://www.zakonyprolidi.cz/cs/1991-563#f1396964"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2" Type="http://schemas.openxmlformats.org/officeDocument/2006/relationships/hyperlink" Target="http://www.epravo.cz/top/zakony/sbirka-zakonu/obcansky-soudni-rad-612.html" TargetMode="Externa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hyperlink" Target="http://www.epravo.cz/top/zakony/sbirka-zakonu/zakon-ze-dne-22-cervence-2009-danovy-rad-17303.html" TargetMode="Externa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leporelo.info/mestsky-urad"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www.mvcr.cz/clanek/vestnik-ministerstva-vnitra-vestnik-ministerstva-vnitra.asp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1600200"/>
            <a:ext cx="8229600" cy="4525963"/>
          </a:xfrm>
        </p:spPr>
        <p:txBody>
          <a:bodyPr>
            <a:normAutofit fontScale="85000" lnSpcReduction="20000"/>
          </a:bodyPr>
          <a:lstStyle/>
          <a:p>
            <a:pPr algn="ctr">
              <a:buFont typeface="Arial" charset="0"/>
              <a:buNone/>
            </a:pPr>
            <a:r>
              <a:rPr lang="cs-CZ" sz="6000" dirty="0" smtClean="0">
                <a:solidFill>
                  <a:srgbClr val="FF0000"/>
                </a:solidFill>
                <a:cs typeface="Times New Roman" pitchFamily="18" charset="0"/>
              </a:rPr>
              <a:t>Vývoj spisové  služby  </a:t>
            </a:r>
          </a:p>
          <a:p>
            <a:pPr algn="ctr">
              <a:buFont typeface="Arial" charset="0"/>
              <a:buNone/>
            </a:pPr>
            <a:endParaRPr lang="cs-CZ" sz="6000" dirty="0" smtClean="0">
              <a:solidFill>
                <a:srgbClr val="FF0000"/>
              </a:solidFill>
              <a:cs typeface="Times New Roman" pitchFamily="18" charset="0"/>
            </a:endParaRPr>
          </a:p>
          <a:p>
            <a:pPr algn="ctr">
              <a:buFont typeface="Arial" charset="0"/>
              <a:buNone/>
            </a:pPr>
            <a:endParaRPr lang="cs-CZ" sz="6000" dirty="0" smtClean="0">
              <a:solidFill>
                <a:srgbClr val="FF0000"/>
              </a:solidFill>
              <a:cs typeface="Times New Roman" pitchFamily="18" charset="0"/>
            </a:endParaRPr>
          </a:p>
          <a:p>
            <a:pPr algn="ctr">
              <a:buFont typeface="Arial" charset="0"/>
              <a:buNone/>
            </a:pPr>
            <a:endParaRPr lang="cs-CZ" sz="6000" dirty="0" smtClean="0">
              <a:solidFill>
                <a:srgbClr val="FF0000"/>
              </a:solidFill>
              <a:cs typeface="Times New Roman" pitchFamily="18" charset="0"/>
            </a:endParaRPr>
          </a:p>
          <a:p>
            <a:pPr algn="ctr">
              <a:buFont typeface="Arial" charset="0"/>
              <a:buNone/>
            </a:pPr>
            <a:r>
              <a:rPr lang="cs-CZ" dirty="0" smtClean="0">
                <a:solidFill>
                  <a:srgbClr val="FF0000"/>
                </a:solidFill>
                <a:cs typeface="Times New Roman" pitchFamily="18" charset="0"/>
              </a:rPr>
              <a:t>PhDr. Radomír Ševčík</a:t>
            </a:r>
          </a:p>
          <a:p>
            <a:pPr algn="ctr">
              <a:buFont typeface="Arial" charset="0"/>
              <a:buNone/>
            </a:pPr>
            <a:r>
              <a:rPr lang="cs-CZ" dirty="0" smtClean="0">
                <a:solidFill>
                  <a:srgbClr val="FF0000"/>
                </a:solidFill>
                <a:cs typeface="Times New Roman" pitchFamily="18" charset="0"/>
              </a:rPr>
              <a:t>Moravský zemský archiv v Brně</a:t>
            </a:r>
          </a:p>
          <a:p>
            <a:pPr algn="ctr">
              <a:buFont typeface="Arial" charset="0"/>
              <a:buNone/>
            </a:pPr>
            <a:r>
              <a:rPr lang="cs-CZ" dirty="0" smtClean="0">
                <a:solidFill>
                  <a:srgbClr val="FF0000"/>
                </a:solidFill>
                <a:cs typeface="Times New Roman" pitchFamily="18" charset="0"/>
              </a:rPr>
              <a:t>sevcik@mza.cz</a:t>
            </a:r>
          </a:p>
          <a:p>
            <a:endParaRPr lang="cs-CZ" dirty="0"/>
          </a:p>
        </p:txBody>
      </p:sp>
    </p:spTree>
    <p:extLst>
      <p:ext uri="{BB962C8B-B14F-4D97-AF65-F5344CB8AC3E}">
        <p14:creationId xmlns:p14="http://schemas.microsoft.com/office/powerpoint/2010/main" val="1245862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obecně</a:t>
            </a:r>
            <a:br>
              <a:rPr lang="cs-CZ" sz="1800" dirty="0" smtClean="0">
                <a:solidFill>
                  <a:srgbClr val="FF0000"/>
                </a:solidFill>
              </a:rPr>
            </a:br>
            <a:r>
              <a:rPr lang="cs-CZ" sz="1600" dirty="0" smtClean="0">
                <a:solidFill>
                  <a:srgbClr val="FF0000"/>
                </a:solidFill>
              </a:rPr>
              <a:t>9/9</a:t>
            </a:r>
            <a:endParaRPr lang="cs-CZ" sz="1800" dirty="0"/>
          </a:p>
        </p:txBody>
      </p:sp>
      <p:sp>
        <p:nvSpPr>
          <p:cNvPr id="3" name="Zástupný symbol pro obsah 2"/>
          <p:cNvSpPr>
            <a:spLocks noGrp="1"/>
          </p:cNvSpPr>
          <p:nvPr>
            <p:ph idx="1"/>
          </p:nvPr>
        </p:nvSpPr>
        <p:spPr/>
        <p:txBody>
          <a:bodyPr>
            <a:normAutofit/>
          </a:bodyPr>
          <a:lstStyle/>
          <a:p>
            <a:pPr lvl="1"/>
            <a:r>
              <a:rPr lang="cs-CZ" sz="1800" dirty="0"/>
              <a:t>Spisovna</a:t>
            </a:r>
          </a:p>
          <a:p>
            <a:pPr lvl="2"/>
            <a:r>
              <a:rPr lang="cs-CZ" sz="1600" dirty="0"/>
              <a:t>Zákon č. 499/2004 Sb., o archivnictví a spisové službě a o změně některých zákonů, ve znění pozdějších předpisů</a:t>
            </a:r>
          </a:p>
          <a:p>
            <a:pPr lvl="3"/>
            <a:r>
              <a:rPr lang="cs-CZ" sz="1600" dirty="0"/>
              <a:t>spisovnou místo určené k uložení, vyhledávání a předkládání dokumentů pro potřebu původce a k provádění skartačního řízení (§ 2 písm. m)</a:t>
            </a:r>
          </a:p>
          <a:p>
            <a:endParaRPr lang="cs-CZ" sz="1800" b="1" dirty="0" smtClean="0"/>
          </a:p>
          <a:p>
            <a:pPr lvl="1"/>
            <a:r>
              <a:rPr lang="cs-CZ" sz="1800" dirty="0" smtClean="0"/>
              <a:t>Správní </a:t>
            </a:r>
            <a:r>
              <a:rPr lang="cs-CZ" sz="1800" dirty="0"/>
              <a:t>archiv</a:t>
            </a:r>
          </a:p>
          <a:p>
            <a:pPr lvl="2"/>
            <a:r>
              <a:rPr lang="cs-CZ" sz="1600" dirty="0"/>
              <a:t>Zákon č. 499/2004 Sb., o archivnictví a spisové službě a o změně některých zákonů, ve znění pozdějších předpisů</a:t>
            </a:r>
          </a:p>
          <a:p>
            <a:pPr lvl="3"/>
            <a:r>
              <a:rPr lang="cs-CZ" sz="1600" dirty="0"/>
              <a:t>správním archivem </a:t>
            </a:r>
            <a:r>
              <a:rPr lang="cs-CZ" sz="1600" dirty="0" smtClean="0"/>
              <a:t>je součást </a:t>
            </a:r>
            <a:r>
              <a:rPr lang="cs-CZ" sz="1600" dirty="0"/>
              <a:t>původce určená k dohledu na spisovou službu původce a k uložení, vyhledávání a předkládání dokumentů se skartační lhůtou delší než 5 let, (§ 2 písm. n)</a:t>
            </a:r>
          </a:p>
          <a:p>
            <a:endParaRPr lang="cs-CZ" sz="1600" dirty="0"/>
          </a:p>
        </p:txBody>
      </p:sp>
    </p:spTree>
    <p:extLst>
      <p:ext uri="{BB962C8B-B14F-4D97-AF65-F5344CB8AC3E}">
        <p14:creationId xmlns:p14="http://schemas.microsoft.com/office/powerpoint/2010/main" val="77455775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Nadpis 1"/>
          <p:cNvSpPr>
            <a:spLocks noGrp="1"/>
          </p:cNvSpPr>
          <p:nvPr>
            <p:ph type="title" idx="4294967295"/>
          </p:nvPr>
        </p:nvSpPr>
        <p:spPr>
          <a:xfrm>
            <a:off x="0" y="274638"/>
            <a:ext cx="8229600" cy="1143000"/>
          </a:xfrm>
        </p:spPr>
        <p:txBody>
          <a:bodyPr/>
          <a:lstStyle/>
          <a:p>
            <a:r>
              <a:rPr lang="cs-CZ" sz="1600" dirty="0" smtClean="0">
                <a:solidFill>
                  <a:srgbClr val="FF0000"/>
                </a:solidFill>
              </a:rPr>
              <a:t>Vzor žádosti o provedení výběru archiválií mimo skartační řízení</a:t>
            </a:r>
            <a:r>
              <a:rPr lang="cs-CZ" sz="1600" dirty="0" smtClean="0"/>
              <a:t/>
            </a:r>
            <a:br>
              <a:rPr lang="cs-CZ" sz="1600" dirty="0" smtClean="0"/>
            </a:br>
            <a:endParaRPr lang="cs-CZ" sz="1600" dirty="0" smtClean="0"/>
          </a:p>
        </p:txBody>
      </p:sp>
      <p:sp>
        <p:nvSpPr>
          <p:cNvPr id="74755" name="Zástupný symbol pro obsah 2"/>
          <p:cNvSpPr>
            <a:spLocks noGrp="1"/>
          </p:cNvSpPr>
          <p:nvPr>
            <p:ph idx="4294967295"/>
          </p:nvPr>
        </p:nvSpPr>
        <p:spPr>
          <a:xfrm>
            <a:off x="0" y="836613"/>
            <a:ext cx="8229600" cy="5289550"/>
          </a:xfrm>
        </p:spPr>
        <p:txBody>
          <a:bodyPr>
            <a:normAutofit fontScale="92500" lnSpcReduction="20000"/>
          </a:bodyPr>
          <a:lstStyle/>
          <a:p>
            <a:pPr>
              <a:buFont typeface="Arial" charset="0"/>
              <a:buNone/>
            </a:pPr>
            <a:r>
              <a:rPr lang="cs-CZ" sz="1300" dirty="0" smtClean="0"/>
              <a:t>                                                                                                                                                 Adresa archivu: Moravský zemský archiv v Brně</a:t>
            </a:r>
          </a:p>
          <a:p>
            <a:pPr>
              <a:buFont typeface="Arial" charset="0"/>
              <a:buNone/>
            </a:pPr>
            <a:r>
              <a:rPr lang="cs-CZ" sz="1300" dirty="0" smtClean="0"/>
              <a:t>                                                                                                                                                                             Palachovo náměstí 1, </a:t>
            </a:r>
            <a:r>
              <a:rPr lang="cs-CZ" sz="1300" dirty="0" err="1" smtClean="0"/>
              <a:t>P.O.Box</a:t>
            </a:r>
            <a:r>
              <a:rPr lang="cs-CZ" sz="1300" dirty="0" smtClean="0"/>
              <a:t> 51</a:t>
            </a:r>
          </a:p>
          <a:p>
            <a:pPr>
              <a:buFont typeface="Arial" charset="0"/>
              <a:buNone/>
            </a:pPr>
            <a:r>
              <a:rPr lang="cs-CZ" sz="1300" dirty="0" smtClean="0"/>
              <a:t>                                                                                                                                                                             625 00 Brno</a:t>
            </a:r>
          </a:p>
          <a:p>
            <a:pPr>
              <a:buFont typeface="Arial" charset="0"/>
              <a:buNone/>
            </a:pPr>
            <a:r>
              <a:rPr lang="cs-CZ" sz="1300" dirty="0" smtClean="0"/>
              <a:t> </a:t>
            </a:r>
          </a:p>
          <a:p>
            <a:pPr>
              <a:buFont typeface="Arial" charset="0"/>
              <a:buNone/>
            </a:pPr>
            <a:r>
              <a:rPr lang="cs-CZ" sz="1300" dirty="0" smtClean="0"/>
              <a:t> </a:t>
            </a:r>
          </a:p>
          <a:p>
            <a:pPr>
              <a:buFont typeface="Arial" charset="0"/>
              <a:buNone/>
            </a:pPr>
            <a:r>
              <a:rPr lang="cs-CZ" sz="1300" dirty="0" smtClean="0"/>
              <a:t>Č.j.:.................                      Vyřizuje: …............../tel.: ..….…....  Dne: …....................</a:t>
            </a:r>
          </a:p>
          <a:p>
            <a:pPr>
              <a:buFont typeface="Arial" charset="0"/>
              <a:buNone/>
            </a:pPr>
            <a:r>
              <a:rPr lang="cs-CZ" sz="1200" dirty="0" smtClean="0"/>
              <a:t> </a:t>
            </a:r>
          </a:p>
          <a:p>
            <a:pPr>
              <a:buFont typeface="Arial" charset="0"/>
              <a:buNone/>
            </a:pPr>
            <a:r>
              <a:rPr lang="cs-CZ" sz="1200" b="1" dirty="0" smtClean="0"/>
              <a:t>	</a:t>
            </a:r>
            <a:r>
              <a:rPr lang="cs-CZ" sz="1700" b="1" dirty="0" smtClean="0"/>
              <a:t>Žádost o provedení výběru archiválií mimo skartační řízení</a:t>
            </a:r>
            <a:endParaRPr lang="cs-CZ" sz="1700" dirty="0" smtClean="0"/>
          </a:p>
          <a:p>
            <a:pPr>
              <a:buFont typeface="Arial" charset="0"/>
              <a:buNone/>
            </a:pPr>
            <a:r>
              <a:rPr lang="cs-CZ" sz="1700" dirty="0" smtClean="0"/>
              <a:t> </a:t>
            </a:r>
          </a:p>
          <a:p>
            <a:pPr>
              <a:buFont typeface="Arial" charset="0"/>
              <a:buNone/>
            </a:pPr>
            <a:r>
              <a:rPr lang="cs-CZ" sz="1700" dirty="0" smtClean="0"/>
              <a:t>	Na základě § 11 zákona č. 499/2004Sb., o archivnictví a spisové službě a o změně některých zákonů ve znění pozdějších předpisů, žádáme o provedení výběru archiválií mimo skartační řízení z dokumentů uvedených v příloze.</a:t>
            </a:r>
          </a:p>
          <a:p>
            <a:pPr>
              <a:buFont typeface="Arial" charset="0"/>
              <a:buNone/>
            </a:pPr>
            <a:r>
              <a:rPr lang="cs-CZ" sz="1700" dirty="0" smtClean="0"/>
              <a:t>	 K výběru archiválií byly navrženy dokumenty ........................................ </a:t>
            </a:r>
            <a:r>
              <a:rPr lang="cs-CZ" sz="1700" i="1" dirty="0" smtClean="0"/>
              <a:t>(název organizace) </a:t>
            </a:r>
            <a:r>
              <a:rPr lang="cs-CZ" sz="1700" dirty="0" smtClean="0"/>
              <a:t>z let .................................., které nejsou nadále provozně potřebné pro další činnost organizace. Dokumenty jsou uloženy na adrese: .......................... .</a:t>
            </a:r>
          </a:p>
          <a:p>
            <a:pPr>
              <a:buFont typeface="Arial" charset="0"/>
              <a:buNone/>
            </a:pPr>
            <a:r>
              <a:rPr lang="cs-CZ" sz="1700" dirty="0" smtClean="0"/>
              <a:t>	Žádáme o odborné posouzení navrhovaných dokumentů a stanovení termínu, ve kterém bude výběr archiválií proveden. V této záležitost se obraťte na ................. (</a:t>
            </a:r>
            <a:r>
              <a:rPr lang="cs-CZ" sz="1700" i="1" dirty="0" smtClean="0"/>
              <a:t>uvede se jméno a telefonní číslo  kontaktní osoby)</a:t>
            </a:r>
            <a:r>
              <a:rPr lang="cs-CZ" sz="1700" dirty="0" smtClean="0"/>
              <a:t> .</a:t>
            </a:r>
          </a:p>
          <a:p>
            <a:pPr>
              <a:buFont typeface="Arial" charset="0"/>
              <a:buNone/>
            </a:pPr>
            <a:r>
              <a:rPr lang="cs-CZ" sz="1400" dirty="0" smtClean="0"/>
              <a:t> </a:t>
            </a:r>
          </a:p>
          <a:p>
            <a:pPr>
              <a:buFont typeface="Arial" charset="0"/>
              <a:buNone/>
            </a:pPr>
            <a:r>
              <a:rPr lang="cs-CZ" sz="1200" dirty="0" smtClean="0"/>
              <a:t>	</a:t>
            </a:r>
            <a:r>
              <a:rPr lang="cs-CZ" sz="1300" dirty="0" smtClean="0"/>
              <a:t>Přílohy: 2 x seznamy dokumentů (</a:t>
            </a:r>
            <a:r>
              <a:rPr lang="cs-CZ" sz="1300" i="1" dirty="0" smtClean="0"/>
              <a:t>uvede se počet listů)</a:t>
            </a:r>
            <a:endParaRPr lang="cs-CZ" sz="1300" dirty="0" smtClean="0"/>
          </a:p>
          <a:p>
            <a:pPr>
              <a:buFont typeface="Arial" charset="0"/>
              <a:buNone/>
            </a:pPr>
            <a:r>
              <a:rPr lang="cs-CZ" sz="1300" dirty="0" smtClean="0"/>
              <a:t> </a:t>
            </a:r>
          </a:p>
          <a:p>
            <a:pPr>
              <a:buFont typeface="Arial" charset="0"/>
              <a:buNone/>
            </a:pPr>
            <a:r>
              <a:rPr lang="cs-CZ" sz="1300" dirty="0" smtClean="0"/>
              <a:t>			                                                                                          .......................................   </a:t>
            </a:r>
          </a:p>
          <a:p>
            <a:pPr>
              <a:buFont typeface="Arial" charset="0"/>
              <a:buNone/>
            </a:pPr>
            <a:r>
              <a:rPr lang="cs-CZ" sz="1300" dirty="0"/>
              <a:t> </a:t>
            </a:r>
            <a:r>
              <a:rPr lang="cs-CZ" sz="1300" dirty="0" smtClean="0"/>
              <a:t>                                                                                                                         razítko organizace a podpis statutárního orgánu</a:t>
            </a:r>
          </a:p>
          <a:p>
            <a:pPr>
              <a:buFont typeface="Arial" charset="0"/>
              <a:buNone/>
            </a:pPr>
            <a:r>
              <a:rPr lang="cs-CZ" sz="1200" dirty="0" smtClean="0"/>
              <a:t> </a:t>
            </a:r>
          </a:p>
          <a:p>
            <a:pPr>
              <a:buFont typeface="Arial" charset="0"/>
              <a:buNone/>
            </a:pPr>
            <a:endParaRPr lang="cs-CZ" sz="1200" dirty="0" smtClean="0"/>
          </a:p>
        </p:txBody>
      </p:sp>
    </p:spTree>
    <p:extLst>
      <p:ext uri="{BB962C8B-B14F-4D97-AF65-F5344CB8AC3E}">
        <p14:creationId xmlns:p14="http://schemas.microsoft.com/office/powerpoint/2010/main" val="24083799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Nadpis 1"/>
          <p:cNvSpPr>
            <a:spLocks noGrp="1"/>
          </p:cNvSpPr>
          <p:nvPr>
            <p:ph type="title" idx="4294967295"/>
          </p:nvPr>
        </p:nvSpPr>
        <p:spPr>
          <a:xfrm>
            <a:off x="0" y="274638"/>
            <a:ext cx="8229600" cy="1143000"/>
          </a:xfrm>
        </p:spPr>
        <p:txBody>
          <a:bodyPr/>
          <a:lstStyle/>
          <a:p>
            <a:r>
              <a:rPr lang="cs-CZ" sz="1600" smtClean="0">
                <a:solidFill>
                  <a:srgbClr val="FF0000"/>
                </a:solidFill>
              </a:rPr>
              <a:t>Vzor žádosti o vydání trvalého skartačního souhlasu</a:t>
            </a:r>
            <a:br>
              <a:rPr lang="cs-CZ" sz="1600" smtClean="0">
                <a:solidFill>
                  <a:srgbClr val="FF0000"/>
                </a:solidFill>
              </a:rPr>
            </a:br>
            <a:r>
              <a:rPr lang="cs-CZ" sz="1600" smtClean="0">
                <a:solidFill>
                  <a:srgbClr val="FF0000"/>
                </a:solidFill>
              </a:rPr>
              <a:t> </a:t>
            </a:r>
          </a:p>
        </p:txBody>
      </p:sp>
      <p:sp>
        <p:nvSpPr>
          <p:cNvPr id="76803" name="Zástupný symbol pro obsah 2"/>
          <p:cNvSpPr>
            <a:spLocks noGrp="1"/>
          </p:cNvSpPr>
          <p:nvPr>
            <p:ph idx="4294967295"/>
          </p:nvPr>
        </p:nvSpPr>
        <p:spPr>
          <a:xfrm>
            <a:off x="0" y="1196975"/>
            <a:ext cx="8229600" cy="4929188"/>
          </a:xfrm>
        </p:spPr>
        <p:txBody>
          <a:bodyPr>
            <a:normAutofit lnSpcReduction="10000"/>
          </a:bodyPr>
          <a:lstStyle/>
          <a:p>
            <a:pPr>
              <a:buFont typeface="Arial" charset="0"/>
              <a:buNone/>
            </a:pPr>
            <a:r>
              <a:rPr lang="cs-CZ" sz="1200" dirty="0" smtClean="0"/>
              <a:t>                                                                                                                                                Adresa archivu: Moravský zemský archiv v Brně</a:t>
            </a:r>
          </a:p>
          <a:p>
            <a:pPr>
              <a:buFont typeface="Arial" charset="0"/>
              <a:buNone/>
            </a:pPr>
            <a:r>
              <a:rPr lang="cs-CZ" sz="1200" dirty="0" smtClean="0"/>
              <a:t>                                                                                                                                                                             Palachovo náměstí 1,</a:t>
            </a:r>
          </a:p>
          <a:p>
            <a:pPr>
              <a:buFont typeface="Arial" charset="0"/>
              <a:buNone/>
            </a:pPr>
            <a:r>
              <a:rPr lang="cs-CZ" sz="1200" dirty="0" smtClean="0"/>
              <a:t>                                                                                                                                                                             </a:t>
            </a:r>
            <a:r>
              <a:rPr lang="cs-CZ" sz="1200" dirty="0" err="1" smtClean="0"/>
              <a:t>P.O.Box</a:t>
            </a:r>
            <a:r>
              <a:rPr lang="cs-CZ" sz="1200" dirty="0" smtClean="0"/>
              <a:t> 51</a:t>
            </a:r>
          </a:p>
          <a:p>
            <a:pPr>
              <a:buFont typeface="Arial" charset="0"/>
              <a:buNone/>
            </a:pPr>
            <a:r>
              <a:rPr lang="cs-CZ" sz="1200" dirty="0" smtClean="0"/>
              <a:t>                                                                                                                                                                             625 00 Brno</a:t>
            </a:r>
          </a:p>
          <a:p>
            <a:pPr>
              <a:buFont typeface="Arial" charset="0"/>
              <a:buNone/>
            </a:pPr>
            <a:r>
              <a:rPr lang="cs-CZ" sz="1200" dirty="0" smtClean="0"/>
              <a:t> </a:t>
            </a:r>
          </a:p>
          <a:p>
            <a:pPr>
              <a:buFont typeface="Arial" charset="0"/>
              <a:buNone/>
            </a:pPr>
            <a:r>
              <a:rPr lang="cs-CZ" sz="1200" dirty="0" smtClean="0"/>
              <a:t> </a:t>
            </a:r>
          </a:p>
          <a:p>
            <a:pPr>
              <a:buFont typeface="Arial" charset="0"/>
              <a:buNone/>
            </a:pPr>
            <a:r>
              <a:rPr lang="cs-CZ" sz="1200" dirty="0" smtClean="0"/>
              <a:t>Č. j. : …..........                    Vyřizuje: …............../tel.: ..….…....   Dne: …....................</a:t>
            </a:r>
          </a:p>
          <a:p>
            <a:pPr>
              <a:buFont typeface="Arial" charset="0"/>
              <a:buNone/>
            </a:pPr>
            <a:r>
              <a:rPr lang="cs-CZ" sz="1200" dirty="0" smtClean="0"/>
              <a:t> </a:t>
            </a:r>
          </a:p>
          <a:p>
            <a:pPr>
              <a:buFont typeface="Arial" charset="0"/>
              <a:buNone/>
            </a:pPr>
            <a:r>
              <a:rPr lang="cs-CZ" sz="1400" dirty="0" smtClean="0"/>
              <a:t> </a:t>
            </a:r>
          </a:p>
          <a:p>
            <a:pPr>
              <a:buFont typeface="Arial" charset="0"/>
              <a:buNone/>
            </a:pPr>
            <a:r>
              <a:rPr lang="cs-CZ" sz="1400" dirty="0" smtClean="0"/>
              <a:t> 	</a:t>
            </a:r>
            <a:r>
              <a:rPr lang="cs-CZ" sz="1600" b="1" dirty="0" smtClean="0"/>
              <a:t>Žádost o vydání trvalého skartačního souhlasu</a:t>
            </a:r>
            <a:endParaRPr lang="cs-CZ" sz="1600" dirty="0" smtClean="0"/>
          </a:p>
          <a:p>
            <a:pPr>
              <a:buFont typeface="Arial" charset="0"/>
              <a:buNone/>
            </a:pPr>
            <a:r>
              <a:rPr lang="cs-CZ" sz="1600" dirty="0" smtClean="0"/>
              <a:t> </a:t>
            </a:r>
          </a:p>
          <a:p>
            <a:pPr>
              <a:buFont typeface="Arial" charset="0"/>
              <a:buNone/>
            </a:pPr>
            <a:r>
              <a:rPr lang="cs-CZ" sz="1600" dirty="0" smtClean="0"/>
              <a:t>	Na základě § 15 odst. </a:t>
            </a:r>
            <a:r>
              <a:rPr lang="cs-CZ" sz="1600" dirty="0"/>
              <a:t>4</a:t>
            </a:r>
            <a:r>
              <a:rPr lang="cs-CZ" sz="1600" dirty="0" smtClean="0"/>
              <a:t> zákona č. 499/2004Sb., o archivnictví a spisové službě a o změně některých zákonů v platném znění, žádáme o vydání trvalého skartačního souhlasu na dokumenty skartačního znaku S </a:t>
            </a:r>
            <a:r>
              <a:rPr lang="cs-CZ" sz="1600" dirty="0" err="1" smtClean="0"/>
              <a:t>s</a:t>
            </a:r>
            <a:r>
              <a:rPr lang="cs-CZ" sz="1600" dirty="0" smtClean="0"/>
              <a:t> již uplynulou úložní lhůtou. Trvalý skartační souhlas bude vydán organizaci …..........................................................(uvede se název a sídlo organizace). Trvalý skartační souhlas bude vydán na jméno..................................(uvede se jméno osoby, která bude odpovědná za provádění vyřazování dokumentů).</a:t>
            </a:r>
          </a:p>
          <a:p>
            <a:pPr>
              <a:buFont typeface="Arial" charset="0"/>
              <a:buNone/>
            </a:pPr>
            <a:r>
              <a:rPr lang="cs-CZ" sz="1400" dirty="0" smtClean="0"/>
              <a:t> </a:t>
            </a:r>
          </a:p>
          <a:p>
            <a:pPr>
              <a:buFont typeface="Arial" charset="0"/>
              <a:buNone/>
            </a:pPr>
            <a:r>
              <a:rPr lang="cs-CZ" sz="1400" dirty="0" smtClean="0"/>
              <a:t> 		</a:t>
            </a:r>
          </a:p>
          <a:p>
            <a:pPr>
              <a:buFont typeface="Arial" charset="0"/>
              <a:buNone/>
            </a:pPr>
            <a:r>
              <a:rPr lang="cs-CZ" sz="1400" dirty="0" smtClean="0"/>
              <a:t>	</a:t>
            </a:r>
            <a:r>
              <a:rPr lang="cs-CZ" sz="1200" dirty="0" smtClean="0"/>
              <a:t>.......................................   razítko organizace a podpis statutárního orgánu</a:t>
            </a:r>
          </a:p>
          <a:p>
            <a:pPr>
              <a:buFont typeface="Arial" charset="0"/>
              <a:buNone/>
            </a:pPr>
            <a:endParaRPr lang="cs-CZ" dirty="0" smtClean="0"/>
          </a:p>
        </p:txBody>
      </p:sp>
    </p:spTree>
    <p:extLst>
      <p:ext uri="{BB962C8B-B14F-4D97-AF65-F5344CB8AC3E}">
        <p14:creationId xmlns:p14="http://schemas.microsoft.com/office/powerpoint/2010/main" val="181039811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Nadpis 1"/>
          <p:cNvSpPr>
            <a:spLocks noGrp="1"/>
          </p:cNvSpPr>
          <p:nvPr>
            <p:ph type="title"/>
          </p:nvPr>
        </p:nvSpPr>
        <p:spPr>
          <a:xfrm>
            <a:off x="468313" y="188913"/>
            <a:ext cx="8229600" cy="706437"/>
          </a:xfrm>
        </p:spPr>
        <p:txBody>
          <a:bodyPr/>
          <a:lstStyle/>
          <a:p>
            <a:r>
              <a:rPr lang="cs-CZ" sz="2000" smtClean="0">
                <a:solidFill>
                  <a:srgbClr val="FF0000"/>
                </a:solidFill>
              </a:rPr>
              <a:t>Skartační lhůty</a:t>
            </a:r>
          </a:p>
        </p:txBody>
      </p:sp>
      <p:sp>
        <p:nvSpPr>
          <p:cNvPr id="77827" name="Zástupný symbol pro obsah 2"/>
          <p:cNvSpPr>
            <a:spLocks noGrp="1"/>
          </p:cNvSpPr>
          <p:nvPr>
            <p:ph idx="1"/>
          </p:nvPr>
        </p:nvSpPr>
        <p:spPr>
          <a:xfrm>
            <a:off x="457200" y="836613"/>
            <a:ext cx="8229600" cy="5289550"/>
          </a:xfrm>
        </p:spPr>
        <p:txBody>
          <a:bodyPr>
            <a:normAutofit fontScale="25000" lnSpcReduction="20000"/>
          </a:bodyPr>
          <a:lstStyle/>
          <a:p>
            <a:r>
              <a:rPr lang="cs-CZ" sz="6400" b="1" dirty="0"/>
              <a:t>Skartační lhůty jsou u nás značně roztříštěné. Neexistuje jeden právní předpis, kde by byly všechny </a:t>
            </a:r>
            <a:r>
              <a:rPr lang="cs-CZ" sz="6400" b="1" dirty="0" smtClean="0"/>
              <a:t>zaznamenány</a:t>
            </a:r>
          </a:p>
          <a:p>
            <a:r>
              <a:rPr lang="cs-CZ" sz="6400" b="1" dirty="0" smtClean="0"/>
              <a:t>Povinné úložní lhůty</a:t>
            </a:r>
          </a:p>
          <a:p>
            <a:r>
              <a:rPr lang="cs-CZ" sz="6400" b="1" dirty="0" smtClean="0"/>
              <a:t>Doporučené úložní lhůty</a:t>
            </a:r>
          </a:p>
          <a:p>
            <a:r>
              <a:rPr lang="cs-CZ" sz="6400" b="1" dirty="0" smtClean="0"/>
              <a:t>Povinnost uvádět ve spisovém a skartačním plánu (skartačním plánu, skartačním rejstříku) spouštěcí událost - počátku běhu skartační lhůty </a:t>
            </a:r>
          </a:p>
          <a:p>
            <a:r>
              <a:rPr lang="cs-CZ" sz="6400" b="1" dirty="0" smtClean="0"/>
              <a:t>Typový skartační rejstřík</a:t>
            </a:r>
          </a:p>
          <a:p>
            <a:r>
              <a:rPr lang="cs-CZ" sz="6400" b="1" dirty="0" smtClean="0"/>
              <a:t>Zákonné skartační lhůty</a:t>
            </a:r>
          </a:p>
          <a:p>
            <a:pPr marL="0" indent="0">
              <a:buNone/>
            </a:pPr>
            <a:endParaRPr lang="cs-CZ" sz="6400" b="1" dirty="0"/>
          </a:p>
          <a:p>
            <a:pPr lvl="1">
              <a:lnSpc>
                <a:spcPct val="120000"/>
              </a:lnSpc>
            </a:pPr>
            <a:r>
              <a:rPr lang="cs-CZ" sz="6400" dirty="0" smtClean="0"/>
              <a:t>Zákon č 563/1991 Sb., o účetnictví, v platném znění (§ 31, 32, 33)</a:t>
            </a:r>
          </a:p>
          <a:p>
            <a:pPr lvl="1">
              <a:lnSpc>
                <a:spcPct val="120000"/>
              </a:lnSpc>
            </a:pPr>
            <a:r>
              <a:rPr lang="cs-CZ" sz="6400" dirty="0" smtClean="0"/>
              <a:t>Zákon č. 235/2004 Sb., o dani z přidané hodnoty, v platném znění (§ 27) (</a:t>
            </a:r>
            <a:r>
              <a:rPr lang="cs-CZ" sz="6400" dirty="0" err="1" smtClean="0"/>
              <a:t>úpné</a:t>
            </a:r>
            <a:r>
              <a:rPr lang="cs-CZ" sz="6400" dirty="0" smtClean="0"/>
              <a:t> znění zákona č 36/2010, uveřejněno ve Sbírce zákonů částka 12, ročník 2010</a:t>
            </a:r>
          </a:p>
          <a:p>
            <a:pPr lvl="1">
              <a:lnSpc>
                <a:spcPct val="120000"/>
              </a:lnSpc>
            </a:pPr>
            <a:r>
              <a:rPr lang="cs-CZ" sz="6400" dirty="0" smtClean="0"/>
              <a:t>Zákon 582(1991 Sb., o organizaci a provádění sociálního zabezpečení, ve znění pozdějších právních předpisů(§ 35a)</a:t>
            </a:r>
          </a:p>
          <a:p>
            <a:pPr lvl="1">
              <a:lnSpc>
                <a:spcPct val="120000"/>
              </a:lnSpc>
            </a:pPr>
            <a:r>
              <a:rPr lang="cs-CZ" sz="6400" dirty="0" smtClean="0"/>
              <a:t>Zákon č. 301/2000 Sb., o matrikách, jménu a příjmení a o změně některých souvisejících Zákonů, ve znění pozdějších předpisů (§ 23)</a:t>
            </a:r>
          </a:p>
          <a:p>
            <a:pPr lvl="1">
              <a:lnSpc>
                <a:spcPct val="120000"/>
              </a:lnSpc>
            </a:pPr>
            <a:r>
              <a:rPr lang="cs-CZ" sz="6400" dirty="0" smtClean="0"/>
              <a:t>Zákon 589/1992 Sb., o pojistném na sociální zabezpečení a příspěvku na státní politiku zaměstnanosti, ve znění pozdějších právních předpisů (§ 22c)</a:t>
            </a:r>
          </a:p>
          <a:p>
            <a:pPr lvl="1">
              <a:lnSpc>
                <a:spcPct val="120000"/>
              </a:lnSpc>
            </a:pPr>
            <a:r>
              <a:rPr lang="cs-CZ" sz="6400" dirty="0" smtClean="0"/>
              <a:t>Zákon č. 81/2006 Sb. kterým se mění zákon č. 365/2000 Sb., o informačních systémech veřejné správy a o změně některých dalších zákonů ve znění pozdějších předpisů a další související zákony (§ 9b)</a:t>
            </a:r>
          </a:p>
          <a:p>
            <a:pPr lvl="1">
              <a:lnSpc>
                <a:spcPct val="120000"/>
              </a:lnSpc>
            </a:pPr>
            <a:r>
              <a:rPr lang="cs-CZ" sz="6400" dirty="0" smtClean="0"/>
              <a:t>Zákon č. 108/2006 Sb., o sociálních službách (§ 30 odst. 7) </a:t>
            </a:r>
          </a:p>
          <a:p>
            <a:pPr lvl="1"/>
            <a:endParaRPr lang="cs-CZ" sz="1500" dirty="0" smtClean="0"/>
          </a:p>
          <a:p>
            <a:pPr>
              <a:buFont typeface="Arial" charset="0"/>
              <a:buNone/>
            </a:pPr>
            <a:endParaRPr lang="cs-CZ" sz="1200" dirty="0" smtClean="0"/>
          </a:p>
          <a:p>
            <a:pPr lvl="1"/>
            <a:endParaRPr lang="cs-CZ" sz="1200" dirty="0" smtClean="0"/>
          </a:p>
          <a:p>
            <a:endParaRPr lang="cs-CZ" sz="1200" dirty="0" smtClean="0"/>
          </a:p>
        </p:txBody>
      </p:sp>
    </p:spTree>
    <p:extLst>
      <p:ext uri="{BB962C8B-B14F-4D97-AF65-F5344CB8AC3E}">
        <p14:creationId xmlns:p14="http://schemas.microsoft.com/office/powerpoint/2010/main" val="143605809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Nadpis 3"/>
          <p:cNvSpPr>
            <a:spLocks noGrp="1"/>
          </p:cNvSpPr>
          <p:nvPr>
            <p:ph type="title"/>
          </p:nvPr>
        </p:nvSpPr>
        <p:spPr/>
        <p:txBody>
          <a:bodyPr/>
          <a:lstStyle/>
          <a:p>
            <a:r>
              <a:rPr lang="cs-CZ" sz="2000" smtClean="0">
                <a:solidFill>
                  <a:srgbClr val="FF0000"/>
                </a:solidFill>
              </a:rPr>
              <a:t>Skartační lhůty</a:t>
            </a:r>
            <a:endParaRPr lang="cs-CZ" sz="2000" smtClean="0"/>
          </a:p>
        </p:txBody>
      </p:sp>
      <p:sp>
        <p:nvSpPr>
          <p:cNvPr id="78851" name="Zástupný symbol pro obsah 2"/>
          <p:cNvSpPr>
            <a:spLocks noGrp="1"/>
          </p:cNvSpPr>
          <p:nvPr>
            <p:ph idx="1"/>
          </p:nvPr>
        </p:nvSpPr>
        <p:spPr>
          <a:xfrm>
            <a:off x="457200" y="1268760"/>
            <a:ext cx="8229600" cy="4857403"/>
          </a:xfrm>
        </p:spPr>
        <p:txBody>
          <a:bodyPr>
            <a:noAutofit/>
          </a:bodyPr>
          <a:lstStyle/>
          <a:p>
            <a:pPr lvl="1"/>
            <a:r>
              <a:rPr lang="cs-CZ" sz="1600" dirty="0"/>
              <a:t>Zákon č. 111/2006 Sb., o pomoci v hmotné nouzi ( § 52 odst.4)</a:t>
            </a:r>
          </a:p>
          <a:p>
            <a:pPr lvl="1"/>
            <a:r>
              <a:rPr lang="cs-CZ" sz="1600" dirty="0"/>
              <a:t>Zákon č. 117/1995 Sb., o státní sociální podpoře ve znění pozdějších předpisů (§ 63 odst. 7</a:t>
            </a:r>
            <a:r>
              <a:rPr lang="cs-CZ" sz="1600" dirty="0" smtClean="0"/>
              <a:t>)</a:t>
            </a:r>
          </a:p>
          <a:p>
            <a:pPr lvl="1"/>
            <a:r>
              <a:rPr lang="cs-CZ" sz="1600" dirty="0" smtClean="0"/>
              <a:t>Zákon č. 256/2004 Sb., o podnikání na kapitálovém trhu, ve znění pozdějších předpisů (§ 17 </a:t>
            </a:r>
            <a:r>
              <a:rPr lang="cs-CZ" sz="1600" dirty="0" err="1" smtClean="0"/>
              <a:t>pís</a:t>
            </a:r>
            <a:r>
              <a:rPr lang="cs-CZ" sz="1600" dirty="0" smtClean="0"/>
              <a:t>. a) a b))</a:t>
            </a:r>
          </a:p>
          <a:p>
            <a:pPr lvl="1"/>
            <a:r>
              <a:rPr lang="cs-CZ" sz="1600" dirty="0" smtClean="0"/>
              <a:t>Zákon č. 137/2006 Sb., o veřejných zakázkách, § 155 (5 let)</a:t>
            </a:r>
          </a:p>
          <a:p>
            <a:pPr lvl="1"/>
            <a:r>
              <a:rPr lang="cs-CZ" sz="1600" dirty="0" smtClean="0"/>
              <a:t>Zákon č. 365/2000 Sb., o informačních systémech veřejné správy a o změně dalších zákonů, ve znění pozdějších předpisů (§ 9b odst.5) </a:t>
            </a:r>
          </a:p>
          <a:p>
            <a:pPr lvl="1"/>
            <a:r>
              <a:rPr lang="cs-CZ" sz="1600" dirty="0" smtClean="0"/>
              <a:t>Zákon č. 424/2003 Sb., kterým se mění zákon č. 582/1991 Sb., o organizaci a provádění sociálního zabezpečení ve znění pozdějších předpisů a některém další zákony (čl. VIII odst.1, čl. IX)</a:t>
            </a:r>
          </a:p>
          <a:p>
            <a:pPr lvl="1"/>
            <a:r>
              <a:rPr lang="cs-CZ" sz="1600" dirty="0" smtClean="0"/>
              <a:t>Zákon č. 326/1999 Sb., o pobytu cizinců na území České republiky a o změně některých zákonů, ve znění pozdějších předpisů (§ 71 odst. 4, § 160 odst. 2) </a:t>
            </a:r>
          </a:p>
          <a:p>
            <a:pPr lvl="1"/>
            <a:r>
              <a:rPr lang="cs-CZ" sz="1600" dirty="0" smtClean="0"/>
              <a:t>Zákon č. 296/2009 Sb. o sčítání domů a bytů v roce 2011 (§ 22)</a:t>
            </a:r>
          </a:p>
          <a:p>
            <a:pPr lvl="1"/>
            <a:r>
              <a:rPr lang="cs-CZ" sz="1600" dirty="0" smtClean="0"/>
              <a:t>Zákon č. 284/2009 Sb. o platebním styku (§ 28)</a:t>
            </a:r>
          </a:p>
          <a:p>
            <a:pPr marL="457200" lvl="1" indent="0">
              <a:buNone/>
            </a:pPr>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141645490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Nadpis 1"/>
          <p:cNvSpPr>
            <a:spLocks noGrp="1"/>
          </p:cNvSpPr>
          <p:nvPr>
            <p:ph type="title"/>
          </p:nvPr>
        </p:nvSpPr>
        <p:spPr/>
        <p:txBody>
          <a:bodyPr/>
          <a:lstStyle/>
          <a:p>
            <a:r>
              <a:rPr lang="cs-CZ" sz="2000" smtClean="0">
                <a:solidFill>
                  <a:srgbClr val="FF0000"/>
                </a:solidFill>
              </a:rPr>
              <a:t>Skartační lhůty</a:t>
            </a:r>
            <a:endParaRPr lang="cs-CZ" sz="2000" smtClean="0"/>
          </a:p>
        </p:txBody>
      </p:sp>
      <p:sp>
        <p:nvSpPr>
          <p:cNvPr id="79875" name="Zástupný symbol pro obsah 2"/>
          <p:cNvSpPr>
            <a:spLocks noGrp="1"/>
          </p:cNvSpPr>
          <p:nvPr>
            <p:ph idx="1"/>
          </p:nvPr>
        </p:nvSpPr>
        <p:spPr>
          <a:xfrm>
            <a:off x="457200" y="1124744"/>
            <a:ext cx="8229600" cy="5001419"/>
          </a:xfrm>
        </p:spPr>
        <p:txBody>
          <a:bodyPr/>
          <a:lstStyle/>
          <a:p>
            <a:pPr lvl="1"/>
            <a:endParaRPr lang="cs-CZ" sz="1400" dirty="0" smtClean="0"/>
          </a:p>
          <a:p>
            <a:pPr lvl="1"/>
            <a:r>
              <a:rPr lang="cs-CZ" sz="1600" dirty="0" smtClean="0"/>
              <a:t>Zákon č. 329/1999 Sb., o cestovních dokladech, v platném znění, § 29 odst. 5 (15 let), § 29a odst. 4 ( 15 let), (úplné znění zákona uveřejněno pod č. 257/2010 Sb., uveřejněné ve Sbírce zákonů částka 94 roku 2010)</a:t>
            </a:r>
          </a:p>
          <a:p>
            <a:pPr lvl="1"/>
            <a:r>
              <a:rPr lang="cs-CZ" sz="1600" dirty="0" smtClean="0"/>
              <a:t>Zákon č. 133/2000 Sb., o evidenci obyvatel a rodných číslech a o změně některých zákonů, ve znění pozdějších předpisů, § 9 (75 let),  (úplné znění zákona uveřejněno pod č. 258/2010 Sb., uveřejněno ve Sbírce zákonů, částka 94, rok 2010)</a:t>
            </a:r>
          </a:p>
          <a:p>
            <a:pPr lvl="1"/>
            <a:r>
              <a:rPr lang="cs-CZ" sz="1600" dirty="0" smtClean="0"/>
              <a:t>Zákon č. 26/2000 Sb., ve znění pozdějších předpisů, o veřejných dražbách (§ 9 – dohodnuta dob a15 let)</a:t>
            </a:r>
          </a:p>
          <a:p>
            <a:pPr lvl="1"/>
            <a:r>
              <a:rPr lang="cs-CZ" sz="1600" dirty="0" smtClean="0"/>
              <a:t>Zákon č. 17/2011 Sb., o Celní správě České republiky (Sbírka zákonů částka 5 2012) - § 78, 79 (lhůty 3, 6, 10 let)</a:t>
            </a:r>
          </a:p>
          <a:p>
            <a:pPr lvl="1"/>
            <a:r>
              <a:rPr lang="cs-CZ" sz="1600" dirty="0" smtClean="0"/>
              <a:t>Zákon č. 328/1999 Sb., o občanských průkazech, ve znění pozdějších předpisů (zákon č. 69/2012-Úplné znění) - § 17 a odst. 5 – Údaje o evidenci občanských průkazů se vedou ještě po dobu 50 let po skončení platnosti občanského průkazu, odst. 7 -20 let</a:t>
            </a:r>
          </a:p>
          <a:p>
            <a:pPr lvl="1"/>
            <a:r>
              <a:rPr lang="cs-CZ" sz="1600" dirty="0" smtClean="0"/>
              <a:t>Vyhláška č. 98/2012 Sb., o zdravotnické dokumentaci (příloha č. 3)</a:t>
            </a:r>
          </a:p>
          <a:p>
            <a:pPr lvl="1"/>
            <a:r>
              <a:rPr lang="cs-CZ" sz="1600" dirty="0"/>
              <a:t>Zákon č. 21/1992 Sb., o bankách, ve znění pozdějších předpisů - § 21 odst. 2 – uchovávat 10 </a:t>
            </a:r>
            <a:r>
              <a:rPr lang="cs-CZ" sz="1600" dirty="0" smtClean="0"/>
              <a:t>let</a:t>
            </a:r>
          </a:p>
          <a:p>
            <a:pPr lvl="1"/>
            <a:r>
              <a:rPr lang="cs-CZ" altLang="cs-CZ" sz="1600" dirty="0"/>
              <a:t>Zákon č. 277/2013 Sb., zákon o směnárenské činnosti - § 16 – uchovávání po dobu 5 </a:t>
            </a:r>
            <a:r>
              <a:rPr lang="cs-CZ" altLang="cs-CZ" sz="1600" dirty="0" smtClean="0"/>
              <a:t>let</a:t>
            </a:r>
            <a:endParaRPr lang="cs-CZ" sz="1600" dirty="0" smtClean="0"/>
          </a:p>
          <a:p>
            <a:pPr lvl="1"/>
            <a:endParaRPr lang="cs-CZ" sz="1400" dirty="0"/>
          </a:p>
          <a:p>
            <a:pPr lvl="1"/>
            <a:endParaRPr lang="cs-CZ" sz="1400" dirty="0"/>
          </a:p>
          <a:p>
            <a:pPr lvl="1"/>
            <a:endParaRPr lang="cs-CZ" sz="1400" dirty="0" smtClean="0"/>
          </a:p>
          <a:p>
            <a:pPr lvl="1"/>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147249508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Nadpis 10"/>
          <p:cNvSpPr>
            <a:spLocks noGrp="1"/>
          </p:cNvSpPr>
          <p:nvPr>
            <p:ph type="title"/>
          </p:nvPr>
        </p:nvSpPr>
        <p:spPr>
          <a:xfrm>
            <a:off x="457200" y="274638"/>
            <a:ext cx="8229600" cy="777875"/>
          </a:xfrm>
        </p:spPr>
        <p:txBody>
          <a:bodyPr/>
          <a:lstStyle/>
          <a:p>
            <a:pPr eaLnBrk="1" hangingPunct="1"/>
            <a:r>
              <a:rPr lang="cs-CZ" sz="1800" smtClean="0">
                <a:solidFill>
                  <a:srgbClr val="FF0000"/>
                </a:solidFill>
              </a:rPr>
              <a:t>Typový skartační rejstřík (ukázka)</a:t>
            </a:r>
          </a:p>
        </p:txBody>
      </p:sp>
      <p:sp>
        <p:nvSpPr>
          <p:cNvPr id="80899" name="Zástupný symbol pro obsah 11"/>
          <p:cNvSpPr>
            <a:spLocks noGrp="1"/>
          </p:cNvSpPr>
          <p:nvPr>
            <p:ph sz="half" idx="1"/>
          </p:nvPr>
        </p:nvSpPr>
        <p:spPr>
          <a:xfrm>
            <a:off x="457200" y="981075"/>
            <a:ext cx="4038600" cy="5145088"/>
          </a:xfrm>
        </p:spPr>
        <p:txBody>
          <a:bodyPr>
            <a:normAutofit lnSpcReduction="10000"/>
          </a:bodyPr>
          <a:lstStyle/>
          <a:p>
            <a:pPr eaLnBrk="1" hangingPunct="1">
              <a:buFont typeface="Arial" charset="0"/>
              <a:buNone/>
            </a:pPr>
            <a:r>
              <a:rPr lang="cs-CZ" sz="1000" b="1" dirty="0" smtClean="0"/>
              <a:t>P</a:t>
            </a:r>
            <a:endParaRPr lang="cs-CZ" sz="1000" dirty="0" smtClean="0"/>
          </a:p>
          <a:p>
            <a:pPr eaLnBrk="1" hangingPunct="1">
              <a:buFont typeface="Arial" charset="0"/>
              <a:buNone/>
            </a:pPr>
            <a:r>
              <a:rPr lang="cs-CZ" sz="1000" dirty="0" smtClean="0"/>
              <a:t>Pachty:</a:t>
            </a:r>
          </a:p>
          <a:p>
            <a:pPr eaLnBrk="1" hangingPunct="1">
              <a:buFont typeface="Arial" charset="0"/>
              <a:buNone/>
            </a:pPr>
            <a:r>
              <a:rPr lang="cs-CZ" sz="1000" dirty="0" smtClean="0"/>
              <a:t>	smlouvy, dohody, ujednání:</a:t>
            </a:r>
          </a:p>
          <a:p>
            <a:pPr eaLnBrk="1" hangingPunct="1">
              <a:buFont typeface="Arial" charset="0"/>
              <a:buNone/>
            </a:pPr>
            <a:r>
              <a:rPr lang="cs-CZ" sz="1000" dirty="0" smtClean="0"/>
              <a:t>		významné 			A</a:t>
            </a:r>
          </a:p>
          <a:p>
            <a:pPr eaLnBrk="1" hangingPunct="1">
              <a:buFont typeface="Arial" charset="0"/>
              <a:buNone/>
            </a:pPr>
            <a:r>
              <a:rPr lang="cs-CZ" sz="1000" dirty="0" smtClean="0"/>
              <a:t>		ostatní 			S 5</a:t>
            </a:r>
          </a:p>
          <a:p>
            <a:pPr eaLnBrk="1" hangingPunct="1">
              <a:buFont typeface="Arial" charset="0"/>
              <a:buNone/>
            </a:pPr>
            <a:r>
              <a:rPr lang="cs-CZ" sz="1000" dirty="0" smtClean="0"/>
              <a:t>Palivo: viz „Energetika“ </a:t>
            </a:r>
          </a:p>
          <a:p>
            <a:pPr eaLnBrk="1" hangingPunct="1">
              <a:buFont typeface="Arial" charset="0"/>
              <a:buNone/>
            </a:pPr>
            <a:r>
              <a:rPr lang="cs-CZ" sz="1000" dirty="0" smtClean="0"/>
              <a:t>Paměti, vzpomínky a jiné záznamy týkající se historie organizace a osob, </a:t>
            </a:r>
          </a:p>
          <a:p>
            <a:pPr eaLnBrk="1" hangingPunct="1">
              <a:buFont typeface="Arial" charset="0"/>
              <a:buNone/>
            </a:pPr>
            <a:r>
              <a:rPr lang="cs-CZ" sz="1000" dirty="0" smtClean="0"/>
              <a:t>	které se zúčastnily jejího založení a vývoje, pamětní a jubilejní </a:t>
            </a:r>
          </a:p>
          <a:p>
            <a:pPr eaLnBrk="1" hangingPunct="1">
              <a:buFont typeface="Arial" charset="0"/>
              <a:buNone/>
            </a:pPr>
            <a:r>
              <a:rPr lang="cs-CZ" sz="1000" dirty="0" smtClean="0"/>
              <a:t>	knihy a tisk, zápisy besed s pamětníky, památky apod. 	A</a:t>
            </a:r>
          </a:p>
          <a:p>
            <a:pPr eaLnBrk="1" hangingPunct="1">
              <a:buFont typeface="Arial" charset="0"/>
              <a:buNone/>
            </a:pPr>
            <a:r>
              <a:rPr lang="cs-CZ" sz="1000" dirty="0" smtClean="0"/>
              <a:t>Pára: viz „Energetika“ </a:t>
            </a:r>
          </a:p>
          <a:p>
            <a:pPr eaLnBrk="1" hangingPunct="1">
              <a:buFont typeface="Arial" charset="0"/>
              <a:buNone/>
            </a:pPr>
            <a:r>
              <a:rPr lang="cs-CZ" sz="1000" dirty="0" smtClean="0"/>
              <a:t>Parcelace:</a:t>
            </a:r>
          </a:p>
          <a:p>
            <a:pPr eaLnBrk="1" hangingPunct="1">
              <a:buFont typeface="Arial" charset="0"/>
              <a:buNone/>
            </a:pPr>
            <a:r>
              <a:rPr lang="cs-CZ" sz="1000" dirty="0" smtClean="0"/>
              <a:t>	výměry, protokoly, rozhodnutí, dokumentace 		A</a:t>
            </a:r>
          </a:p>
          <a:p>
            <a:pPr eaLnBrk="1" hangingPunct="1">
              <a:buFont typeface="Arial" charset="0"/>
              <a:buNone/>
            </a:pPr>
            <a:r>
              <a:rPr lang="cs-CZ" sz="1000" dirty="0" smtClean="0"/>
              <a:t>	mapy - originály 			A</a:t>
            </a:r>
          </a:p>
          <a:p>
            <a:pPr eaLnBrk="1" hangingPunct="1">
              <a:buFont typeface="Arial" charset="0"/>
              <a:buNone/>
            </a:pPr>
            <a:r>
              <a:rPr lang="cs-CZ" sz="1000" dirty="0" smtClean="0"/>
              <a:t>	         - kopie (nenahrazují-li originál) 		S 5</a:t>
            </a:r>
          </a:p>
          <a:p>
            <a:pPr eaLnBrk="1" hangingPunct="1">
              <a:buFont typeface="Arial" charset="0"/>
              <a:buNone/>
            </a:pPr>
            <a:r>
              <a:rPr lang="cs-CZ" sz="1000" dirty="0" smtClean="0"/>
              <a:t>	ostatní 				S 5</a:t>
            </a:r>
          </a:p>
          <a:p>
            <a:pPr eaLnBrk="1" hangingPunct="1">
              <a:buFont typeface="Arial" charset="0"/>
              <a:buNone/>
            </a:pPr>
            <a:r>
              <a:rPr lang="cs-CZ" sz="1000" dirty="0" smtClean="0"/>
              <a:t>Parní kotle:</a:t>
            </a:r>
          </a:p>
          <a:p>
            <a:pPr eaLnBrk="1" hangingPunct="1">
              <a:buFont typeface="Arial" charset="0"/>
              <a:buNone/>
            </a:pPr>
            <a:r>
              <a:rPr lang="cs-CZ" sz="1000" dirty="0" smtClean="0"/>
              <a:t>	běžné zkoušky, revize 			S 5</a:t>
            </a:r>
          </a:p>
          <a:p>
            <a:pPr eaLnBrk="1" hangingPunct="1">
              <a:buFont typeface="Arial" charset="0"/>
              <a:buNone/>
            </a:pPr>
            <a:r>
              <a:rPr lang="cs-CZ" sz="1000" dirty="0" smtClean="0"/>
              <a:t>	denní záznamy 			S 1</a:t>
            </a:r>
          </a:p>
          <a:p>
            <a:pPr eaLnBrk="1" hangingPunct="1">
              <a:buFont typeface="Arial" charset="0"/>
              <a:buNone/>
            </a:pPr>
            <a:r>
              <a:rPr lang="cs-CZ" sz="1000" dirty="0" smtClean="0"/>
              <a:t>	kolaudační řízení (po vyřazení kotle) 		S 5</a:t>
            </a:r>
          </a:p>
          <a:p>
            <a:pPr eaLnBrk="1" hangingPunct="1">
              <a:buFont typeface="Arial" charset="0"/>
              <a:buNone/>
            </a:pPr>
            <a:r>
              <a:rPr lang="cs-CZ" sz="1000" dirty="0" smtClean="0"/>
              <a:t>	topné zkoušky, výkon kotelen - záznamy 		S 3</a:t>
            </a:r>
          </a:p>
          <a:p>
            <a:pPr eaLnBrk="1" hangingPunct="1">
              <a:buFont typeface="Arial" charset="0"/>
              <a:buNone/>
            </a:pPr>
            <a:r>
              <a:rPr lang="cs-CZ" sz="1000" dirty="0" smtClean="0"/>
              <a:t>	viz též „Kotle“ </a:t>
            </a:r>
          </a:p>
          <a:p>
            <a:pPr eaLnBrk="1" hangingPunct="1">
              <a:buFont typeface="Arial" charset="0"/>
              <a:buNone/>
            </a:pPr>
            <a:r>
              <a:rPr lang="cs-CZ" sz="1000" dirty="0" smtClean="0"/>
              <a:t>Pásky:</a:t>
            </a:r>
          </a:p>
          <a:p>
            <a:pPr eaLnBrk="1" hangingPunct="1">
              <a:buFont typeface="Arial" charset="0"/>
              <a:buNone/>
            </a:pPr>
            <a:r>
              <a:rPr lang="cs-CZ" sz="1000" dirty="0" smtClean="0"/>
              <a:t>	děrné				S 3</a:t>
            </a:r>
          </a:p>
          <a:p>
            <a:pPr eaLnBrk="1" hangingPunct="1">
              <a:buFont typeface="Arial" charset="0"/>
              <a:buNone/>
            </a:pPr>
            <a:r>
              <a:rPr lang="cs-CZ" sz="1000" dirty="0" smtClean="0"/>
              <a:t>	diagramové 			S 1</a:t>
            </a:r>
          </a:p>
          <a:p>
            <a:pPr eaLnBrk="1" hangingPunct="1">
              <a:buFont typeface="Arial" charset="0"/>
              <a:buNone/>
            </a:pPr>
            <a:r>
              <a:rPr lang="cs-CZ" sz="1000" dirty="0" smtClean="0"/>
              <a:t>	kontrolní 				S 3</a:t>
            </a:r>
          </a:p>
          <a:p>
            <a:pPr eaLnBrk="1" hangingPunct="1">
              <a:buFont typeface="Arial" charset="0"/>
              <a:buNone/>
            </a:pPr>
            <a:r>
              <a:rPr lang="cs-CZ" sz="1000" dirty="0" smtClean="0"/>
              <a:t>	magnetické: viz „Výpočetní technika“ </a:t>
            </a:r>
          </a:p>
          <a:p>
            <a:pPr eaLnBrk="1" hangingPunct="1">
              <a:buFont typeface="Arial" charset="0"/>
              <a:buNone/>
            </a:pPr>
            <a:r>
              <a:rPr lang="cs-CZ" sz="1000" dirty="0" smtClean="0"/>
              <a:t>	magnetofonové:</a:t>
            </a:r>
          </a:p>
          <a:p>
            <a:pPr eaLnBrk="1" hangingPunct="1">
              <a:buFont typeface="Arial" charset="0"/>
              <a:buNone/>
            </a:pPr>
            <a:r>
              <a:rPr lang="cs-CZ" sz="1000" dirty="0" smtClean="0"/>
              <a:t>		jako doklad činnosti podniku 		A</a:t>
            </a:r>
          </a:p>
          <a:p>
            <a:pPr eaLnBrk="1" hangingPunct="1">
              <a:buFont typeface="Arial" charset="0"/>
              <a:buNone/>
            </a:pPr>
            <a:r>
              <a:rPr lang="cs-CZ" sz="1000" dirty="0" smtClean="0"/>
              <a:t>		viz též „Zvukové záznamy“ </a:t>
            </a:r>
          </a:p>
          <a:p>
            <a:pPr eaLnBrk="1" hangingPunct="1">
              <a:buFont typeface="Arial" charset="0"/>
              <a:buNone/>
            </a:pPr>
            <a:r>
              <a:rPr lang="cs-CZ" sz="1000" dirty="0" smtClean="0"/>
              <a:t>Pasová a vízová agenda (veškeré písemnosti) 		S </a:t>
            </a:r>
            <a:r>
              <a:rPr lang="cs-CZ" sz="900" dirty="0" smtClean="0"/>
              <a:t>5</a:t>
            </a:r>
          </a:p>
        </p:txBody>
      </p:sp>
      <p:sp>
        <p:nvSpPr>
          <p:cNvPr id="80900" name="Zástupný symbol pro obsah 12"/>
          <p:cNvSpPr>
            <a:spLocks noGrp="1"/>
          </p:cNvSpPr>
          <p:nvPr>
            <p:ph sz="half" idx="2"/>
          </p:nvPr>
        </p:nvSpPr>
        <p:spPr>
          <a:xfrm>
            <a:off x="4648200" y="1125538"/>
            <a:ext cx="4038600" cy="5000625"/>
          </a:xfrm>
        </p:spPr>
        <p:txBody>
          <a:bodyPr>
            <a:normAutofit lnSpcReduction="10000"/>
          </a:bodyPr>
          <a:lstStyle/>
          <a:p>
            <a:pPr eaLnBrk="1" hangingPunct="1">
              <a:buFont typeface="Arial" charset="0"/>
              <a:buNone/>
            </a:pPr>
            <a:r>
              <a:rPr lang="cs-CZ" sz="1000" dirty="0" smtClean="0"/>
              <a:t>Pasporty:</a:t>
            </a:r>
          </a:p>
          <a:p>
            <a:pPr eaLnBrk="1" hangingPunct="1">
              <a:buFont typeface="Arial" charset="0"/>
              <a:buNone/>
            </a:pPr>
            <a:r>
              <a:rPr lang="cs-CZ" sz="1000" dirty="0" smtClean="0"/>
              <a:t>	o sociálních a ekonomických jevech podniku 		A</a:t>
            </a:r>
          </a:p>
          <a:p>
            <a:pPr eaLnBrk="1" hangingPunct="1">
              <a:buFont typeface="Arial" charset="0"/>
              <a:buNone/>
            </a:pPr>
            <a:r>
              <a:rPr lang="cs-CZ" sz="1000" dirty="0" smtClean="0"/>
              <a:t>	podniku (výrobně technické) 		A</a:t>
            </a:r>
          </a:p>
          <a:p>
            <a:pPr eaLnBrk="1" hangingPunct="1">
              <a:buFont typeface="Arial" charset="0"/>
              <a:buNone/>
            </a:pPr>
            <a:r>
              <a:rPr lang="cs-CZ" sz="1000" dirty="0" smtClean="0"/>
              <a:t>	souhrnné a retrospektivní 			A</a:t>
            </a:r>
          </a:p>
          <a:p>
            <a:pPr eaLnBrk="1" hangingPunct="1">
              <a:buFont typeface="Arial" charset="0"/>
              <a:buNone/>
            </a:pPr>
            <a:r>
              <a:rPr lang="cs-CZ" sz="1000" dirty="0" smtClean="0"/>
              <a:t>	staveb 				A</a:t>
            </a:r>
          </a:p>
          <a:p>
            <a:pPr eaLnBrk="1" hangingPunct="1">
              <a:buFont typeface="Arial" charset="0"/>
              <a:buNone/>
            </a:pPr>
            <a:r>
              <a:rPr lang="cs-CZ" sz="1000" dirty="0" smtClean="0"/>
              <a:t>	strojů a zařízení (po vyřazení) 		S 5</a:t>
            </a:r>
          </a:p>
          <a:p>
            <a:pPr eaLnBrk="1" hangingPunct="1">
              <a:buFont typeface="Arial" charset="0"/>
              <a:buNone/>
            </a:pPr>
            <a:r>
              <a:rPr lang="cs-CZ" sz="1000" dirty="0" smtClean="0"/>
              <a:t>	ostatní 				S 3</a:t>
            </a:r>
          </a:p>
          <a:p>
            <a:pPr eaLnBrk="1" hangingPunct="1">
              <a:buFont typeface="Arial" charset="0"/>
              <a:buNone/>
            </a:pPr>
            <a:r>
              <a:rPr lang="cs-CZ" sz="1000" dirty="0" smtClean="0"/>
              <a:t>Patenty (na vynálezy a průmyslové vzory):</a:t>
            </a:r>
          </a:p>
          <a:p>
            <a:pPr eaLnBrk="1" hangingPunct="1">
              <a:buFont typeface="Arial" charset="0"/>
              <a:buNone/>
            </a:pPr>
            <a:r>
              <a:rPr lang="cs-CZ" sz="1000" dirty="0" smtClean="0"/>
              <a:t>	evidence patentů 			A</a:t>
            </a:r>
          </a:p>
          <a:p>
            <a:pPr eaLnBrk="1" hangingPunct="1">
              <a:buFont typeface="Arial" charset="0"/>
              <a:buNone/>
            </a:pPr>
            <a:r>
              <a:rPr lang="cs-CZ" sz="1000" dirty="0" smtClean="0"/>
              <a:t>	užitné vzory 			A</a:t>
            </a:r>
          </a:p>
          <a:p>
            <a:pPr eaLnBrk="1" hangingPunct="1">
              <a:buFont typeface="Arial" charset="0"/>
              <a:buNone/>
            </a:pPr>
            <a:r>
              <a:rPr lang="cs-CZ" sz="1000" dirty="0" smtClean="0"/>
              <a:t>	výpisy a zápisy patentního rejstříku 		A</a:t>
            </a:r>
          </a:p>
          <a:p>
            <a:pPr eaLnBrk="1" hangingPunct="1">
              <a:buFont typeface="Arial" charset="0"/>
              <a:buNone/>
            </a:pPr>
            <a:r>
              <a:rPr lang="cs-CZ" sz="1000" dirty="0" smtClean="0"/>
              <a:t>	zahraniční a významné vlastní patentní přihlášky, patentní spisy, </a:t>
            </a:r>
          </a:p>
          <a:p>
            <a:pPr eaLnBrk="1" hangingPunct="1">
              <a:buFont typeface="Arial" charset="0"/>
              <a:buNone/>
            </a:pPr>
            <a:r>
              <a:rPr lang="cs-CZ" sz="1000" dirty="0" smtClean="0"/>
              <a:t>		osvědčení, oznámení a listiny o udělení patentu, licenční </a:t>
            </a:r>
          </a:p>
          <a:p>
            <a:pPr eaLnBrk="1" hangingPunct="1">
              <a:buFont typeface="Arial" charset="0"/>
              <a:buNone/>
            </a:pPr>
            <a:r>
              <a:rPr lang="cs-CZ" sz="1000" dirty="0" smtClean="0"/>
              <a:t>		smlouvy 			A</a:t>
            </a:r>
          </a:p>
          <a:p>
            <a:pPr eaLnBrk="1" hangingPunct="1">
              <a:buFont typeface="Arial" charset="0"/>
              <a:buNone/>
            </a:pPr>
            <a:r>
              <a:rPr lang="cs-CZ" sz="1000" dirty="0" smtClean="0"/>
              <a:t>	ostatní 				S 5</a:t>
            </a:r>
          </a:p>
          <a:p>
            <a:pPr eaLnBrk="1" hangingPunct="1">
              <a:buFont typeface="Arial" charset="0"/>
              <a:buNone/>
            </a:pPr>
            <a:r>
              <a:rPr lang="cs-CZ" sz="1000" dirty="0" smtClean="0"/>
              <a:t>	viz též „Licence“ </a:t>
            </a:r>
          </a:p>
          <a:p>
            <a:pPr eaLnBrk="1" hangingPunct="1">
              <a:buFont typeface="Arial" charset="0"/>
              <a:buNone/>
            </a:pPr>
            <a:r>
              <a:rPr lang="cs-CZ" sz="1000" dirty="0" smtClean="0"/>
              <a:t>Patronáty 				V 5</a:t>
            </a:r>
          </a:p>
          <a:p>
            <a:pPr eaLnBrk="1" hangingPunct="1">
              <a:buFont typeface="Arial" charset="0"/>
              <a:buNone/>
            </a:pPr>
            <a:r>
              <a:rPr lang="cs-CZ" sz="1000" dirty="0" smtClean="0"/>
              <a:t>Pecní karty (po vyřazení pece) 			S 3</a:t>
            </a:r>
          </a:p>
          <a:p>
            <a:pPr eaLnBrk="1" hangingPunct="1">
              <a:buFont typeface="Arial" charset="0"/>
              <a:buNone/>
            </a:pPr>
            <a:endParaRPr lang="cs-CZ" sz="1000" dirty="0" smtClean="0"/>
          </a:p>
        </p:txBody>
      </p:sp>
    </p:spTree>
    <p:extLst>
      <p:ext uri="{BB962C8B-B14F-4D97-AF65-F5344CB8AC3E}">
        <p14:creationId xmlns:p14="http://schemas.microsoft.com/office/powerpoint/2010/main" val="400452072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Nadpis 1"/>
          <p:cNvSpPr>
            <a:spLocks noGrp="1"/>
          </p:cNvSpPr>
          <p:nvPr>
            <p:ph type="title"/>
          </p:nvPr>
        </p:nvSpPr>
        <p:spPr>
          <a:xfrm>
            <a:off x="457200" y="274638"/>
            <a:ext cx="8229600" cy="706437"/>
          </a:xfrm>
        </p:spPr>
        <p:txBody>
          <a:bodyPr/>
          <a:lstStyle/>
          <a:p>
            <a:pPr eaLnBrk="1" hangingPunct="1"/>
            <a:r>
              <a:rPr lang="cs-CZ" sz="1800" smtClean="0">
                <a:solidFill>
                  <a:srgbClr val="FF0000"/>
                </a:solidFill>
              </a:rPr>
              <a:t>Typový skartační rejstřík (ukázka)</a:t>
            </a:r>
          </a:p>
        </p:txBody>
      </p:sp>
      <p:sp>
        <p:nvSpPr>
          <p:cNvPr id="81923" name="Zástupný symbol pro obsah 2"/>
          <p:cNvSpPr>
            <a:spLocks noGrp="1"/>
          </p:cNvSpPr>
          <p:nvPr>
            <p:ph sz="half" idx="1"/>
          </p:nvPr>
        </p:nvSpPr>
        <p:spPr>
          <a:xfrm>
            <a:off x="457200" y="908050"/>
            <a:ext cx="4038600" cy="5218113"/>
          </a:xfrm>
        </p:spPr>
        <p:txBody>
          <a:bodyPr/>
          <a:lstStyle/>
          <a:p>
            <a:pPr eaLnBrk="1" hangingPunct="1">
              <a:buFont typeface="Arial" charset="0"/>
              <a:buNone/>
            </a:pPr>
            <a:r>
              <a:rPr lang="cs-CZ" sz="1000" smtClean="0"/>
              <a:t>Péče o zaměstnance:</a:t>
            </a:r>
          </a:p>
          <a:p>
            <a:pPr eaLnBrk="1" hangingPunct="1">
              <a:buFont typeface="Arial" charset="0"/>
              <a:buNone/>
            </a:pPr>
            <a:r>
              <a:rPr lang="cs-CZ" sz="1000" smtClean="0"/>
              <a:t>	bezpečnost při práci: viz „Bezpečnost a ochrana zdraví při práci“ </a:t>
            </a:r>
          </a:p>
          <a:p>
            <a:pPr eaLnBrk="1" hangingPunct="1">
              <a:buFont typeface="Arial" charset="0"/>
              <a:buNone/>
            </a:pPr>
            <a:r>
              <a:rPr lang="cs-CZ" sz="1000" smtClean="0"/>
              <a:t>	bytové poměry zaměstnanců: viz „Byty“ </a:t>
            </a:r>
          </a:p>
          <a:p>
            <a:pPr eaLnBrk="1" hangingPunct="1">
              <a:buFont typeface="Arial" charset="0"/>
              <a:buNone/>
            </a:pPr>
            <a:r>
              <a:rPr lang="cs-CZ" sz="1000" smtClean="0"/>
              <a:t>	doklady o podpůrné péči a sociální výpomoci (ukázky) 	A</a:t>
            </a:r>
          </a:p>
          <a:p>
            <a:pPr eaLnBrk="1" hangingPunct="1">
              <a:buFont typeface="Arial" charset="0"/>
              <a:buNone/>
            </a:pPr>
            <a:r>
              <a:rPr lang="cs-CZ" sz="1000" smtClean="0"/>
              <a:t>	jesle, mateřské školy spravované organizací 		S 5</a:t>
            </a:r>
          </a:p>
          <a:p>
            <a:pPr eaLnBrk="1" hangingPunct="1">
              <a:buFont typeface="Arial" charset="0"/>
              <a:buNone/>
            </a:pPr>
            <a:r>
              <a:rPr lang="cs-CZ" sz="1000" smtClean="0"/>
              <a:t>	komplexní programy péče o zaměstnance (sociální programy) </a:t>
            </a:r>
          </a:p>
          <a:p>
            <a:pPr eaLnBrk="1" hangingPunct="1">
              <a:buFont typeface="Arial" charset="0"/>
              <a:buNone/>
            </a:pPr>
            <a:r>
              <a:rPr lang="cs-CZ" sz="1000" smtClean="0"/>
              <a:t>		a souhrnné zprávy o jejich plnění 		A</a:t>
            </a:r>
          </a:p>
          <a:p>
            <a:pPr eaLnBrk="1" hangingPunct="1">
              <a:buFont typeface="Arial" charset="0"/>
              <a:buNone/>
            </a:pPr>
            <a:r>
              <a:rPr lang="cs-CZ" sz="1000" smtClean="0"/>
              <a:t>	posudky o zdravotním hygienickém a bezpečnostním stavu </a:t>
            </a:r>
          </a:p>
          <a:p>
            <a:pPr eaLnBrk="1" hangingPunct="1">
              <a:buFont typeface="Arial" charset="0"/>
              <a:buNone/>
            </a:pPr>
            <a:r>
              <a:rPr lang="cs-CZ" sz="1000" smtClean="0"/>
              <a:t>		organizace a pracovišť 		A</a:t>
            </a:r>
          </a:p>
          <a:p>
            <a:pPr eaLnBrk="1" hangingPunct="1">
              <a:buFont typeface="Arial" charset="0"/>
              <a:buNone/>
            </a:pPr>
            <a:r>
              <a:rPr lang="cs-CZ" sz="1000" smtClean="0"/>
              <a:t>	lázeňská péče 			S 5</a:t>
            </a:r>
          </a:p>
          <a:p>
            <a:pPr eaLnBrk="1" hangingPunct="1">
              <a:buFont typeface="Arial" charset="0"/>
              <a:buNone/>
            </a:pPr>
            <a:r>
              <a:rPr lang="cs-CZ" sz="1000" smtClean="0"/>
              <a:t>	lékařská péče: viz „Zdravotnictví“ </a:t>
            </a:r>
          </a:p>
          <a:p>
            <a:pPr eaLnBrk="1" hangingPunct="1">
              <a:buFont typeface="Arial" charset="0"/>
              <a:buNone/>
            </a:pPr>
            <a:r>
              <a:rPr lang="cs-CZ" sz="1000" smtClean="0"/>
              <a:t>	nemocenské a sociální zabezpečení zaměstnanců: viz „Pojištění“ </a:t>
            </a:r>
          </a:p>
          <a:p>
            <a:pPr eaLnBrk="1" hangingPunct="1">
              <a:buFont typeface="Arial" charset="0"/>
              <a:buNone/>
            </a:pPr>
            <a:r>
              <a:rPr lang="cs-CZ" sz="1000" smtClean="0"/>
              <a:t>	pracovní úrazy a jejich odškodnění: viz „Bezpečnost a ochrana </a:t>
            </a:r>
          </a:p>
          <a:p>
            <a:pPr eaLnBrk="1" hangingPunct="1">
              <a:buFont typeface="Arial" charset="0"/>
              <a:buNone/>
            </a:pPr>
            <a:r>
              <a:rPr lang="cs-CZ" sz="1000" smtClean="0"/>
              <a:t>		zdraví při práci“ a „Úrazy“ </a:t>
            </a:r>
          </a:p>
          <a:p>
            <a:pPr eaLnBrk="1" hangingPunct="1">
              <a:buFont typeface="Arial" charset="0"/>
              <a:buNone/>
            </a:pPr>
            <a:r>
              <a:rPr lang="cs-CZ" sz="1000" smtClean="0"/>
              <a:t>	přehledy, výkazy, výsledky průzkumu o sociální a zdravotní péči, </a:t>
            </a:r>
          </a:p>
          <a:p>
            <a:pPr eaLnBrk="1" hangingPunct="1">
              <a:buFont typeface="Arial" charset="0"/>
              <a:buNone/>
            </a:pPr>
            <a:r>
              <a:rPr lang="cs-CZ" sz="1000" smtClean="0"/>
              <a:t>		sociálním stavu, bytových poměrech, rekreaci a lázeňské </a:t>
            </a:r>
          </a:p>
          <a:p>
            <a:pPr eaLnBrk="1" hangingPunct="1">
              <a:buFont typeface="Arial" charset="0"/>
              <a:buNone/>
            </a:pPr>
            <a:r>
              <a:rPr lang="cs-CZ" sz="1000" smtClean="0"/>
              <a:t>		péči:</a:t>
            </a:r>
          </a:p>
          <a:p>
            <a:pPr eaLnBrk="1" hangingPunct="1">
              <a:buFont typeface="Arial" charset="0"/>
              <a:buNone/>
            </a:pPr>
            <a:r>
              <a:rPr lang="cs-CZ" sz="1000" smtClean="0"/>
              <a:t>		      roční 			A</a:t>
            </a:r>
          </a:p>
          <a:p>
            <a:pPr eaLnBrk="1" hangingPunct="1">
              <a:buFont typeface="Arial" charset="0"/>
              <a:buNone/>
            </a:pPr>
            <a:r>
              <a:rPr lang="cs-CZ" sz="1000" smtClean="0"/>
              <a:t>               		              ostatní 		S 5</a:t>
            </a:r>
          </a:p>
          <a:p>
            <a:pPr eaLnBrk="1" hangingPunct="1">
              <a:buFont typeface="Arial" charset="0"/>
              <a:buNone/>
            </a:pPr>
            <a:r>
              <a:rPr lang="cs-CZ" sz="1000" smtClean="0"/>
              <a:t>	sociálně právní ochrana a poradenství 		S 5</a:t>
            </a:r>
          </a:p>
          <a:p>
            <a:pPr eaLnBrk="1" hangingPunct="1">
              <a:buFont typeface="Arial" charset="0"/>
              <a:buNone/>
            </a:pPr>
            <a:r>
              <a:rPr lang="cs-CZ" sz="1000" smtClean="0"/>
              <a:t>	zákaz zdvihání a přenášení břemen nad přípustnou váhu </a:t>
            </a:r>
          </a:p>
          <a:p>
            <a:pPr eaLnBrk="1" hangingPunct="1">
              <a:buFont typeface="Arial" charset="0"/>
              <a:buNone/>
            </a:pPr>
            <a:r>
              <a:rPr lang="cs-CZ" sz="1000" smtClean="0"/>
              <a:t>		ženami (přehledy) 		S 5</a:t>
            </a:r>
          </a:p>
          <a:p>
            <a:pPr eaLnBrk="1" hangingPunct="1">
              <a:buFont typeface="Arial" charset="0"/>
              <a:buNone/>
            </a:pPr>
            <a:r>
              <a:rPr lang="cs-CZ" sz="1000" smtClean="0"/>
              <a:t>	zásadní písemnosti o zřizování a činnosti sociálních, zdravotnických,</a:t>
            </a:r>
          </a:p>
          <a:p>
            <a:pPr eaLnBrk="1" hangingPunct="1">
              <a:buFont typeface="Arial" charset="0"/>
              <a:buNone/>
            </a:pPr>
            <a:r>
              <a:rPr lang="cs-CZ" sz="1000" smtClean="0"/>
              <a:t>	sportovních, rekreačních a kulturních zařízení organizace 	A</a:t>
            </a:r>
          </a:p>
          <a:p>
            <a:pPr eaLnBrk="1" hangingPunct="1">
              <a:buFont typeface="Arial" charset="0"/>
              <a:buNone/>
            </a:pPr>
            <a:r>
              <a:rPr lang="cs-CZ" sz="1000" smtClean="0"/>
              <a:t>	závažné písemnosti o péči o mladistvé a učně, osoby se změněnou </a:t>
            </a:r>
          </a:p>
          <a:p>
            <a:pPr eaLnBrk="1" hangingPunct="1">
              <a:buFont typeface="Arial" charset="0"/>
              <a:buNone/>
            </a:pPr>
            <a:r>
              <a:rPr lang="cs-CZ" sz="1000" smtClean="0"/>
              <a:t>	pracovní schopností, ženy, těhotné ženy, matky v pracovním </a:t>
            </a:r>
          </a:p>
          <a:p>
            <a:pPr eaLnBrk="1" hangingPunct="1">
              <a:buFont typeface="Arial" charset="0"/>
              <a:buNone/>
            </a:pPr>
            <a:r>
              <a:rPr lang="cs-CZ" sz="1000" smtClean="0"/>
              <a:t>	poměru a důchodce			A</a:t>
            </a:r>
          </a:p>
          <a:p>
            <a:pPr eaLnBrk="1" hangingPunct="1">
              <a:buFont typeface="Arial" charset="0"/>
              <a:buNone/>
            </a:pPr>
            <a:r>
              <a:rPr lang="cs-CZ" sz="1000" smtClean="0"/>
              <a:t>	závodní stravování: viz „Závodní jídelny“ </a:t>
            </a:r>
          </a:p>
          <a:p>
            <a:pPr eaLnBrk="1" hangingPunct="1">
              <a:buFont typeface="Arial" charset="0"/>
              <a:buNone/>
            </a:pPr>
            <a:endParaRPr lang="cs-CZ" sz="1000" smtClean="0"/>
          </a:p>
        </p:txBody>
      </p:sp>
      <p:sp>
        <p:nvSpPr>
          <p:cNvPr id="81924" name="Zástupný symbol pro obsah 3"/>
          <p:cNvSpPr>
            <a:spLocks noGrp="1"/>
          </p:cNvSpPr>
          <p:nvPr>
            <p:ph sz="half" idx="2"/>
          </p:nvPr>
        </p:nvSpPr>
        <p:spPr>
          <a:xfrm>
            <a:off x="4648200" y="836613"/>
            <a:ext cx="4038600" cy="5289550"/>
          </a:xfrm>
        </p:spPr>
        <p:txBody>
          <a:bodyPr/>
          <a:lstStyle/>
          <a:p>
            <a:pPr eaLnBrk="1" hangingPunct="1">
              <a:buFont typeface="Arial" charset="0"/>
              <a:buNone/>
            </a:pPr>
            <a:r>
              <a:rPr lang="cs-CZ" sz="900" smtClean="0"/>
              <a:t>Penále 					S 5</a:t>
            </a:r>
          </a:p>
          <a:p>
            <a:pPr eaLnBrk="1" hangingPunct="1">
              <a:buFont typeface="Arial" charset="0"/>
              <a:buNone/>
            </a:pPr>
            <a:r>
              <a:rPr lang="cs-CZ" sz="900" smtClean="0"/>
              <a:t>Peněžní ústavy:</a:t>
            </a:r>
          </a:p>
          <a:p>
            <a:pPr eaLnBrk="1" hangingPunct="1">
              <a:buFont typeface="Arial" charset="0"/>
              <a:buNone/>
            </a:pPr>
            <a:r>
              <a:rPr lang="cs-CZ" sz="900" b="1" smtClean="0"/>
              <a:t>Pozn.:</a:t>
            </a:r>
            <a:r>
              <a:rPr lang="cs-CZ" sz="900" smtClean="0"/>
              <a:t> </a:t>
            </a:r>
            <a:r>
              <a:rPr lang="cs-CZ" sz="900" i="1" smtClean="0"/>
              <a:t>Dnem 1. července 1996 nabyl účinnosti zákon č. 61/1996 Sb. ze dne 15. února 1996 o některých opatřeních proti legalizaci výnosů z trestné činnosti a o změně a doplnění souvisejících zákonů. § 1 zákona hovoří o povinnosti identifikace účastníků jednotlivých obchodů, v § 3 je uvedena povinnost úschovy identifikačních údajů po dobu deseti let od ukončení obchodu.</a:t>
            </a:r>
            <a:endParaRPr lang="cs-CZ" sz="900" smtClean="0"/>
          </a:p>
          <a:p>
            <a:pPr eaLnBrk="1" hangingPunct="1">
              <a:buFont typeface="Arial" charset="0"/>
              <a:buNone/>
            </a:pPr>
            <a:r>
              <a:rPr lang="cs-CZ" sz="900" smtClean="0"/>
              <a:t>	bezhotovostní platby v tuzemsku a do zahraničí:</a:t>
            </a:r>
          </a:p>
          <a:p>
            <a:pPr eaLnBrk="1" hangingPunct="1">
              <a:buFont typeface="Arial" charset="0"/>
              <a:buNone/>
            </a:pPr>
            <a:r>
              <a:rPr lang="cs-CZ" sz="900" smtClean="0"/>
              <a:t>		bezhotovostní platby 	</a:t>
            </a:r>
          </a:p>
          <a:p>
            <a:pPr eaLnBrk="1" hangingPunct="1">
              <a:buFont typeface="Arial" charset="0"/>
              <a:buNone/>
            </a:pPr>
            <a:r>
              <a:rPr lang="cs-CZ" sz="900" smtClean="0"/>
              <a:t>			v tuzemsku nad 500 000,-	S 10</a:t>
            </a:r>
          </a:p>
          <a:p>
            <a:pPr eaLnBrk="1" hangingPunct="1">
              <a:buFont typeface="Arial" charset="0"/>
              <a:buNone/>
            </a:pPr>
            <a:r>
              <a:rPr lang="cs-CZ" sz="900" smtClean="0"/>
              <a:t> 			do zahraničí		S 10</a:t>
            </a:r>
          </a:p>
          <a:p>
            <a:pPr eaLnBrk="1" hangingPunct="1">
              <a:buFont typeface="Arial" charset="0"/>
              <a:buNone/>
            </a:pPr>
            <a:r>
              <a:rPr lang="cs-CZ" sz="900" smtClean="0"/>
              <a:t>		dokumentární platby nad 500 000,-		S 10</a:t>
            </a:r>
          </a:p>
          <a:p>
            <a:pPr eaLnBrk="1" hangingPunct="1">
              <a:buFont typeface="Arial" charset="0"/>
              <a:buNone/>
            </a:pPr>
            <a:r>
              <a:rPr lang="cs-CZ" sz="900" smtClean="0"/>
              <a:t>		platba prostřednictvím homebankingu nad 500 000,-	S 10</a:t>
            </a:r>
          </a:p>
          <a:p>
            <a:pPr eaLnBrk="1" hangingPunct="1">
              <a:buFont typeface="Arial" charset="0"/>
              <a:buNone/>
            </a:pPr>
            <a:r>
              <a:rPr lang="cs-CZ" sz="900" smtClean="0"/>
              <a:t> </a:t>
            </a:r>
          </a:p>
          <a:p>
            <a:pPr eaLnBrk="1" hangingPunct="1">
              <a:buFont typeface="Arial" charset="0"/>
              <a:buNone/>
            </a:pPr>
            <a:r>
              <a:rPr lang="cs-CZ" sz="900" smtClean="0"/>
              <a:t>	pokladní operace:</a:t>
            </a:r>
          </a:p>
          <a:p>
            <a:pPr eaLnBrk="1" hangingPunct="1">
              <a:buFont typeface="Arial" charset="0"/>
              <a:buNone/>
            </a:pPr>
            <a:r>
              <a:rPr lang="cs-CZ" sz="900" smtClean="0"/>
              <a:t>		vklad hotovosti nad 500 000,-		S 10</a:t>
            </a:r>
          </a:p>
          <a:p>
            <a:pPr eaLnBrk="1" hangingPunct="1">
              <a:buFont typeface="Arial" charset="0"/>
              <a:buNone/>
            </a:pPr>
            <a:r>
              <a:rPr lang="cs-CZ" sz="900" smtClean="0"/>
              <a:t>		výběr hotovosti  nad 500 000,- 		S 10</a:t>
            </a:r>
          </a:p>
          <a:p>
            <a:pPr eaLnBrk="1" hangingPunct="1">
              <a:buFont typeface="Arial" charset="0"/>
              <a:buNone/>
            </a:pPr>
            <a:r>
              <a:rPr lang="cs-CZ" sz="900" smtClean="0"/>
              <a:t>	směnárenské operace:</a:t>
            </a:r>
          </a:p>
          <a:p>
            <a:pPr eaLnBrk="1" hangingPunct="1">
              <a:buFont typeface="Arial" charset="0"/>
              <a:buNone/>
            </a:pPr>
            <a:r>
              <a:rPr lang="cs-CZ" sz="900" smtClean="0"/>
              <a:t>		nákup devizových prostředků nad 500 000,-	S 10</a:t>
            </a:r>
          </a:p>
          <a:p>
            <a:pPr eaLnBrk="1" hangingPunct="1">
              <a:buFont typeface="Arial" charset="0"/>
              <a:buNone/>
            </a:pPr>
            <a:r>
              <a:rPr lang="cs-CZ" sz="900" smtClean="0"/>
              <a:t>		prodej devizových prostředků nad 500 000,-	S 10</a:t>
            </a:r>
          </a:p>
          <a:p>
            <a:pPr eaLnBrk="1" hangingPunct="1">
              <a:buFont typeface="Arial" charset="0"/>
              <a:buNone/>
            </a:pPr>
            <a:r>
              <a:rPr lang="cs-CZ" sz="900" smtClean="0"/>
              <a:t>	smlouvy:</a:t>
            </a:r>
          </a:p>
          <a:p>
            <a:pPr eaLnBrk="1" hangingPunct="1">
              <a:buFont typeface="Arial" charset="0"/>
              <a:buNone/>
            </a:pPr>
            <a:r>
              <a:rPr lang="cs-CZ" sz="900" smtClean="0"/>
              <a:t>		běžný účet			S 10</a:t>
            </a:r>
          </a:p>
          <a:p>
            <a:pPr eaLnBrk="1" hangingPunct="1">
              <a:buFont typeface="Arial" charset="0"/>
              <a:buNone/>
            </a:pPr>
            <a:r>
              <a:rPr lang="cs-CZ" sz="900" smtClean="0"/>
              <a:t>		expresní vklad			S 10</a:t>
            </a:r>
          </a:p>
          <a:p>
            <a:pPr eaLnBrk="1" hangingPunct="1">
              <a:buFont typeface="Arial" charset="0"/>
              <a:buNone/>
            </a:pPr>
            <a:r>
              <a:rPr lang="cs-CZ" sz="900" smtClean="0"/>
              <a:t>		krátký vklad			S 10</a:t>
            </a:r>
          </a:p>
          <a:p>
            <a:pPr eaLnBrk="1" hangingPunct="1">
              <a:buFont typeface="Arial" charset="0"/>
              <a:buNone/>
            </a:pPr>
            <a:r>
              <a:rPr lang="cs-CZ" sz="900" smtClean="0"/>
              <a:t>		o bankovním uložení věci 		S 10</a:t>
            </a:r>
          </a:p>
          <a:p>
            <a:pPr eaLnBrk="1" hangingPunct="1">
              <a:buFont typeface="Arial" charset="0"/>
              <a:buNone/>
            </a:pPr>
            <a:r>
              <a:rPr lang="cs-CZ" sz="900" smtClean="0"/>
              <a:t>		otevření akreditivu 			S 10</a:t>
            </a:r>
          </a:p>
          <a:p>
            <a:pPr eaLnBrk="1" hangingPunct="1">
              <a:buFont typeface="Arial" charset="0"/>
              <a:buNone/>
            </a:pPr>
            <a:r>
              <a:rPr lang="cs-CZ" sz="900" smtClean="0"/>
              <a:t>		speciální vklad			S 10</a:t>
            </a:r>
          </a:p>
          <a:p>
            <a:pPr eaLnBrk="1" hangingPunct="1">
              <a:buFont typeface="Arial" charset="0"/>
              <a:buNone/>
            </a:pPr>
            <a:r>
              <a:rPr lang="cs-CZ" sz="900" smtClean="0"/>
              <a:t>		trvalý vklad s volitelnými parametry		S 10</a:t>
            </a:r>
          </a:p>
          <a:p>
            <a:pPr eaLnBrk="1" hangingPunct="1">
              <a:buFont typeface="Arial" charset="0"/>
              <a:buNone/>
            </a:pPr>
            <a:r>
              <a:rPr lang="cs-CZ" sz="900" smtClean="0"/>
              <a:t>		trvalý vklad v cizí měně		S 10</a:t>
            </a:r>
          </a:p>
          <a:p>
            <a:pPr eaLnBrk="1" hangingPunct="1">
              <a:buFont typeface="Arial" charset="0"/>
              <a:buNone/>
            </a:pPr>
            <a:r>
              <a:rPr lang="cs-CZ" sz="900" smtClean="0"/>
              <a:t>		úschovní schránky			S 10</a:t>
            </a:r>
          </a:p>
          <a:p>
            <a:pPr eaLnBrk="1" hangingPunct="1">
              <a:buFont typeface="Arial" charset="0"/>
              <a:buNone/>
            </a:pPr>
            <a:r>
              <a:rPr lang="cs-CZ" sz="900" smtClean="0"/>
              <a:t>		úsporný vklad			S 10</a:t>
            </a:r>
          </a:p>
          <a:p>
            <a:pPr eaLnBrk="1" hangingPunct="1">
              <a:buFont typeface="Arial" charset="0"/>
              <a:buNone/>
            </a:pPr>
            <a:endParaRPr lang="cs-CZ" sz="800" smtClean="0"/>
          </a:p>
        </p:txBody>
      </p:sp>
    </p:spTree>
    <p:extLst>
      <p:ext uri="{BB962C8B-B14F-4D97-AF65-F5344CB8AC3E}">
        <p14:creationId xmlns:p14="http://schemas.microsoft.com/office/powerpoint/2010/main" val="421637444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sz="2800" b="1" dirty="0"/>
              <a:t>Typový skartační rejstřík 2016</a:t>
            </a:r>
            <a:endParaRPr lang="cs-CZ" sz="2800" dirty="0"/>
          </a:p>
        </p:txBody>
      </p:sp>
      <p:sp>
        <p:nvSpPr>
          <p:cNvPr id="9" name="Zástupný symbol pro obsah 8"/>
          <p:cNvSpPr>
            <a:spLocks noGrp="1"/>
          </p:cNvSpPr>
          <p:nvPr>
            <p:ph sz="quarter" idx="4294967295"/>
          </p:nvPr>
        </p:nvSpPr>
        <p:spPr>
          <a:xfrm>
            <a:off x="5102225" y="2174875"/>
            <a:ext cx="4041775" cy="3951288"/>
          </a:xfrm>
        </p:spPr>
        <p:txBody>
          <a:bodyPr>
            <a:normAutofit fontScale="77500" lnSpcReduction="20000"/>
          </a:bodyPr>
          <a:lstStyle/>
          <a:p>
            <a:pPr marL="0" indent="0">
              <a:buNone/>
            </a:pPr>
            <a:endParaRPr lang="cs-CZ" dirty="0"/>
          </a:p>
          <a:p>
            <a:r>
              <a:rPr lang="cs-CZ" dirty="0" smtClean="0"/>
              <a:t>Číslo:</a:t>
            </a:r>
            <a:r>
              <a:rPr lang="cs-CZ" b="1" dirty="0" smtClean="0"/>
              <a:t> 23145</a:t>
            </a:r>
            <a:r>
              <a:rPr lang="cs-CZ" dirty="0" smtClean="0"/>
              <a:t> </a:t>
            </a:r>
            <a:endParaRPr lang="cs-CZ" dirty="0"/>
          </a:p>
          <a:p>
            <a:r>
              <a:rPr lang="cs-CZ" dirty="0" smtClean="0"/>
              <a:t>Autor:</a:t>
            </a:r>
            <a:r>
              <a:rPr lang="cs-CZ" b="1" dirty="0" smtClean="0"/>
              <a:t> kolektiv </a:t>
            </a:r>
            <a:r>
              <a:rPr lang="cs-CZ" b="1" dirty="0"/>
              <a:t>autorů ze státních </a:t>
            </a:r>
            <a:r>
              <a:rPr lang="cs-CZ" b="1" dirty="0" smtClean="0"/>
              <a:t>archivů</a:t>
            </a:r>
            <a:r>
              <a:rPr lang="cs-CZ" dirty="0" smtClean="0"/>
              <a:t> </a:t>
            </a:r>
            <a:endParaRPr lang="cs-CZ" dirty="0"/>
          </a:p>
          <a:p>
            <a:r>
              <a:rPr lang="cs-CZ" dirty="0" smtClean="0"/>
              <a:t>Nakladatelství:</a:t>
            </a:r>
            <a:r>
              <a:rPr lang="cs-CZ" b="1" dirty="0" smtClean="0"/>
              <a:t> </a:t>
            </a:r>
            <a:r>
              <a:rPr lang="cs-CZ" b="1" dirty="0" err="1" smtClean="0"/>
              <a:t>Montanex</a:t>
            </a:r>
            <a:r>
              <a:rPr lang="cs-CZ" dirty="0" smtClean="0"/>
              <a:t> </a:t>
            </a:r>
            <a:endParaRPr lang="cs-CZ" dirty="0"/>
          </a:p>
          <a:p>
            <a:r>
              <a:rPr lang="cs-CZ" dirty="0" smtClean="0"/>
              <a:t>Počet stran: </a:t>
            </a:r>
            <a:r>
              <a:rPr lang="cs-CZ" b="1" dirty="0" smtClean="0"/>
              <a:t>240 </a:t>
            </a:r>
            <a:r>
              <a:rPr lang="cs-CZ" dirty="0" smtClean="0"/>
              <a:t> </a:t>
            </a:r>
            <a:endParaRPr lang="cs-CZ" dirty="0"/>
          </a:p>
          <a:p>
            <a:r>
              <a:rPr lang="cs-CZ" dirty="0" smtClean="0"/>
              <a:t>Vazba:</a:t>
            </a:r>
            <a:r>
              <a:rPr lang="cs-CZ" b="1" dirty="0" smtClean="0"/>
              <a:t> brož</a:t>
            </a:r>
            <a:r>
              <a:rPr lang="cs-CZ" b="1" dirty="0"/>
              <a:t>., A5 </a:t>
            </a:r>
            <a:r>
              <a:rPr lang="cs-CZ" dirty="0" smtClean="0"/>
              <a:t> </a:t>
            </a:r>
            <a:endParaRPr lang="cs-CZ" dirty="0"/>
          </a:p>
          <a:p>
            <a:r>
              <a:rPr lang="cs-CZ" dirty="0" smtClean="0"/>
              <a:t>ISBN:</a:t>
            </a:r>
            <a:r>
              <a:rPr lang="cs-CZ" b="1" dirty="0" smtClean="0"/>
              <a:t> 978-80-7225-430-9 </a:t>
            </a:r>
            <a:r>
              <a:rPr lang="cs-CZ" dirty="0" smtClean="0"/>
              <a:t> </a:t>
            </a:r>
            <a:endParaRPr lang="cs-CZ" dirty="0"/>
          </a:p>
          <a:p>
            <a:r>
              <a:rPr lang="cs-CZ" dirty="0" smtClean="0"/>
              <a:t>Termín vydání</a:t>
            </a:r>
            <a:r>
              <a:rPr lang="cs-CZ" b="1" dirty="0" smtClean="0"/>
              <a:t>: říjen </a:t>
            </a:r>
            <a:r>
              <a:rPr lang="cs-CZ" b="1" dirty="0"/>
              <a:t>2016 </a:t>
            </a:r>
            <a:endParaRPr lang="cs-CZ" dirty="0"/>
          </a:p>
          <a:p>
            <a:r>
              <a:rPr lang="cs-CZ" dirty="0" smtClean="0"/>
              <a:t>Běžná cena s DPH: </a:t>
            </a:r>
            <a:r>
              <a:rPr lang="cs-CZ" b="1" dirty="0" smtClean="0"/>
              <a:t>399</a:t>
            </a:r>
            <a:r>
              <a:rPr lang="cs-CZ" b="1" dirty="0"/>
              <a:t> </a:t>
            </a:r>
            <a:r>
              <a:rPr lang="cs-CZ" b="1" dirty="0" smtClean="0"/>
              <a:t>Kč</a:t>
            </a:r>
            <a:endParaRPr lang="cs-CZ" dirty="0"/>
          </a:p>
          <a:p>
            <a:endParaRPr lang="cs-CZ" dirty="0"/>
          </a:p>
        </p:txBody>
      </p:sp>
      <p:pic>
        <p:nvPicPr>
          <p:cNvPr id="10" name="Zástupný symbol pro obsah 9"/>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755576" y="1844824"/>
            <a:ext cx="3312368" cy="4463851"/>
          </a:xfrm>
        </p:spPr>
      </p:pic>
    </p:spTree>
    <p:extLst>
      <p:ext uri="{BB962C8B-B14F-4D97-AF65-F5344CB8AC3E}">
        <p14:creationId xmlns:p14="http://schemas.microsoft.com/office/powerpoint/2010/main" val="39924303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4294967295"/>
          </p:nvPr>
        </p:nvSpPr>
        <p:spPr>
          <a:xfrm>
            <a:off x="0" y="116632"/>
            <a:ext cx="8229600" cy="6009531"/>
          </a:xfrm>
        </p:spPr>
        <p:txBody>
          <a:bodyPr>
            <a:normAutofit fontScale="92500"/>
          </a:bodyPr>
          <a:lstStyle/>
          <a:p>
            <a:pPr marL="0" indent="0">
              <a:buNone/>
            </a:pPr>
            <a:r>
              <a:rPr lang="cs-CZ" sz="1900" b="1" u="sng" dirty="0" smtClean="0"/>
              <a:t>Skartační lhůty vybraných typů dokumentů:</a:t>
            </a:r>
          </a:p>
          <a:p>
            <a:pPr marL="0" indent="0">
              <a:buNone/>
            </a:pPr>
            <a:endParaRPr lang="cs-CZ" sz="1900" dirty="0" smtClean="0">
              <a:solidFill>
                <a:srgbClr val="FF0000"/>
              </a:solidFill>
            </a:endParaRPr>
          </a:p>
          <a:p>
            <a:pPr marL="0" indent="0">
              <a:buNone/>
            </a:pPr>
            <a:r>
              <a:rPr lang="cs-CZ" sz="1900" dirty="0" smtClean="0">
                <a:solidFill>
                  <a:srgbClr val="FF0000"/>
                </a:solidFill>
              </a:rPr>
              <a:t>Zákon </a:t>
            </a:r>
            <a:r>
              <a:rPr lang="cs-CZ" sz="1900" dirty="0">
                <a:solidFill>
                  <a:srgbClr val="FF0000"/>
                </a:solidFill>
              </a:rPr>
              <a:t>č. 563/1991 Sb., o účetnictví </a:t>
            </a:r>
            <a:endParaRPr lang="cs-CZ" sz="1900" dirty="0" smtClean="0">
              <a:solidFill>
                <a:srgbClr val="FF0000"/>
              </a:solidFill>
            </a:endParaRPr>
          </a:p>
          <a:p>
            <a:pPr marL="0" indent="0">
              <a:buNone/>
            </a:pPr>
            <a:r>
              <a:rPr lang="cs-CZ" sz="1900" dirty="0" smtClean="0">
                <a:solidFill>
                  <a:srgbClr val="FF0000"/>
                </a:solidFill>
              </a:rPr>
              <a:t>§ 31</a:t>
            </a:r>
          </a:p>
          <a:p>
            <a:pPr marL="342900" lvl="2" indent="-342900"/>
            <a:r>
              <a:rPr lang="cs-CZ" sz="1900" b="1" u="sng" dirty="0" smtClean="0">
                <a:solidFill>
                  <a:srgbClr val="7030A0"/>
                </a:solidFill>
              </a:rPr>
              <a:t>účetní </a:t>
            </a:r>
            <a:r>
              <a:rPr lang="cs-CZ" sz="1900" b="1" u="sng" dirty="0">
                <a:solidFill>
                  <a:srgbClr val="7030A0"/>
                </a:solidFill>
              </a:rPr>
              <a:t>závěrka a výroční zpráva po dobu 10 let počínajících koncem účetního období, kterého se týkají, …….příloha č. 1 odst. 4 zákona č. 499/2004 Sb., o archivnictví a spisové službě a o změně některých </a:t>
            </a:r>
            <a:r>
              <a:rPr lang="cs-CZ" sz="1900" b="1" u="sng" dirty="0" smtClean="0">
                <a:solidFill>
                  <a:srgbClr val="7030A0"/>
                </a:solidFill>
              </a:rPr>
              <a:t>zákonů</a:t>
            </a:r>
          </a:p>
          <a:p>
            <a:pPr marL="342900" lvl="2" indent="-342900"/>
            <a:r>
              <a:rPr lang="cs-CZ" sz="1900" dirty="0" smtClean="0">
                <a:solidFill>
                  <a:srgbClr val="7030A0"/>
                </a:solidFill>
              </a:rPr>
              <a:t>účetní </a:t>
            </a:r>
            <a:r>
              <a:rPr lang="cs-CZ" sz="1900" dirty="0">
                <a:solidFill>
                  <a:srgbClr val="7030A0"/>
                </a:solidFill>
              </a:rPr>
              <a:t>doklady, účetní knihy, odpisové plány, inventurní soupisy, účtový rozvrh, přehledy po dobu 5 let </a:t>
            </a:r>
          </a:p>
          <a:p>
            <a:pPr marL="342900" lvl="2" indent="-342900"/>
            <a:r>
              <a:rPr lang="cs-CZ" sz="1900" dirty="0" smtClean="0">
                <a:solidFill>
                  <a:srgbClr val="7030A0"/>
                </a:solidFill>
              </a:rPr>
              <a:t>účetní </a:t>
            </a:r>
            <a:r>
              <a:rPr lang="cs-CZ" sz="1900" dirty="0">
                <a:solidFill>
                  <a:srgbClr val="7030A0"/>
                </a:solidFill>
              </a:rPr>
              <a:t>záznamy, kterými účetní jednotky dokládají vedení účetnictví </a:t>
            </a:r>
            <a:r>
              <a:rPr lang="cs-CZ" sz="1900" dirty="0" smtClean="0">
                <a:solidFill>
                  <a:srgbClr val="7030A0"/>
                </a:solidFill>
              </a:rPr>
              <a:t>po </a:t>
            </a:r>
            <a:r>
              <a:rPr lang="cs-CZ" sz="1900" dirty="0">
                <a:solidFill>
                  <a:srgbClr val="7030A0"/>
                </a:solidFill>
              </a:rPr>
              <a:t>dobu 5 let </a:t>
            </a:r>
          </a:p>
          <a:p>
            <a:pPr marL="0" lvl="2" indent="0">
              <a:buNone/>
            </a:pPr>
            <a:endParaRPr lang="cs-CZ" sz="1900" dirty="0" smtClean="0">
              <a:solidFill>
                <a:srgbClr val="7030A0"/>
              </a:solidFill>
            </a:endParaRPr>
          </a:p>
          <a:p>
            <a:pPr marL="0" lvl="2" indent="0">
              <a:buNone/>
            </a:pPr>
            <a:r>
              <a:rPr lang="cs-CZ" sz="1900" dirty="0" smtClean="0">
                <a:solidFill>
                  <a:srgbClr val="7030A0"/>
                </a:solidFill>
              </a:rPr>
              <a:t>Povinnosti </a:t>
            </a:r>
            <a:r>
              <a:rPr lang="cs-CZ" sz="1900" dirty="0">
                <a:solidFill>
                  <a:srgbClr val="7030A0"/>
                </a:solidFill>
              </a:rPr>
              <a:t>spojené s uschováním účetních záznamů přecházejí u účetních jednotek </a:t>
            </a:r>
            <a:r>
              <a:rPr lang="cs-CZ" sz="1900" dirty="0" smtClean="0">
                <a:solidFill>
                  <a:srgbClr val="7030A0"/>
                </a:solidFill>
              </a:rPr>
              <a:t>na </a:t>
            </a:r>
            <a:r>
              <a:rPr lang="cs-CZ" sz="1900" dirty="0">
                <a:solidFill>
                  <a:srgbClr val="7030A0"/>
                </a:solidFill>
              </a:rPr>
              <a:t>právního nástupce této účetní jednotky, a není-li ho, na likvidátora či insolvenčního správce nebo jinou </a:t>
            </a:r>
            <a:r>
              <a:rPr lang="cs-CZ" sz="1900" dirty="0" smtClean="0">
                <a:solidFill>
                  <a:srgbClr val="7030A0"/>
                </a:solidFill>
              </a:rPr>
              <a:t>osobu</a:t>
            </a:r>
          </a:p>
          <a:p>
            <a:pPr>
              <a:buFont typeface="Arial" charset="0"/>
              <a:buNone/>
            </a:pPr>
            <a:endParaRPr lang="cs-CZ" sz="1900" dirty="0" smtClean="0">
              <a:solidFill>
                <a:srgbClr val="7030A0"/>
              </a:solidFill>
            </a:endParaRPr>
          </a:p>
          <a:p>
            <a:pPr>
              <a:buFont typeface="Arial" charset="0"/>
              <a:buNone/>
            </a:pPr>
            <a:r>
              <a:rPr lang="cs-CZ" sz="1900" b="1" dirty="0" smtClean="0">
                <a:solidFill>
                  <a:srgbClr val="7030A0"/>
                </a:solidFill>
              </a:rPr>
              <a:t>Účetní </a:t>
            </a:r>
            <a:r>
              <a:rPr lang="cs-CZ" sz="1900" b="1" dirty="0">
                <a:solidFill>
                  <a:srgbClr val="7030A0"/>
                </a:solidFill>
              </a:rPr>
              <a:t>jednotka </a:t>
            </a:r>
            <a:r>
              <a:rPr lang="cs-CZ" sz="1900" b="1" dirty="0" smtClean="0">
                <a:solidFill>
                  <a:srgbClr val="7030A0"/>
                </a:solidFill>
              </a:rPr>
              <a:t>je povinna před svým zánikem před </a:t>
            </a:r>
            <a:r>
              <a:rPr lang="cs-CZ" sz="1900" b="1" dirty="0">
                <a:solidFill>
                  <a:srgbClr val="7030A0"/>
                </a:solidFill>
              </a:rPr>
              <a:t>zánikem povinnosti vést </a:t>
            </a:r>
            <a:endParaRPr lang="cs-CZ" sz="1900" b="1" dirty="0" smtClean="0">
              <a:solidFill>
                <a:srgbClr val="7030A0"/>
              </a:solidFill>
            </a:endParaRPr>
          </a:p>
          <a:p>
            <a:pPr>
              <a:buFont typeface="Arial" charset="0"/>
              <a:buNone/>
            </a:pPr>
            <a:r>
              <a:rPr lang="cs-CZ" sz="1900" b="1" dirty="0" smtClean="0">
                <a:solidFill>
                  <a:srgbClr val="7030A0"/>
                </a:solidFill>
              </a:rPr>
              <a:t>účetnictví zajistit povinnosti spojené s uschováním účetních záznamů a o způsobu </a:t>
            </a:r>
          </a:p>
          <a:p>
            <a:pPr>
              <a:buFont typeface="Arial" charset="0"/>
              <a:buNone/>
            </a:pPr>
            <a:r>
              <a:rPr lang="cs-CZ" sz="1900" b="1" dirty="0" smtClean="0">
                <a:solidFill>
                  <a:srgbClr val="7030A0"/>
                </a:solidFill>
              </a:rPr>
              <a:t>tohoto zajištění prokazatelně  informovat </a:t>
            </a:r>
            <a:r>
              <a:rPr lang="cs-CZ" sz="1900" b="1" dirty="0">
                <a:solidFill>
                  <a:srgbClr val="7030A0"/>
                </a:solidFill>
              </a:rPr>
              <a:t>státní archiv.</a:t>
            </a:r>
            <a:r>
              <a:rPr lang="cs-CZ" sz="1900" b="1" dirty="0"/>
              <a:t/>
            </a:r>
            <a:br>
              <a:rPr lang="cs-CZ" sz="1900" b="1" dirty="0"/>
            </a:br>
            <a:endParaRPr lang="cs-CZ" sz="1900" b="1" dirty="0"/>
          </a:p>
          <a:p>
            <a:pPr marL="0" lvl="2" indent="0">
              <a:buNone/>
            </a:pPr>
            <a:endParaRPr lang="cs-CZ" sz="1400" dirty="0">
              <a:solidFill>
                <a:srgbClr val="7030A0"/>
              </a:solidFill>
            </a:endParaRPr>
          </a:p>
          <a:p>
            <a:pPr marL="342900" lvl="2" indent="-342900"/>
            <a:endParaRPr lang="cs-CZ" sz="1400" dirty="0" smtClean="0">
              <a:solidFill>
                <a:srgbClr val="7030A0"/>
              </a:solidFill>
            </a:endParaRPr>
          </a:p>
          <a:p>
            <a:pPr marL="342900" lvl="2" indent="-342900"/>
            <a:endParaRPr lang="cs-CZ" sz="1400" dirty="0" smtClean="0">
              <a:solidFill>
                <a:srgbClr val="7030A0"/>
              </a:solidFill>
            </a:endParaRPr>
          </a:p>
          <a:p>
            <a:endParaRPr lang="cs-CZ" sz="1600" b="1" u="sng" dirty="0"/>
          </a:p>
        </p:txBody>
      </p:sp>
    </p:spTree>
    <p:extLst>
      <p:ext uri="{BB962C8B-B14F-4D97-AF65-F5344CB8AC3E}">
        <p14:creationId xmlns:p14="http://schemas.microsoft.com/office/powerpoint/2010/main" val="268905644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713"/>
            <a:ext cx="8229600" cy="5505450"/>
          </a:xfrm>
        </p:spPr>
        <p:txBody>
          <a:bodyPr>
            <a:normAutofit/>
          </a:bodyPr>
          <a:lstStyle/>
          <a:p>
            <a:pPr marL="0" indent="0">
              <a:buNone/>
            </a:pPr>
            <a:r>
              <a:rPr lang="cs-CZ" sz="1800" dirty="0">
                <a:solidFill>
                  <a:srgbClr val="FF0000"/>
                </a:solidFill>
              </a:rPr>
              <a:t>Zákon č. 563/1991 Sb., o účetnictví </a:t>
            </a:r>
          </a:p>
          <a:p>
            <a:pPr marL="0" indent="0">
              <a:buNone/>
            </a:pPr>
            <a:r>
              <a:rPr lang="cs-CZ" sz="1800" dirty="0">
                <a:solidFill>
                  <a:srgbClr val="FF0000"/>
                </a:solidFill>
              </a:rPr>
              <a:t>§ </a:t>
            </a:r>
            <a:r>
              <a:rPr lang="cs-CZ" sz="1800" dirty="0" smtClean="0">
                <a:solidFill>
                  <a:srgbClr val="FF0000"/>
                </a:solidFill>
              </a:rPr>
              <a:t>32</a:t>
            </a:r>
            <a:endParaRPr lang="cs-CZ" sz="1800" dirty="0">
              <a:solidFill>
                <a:srgbClr val="FF0000"/>
              </a:solidFill>
            </a:endParaRPr>
          </a:p>
          <a:p>
            <a:pPr marL="0" indent="0">
              <a:buNone/>
            </a:pPr>
            <a:endParaRPr lang="cs-CZ" altLang="cs-CZ" sz="1800" dirty="0">
              <a:solidFill>
                <a:srgbClr val="7030A0"/>
              </a:solidFill>
            </a:endParaRPr>
          </a:p>
          <a:p>
            <a:pPr>
              <a:buFont typeface="Arial" charset="0"/>
              <a:buAutoNum type="arabicParenBoth" startAt="3"/>
            </a:pPr>
            <a:r>
              <a:rPr lang="cs-CZ" altLang="cs-CZ" sz="1800" dirty="0" smtClean="0">
                <a:solidFill>
                  <a:srgbClr val="7030A0"/>
                </a:solidFill>
              </a:rPr>
              <a:t>Pokud </a:t>
            </a:r>
            <a:r>
              <a:rPr lang="cs-CZ" altLang="cs-CZ" sz="1800" dirty="0">
                <a:solidFill>
                  <a:srgbClr val="7030A0"/>
                </a:solidFill>
              </a:rPr>
              <a:t>záruční lhůta nebo reklamační řízení je delší než lhůta podle § 31 odst. 2, uschovává účetní jednotka doklady a jiné účetní záznamy po dobu, po kterou tato lhůta běží nebo toto řízení trvá</a:t>
            </a:r>
            <a:r>
              <a:rPr lang="cs-CZ" altLang="cs-CZ" sz="1800" dirty="0" smtClean="0">
                <a:solidFill>
                  <a:srgbClr val="7030A0"/>
                </a:solidFill>
              </a:rPr>
              <a:t>;                                                                                  pokud </a:t>
            </a:r>
            <a:r>
              <a:rPr lang="cs-CZ" altLang="cs-CZ" sz="1800" dirty="0">
                <a:solidFill>
                  <a:srgbClr val="7030A0"/>
                </a:solidFill>
              </a:rPr>
              <a:t>se účetní záznam vztahuje k nezaplacené pohledávce či nesplněnému závazku ve lhůtě podle § 31 odst. 2, uschovává účetní jednotka tento účetní záznam do konce prvního účetního období následujícího po účetním období, v němž došlo k zaplacení pohledávky nebo ke splnění závazku.</a:t>
            </a:r>
          </a:p>
          <a:p>
            <a:pPr>
              <a:buFont typeface="Arial" charset="0"/>
              <a:buNone/>
            </a:pPr>
            <a:endParaRPr lang="cs-CZ" altLang="cs-CZ" sz="1800" dirty="0">
              <a:solidFill>
                <a:srgbClr val="7030A0"/>
              </a:solidFill>
            </a:endParaRPr>
          </a:p>
          <a:p>
            <a:pPr>
              <a:buFont typeface="Arial" charset="0"/>
              <a:buNone/>
            </a:pPr>
            <a:endParaRPr lang="cs-CZ" sz="1800" dirty="0"/>
          </a:p>
        </p:txBody>
      </p:sp>
    </p:spTree>
    <p:extLst>
      <p:ext uri="{BB962C8B-B14F-4D97-AF65-F5344CB8AC3E}">
        <p14:creationId xmlns:p14="http://schemas.microsoft.com/office/powerpoint/2010/main" val="2643042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vývoj</a:t>
            </a:r>
            <a:br>
              <a:rPr lang="cs-CZ" sz="1800" dirty="0" smtClean="0">
                <a:solidFill>
                  <a:srgbClr val="FF0000"/>
                </a:solidFill>
              </a:rPr>
            </a:br>
            <a:r>
              <a:rPr lang="cs-CZ" sz="1600" dirty="0" smtClean="0">
                <a:solidFill>
                  <a:srgbClr val="FF0000"/>
                </a:solidFill>
              </a:rPr>
              <a:t>1/10</a:t>
            </a:r>
            <a:endParaRPr lang="cs-CZ" sz="1800" dirty="0"/>
          </a:p>
        </p:txBody>
      </p:sp>
      <p:sp>
        <p:nvSpPr>
          <p:cNvPr id="3" name="Zástupný symbol pro obsah 2"/>
          <p:cNvSpPr>
            <a:spLocks noGrp="1"/>
          </p:cNvSpPr>
          <p:nvPr>
            <p:ph idx="1"/>
          </p:nvPr>
        </p:nvSpPr>
        <p:spPr/>
        <p:txBody>
          <a:bodyPr>
            <a:normAutofit/>
          </a:bodyPr>
          <a:lstStyle/>
          <a:p>
            <a:pPr marL="0" indent="0">
              <a:buNone/>
            </a:pPr>
            <a:r>
              <a:rPr lang="cs-CZ" sz="1800" b="1" dirty="0" smtClean="0"/>
              <a:t>Vývoj spisové služby</a:t>
            </a:r>
          </a:p>
          <a:p>
            <a:r>
              <a:rPr lang="cs-CZ" sz="1800" dirty="0" smtClean="0"/>
              <a:t>Mezníky ve vývoji </a:t>
            </a:r>
            <a:r>
              <a:rPr lang="cs-CZ" sz="1800" dirty="0" err="1" smtClean="0"/>
              <a:t>písemnostních</a:t>
            </a:r>
            <a:r>
              <a:rPr lang="cs-CZ" sz="1800" dirty="0" smtClean="0"/>
              <a:t> typů u nás jsou:</a:t>
            </a:r>
          </a:p>
          <a:p>
            <a:pPr lvl="1"/>
            <a:r>
              <a:rPr lang="cs-CZ" sz="1600" dirty="0" smtClean="0"/>
              <a:t>16. století – končí úplná převaha listin a několika málo typů úředních knih</a:t>
            </a:r>
          </a:p>
          <a:p>
            <a:pPr lvl="1"/>
            <a:r>
              <a:rPr lang="cs-CZ" sz="1600" dirty="0" smtClean="0"/>
              <a:t>Druhá polovina 18. století – rozvoj administrativy v nižších správních složkách, zásadní změna typů úředních knih</a:t>
            </a:r>
          </a:p>
          <a:p>
            <a:pPr lvl="1"/>
            <a:r>
              <a:rPr lang="cs-CZ" sz="1600" dirty="0" smtClean="0"/>
              <a:t>Druhá polovina 19. století – nástup kapitalismu znamená nárůst správní, hospodářské a účetní agendy</a:t>
            </a:r>
          </a:p>
          <a:p>
            <a:pPr marL="0" indent="0">
              <a:buNone/>
            </a:pPr>
            <a:endParaRPr lang="cs-CZ" sz="1800" dirty="0"/>
          </a:p>
          <a:p>
            <a:r>
              <a:rPr lang="cs-CZ" sz="1800" dirty="0"/>
              <a:t>O spisové službě můžeme hovořit až v době, kdy se začaly pevněji organizovat (alespoň u nejdůležitějších vydavatelů a příjemců písemností) vlastní kanceláře (u panovníků, biskupů, klášterů, měst)</a:t>
            </a:r>
          </a:p>
          <a:p>
            <a:pPr lvl="1"/>
            <a:r>
              <a:rPr lang="cs-CZ" sz="1600" b="1" dirty="0"/>
              <a:t>Kanceláří</a:t>
            </a:r>
            <a:r>
              <a:rPr lang="cs-CZ" sz="1600" dirty="0"/>
              <a:t> byl původně nazýván celý úřad (česká kancelář), později byl tento pojem omezen na jeho část, zabývající se zpracováváním došlé a vyšlé písemné agendy.</a:t>
            </a:r>
          </a:p>
          <a:p>
            <a:pPr lvl="1"/>
            <a:r>
              <a:rPr lang="cs-CZ" sz="1600" dirty="0"/>
              <a:t>Později byl pak tento pojem ještě zúžen na </a:t>
            </a:r>
            <a:r>
              <a:rPr lang="cs-CZ" sz="1600" b="1" dirty="0"/>
              <a:t>registraturu</a:t>
            </a:r>
            <a:r>
              <a:rPr lang="cs-CZ" sz="1600" dirty="0"/>
              <a:t> – sklad vyřízených spisů </a:t>
            </a:r>
          </a:p>
          <a:p>
            <a:pPr lvl="1"/>
            <a:r>
              <a:rPr lang="cs-CZ" sz="1600" dirty="0"/>
              <a:t>Od registratury časem se odloučil </a:t>
            </a:r>
            <a:r>
              <a:rPr lang="cs-CZ" sz="1600" b="1" dirty="0"/>
              <a:t>archiv</a:t>
            </a:r>
          </a:p>
          <a:p>
            <a:endParaRPr lang="cs-CZ" sz="2000" dirty="0"/>
          </a:p>
        </p:txBody>
      </p:sp>
    </p:spTree>
    <p:extLst>
      <p:ext uri="{BB962C8B-B14F-4D97-AF65-F5344CB8AC3E}">
        <p14:creationId xmlns:p14="http://schemas.microsoft.com/office/powerpoint/2010/main" val="130099121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150"/>
            <a:ext cx="8229600" cy="5434013"/>
          </a:xfrm>
        </p:spPr>
        <p:txBody>
          <a:bodyPr>
            <a:normAutofit/>
          </a:bodyPr>
          <a:lstStyle/>
          <a:p>
            <a:pPr>
              <a:buNone/>
            </a:pPr>
            <a:r>
              <a:rPr lang="cs-CZ" sz="1800" dirty="0">
                <a:solidFill>
                  <a:srgbClr val="FF0000"/>
                </a:solidFill>
              </a:rPr>
              <a:t>§ </a:t>
            </a:r>
            <a:r>
              <a:rPr lang="cs-CZ" sz="1800" dirty="0" smtClean="0">
                <a:solidFill>
                  <a:srgbClr val="FF0000"/>
                </a:solidFill>
              </a:rPr>
              <a:t>33</a:t>
            </a:r>
            <a:endParaRPr lang="cs-CZ" altLang="cs-CZ" sz="1800" dirty="0" smtClean="0"/>
          </a:p>
          <a:p>
            <a:pPr algn="ctr">
              <a:buFont typeface="Arial" charset="0"/>
              <a:buNone/>
            </a:pPr>
            <a:endParaRPr lang="cs-CZ" altLang="cs-CZ" sz="1800" dirty="0"/>
          </a:p>
          <a:p>
            <a:pPr>
              <a:buFont typeface="Arial" charset="0"/>
              <a:buNone/>
            </a:pPr>
            <a:r>
              <a:rPr lang="cs-CZ" altLang="cs-CZ" sz="1800" dirty="0">
                <a:solidFill>
                  <a:srgbClr val="7030A0"/>
                </a:solidFill>
              </a:rPr>
              <a:t>(3)	Účetní jednotka může provést </a:t>
            </a:r>
            <a:r>
              <a:rPr lang="cs-CZ" altLang="cs-CZ" sz="1800" b="1" u="sng" dirty="0">
                <a:solidFill>
                  <a:srgbClr val="7030A0"/>
                </a:solidFill>
              </a:rPr>
              <a:t>převod účetního záznamu </a:t>
            </a:r>
            <a:r>
              <a:rPr lang="cs-CZ" altLang="cs-CZ" sz="1800" dirty="0">
                <a:solidFill>
                  <a:srgbClr val="7030A0"/>
                </a:solidFill>
              </a:rPr>
              <a:t>z jedné formy do jiné nové formy. Tímto převodem vzniká nový účetní záznam. V uvedeném případě je účetní jednotka povinna zajistit, že obsah účetního záznamu v nové formě je shodný s obsahem účetního záznamu v původní formě. Splnění uvedené povinnosti se má za prokázané, pokud účetní jednotka předloží účetní záznam v původní i nové formě a jejich obsah je shodný. </a:t>
            </a:r>
            <a:r>
              <a:rPr lang="cs-CZ" altLang="cs-CZ" sz="1800" dirty="0" smtClean="0">
                <a:solidFill>
                  <a:srgbClr val="7030A0"/>
                </a:solidFill>
              </a:rPr>
              <a:t>V </a:t>
            </a:r>
            <a:r>
              <a:rPr lang="cs-CZ" altLang="cs-CZ" sz="1800" dirty="0">
                <a:solidFill>
                  <a:srgbClr val="7030A0"/>
                </a:solidFill>
              </a:rPr>
              <a:t>případě nezpochybnění průkaznosti převodu účetního záznamu žádnou z osob, které s převedeným záznamem pracují, se u účetních záznamů, které nejsou označeny skartačními znaky pro výběr </a:t>
            </a:r>
            <a:r>
              <a:rPr lang="cs-CZ" altLang="cs-CZ" sz="1800" dirty="0" smtClean="0">
                <a:solidFill>
                  <a:srgbClr val="7030A0"/>
                </a:solidFill>
              </a:rPr>
              <a:t>archiválii </a:t>
            </a:r>
            <a:r>
              <a:rPr lang="cs-CZ" altLang="cs-CZ" sz="1800" dirty="0">
                <a:solidFill>
                  <a:srgbClr val="7030A0"/>
                </a:solidFill>
              </a:rPr>
              <a:t>podle zvláštního právního předpisu,</a:t>
            </a:r>
            <a:r>
              <a:rPr lang="cs-CZ" altLang="cs-CZ" sz="1800" baseline="30000" dirty="0">
                <a:solidFill>
                  <a:srgbClr val="7030A0"/>
                </a:solidFill>
                <a:hlinkClick r:id="rId2" action="ppaction://hlinkfile"/>
              </a:rPr>
              <a:t>28)</a:t>
            </a:r>
            <a:r>
              <a:rPr lang="cs-CZ" altLang="cs-CZ" sz="1800" dirty="0">
                <a:solidFill>
                  <a:srgbClr val="7030A0"/>
                </a:solidFill>
              </a:rPr>
              <a:t>  nevyžaduje předložení účetního záznamu v původní formě a pro záznamy v původní formě neplatí ustanovení § 31.</a:t>
            </a:r>
          </a:p>
          <a:p>
            <a:pPr marL="0" indent="0">
              <a:buNone/>
            </a:pPr>
            <a:endParaRPr lang="cs-CZ" sz="1800" dirty="0"/>
          </a:p>
        </p:txBody>
      </p:sp>
    </p:spTree>
    <p:extLst>
      <p:ext uri="{BB962C8B-B14F-4D97-AF65-F5344CB8AC3E}">
        <p14:creationId xmlns:p14="http://schemas.microsoft.com/office/powerpoint/2010/main" val="387869555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150"/>
            <a:ext cx="8229600" cy="5434013"/>
          </a:xfrm>
        </p:spPr>
        <p:txBody>
          <a:bodyPr>
            <a:normAutofit/>
          </a:bodyPr>
          <a:lstStyle/>
          <a:p>
            <a:pPr>
              <a:buFont typeface="Arial" charset="0"/>
              <a:buNone/>
            </a:pPr>
            <a:r>
              <a:rPr lang="cs-CZ" altLang="cs-CZ" sz="1800" dirty="0">
                <a:solidFill>
                  <a:srgbClr val="7030A0"/>
                </a:solidFill>
              </a:rPr>
              <a:t>(4) Účetní záznam v technické nebo smíšené formě, se skartačními znaky „A“ nebo „V“ vzniklý z činnosti účetní jednotky, musí být ve formátu, který zaručí jeho neměnnost a umožní jeho následnou čitelnost pro fyzickou osobu. Pokud tuto podmínku nemůže účetní jednotka zabezpečit, převede takové účetní záznamy do listinné formy odpovídající době jejich vyřízení a opatří je náležitostmi originálu, a to nejpozději před jejich zařazením do výběru archiválií ve skartačním řízení nebo mimo </a:t>
            </a:r>
            <a:r>
              <a:rPr lang="cs-CZ" altLang="cs-CZ" sz="1800" dirty="0" smtClean="0">
                <a:solidFill>
                  <a:srgbClr val="7030A0"/>
                </a:solidFill>
              </a:rPr>
              <a:t>něj. </a:t>
            </a:r>
          </a:p>
          <a:p>
            <a:pPr>
              <a:buFont typeface="Arial" charset="0"/>
              <a:buNone/>
            </a:pPr>
            <a:endParaRPr lang="cs-CZ" altLang="cs-CZ" sz="1800" dirty="0" smtClean="0">
              <a:solidFill>
                <a:srgbClr val="7030A0"/>
              </a:solidFill>
            </a:endParaRPr>
          </a:p>
          <a:p>
            <a:pPr>
              <a:buFont typeface="Arial" charset="0"/>
              <a:buNone/>
            </a:pPr>
            <a:r>
              <a:rPr lang="cs-CZ" altLang="cs-CZ" sz="1800" dirty="0" smtClean="0">
                <a:solidFill>
                  <a:srgbClr val="7030A0"/>
                </a:solidFill>
              </a:rPr>
              <a:t>(7) Účetní jednotky mohou vést účetní záznamy i ve formě, ve které je jejich obsah bez dalšího nečitelný; v tomto případě jsou povinny disponovat takovými prostředky, nosiči a vybavením , které umožní provést převod účetních záznamů do formy, ve které je jejich obsah pro fyzickou osobu čitelný. </a:t>
            </a:r>
          </a:p>
          <a:p>
            <a:pPr>
              <a:buFont typeface="Arial" charset="0"/>
              <a:buNone/>
            </a:pPr>
            <a:endParaRPr lang="cs-CZ" altLang="cs-CZ" sz="1800" dirty="0" smtClean="0">
              <a:solidFill>
                <a:srgbClr val="7030A0"/>
              </a:solidFill>
            </a:endParaRPr>
          </a:p>
          <a:p>
            <a:pPr>
              <a:buFont typeface="Arial" charset="0"/>
              <a:buNone/>
            </a:pPr>
            <a:r>
              <a:rPr lang="cs-CZ" altLang="cs-CZ" sz="1800" dirty="0" smtClean="0">
                <a:solidFill>
                  <a:srgbClr val="7030A0"/>
                </a:solidFill>
              </a:rPr>
              <a:t>(</a:t>
            </a:r>
            <a:r>
              <a:rPr lang="cs-CZ" altLang="cs-CZ" sz="1800" dirty="0">
                <a:solidFill>
                  <a:srgbClr val="7030A0"/>
                </a:solidFill>
              </a:rPr>
              <a:t>9) Účetní jednotky jsou povinny zajistit ochranu účetních záznamů a jejich obsahu, použitých technických prostředků, nosičů informací a programového vybavení před jejich zneužitím, poškozením, zničením, neoprávněnou změnou, ztrátou nebo odcizením.</a:t>
            </a:r>
          </a:p>
          <a:p>
            <a:pPr>
              <a:buFont typeface="Arial" charset="0"/>
              <a:buNone/>
            </a:pPr>
            <a:endParaRPr lang="cs-CZ" sz="1800" dirty="0"/>
          </a:p>
        </p:txBody>
      </p:sp>
    </p:spTree>
    <p:extLst>
      <p:ext uri="{BB962C8B-B14F-4D97-AF65-F5344CB8AC3E}">
        <p14:creationId xmlns:p14="http://schemas.microsoft.com/office/powerpoint/2010/main" val="1157435425"/>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Zákon č. 563/1991 Sb., o účetnictví </a:t>
            </a:r>
            <a:br>
              <a:rPr lang="cs-CZ" sz="1800" dirty="0">
                <a:solidFill>
                  <a:srgbClr val="FF0000"/>
                </a:solidFill>
              </a:rPr>
            </a:br>
            <a:r>
              <a:rPr lang="cs-CZ" sz="1800" dirty="0">
                <a:solidFill>
                  <a:srgbClr val="FF0000"/>
                </a:solidFill>
              </a:rPr>
              <a:t>Správní delikty</a:t>
            </a:r>
            <a:br>
              <a:rPr lang="cs-CZ" sz="1800" dirty="0">
                <a:solidFill>
                  <a:srgbClr val="FF0000"/>
                </a:solidFill>
              </a:rPr>
            </a:br>
            <a:endParaRPr lang="cs-CZ" sz="1800" dirty="0"/>
          </a:p>
        </p:txBody>
      </p:sp>
      <p:sp>
        <p:nvSpPr>
          <p:cNvPr id="3" name="Zástupný symbol pro obsah 2"/>
          <p:cNvSpPr>
            <a:spLocks noGrp="1"/>
          </p:cNvSpPr>
          <p:nvPr>
            <p:ph idx="1"/>
          </p:nvPr>
        </p:nvSpPr>
        <p:spPr>
          <a:xfrm>
            <a:off x="457200" y="1052736"/>
            <a:ext cx="8229600" cy="5073427"/>
          </a:xfrm>
        </p:spPr>
        <p:txBody>
          <a:bodyPr>
            <a:normAutofit fontScale="25000" lnSpcReduction="20000"/>
          </a:bodyPr>
          <a:lstStyle/>
          <a:p>
            <a:pPr marL="0" indent="0" algn="ctr">
              <a:buNone/>
            </a:pPr>
            <a:r>
              <a:rPr lang="cs-CZ" sz="6400" dirty="0">
                <a:solidFill>
                  <a:srgbClr val="FF0000"/>
                </a:solidFill>
              </a:rPr>
              <a:t>§ 37</a:t>
            </a:r>
          </a:p>
          <a:p>
            <a:pPr marL="0" indent="0">
              <a:buNone/>
            </a:pPr>
            <a:r>
              <a:rPr lang="cs-CZ" sz="6400" i="1" dirty="0">
                <a:solidFill>
                  <a:srgbClr val="7030A0"/>
                </a:solidFill>
              </a:rPr>
              <a:t>(1)</a:t>
            </a:r>
            <a:r>
              <a:rPr lang="cs-CZ" sz="6400" dirty="0">
                <a:solidFill>
                  <a:srgbClr val="7030A0"/>
                </a:solidFill>
              </a:rPr>
              <a:t> Účetní jednotka, která není podnikatelem, se dopustí přestupku tím, </a:t>
            </a:r>
            <a:r>
              <a:rPr lang="cs-CZ" sz="6400" dirty="0" smtClean="0">
                <a:solidFill>
                  <a:srgbClr val="7030A0"/>
                </a:solidFill>
              </a:rPr>
              <a:t>že</a:t>
            </a:r>
            <a:endParaRPr lang="cs-CZ" sz="6400" dirty="0">
              <a:solidFill>
                <a:srgbClr val="7030A0"/>
              </a:solidFill>
            </a:endParaRPr>
          </a:p>
          <a:p>
            <a:r>
              <a:rPr lang="cs-CZ" sz="6400" b="1" i="1" dirty="0">
                <a:solidFill>
                  <a:srgbClr val="7030A0"/>
                </a:solidFill>
              </a:rPr>
              <a:t>k</a:t>
            </a:r>
            <a:r>
              <a:rPr lang="cs-CZ" sz="6400" b="1" i="1" dirty="0" smtClean="0">
                <a:solidFill>
                  <a:srgbClr val="7030A0"/>
                </a:solidFill>
              </a:rPr>
              <a:t>)</a:t>
            </a:r>
            <a:r>
              <a:rPr lang="cs-CZ" sz="6400" b="1" dirty="0" smtClean="0">
                <a:solidFill>
                  <a:srgbClr val="7030A0"/>
                </a:solidFill>
              </a:rPr>
              <a:t> </a:t>
            </a:r>
            <a:r>
              <a:rPr lang="cs-CZ" sz="6400" b="1" dirty="0">
                <a:solidFill>
                  <a:srgbClr val="7030A0"/>
                </a:solidFill>
              </a:rPr>
              <a:t>v rozporu s § 31 neuschová účetní záznamy</a:t>
            </a:r>
            <a:r>
              <a:rPr lang="cs-CZ" sz="6400" dirty="0" smtClean="0">
                <a:solidFill>
                  <a:srgbClr val="7030A0"/>
                </a:solidFill>
              </a:rPr>
              <a:t>.</a:t>
            </a:r>
          </a:p>
          <a:p>
            <a:pPr marL="0" indent="0">
              <a:buNone/>
            </a:pPr>
            <a:endParaRPr lang="cs-CZ" sz="6400" dirty="0">
              <a:solidFill>
                <a:srgbClr val="7030A0"/>
              </a:solidFill>
            </a:endParaRPr>
          </a:p>
          <a:p>
            <a:pPr marL="0" indent="0">
              <a:buNone/>
            </a:pPr>
            <a:r>
              <a:rPr lang="cs-CZ" sz="6400" i="1" dirty="0">
                <a:solidFill>
                  <a:srgbClr val="7030A0"/>
                </a:solidFill>
              </a:rPr>
              <a:t>(2)</a:t>
            </a:r>
            <a:r>
              <a:rPr lang="cs-CZ" sz="6400" dirty="0">
                <a:solidFill>
                  <a:srgbClr val="7030A0"/>
                </a:solidFill>
              </a:rPr>
              <a:t> </a:t>
            </a:r>
            <a:r>
              <a:rPr lang="cs-CZ" sz="6400" b="1" dirty="0">
                <a:solidFill>
                  <a:srgbClr val="7030A0"/>
                </a:solidFill>
              </a:rPr>
              <a:t>Za přestupek lze uložit pokutu do </a:t>
            </a:r>
            <a:r>
              <a:rPr lang="cs-CZ" sz="6400" b="1" dirty="0" smtClean="0">
                <a:solidFill>
                  <a:srgbClr val="7030A0"/>
                </a:solidFill>
              </a:rPr>
              <a:t>výše</a:t>
            </a:r>
            <a:endParaRPr lang="cs-CZ" sz="6400" b="1" dirty="0">
              <a:solidFill>
                <a:srgbClr val="7030A0"/>
              </a:solidFill>
            </a:endParaRPr>
          </a:p>
          <a:p>
            <a:r>
              <a:rPr lang="cs-CZ" sz="6400" b="1" i="1" dirty="0">
                <a:solidFill>
                  <a:srgbClr val="7030A0"/>
                </a:solidFill>
              </a:rPr>
              <a:t>b)</a:t>
            </a:r>
            <a:r>
              <a:rPr lang="cs-CZ" sz="6400" b="1" dirty="0">
                <a:solidFill>
                  <a:srgbClr val="7030A0"/>
                </a:solidFill>
              </a:rPr>
              <a:t> 3 % hodnoty aktiv </a:t>
            </a:r>
            <a:r>
              <a:rPr lang="cs-CZ" sz="6400" dirty="0">
                <a:solidFill>
                  <a:srgbClr val="7030A0"/>
                </a:solidFill>
              </a:rPr>
              <a:t>celkem podle § 20 odst. 1 písm. a) bodu 1, jde-li o přestupek podle odstavce 1 písm. c) až h</a:t>
            </a:r>
            <a:r>
              <a:rPr lang="cs-CZ" sz="6400" dirty="0" smtClean="0">
                <a:solidFill>
                  <a:srgbClr val="7030A0"/>
                </a:solidFill>
              </a:rPr>
              <a:t>).</a:t>
            </a:r>
          </a:p>
          <a:p>
            <a:pPr marL="0" indent="0" algn="ctr">
              <a:buNone/>
            </a:pPr>
            <a:r>
              <a:rPr lang="cs-CZ" sz="6400" dirty="0">
                <a:solidFill>
                  <a:srgbClr val="FF0000"/>
                </a:solidFill>
              </a:rPr>
              <a:t>§ 37a</a:t>
            </a:r>
          </a:p>
          <a:p>
            <a:pPr marL="0" indent="0" algn="ctr">
              <a:buNone/>
            </a:pPr>
            <a:endParaRPr lang="cs-CZ" sz="6400" dirty="0">
              <a:solidFill>
                <a:srgbClr val="7030A0"/>
              </a:solidFill>
            </a:endParaRPr>
          </a:p>
          <a:p>
            <a:pPr marL="0" indent="0">
              <a:buNone/>
            </a:pPr>
            <a:r>
              <a:rPr lang="cs-CZ" sz="6400" i="1" dirty="0">
                <a:solidFill>
                  <a:srgbClr val="7030A0"/>
                </a:solidFill>
              </a:rPr>
              <a:t>(1)</a:t>
            </a:r>
            <a:r>
              <a:rPr lang="cs-CZ" sz="6400" dirty="0">
                <a:solidFill>
                  <a:srgbClr val="7030A0"/>
                </a:solidFill>
              </a:rPr>
              <a:t> Účetní jednotka neuvedená v § 37 </a:t>
            </a:r>
            <a:r>
              <a:rPr lang="cs-CZ" sz="6400" dirty="0" smtClean="0">
                <a:solidFill>
                  <a:srgbClr val="7030A0"/>
                </a:solidFill>
              </a:rPr>
              <a:t>se </a:t>
            </a:r>
            <a:r>
              <a:rPr lang="cs-CZ" sz="6400" dirty="0">
                <a:solidFill>
                  <a:srgbClr val="7030A0"/>
                </a:solidFill>
              </a:rPr>
              <a:t>dopustí správního deliktu tím, </a:t>
            </a:r>
            <a:r>
              <a:rPr lang="cs-CZ" sz="6400" dirty="0" smtClean="0">
                <a:solidFill>
                  <a:srgbClr val="7030A0"/>
                </a:solidFill>
              </a:rPr>
              <a:t>že</a:t>
            </a:r>
            <a:endParaRPr lang="cs-CZ" sz="6400" dirty="0">
              <a:solidFill>
                <a:srgbClr val="7030A0"/>
              </a:solidFill>
            </a:endParaRPr>
          </a:p>
          <a:p>
            <a:r>
              <a:rPr lang="cs-CZ" sz="6400" b="1" i="1" dirty="0">
                <a:solidFill>
                  <a:srgbClr val="7030A0"/>
                </a:solidFill>
              </a:rPr>
              <a:t>n</a:t>
            </a:r>
            <a:r>
              <a:rPr lang="cs-CZ" sz="6400" b="1" i="1" dirty="0" smtClean="0">
                <a:solidFill>
                  <a:srgbClr val="7030A0"/>
                </a:solidFill>
              </a:rPr>
              <a:t>)</a:t>
            </a:r>
            <a:r>
              <a:rPr lang="cs-CZ" sz="6400" b="1" dirty="0" smtClean="0">
                <a:solidFill>
                  <a:srgbClr val="7030A0"/>
                </a:solidFill>
              </a:rPr>
              <a:t> </a:t>
            </a:r>
            <a:r>
              <a:rPr lang="cs-CZ" sz="6400" b="1" dirty="0">
                <a:solidFill>
                  <a:srgbClr val="7030A0"/>
                </a:solidFill>
              </a:rPr>
              <a:t>v rozporu s § 31 neuschová účetní záznamy, </a:t>
            </a:r>
            <a:endParaRPr lang="cs-CZ" sz="6400" b="1" dirty="0" smtClean="0">
              <a:solidFill>
                <a:srgbClr val="7030A0"/>
              </a:solidFill>
            </a:endParaRPr>
          </a:p>
          <a:p>
            <a:pPr marL="0" indent="0">
              <a:buNone/>
            </a:pPr>
            <a:endParaRPr lang="cs-CZ" sz="6400" b="1" dirty="0">
              <a:solidFill>
                <a:srgbClr val="7030A0"/>
              </a:solidFill>
            </a:endParaRPr>
          </a:p>
          <a:p>
            <a:pPr marL="0" indent="0">
              <a:buNone/>
            </a:pPr>
            <a:r>
              <a:rPr lang="cs-CZ" sz="6400" dirty="0" smtClean="0">
                <a:solidFill>
                  <a:srgbClr val="7030A0"/>
                </a:solidFill>
              </a:rPr>
              <a:t>(3) Účetní jednotka, která vede jednoduché účetnictví, se dopustí správního deliktu tím, že</a:t>
            </a:r>
          </a:p>
          <a:p>
            <a:r>
              <a:rPr lang="cs-CZ" sz="6400" b="1" dirty="0" smtClean="0">
                <a:solidFill>
                  <a:srgbClr val="7030A0"/>
                </a:solidFill>
              </a:rPr>
              <a:t>f) neuchová účetní záznamy</a:t>
            </a:r>
            <a:endParaRPr lang="cs-CZ" sz="6400" b="1" dirty="0">
              <a:solidFill>
                <a:srgbClr val="7030A0"/>
              </a:solidFill>
            </a:endParaRPr>
          </a:p>
          <a:p>
            <a:pPr marL="457200" lvl="1" indent="0">
              <a:buNone/>
            </a:pPr>
            <a:endParaRPr lang="cs-CZ" sz="6400" dirty="0">
              <a:solidFill>
                <a:srgbClr val="7030A0"/>
              </a:solidFill>
            </a:endParaRPr>
          </a:p>
          <a:p>
            <a:pPr marL="0" indent="0">
              <a:buNone/>
            </a:pPr>
            <a:r>
              <a:rPr lang="cs-CZ" sz="6400" i="1" dirty="0" smtClean="0">
                <a:solidFill>
                  <a:srgbClr val="7030A0"/>
                </a:solidFill>
              </a:rPr>
              <a:t>(4</a:t>
            </a:r>
            <a:r>
              <a:rPr lang="cs-CZ" sz="6400" b="1" i="1" dirty="0" smtClean="0">
                <a:solidFill>
                  <a:srgbClr val="7030A0"/>
                </a:solidFill>
              </a:rPr>
              <a:t>)</a:t>
            </a:r>
            <a:r>
              <a:rPr lang="cs-CZ" sz="6400" b="1" dirty="0" smtClean="0">
                <a:solidFill>
                  <a:srgbClr val="7030A0"/>
                </a:solidFill>
              </a:rPr>
              <a:t> </a:t>
            </a:r>
            <a:r>
              <a:rPr lang="cs-CZ" sz="6400" b="1" dirty="0">
                <a:solidFill>
                  <a:srgbClr val="7030A0"/>
                </a:solidFill>
              </a:rPr>
              <a:t>Za správní delikt se uloží pokuta do výše</a:t>
            </a:r>
          </a:p>
          <a:p>
            <a:r>
              <a:rPr lang="cs-CZ" sz="6400" i="1" dirty="0">
                <a:solidFill>
                  <a:srgbClr val="7030A0"/>
                </a:solidFill>
              </a:rPr>
              <a:t>b)</a:t>
            </a:r>
            <a:r>
              <a:rPr lang="cs-CZ" sz="6400" dirty="0">
                <a:solidFill>
                  <a:srgbClr val="7030A0"/>
                </a:solidFill>
              </a:rPr>
              <a:t> </a:t>
            </a:r>
            <a:r>
              <a:rPr lang="cs-CZ" sz="6400" b="1" dirty="0">
                <a:solidFill>
                  <a:srgbClr val="7030A0"/>
                </a:solidFill>
              </a:rPr>
              <a:t>3 % hodnoty aktiv </a:t>
            </a:r>
            <a:r>
              <a:rPr lang="cs-CZ" sz="6400" dirty="0">
                <a:solidFill>
                  <a:srgbClr val="7030A0"/>
                </a:solidFill>
              </a:rPr>
              <a:t>celkem podle § 20 odst. 1 písm. a) bodu 1, jde-li o správní delikt podle odstavce 1 písm. c) až e) a g) až j),</a:t>
            </a:r>
          </a:p>
          <a:p>
            <a:pPr lvl="1"/>
            <a:r>
              <a:rPr lang="cs-CZ" sz="6400" dirty="0">
                <a:solidFill>
                  <a:srgbClr val="7030A0"/>
                </a:solidFill>
              </a:rPr>
              <a:t>aktiva celkem více než 40 000 000 Kč; aktivy celkem se pro účely tohoto zákona rozumí úhrn zjištěný z rozvahy v ocenění neupraveném o položky podle </a:t>
            </a:r>
            <a:r>
              <a:rPr lang="cs-CZ" sz="6400" dirty="0">
                <a:solidFill>
                  <a:srgbClr val="7030A0"/>
                </a:solidFill>
                <a:hlinkClick r:id="rId2"/>
              </a:rPr>
              <a:t>§ 26 odst. 3</a:t>
            </a:r>
            <a:r>
              <a:rPr lang="cs-CZ" sz="6400" dirty="0">
                <a:solidFill>
                  <a:srgbClr val="7030A0"/>
                </a:solidFill>
              </a:rPr>
              <a:t>,</a:t>
            </a:r>
          </a:p>
          <a:p>
            <a:pPr marL="0" indent="0">
              <a:buNone/>
            </a:pPr>
            <a:endParaRPr lang="cs-CZ" sz="7200" dirty="0">
              <a:solidFill>
                <a:srgbClr val="7030A0"/>
              </a:solidFill>
            </a:endParaRPr>
          </a:p>
          <a:p>
            <a:endParaRPr lang="cs-CZ" sz="1800" dirty="0"/>
          </a:p>
          <a:p>
            <a:pPr marL="0" indent="0">
              <a:buNone/>
            </a:pPr>
            <a:endParaRPr lang="cs-CZ" sz="1800" dirty="0"/>
          </a:p>
        </p:txBody>
      </p:sp>
    </p:spTree>
    <p:extLst>
      <p:ext uri="{BB962C8B-B14F-4D97-AF65-F5344CB8AC3E}">
        <p14:creationId xmlns:p14="http://schemas.microsoft.com/office/powerpoint/2010/main" val="23576879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250"/>
            <a:ext cx="8229600" cy="5649913"/>
          </a:xfrm>
        </p:spPr>
        <p:txBody>
          <a:bodyPr>
            <a:normAutofit/>
          </a:bodyPr>
          <a:lstStyle/>
          <a:p>
            <a:pPr marL="0" indent="0">
              <a:buNone/>
            </a:pPr>
            <a:r>
              <a:rPr lang="cs-CZ" sz="1800" dirty="0">
                <a:solidFill>
                  <a:srgbClr val="FF0000"/>
                </a:solidFill>
              </a:rPr>
              <a:t>Zákon č. 235/2004 Sb. o dani z přidané hodnoty</a:t>
            </a:r>
          </a:p>
          <a:p>
            <a:pPr marL="0" indent="0">
              <a:buNone/>
            </a:pPr>
            <a:r>
              <a:rPr lang="cs-CZ" sz="1800" dirty="0">
                <a:solidFill>
                  <a:srgbClr val="FF0000"/>
                </a:solidFill>
              </a:rPr>
              <a:t>§ </a:t>
            </a:r>
            <a:r>
              <a:rPr lang="cs-CZ" sz="1800" dirty="0" smtClean="0">
                <a:solidFill>
                  <a:srgbClr val="FF0000"/>
                </a:solidFill>
              </a:rPr>
              <a:t>26 </a:t>
            </a:r>
            <a:endParaRPr lang="cs-CZ" sz="1800" dirty="0">
              <a:solidFill>
                <a:srgbClr val="FF0000"/>
              </a:solidFill>
            </a:endParaRPr>
          </a:p>
          <a:p>
            <a:pPr marL="0" indent="0">
              <a:buNone/>
            </a:pPr>
            <a:endParaRPr lang="cs-CZ" sz="1800" dirty="0"/>
          </a:p>
          <a:p>
            <a:pPr marL="0" indent="0">
              <a:buNone/>
            </a:pPr>
            <a:r>
              <a:rPr lang="cs-CZ" sz="1800" b="1" dirty="0">
                <a:solidFill>
                  <a:srgbClr val="7030A0"/>
                </a:solidFill>
              </a:rPr>
              <a:t>Daňový doklad</a:t>
            </a:r>
          </a:p>
          <a:p>
            <a:pPr>
              <a:buAutoNum type="arabicParenBoth"/>
            </a:pPr>
            <a:r>
              <a:rPr lang="cs-CZ" sz="1800" dirty="0" smtClean="0">
                <a:solidFill>
                  <a:srgbClr val="7030A0"/>
                </a:solidFill>
              </a:rPr>
              <a:t>Daňovým </a:t>
            </a:r>
            <a:r>
              <a:rPr lang="cs-CZ" sz="1800" dirty="0">
                <a:solidFill>
                  <a:srgbClr val="7030A0"/>
                </a:solidFill>
              </a:rPr>
              <a:t>dokladem je písemnost, která splňuje podmínky stanovené v tomto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zákoně.</a:t>
            </a:r>
          </a:p>
          <a:p>
            <a:pPr marL="0" indent="0">
              <a:buNone/>
            </a:pPr>
            <a:endParaRPr lang="cs-CZ" sz="1800" dirty="0">
              <a:solidFill>
                <a:srgbClr val="7030A0"/>
              </a:solidFill>
            </a:endParaRPr>
          </a:p>
          <a:p>
            <a:pPr marL="0" indent="0">
              <a:buNone/>
            </a:pPr>
            <a:r>
              <a:rPr lang="cs-CZ" sz="1800" i="1" dirty="0" smtClean="0">
                <a:solidFill>
                  <a:srgbClr val="7030A0"/>
                </a:solidFill>
              </a:rPr>
              <a:t>(</a:t>
            </a:r>
            <a:r>
              <a:rPr lang="cs-CZ" sz="1800" i="1" dirty="0">
                <a:solidFill>
                  <a:srgbClr val="7030A0"/>
                </a:solidFill>
              </a:rPr>
              <a:t>2)</a:t>
            </a:r>
            <a:r>
              <a:rPr lang="cs-CZ" sz="1800" dirty="0">
                <a:solidFill>
                  <a:srgbClr val="7030A0"/>
                </a:solidFill>
              </a:rPr>
              <a:t> Daňový doklad může mít listinnou nebo elektronickou podobu</a:t>
            </a:r>
            <a:r>
              <a:rPr lang="cs-CZ" sz="1800" dirty="0" smtClean="0">
                <a:solidFill>
                  <a:srgbClr val="7030A0"/>
                </a:solidFill>
              </a:rPr>
              <a:t>.</a:t>
            </a:r>
          </a:p>
          <a:p>
            <a:pPr marL="0" indent="0">
              <a:buNone/>
            </a:pPr>
            <a:endParaRPr lang="cs-CZ" sz="1800" dirty="0">
              <a:solidFill>
                <a:srgbClr val="7030A0"/>
              </a:solidFill>
            </a:endParaRPr>
          </a:p>
          <a:p>
            <a:pPr marL="0" indent="0">
              <a:buNone/>
            </a:pPr>
            <a:r>
              <a:rPr lang="cs-CZ" sz="1800" i="1" dirty="0">
                <a:solidFill>
                  <a:srgbClr val="7030A0"/>
                </a:solidFill>
              </a:rPr>
              <a:t>(3)</a:t>
            </a:r>
            <a:r>
              <a:rPr lang="cs-CZ" sz="1800" dirty="0">
                <a:solidFill>
                  <a:srgbClr val="7030A0"/>
                </a:solidFill>
              </a:rPr>
              <a:t> Daňový doklad má elektronickou podobu tehdy, pokud je vystaven a obdržen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elektronicky</a:t>
            </a:r>
            <a:r>
              <a:rPr lang="cs-CZ" sz="1800" dirty="0">
                <a:solidFill>
                  <a:srgbClr val="7030A0"/>
                </a:solidFill>
              </a:rPr>
              <a:t>. S použitím daňového dokladu v elektronické podobě musí souhlasit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osoba</a:t>
            </a:r>
            <a:r>
              <a:rPr lang="cs-CZ" sz="1800" dirty="0">
                <a:solidFill>
                  <a:srgbClr val="7030A0"/>
                </a:solidFill>
              </a:rPr>
              <a:t>, pro kterou se plnění uskutečňuje</a:t>
            </a:r>
            <a:r>
              <a:rPr lang="cs-CZ" sz="1800" dirty="0" smtClean="0">
                <a:solidFill>
                  <a:srgbClr val="7030A0"/>
                </a:solidFill>
              </a:rPr>
              <a:t>.</a:t>
            </a:r>
            <a:endParaRPr lang="cs-CZ" sz="1800" dirty="0">
              <a:solidFill>
                <a:srgbClr val="7030A0"/>
              </a:solidFill>
            </a:endParaRPr>
          </a:p>
          <a:p>
            <a:pPr marL="0" indent="0">
              <a:buNone/>
            </a:pPr>
            <a:endParaRPr lang="cs-CZ" sz="1800" dirty="0">
              <a:solidFill>
                <a:srgbClr val="7030A0"/>
              </a:solidFill>
            </a:endParaRPr>
          </a:p>
          <a:p>
            <a:pPr marL="0" indent="0">
              <a:buNone/>
            </a:pPr>
            <a:r>
              <a:rPr lang="cs-CZ" sz="1800" b="1" dirty="0" smtClean="0">
                <a:solidFill>
                  <a:srgbClr val="7030A0"/>
                </a:solidFill>
              </a:rPr>
              <a:t>Daňový doklad v el. podobě musí mít elektronický podpis</a:t>
            </a:r>
            <a:endParaRPr lang="cs-CZ" sz="1800" b="1" dirty="0">
              <a:solidFill>
                <a:srgbClr val="7030A0"/>
              </a:solidFill>
            </a:endParaRPr>
          </a:p>
          <a:p>
            <a:pPr marL="0" indent="0">
              <a:buNone/>
            </a:pPr>
            <a:endParaRPr lang="cs-CZ" sz="1800" dirty="0"/>
          </a:p>
        </p:txBody>
      </p:sp>
    </p:spTree>
    <p:extLst>
      <p:ext uri="{BB962C8B-B14F-4D97-AF65-F5344CB8AC3E}">
        <p14:creationId xmlns:p14="http://schemas.microsoft.com/office/powerpoint/2010/main" val="1268256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88640"/>
            <a:ext cx="8229600" cy="5937523"/>
          </a:xfrm>
        </p:spPr>
        <p:txBody>
          <a:bodyPr>
            <a:normAutofit fontScale="25000" lnSpcReduction="20000"/>
          </a:bodyPr>
          <a:lstStyle/>
          <a:p>
            <a:pPr marL="0" indent="0">
              <a:buNone/>
            </a:pPr>
            <a:r>
              <a:rPr lang="cs-CZ" sz="7200" dirty="0">
                <a:solidFill>
                  <a:srgbClr val="FF0000"/>
                </a:solidFill>
              </a:rPr>
              <a:t>Zákon č. 235/2004 Sb. o dani z přidané </a:t>
            </a:r>
            <a:r>
              <a:rPr lang="cs-CZ" sz="7200" dirty="0" smtClean="0">
                <a:solidFill>
                  <a:srgbClr val="FF0000"/>
                </a:solidFill>
              </a:rPr>
              <a:t>hodnoty</a:t>
            </a:r>
          </a:p>
          <a:p>
            <a:pPr marL="0" indent="0">
              <a:buNone/>
            </a:pPr>
            <a:r>
              <a:rPr lang="cs-CZ" sz="7200" dirty="0" smtClean="0">
                <a:solidFill>
                  <a:srgbClr val="FF0000"/>
                </a:solidFill>
              </a:rPr>
              <a:t>§ 35</a:t>
            </a:r>
            <a:endParaRPr lang="cs-CZ" sz="7200" dirty="0">
              <a:solidFill>
                <a:srgbClr val="FF0000"/>
              </a:solidFill>
            </a:endParaRPr>
          </a:p>
          <a:p>
            <a:pPr marL="0" indent="0">
              <a:buNone/>
            </a:pPr>
            <a:r>
              <a:rPr lang="cs-CZ" sz="7200" b="1" dirty="0">
                <a:solidFill>
                  <a:srgbClr val="7030A0"/>
                </a:solidFill>
              </a:rPr>
              <a:t>Obecné ustanovení o uchovávání daňových dokladů</a:t>
            </a:r>
          </a:p>
          <a:p>
            <a:pPr marL="0" indent="0">
              <a:buNone/>
            </a:pPr>
            <a:r>
              <a:rPr lang="cs-CZ" sz="7200" i="1" dirty="0" smtClean="0">
                <a:solidFill>
                  <a:srgbClr val="7030A0"/>
                </a:solidFill>
              </a:rPr>
              <a:t>(1)</a:t>
            </a:r>
            <a:r>
              <a:rPr lang="cs-CZ" sz="7200" dirty="0" smtClean="0">
                <a:solidFill>
                  <a:srgbClr val="7030A0"/>
                </a:solidFill>
              </a:rPr>
              <a:t> Povinnost </a:t>
            </a:r>
            <a:r>
              <a:rPr lang="cs-CZ" sz="7200" dirty="0">
                <a:solidFill>
                  <a:srgbClr val="7030A0"/>
                </a:solidFill>
              </a:rPr>
              <a:t>uchovávat daňové doklady má uchovatel, kterým je osoba povinná k </a:t>
            </a:r>
            <a:endParaRPr lang="cs-CZ" sz="7200" dirty="0" smtClean="0">
              <a:solidFill>
                <a:srgbClr val="7030A0"/>
              </a:solidFill>
            </a:endParaRPr>
          </a:p>
          <a:p>
            <a:pPr marL="0" indent="0">
              <a:buNone/>
            </a:pPr>
            <a:r>
              <a:rPr lang="cs-CZ" sz="7200" dirty="0" smtClean="0">
                <a:solidFill>
                  <a:srgbClr val="7030A0"/>
                </a:solidFill>
              </a:rPr>
              <a:t>      dani</a:t>
            </a:r>
            <a:r>
              <a:rPr lang="cs-CZ" sz="7200" dirty="0">
                <a:solidFill>
                  <a:srgbClr val="7030A0"/>
                </a:solidFill>
              </a:rPr>
              <a:t>, která</a:t>
            </a:r>
          </a:p>
          <a:p>
            <a:pPr marL="0" indent="0">
              <a:buNone/>
            </a:pPr>
            <a:r>
              <a:rPr lang="cs-CZ" sz="7200" i="1" dirty="0" smtClean="0">
                <a:solidFill>
                  <a:srgbClr val="7030A0"/>
                </a:solidFill>
              </a:rPr>
              <a:t>	a</a:t>
            </a:r>
            <a:r>
              <a:rPr lang="cs-CZ" sz="7200" i="1" dirty="0">
                <a:solidFill>
                  <a:srgbClr val="7030A0"/>
                </a:solidFill>
              </a:rPr>
              <a:t>)</a:t>
            </a:r>
            <a:r>
              <a:rPr lang="cs-CZ" sz="7200" dirty="0">
                <a:solidFill>
                  <a:srgbClr val="7030A0"/>
                </a:solidFill>
              </a:rPr>
              <a:t> daňový doklad vystavila nebo jejímž jménem byl daňový doklad vystaven, </a:t>
            </a:r>
          </a:p>
          <a:p>
            <a:pPr marL="0" indent="0">
              <a:buNone/>
            </a:pPr>
            <a:r>
              <a:rPr lang="cs-CZ" sz="7200" i="1" dirty="0" smtClean="0">
                <a:solidFill>
                  <a:srgbClr val="7030A0"/>
                </a:solidFill>
              </a:rPr>
              <a:t>	b</a:t>
            </a:r>
            <a:r>
              <a:rPr lang="cs-CZ" sz="7200" i="1" dirty="0">
                <a:solidFill>
                  <a:srgbClr val="7030A0"/>
                </a:solidFill>
              </a:rPr>
              <a:t>)</a:t>
            </a:r>
            <a:r>
              <a:rPr lang="cs-CZ" sz="7200" dirty="0">
                <a:solidFill>
                  <a:srgbClr val="7030A0"/>
                </a:solidFill>
              </a:rPr>
              <a:t> má sídlo nebo provozovnu v tuzemsku a která je plátcem nebo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identifikovanou 	osobou.</a:t>
            </a:r>
          </a:p>
          <a:p>
            <a:pPr marL="0" indent="0">
              <a:buNone/>
            </a:pPr>
            <a:endParaRPr lang="cs-CZ" sz="7200" dirty="0">
              <a:solidFill>
                <a:srgbClr val="7030A0"/>
              </a:solidFill>
            </a:endParaRPr>
          </a:p>
          <a:p>
            <a:pPr marL="0" indent="0">
              <a:buNone/>
            </a:pPr>
            <a:r>
              <a:rPr lang="cs-CZ" sz="7200" i="1" dirty="0">
                <a:solidFill>
                  <a:srgbClr val="7030A0"/>
                </a:solidFill>
              </a:rPr>
              <a:t>(2)</a:t>
            </a:r>
            <a:r>
              <a:rPr lang="cs-CZ" sz="7200" dirty="0">
                <a:solidFill>
                  <a:srgbClr val="7030A0"/>
                </a:solidFill>
              </a:rPr>
              <a:t> </a:t>
            </a:r>
            <a:r>
              <a:rPr lang="cs-CZ" sz="7200" b="1" dirty="0">
                <a:solidFill>
                  <a:srgbClr val="7030A0"/>
                </a:solidFill>
              </a:rPr>
              <a:t>Daňové doklady se uchovávají po dobu 10 let od konce zdaňovacího období, ve </a:t>
            </a:r>
            <a:endParaRPr lang="cs-CZ" sz="7200" b="1" dirty="0" smtClean="0">
              <a:solidFill>
                <a:srgbClr val="7030A0"/>
              </a:solidFill>
            </a:endParaRPr>
          </a:p>
          <a:p>
            <a:pPr marL="0" indent="0">
              <a:buNone/>
            </a:pPr>
            <a:r>
              <a:rPr lang="cs-CZ" sz="7200" b="1" dirty="0">
                <a:solidFill>
                  <a:srgbClr val="7030A0"/>
                </a:solidFill>
              </a:rPr>
              <a:t> </a:t>
            </a:r>
            <a:r>
              <a:rPr lang="cs-CZ" sz="7200" b="1" dirty="0" smtClean="0">
                <a:solidFill>
                  <a:srgbClr val="7030A0"/>
                </a:solidFill>
              </a:rPr>
              <a:t>     kterém </a:t>
            </a:r>
            <a:r>
              <a:rPr lang="cs-CZ" sz="7200" b="1" dirty="0">
                <a:solidFill>
                  <a:srgbClr val="7030A0"/>
                </a:solidFill>
              </a:rPr>
              <a:t>se plnění uskutečnilo</a:t>
            </a:r>
            <a:r>
              <a:rPr lang="cs-CZ" sz="7200" dirty="0" smtClean="0">
                <a:solidFill>
                  <a:srgbClr val="7030A0"/>
                </a:solidFill>
              </a:rPr>
              <a:t>.</a:t>
            </a:r>
          </a:p>
          <a:p>
            <a:pPr marL="0" indent="0">
              <a:buNone/>
            </a:pPr>
            <a:endParaRPr lang="cs-CZ" sz="7200" dirty="0">
              <a:solidFill>
                <a:srgbClr val="7030A0"/>
              </a:solidFill>
            </a:endParaRPr>
          </a:p>
          <a:p>
            <a:pPr marL="0" indent="0">
              <a:buNone/>
            </a:pPr>
            <a:r>
              <a:rPr lang="cs-CZ" sz="7200" i="1" dirty="0">
                <a:solidFill>
                  <a:srgbClr val="7030A0"/>
                </a:solidFill>
              </a:rPr>
              <a:t>(3)</a:t>
            </a:r>
            <a:r>
              <a:rPr lang="cs-CZ" sz="7200" dirty="0">
                <a:solidFill>
                  <a:srgbClr val="7030A0"/>
                </a:solidFill>
              </a:rPr>
              <a:t> Uchovatel se sídlem nebo provozovnou v tuzemsku je povinen uchovávat daňové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doklady </a:t>
            </a:r>
            <a:r>
              <a:rPr lang="cs-CZ" sz="7200" dirty="0">
                <a:solidFill>
                  <a:srgbClr val="7030A0"/>
                </a:solidFill>
              </a:rPr>
              <a:t>v tuzemsku. To neplatí, pokud je uchovává způsobem umožňujícím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nepřetržitý </a:t>
            </a:r>
            <a:r>
              <a:rPr lang="cs-CZ" sz="7200" dirty="0">
                <a:solidFill>
                  <a:srgbClr val="7030A0"/>
                </a:solidFill>
              </a:rPr>
              <a:t>dálkový přístup</a:t>
            </a:r>
            <a:r>
              <a:rPr lang="cs-CZ" sz="7200" dirty="0" smtClean="0">
                <a:solidFill>
                  <a:srgbClr val="7030A0"/>
                </a:solidFill>
              </a:rPr>
              <a:t>.</a:t>
            </a:r>
          </a:p>
          <a:p>
            <a:pPr marL="0" indent="0">
              <a:buNone/>
            </a:pPr>
            <a:endParaRPr lang="cs-CZ" sz="7200" dirty="0">
              <a:solidFill>
                <a:srgbClr val="7030A0"/>
              </a:solidFill>
            </a:endParaRPr>
          </a:p>
          <a:p>
            <a:pPr marL="0" indent="0">
              <a:buNone/>
            </a:pPr>
            <a:r>
              <a:rPr lang="cs-CZ" sz="7200" i="1" dirty="0">
                <a:solidFill>
                  <a:srgbClr val="7030A0"/>
                </a:solidFill>
              </a:rPr>
              <a:t>(4)</a:t>
            </a:r>
            <a:r>
              <a:rPr lang="cs-CZ" sz="7200" dirty="0">
                <a:solidFill>
                  <a:srgbClr val="7030A0"/>
                </a:solidFill>
              </a:rPr>
              <a:t> Pokud má uchovatel sídlo nebo </a:t>
            </a:r>
            <a:r>
              <a:rPr lang="cs-CZ" sz="7200" dirty="0" smtClean="0">
                <a:solidFill>
                  <a:srgbClr val="7030A0"/>
                </a:solidFill>
              </a:rPr>
              <a:t>provozovnu </a:t>
            </a:r>
            <a:r>
              <a:rPr lang="cs-CZ" sz="7200" dirty="0">
                <a:solidFill>
                  <a:srgbClr val="7030A0"/>
                </a:solidFill>
              </a:rPr>
              <a:t>v tuzemsku, je povinen předem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oznámit </a:t>
            </a:r>
            <a:r>
              <a:rPr lang="cs-CZ" sz="7200" dirty="0">
                <a:solidFill>
                  <a:srgbClr val="7030A0"/>
                </a:solidFill>
              </a:rPr>
              <a:t>správci daně místo uchovávání daňových dokladů v případě, že toto místo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není </a:t>
            </a:r>
            <a:r>
              <a:rPr lang="cs-CZ" sz="7200" dirty="0">
                <a:solidFill>
                  <a:srgbClr val="7030A0"/>
                </a:solidFill>
              </a:rPr>
              <a:t>v tuzemsku</a:t>
            </a:r>
            <a:r>
              <a:rPr lang="cs-CZ" sz="7200" dirty="0" smtClean="0">
                <a:solidFill>
                  <a:srgbClr val="7030A0"/>
                </a:solidFill>
              </a:rPr>
              <a:t>.</a:t>
            </a:r>
          </a:p>
          <a:p>
            <a:pPr marL="0" indent="0">
              <a:buNone/>
            </a:pPr>
            <a:endParaRPr lang="cs-CZ" sz="7200" dirty="0">
              <a:solidFill>
                <a:srgbClr val="7030A0"/>
              </a:solidFill>
            </a:endParaRPr>
          </a:p>
          <a:p>
            <a:pPr marL="0" indent="0">
              <a:buNone/>
            </a:pPr>
            <a:endParaRPr lang="cs-CZ" sz="7200" dirty="0">
              <a:solidFill>
                <a:srgbClr val="7030A0"/>
              </a:solidFill>
            </a:endParaRPr>
          </a:p>
          <a:p>
            <a:pPr marL="0" indent="0">
              <a:buNone/>
            </a:pPr>
            <a:endParaRPr lang="cs-CZ" sz="1600" dirty="0"/>
          </a:p>
        </p:txBody>
      </p:sp>
    </p:spTree>
    <p:extLst>
      <p:ext uri="{BB962C8B-B14F-4D97-AF65-F5344CB8AC3E}">
        <p14:creationId xmlns:p14="http://schemas.microsoft.com/office/powerpoint/2010/main" val="323165156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250"/>
            <a:ext cx="8229600" cy="5649913"/>
          </a:xfrm>
        </p:spPr>
        <p:txBody>
          <a:bodyPr>
            <a:normAutofit fontScale="25000" lnSpcReduction="20000"/>
          </a:bodyPr>
          <a:lstStyle/>
          <a:p>
            <a:pPr marL="0" indent="0">
              <a:buNone/>
            </a:pPr>
            <a:r>
              <a:rPr lang="cs-CZ" sz="7200" dirty="0">
                <a:solidFill>
                  <a:srgbClr val="FF0000"/>
                </a:solidFill>
              </a:rPr>
              <a:t>Zákon č. 235/2004 Sb. o dani z přidané hodnoty</a:t>
            </a:r>
          </a:p>
          <a:p>
            <a:pPr marL="0" indent="0">
              <a:buNone/>
            </a:pPr>
            <a:r>
              <a:rPr lang="cs-CZ" sz="7200" dirty="0">
                <a:solidFill>
                  <a:srgbClr val="FF0000"/>
                </a:solidFill>
              </a:rPr>
              <a:t>§ </a:t>
            </a:r>
            <a:r>
              <a:rPr lang="cs-CZ" sz="7200" dirty="0" smtClean="0">
                <a:solidFill>
                  <a:srgbClr val="FF0000"/>
                </a:solidFill>
              </a:rPr>
              <a:t>35 a</a:t>
            </a:r>
          </a:p>
          <a:p>
            <a:pPr marL="0" indent="0">
              <a:buNone/>
            </a:pPr>
            <a:r>
              <a:rPr lang="cs-CZ" sz="7200" b="1" dirty="0">
                <a:solidFill>
                  <a:srgbClr val="7030A0"/>
                </a:solidFill>
              </a:rPr>
              <a:t>Elektronické uchovávání daňových dokladů</a:t>
            </a:r>
          </a:p>
          <a:p>
            <a:pPr>
              <a:buAutoNum type="arabicParenBoth"/>
            </a:pPr>
            <a:r>
              <a:rPr lang="cs-CZ" sz="7200" dirty="0" smtClean="0">
                <a:solidFill>
                  <a:srgbClr val="7030A0"/>
                </a:solidFill>
              </a:rPr>
              <a:t>Daňový </a:t>
            </a:r>
            <a:r>
              <a:rPr lang="cs-CZ" sz="7200" dirty="0">
                <a:solidFill>
                  <a:srgbClr val="7030A0"/>
                </a:solidFill>
              </a:rPr>
              <a:t>doklad lze převést z listinné podoby do elektronické a naopak</a:t>
            </a:r>
            <a:r>
              <a:rPr lang="cs-CZ" sz="7200" dirty="0" smtClean="0">
                <a:solidFill>
                  <a:srgbClr val="7030A0"/>
                </a:solidFill>
              </a:rPr>
              <a:t>.</a:t>
            </a:r>
          </a:p>
          <a:p>
            <a:pPr marL="0" indent="0">
              <a:buNone/>
            </a:pPr>
            <a:endParaRPr lang="cs-CZ" sz="7200" dirty="0">
              <a:solidFill>
                <a:srgbClr val="7030A0"/>
              </a:solidFill>
            </a:endParaRPr>
          </a:p>
          <a:p>
            <a:pPr marL="0" indent="0">
              <a:buNone/>
            </a:pPr>
            <a:r>
              <a:rPr lang="cs-CZ" sz="7200" i="1" dirty="0">
                <a:solidFill>
                  <a:srgbClr val="7030A0"/>
                </a:solidFill>
              </a:rPr>
              <a:t>(2)</a:t>
            </a:r>
            <a:r>
              <a:rPr lang="cs-CZ" sz="7200" dirty="0">
                <a:solidFill>
                  <a:srgbClr val="7030A0"/>
                </a:solidFill>
              </a:rPr>
              <a:t> Daňový doklad lze uchovávat elektronicky prostřednictvím elektronických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prostředků </a:t>
            </a:r>
            <a:r>
              <a:rPr lang="cs-CZ" sz="7200" dirty="0">
                <a:solidFill>
                  <a:srgbClr val="7030A0"/>
                </a:solidFill>
              </a:rPr>
              <a:t>pro zpracování a uchovávání dat</a:t>
            </a:r>
            <a:r>
              <a:rPr lang="cs-CZ" sz="7200" dirty="0" smtClean="0">
                <a:solidFill>
                  <a:srgbClr val="7030A0"/>
                </a:solidFill>
              </a:rPr>
              <a:t>.</a:t>
            </a:r>
          </a:p>
          <a:p>
            <a:pPr marL="0" indent="0">
              <a:buNone/>
            </a:pPr>
            <a:endParaRPr lang="cs-CZ" sz="7200" dirty="0">
              <a:solidFill>
                <a:srgbClr val="7030A0"/>
              </a:solidFill>
            </a:endParaRPr>
          </a:p>
          <a:p>
            <a:pPr marL="0" indent="0">
              <a:buNone/>
            </a:pPr>
            <a:r>
              <a:rPr lang="cs-CZ" sz="7200" i="1" dirty="0">
                <a:solidFill>
                  <a:srgbClr val="7030A0"/>
                </a:solidFill>
              </a:rPr>
              <a:t>(3)</a:t>
            </a:r>
            <a:r>
              <a:rPr lang="cs-CZ" sz="7200" dirty="0">
                <a:solidFill>
                  <a:srgbClr val="7030A0"/>
                </a:solidFill>
              </a:rPr>
              <a:t> Při uchovávání daňových dokladů prostřednictvím elektronických prostředků musí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být </a:t>
            </a:r>
            <a:r>
              <a:rPr lang="cs-CZ" sz="7200" dirty="0">
                <a:solidFill>
                  <a:srgbClr val="7030A0"/>
                </a:solidFill>
              </a:rPr>
              <a:t>rovněž elektronicky uchovávána data zaručující věrohodnost původu daňových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dokladů </a:t>
            </a:r>
            <a:r>
              <a:rPr lang="cs-CZ" sz="7200" dirty="0">
                <a:solidFill>
                  <a:srgbClr val="7030A0"/>
                </a:solidFill>
              </a:rPr>
              <a:t>a neporušenost jejich obsahu</a:t>
            </a:r>
            <a:r>
              <a:rPr lang="cs-CZ" sz="7200" dirty="0" smtClean="0">
                <a:solidFill>
                  <a:srgbClr val="7030A0"/>
                </a:solidFill>
              </a:rPr>
              <a:t>.</a:t>
            </a:r>
          </a:p>
          <a:p>
            <a:pPr marL="0" indent="0">
              <a:buNone/>
            </a:pPr>
            <a:endParaRPr lang="cs-CZ" sz="7200" dirty="0">
              <a:solidFill>
                <a:srgbClr val="7030A0"/>
              </a:solidFill>
            </a:endParaRPr>
          </a:p>
          <a:p>
            <a:pPr marL="0" indent="0">
              <a:buNone/>
            </a:pPr>
            <a:r>
              <a:rPr lang="cs-CZ" sz="7200" i="1" dirty="0">
                <a:solidFill>
                  <a:srgbClr val="7030A0"/>
                </a:solidFill>
              </a:rPr>
              <a:t>(4)</a:t>
            </a:r>
            <a:r>
              <a:rPr lang="cs-CZ" sz="7200" dirty="0">
                <a:solidFill>
                  <a:srgbClr val="7030A0"/>
                </a:solidFill>
              </a:rPr>
              <a:t> Pokud uchovatel uchovává daňové doklady prostřednictvím elektronických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prostředků </a:t>
            </a:r>
            <a:r>
              <a:rPr lang="cs-CZ" sz="7200" dirty="0">
                <a:solidFill>
                  <a:srgbClr val="7030A0"/>
                </a:solidFill>
              </a:rPr>
              <a:t>zaručujících nepřetržitý dálkový přístup k uchovávaným datům, je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povinen </a:t>
            </a:r>
            <a:r>
              <a:rPr lang="cs-CZ" sz="7200" dirty="0">
                <a:solidFill>
                  <a:srgbClr val="7030A0"/>
                </a:solidFill>
              </a:rPr>
              <a:t>zajistit pro správce daně bezodkladně přístup k těmto dokladům, možnost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stahovat </a:t>
            </a:r>
            <a:r>
              <a:rPr lang="cs-CZ" sz="7200" dirty="0">
                <a:solidFill>
                  <a:srgbClr val="7030A0"/>
                </a:solidFill>
              </a:rPr>
              <a:t>je a používat je, pokud jde o</a:t>
            </a:r>
          </a:p>
          <a:p>
            <a:pPr marL="0" indent="0">
              <a:buNone/>
            </a:pPr>
            <a:r>
              <a:rPr lang="cs-CZ" sz="7200" i="1" dirty="0" smtClean="0">
                <a:solidFill>
                  <a:srgbClr val="7030A0"/>
                </a:solidFill>
              </a:rPr>
              <a:t>	a</a:t>
            </a:r>
            <a:r>
              <a:rPr lang="cs-CZ" sz="7200" i="1" dirty="0">
                <a:solidFill>
                  <a:srgbClr val="7030A0"/>
                </a:solidFill>
              </a:rPr>
              <a:t>)</a:t>
            </a:r>
            <a:r>
              <a:rPr lang="cs-CZ" sz="7200" dirty="0">
                <a:solidFill>
                  <a:srgbClr val="7030A0"/>
                </a:solidFill>
              </a:rPr>
              <a:t> daňové doklady uchovávané osobou povinnou k dani, která má sídlo nebo </a:t>
            </a:r>
            <a:r>
              <a:rPr lang="cs-CZ" sz="7200" dirty="0" smtClean="0">
                <a:solidFill>
                  <a:srgbClr val="7030A0"/>
                </a:solidFill>
              </a:rPr>
              <a:t>	provozovnu </a:t>
            </a:r>
            <a:r>
              <a:rPr lang="cs-CZ" sz="7200" dirty="0">
                <a:solidFill>
                  <a:srgbClr val="7030A0"/>
                </a:solidFill>
              </a:rPr>
              <a:t>v tuzemsku, nebo</a:t>
            </a:r>
          </a:p>
          <a:p>
            <a:pPr marL="0" indent="0">
              <a:buNone/>
            </a:pPr>
            <a:r>
              <a:rPr lang="cs-CZ" sz="7200" i="1" dirty="0" smtClean="0">
                <a:solidFill>
                  <a:srgbClr val="7030A0"/>
                </a:solidFill>
              </a:rPr>
              <a:t>	b</a:t>
            </a:r>
            <a:r>
              <a:rPr lang="cs-CZ" sz="7200" i="1" dirty="0">
                <a:solidFill>
                  <a:srgbClr val="7030A0"/>
                </a:solidFill>
              </a:rPr>
              <a:t>)</a:t>
            </a:r>
            <a:r>
              <a:rPr lang="cs-CZ" sz="7200" dirty="0">
                <a:solidFill>
                  <a:srgbClr val="7030A0"/>
                </a:solidFill>
              </a:rPr>
              <a:t> daňové doklady za uskutečněná plnění s místem plnění v tuzemsku </a:t>
            </a:r>
            <a:endParaRPr lang="cs-CZ" sz="7200" dirty="0" smtClean="0">
              <a:solidFill>
                <a:srgbClr val="7030A0"/>
              </a:solidFill>
            </a:endParaRPr>
          </a:p>
          <a:p>
            <a:pPr marL="0" indent="0">
              <a:buNone/>
            </a:pPr>
            <a:r>
              <a:rPr lang="cs-CZ" sz="7200" dirty="0">
                <a:solidFill>
                  <a:srgbClr val="7030A0"/>
                </a:solidFill>
              </a:rPr>
              <a:t> </a:t>
            </a:r>
            <a:r>
              <a:rPr lang="cs-CZ" sz="7200" dirty="0" smtClean="0">
                <a:solidFill>
                  <a:srgbClr val="7030A0"/>
                </a:solidFill>
              </a:rPr>
              <a:t>                     uchovávané  osobou </a:t>
            </a:r>
            <a:r>
              <a:rPr lang="cs-CZ" sz="7200" dirty="0">
                <a:solidFill>
                  <a:srgbClr val="7030A0"/>
                </a:solidFill>
              </a:rPr>
              <a:t>povinnou k dani, která nemá sídlo ani provozovnu </a:t>
            </a:r>
            <a:r>
              <a:rPr lang="cs-CZ" sz="7200" dirty="0" smtClean="0">
                <a:solidFill>
                  <a:srgbClr val="7030A0"/>
                </a:solidFill>
              </a:rPr>
              <a:t>v</a:t>
            </a:r>
          </a:p>
          <a:p>
            <a:pPr marL="0" indent="0">
              <a:buNone/>
            </a:pPr>
            <a:r>
              <a:rPr lang="cs-CZ" sz="7200" dirty="0">
                <a:solidFill>
                  <a:srgbClr val="7030A0"/>
                </a:solidFill>
              </a:rPr>
              <a:t> </a:t>
            </a:r>
            <a:r>
              <a:rPr lang="cs-CZ" sz="7200" dirty="0" smtClean="0">
                <a:solidFill>
                  <a:srgbClr val="7030A0"/>
                </a:solidFill>
              </a:rPr>
              <a:t>                     </a:t>
            </a:r>
            <a:r>
              <a:rPr lang="cs-CZ" sz="7200" dirty="0">
                <a:solidFill>
                  <a:srgbClr val="7030A0"/>
                </a:solidFill>
              </a:rPr>
              <a:t>tuzemsku.</a:t>
            </a:r>
          </a:p>
          <a:p>
            <a:pPr marL="0" indent="0">
              <a:buNone/>
            </a:pPr>
            <a:endParaRPr lang="cs-CZ" sz="2900" dirty="0">
              <a:solidFill>
                <a:srgbClr val="FF0000"/>
              </a:solidFill>
            </a:endParaRPr>
          </a:p>
          <a:p>
            <a:pPr marL="0" indent="0">
              <a:buNone/>
            </a:pPr>
            <a:endParaRPr lang="cs-CZ" sz="1600" dirty="0"/>
          </a:p>
        </p:txBody>
      </p:sp>
    </p:spTree>
    <p:extLst>
      <p:ext uri="{BB962C8B-B14F-4D97-AF65-F5344CB8AC3E}">
        <p14:creationId xmlns:p14="http://schemas.microsoft.com/office/powerpoint/2010/main" val="109689290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250"/>
            <a:ext cx="8229600" cy="5649913"/>
          </a:xfrm>
        </p:spPr>
        <p:txBody>
          <a:bodyPr>
            <a:normAutofit fontScale="25000" lnSpcReduction="20000"/>
          </a:bodyPr>
          <a:lstStyle/>
          <a:p>
            <a:pPr marL="0" indent="0">
              <a:buNone/>
            </a:pPr>
            <a:r>
              <a:rPr lang="cs-CZ" sz="7200" dirty="0">
                <a:solidFill>
                  <a:srgbClr val="FF0000"/>
                </a:solidFill>
              </a:rPr>
              <a:t>Zákon č. 235/2004 Sb. o dani z přidané hodnoty</a:t>
            </a:r>
          </a:p>
          <a:p>
            <a:pPr marL="0" indent="0">
              <a:buNone/>
            </a:pPr>
            <a:r>
              <a:rPr lang="cs-CZ" sz="7200" dirty="0">
                <a:solidFill>
                  <a:srgbClr val="FF0000"/>
                </a:solidFill>
              </a:rPr>
              <a:t>§ </a:t>
            </a:r>
            <a:r>
              <a:rPr lang="cs-CZ" sz="7200" dirty="0" smtClean="0">
                <a:solidFill>
                  <a:srgbClr val="FF0000"/>
                </a:solidFill>
              </a:rPr>
              <a:t>34 </a:t>
            </a:r>
          </a:p>
          <a:p>
            <a:pPr marL="0" indent="0">
              <a:buNone/>
            </a:pPr>
            <a:endParaRPr lang="cs-CZ" sz="7200" b="1" dirty="0" smtClean="0">
              <a:solidFill>
                <a:srgbClr val="7030A0"/>
              </a:solidFill>
            </a:endParaRPr>
          </a:p>
          <a:p>
            <a:pPr marL="0" indent="0">
              <a:buNone/>
            </a:pPr>
            <a:r>
              <a:rPr lang="cs-CZ" sz="7200" b="1" dirty="0" smtClean="0">
                <a:solidFill>
                  <a:srgbClr val="7030A0"/>
                </a:solidFill>
              </a:rPr>
              <a:t>Zajištění </a:t>
            </a:r>
            <a:r>
              <a:rPr lang="cs-CZ" sz="7200" b="1" dirty="0">
                <a:solidFill>
                  <a:srgbClr val="7030A0"/>
                </a:solidFill>
              </a:rPr>
              <a:t>věrohodnosti původu, neporušenosti obsahu a čitelnosti daňových dokladů</a:t>
            </a:r>
          </a:p>
          <a:p>
            <a:pPr marL="0" indent="0">
              <a:buNone/>
            </a:pPr>
            <a:endParaRPr lang="cs-CZ" sz="7200" b="1" dirty="0">
              <a:solidFill>
                <a:srgbClr val="7030A0"/>
              </a:solidFill>
            </a:endParaRPr>
          </a:p>
          <a:p>
            <a:pPr marL="0" indent="0">
              <a:lnSpc>
                <a:spcPct val="120000"/>
              </a:lnSpc>
              <a:buNone/>
            </a:pPr>
            <a:r>
              <a:rPr lang="cs-CZ" sz="7200" dirty="0" smtClean="0">
                <a:solidFill>
                  <a:srgbClr val="7030A0"/>
                </a:solidFill>
              </a:rPr>
              <a:t>(1) U </a:t>
            </a:r>
            <a:r>
              <a:rPr lang="cs-CZ" sz="7200" dirty="0">
                <a:solidFill>
                  <a:srgbClr val="7030A0"/>
                </a:solidFill>
              </a:rPr>
              <a:t>daňového dokladu musí být od okamžiku jeho vystavení do konce lhůty </a:t>
            </a:r>
            <a:r>
              <a:rPr lang="cs-CZ" sz="7200" dirty="0" smtClean="0">
                <a:solidFill>
                  <a:srgbClr val="7030A0"/>
                </a:solidFill>
              </a:rPr>
              <a:t>  </a:t>
            </a:r>
          </a:p>
          <a:p>
            <a:pPr marL="0" indent="0">
              <a:lnSpc>
                <a:spcPct val="120000"/>
              </a:lnSpc>
              <a:buNone/>
            </a:pPr>
            <a:r>
              <a:rPr lang="cs-CZ" sz="7200" dirty="0" smtClean="0">
                <a:solidFill>
                  <a:srgbClr val="7030A0"/>
                </a:solidFill>
              </a:rPr>
              <a:t>      stanovené </a:t>
            </a:r>
            <a:r>
              <a:rPr lang="cs-CZ" sz="7200" dirty="0">
                <a:solidFill>
                  <a:srgbClr val="7030A0"/>
                </a:solidFill>
              </a:rPr>
              <a:t>pro jeho uchovávání </a:t>
            </a:r>
            <a:r>
              <a:rPr lang="cs-CZ" sz="7200" dirty="0" smtClean="0">
                <a:solidFill>
                  <a:srgbClr val="7030A0"/>
                </a:solidFill>
              </a:rPr>
              <a:t>zajištěna</a:t>
            </a:r>
            <a:r>
              <a:rPr lang="cs-CZ" sz="7200" dirty="0">
                <a:solidFill>
                  <a:srgbClr val="7030A0"/>
                </a:solidFill>
              </a:rPr>
              <a:t/>
            </a:r>
            <a:br>
              <a:rPr lang="cs-CZ" sz="7200" dirty="0">
                <a:solidFill>
                  <a:srgbClr val="7030A0"/>
                </a:solidFill>
              </a:rPr>
            </a:br>
            <a:r>
              <a:rPr lang="cs-CZ" sz="7200" dirty="0" smtClean="0">
                <a:solidFill>
                  <a:srgbClr val="7030A0"/>
                </a:solidFill>
              </a:rPr>
              <a:t>	a</a:t>
            </a:r>
            <a:r>
              <a:rPr lang="cs-CZ" sz="7200" dirty="0">
                <a:solidFill>
                  <a:srgbClr val="7030A0"/>
                </a:solidFill>
              </a:rPr>
              <a:t>) </a:t>
            </a:r>
            <a:r>
              <a:rPr lang="cs-CZ" sz="7200" dirty="0" smtClean="0">
                <a:solidFill>
                  <a:srgbClr val="7030A0"/>
                </a:solidFill>
              </a:rPr>
              <a:t>věrohodnost </a:t>
            </a:r>
            <a:r>
              <a:rPr lang="cs-CZ" sz="7200" dirty="0">
                <a:solidFill>
                  <a:srgbClr val="7030A0"/>
                </a:solidFill>
              </a:rPr>
              <a:t>jeho původu,</a:t>
            </a:r>
            <a:br>
              <a:rPr lang="cs-CZ" sz="7200" dirty="0">
                <a:solidFill>
                  <a:srgbClr val="7030A0"/>
                </a:solidFill>
              </a:rPr>
            </a:br>
            <a:r>
              <a:rPr lang="cs-CZ" sz="7200" dirty="0" smtClean="0">
                <a:solidFill>
                  <a:srgbClr val="7030A0"/>
                </a:solidFill>
              </a:rPr>
              <a:t>	b</a:t>
            </a:r>
            <a:r>
              <a:rPr lang="cs-CZ" sz="7200" dirty="0">
                <a:solidFill>
                  <a:srgbClr val="7030A0"/>
                </a:solidFill>
              </a:rPr>
              <a:t>) neporušenost jeho obsahu a</a:t>
            </a:r>
            <a:br>
              <a:rPr lang="cs-CZ" sz="7200" dirty="0">
                <a:solidFill>
                  <a:srgbClr val="7030A0"/>
                </a:solidFill>
              </a:rPr>
            </a:br>
            <a:r>
              <a:rPr lang="cs-CZ" sz="7200" dirty="0" smtClean="0">
                <a:solidFill>
                  <a:srgbClr val="7030A0"/>
                </a:solidFill>
              </a:rPr>
              <a:t>	c</a:t>
            </a:r>
            <a:r>
              <a:rPr lang="cs-CZ" sz="7200" dirty="0">
                <a:solidFill>
                  <a:srgbClr val="7030A0"/>
                </a:solidFill>
              </a:rPr>
              <a:t>) jeho čitelnost.</a:t>
            </a:r>
            <a:br>
              <a:rPr lang="cs-CZ" sz="7200" dirty="0">
                <a:solidFill>
                  <a:srgbClr val="7030A0"/>
                </a:solidFill>
              </a:rPr>
            </a:br>
            <a:endParaRPr lang="cs-CZ" sz="7200" dirty="0">
              <a:solidFill>
                <a:srgbClr val="7030A0"/>
              </a:solidFill>
            </a:endParaRPr>
          </a:p>
          <a:p>
            <a:pPr marL="0" indent="0">
              <a:lnSpc>
                <a:spcPct val="120000"/>
              </a:lnSpc>
              <a:buNone/>
            </a:pPr>
            <a:r>
              <a:rPr lang="cs-CZ" sz="7200" dirty="0" smtClean="0">
                <a:solidFill>
                  <a:srgbClr val="7030A0"/>
                </a:solidFill>
              </a:rPr>
              <a:t>(</a:t>
            </a:r>
            <a:r>
              <a:rPr lang="cs-CZ" sz="7200" dirty="0">
                <a:solidFill>
                  <a:srgbClr val="7030A0"/>
                </a:solidFill>
              </a:rPr>
              <a:t>2) Pro účely tohoto zákona se </a:t>
            </a:r>
            <a:r>
              <a:rPr lang="cs-CZ" sz="7200" dirty="0" smtClean="0">
                <a:solidFill>
                  <a:srgbClr val="7030A0"/>
                </a:solidFill>
              </a:rPr>
              <a:t>rozumí</a:t>
            </a:r>
            <a:br>
              <a:rPr lang="cs-CZ" sz="7200" dirty="0" smtClean="0">
                <a:solidFill>
                  <a:srgbClr val="7030A0"/>
                </a:solidFill>
              </a:rPr>
            </a:br>
            <a:r>
              <a:rPr lang="cs-CZ" sz="7200" dirty="0" smtClean="0">
                <a:solidFill>
                  <a:srgbClr val="7030A0"/>
                </a:solidFill>
              </a:rPr>
              <a:t>	a) </a:t>
            </a:r>
            <a:r>
              <a:rPr lang="cs-CZ" sz="7200" b="1" dirty="0" smtClean="0">
                <a:solidFill>
                  <a:srgbClr val="7030A0"/>
                </a:solidFill>
              </a:rPr>
              <a:t>věrohodností původu </a:t>
            </a:r>
            <a:r>
              <a:rPr lang="cs-CZ" sz="7200" dirty="0" smtClean="0">
                <a:solidFill>
                  <a:srgbClr val="7030A0"/>
                </a:solidFill>
              </a:rPr>
              <a:t>skutečnost, že je zaručena totožnost osoby, která 	     plnění uskutečňuje nebo která daňový doklad oprávněně vystavila,</a:t>
            </a:r>
            <a:br>
              <a:rPr lang="cs-CZ" sz="7200" dirty="0" smtClean="0">
                <a:solidFill>
                  <a:srgbClr val="7030A0"/>
                </a:solidFill>
              </a:rPr>
            </a:br>
            <a:r>
              <a:rPr lang="cs-CZ" sz="7200" dirty="0" smtClean="0">
                <a:solidFill>
                  <a:srgbClr val="7030A0"/>
                </a:solidFill>
              </a:rPr>
              <a:t>	b) </a:t>
            </a:r>
            <a:r>
              <a:rPr lang="cs-CZ" sz="7200" b="1" dirty="0" smtClean="0">
                <a:solidFill>
                  <a:srgbClr val="7030A0"/>
                </a:solidFill>
              </a:rPr>
              <a:t>neporušeností obsahu </a:t>
            </a:r>
            <a:r>
              <a:rPr lang="cs-CZ" sz="7200" dirty="0" smtClean="0">
                <a:solidFill>
                  <a:srgbClr val="7030A0"/>
                </a:solidFill>
              </a:rPr>
              <a:t>skutečnost, že obsah daňového dokladu      </a:t>
            </a:r>
            <a:r>
              <a:rPr lang="cs-CZ" sz="7200" dirty="0">
                <a:solidFill>
                  <a:srgbClr val="7030A0"/>
                </a:solidFill>
              </a:rPr>
              <a:t>	 </a:t>
            </a:r>
            <a:r>
              <a:rPr lang="cs-CZ" sz="7200" dirty="0" smtClean="0">
                <a:solidFill>
                  <a:srgbClr val="7030A0"/>
                </a:solidFill>
              </a:rPr>
              <a:t>    požadovaný podle tohoto zákona nebyl změněn,</a:t>
            </a:r>
            <a:br>
              <a:rPr lang="cs-CZ" sz="7200" dirty="0" smtClean="0">
                <a:solidFill>
                  <a:srgbClr val="7030A0"/>
                </a:solidFill>
              </a:rPr>
            </a:br>
            <a:r>
              <a:rPr lang="cs-CZ" sz="7200" dirty="0" smtClean="0">
                <a:solidFill>
                  <a:srgbClr val="7030A0"/>
                </a:solidFill>
              </a:rPr>
              <a:t>	c) </a:t>
            </a:r>
            <a:r>
              <a:rPr lang="cs-CZ" sz="7200" b="1" dirty="0" smtClean="0">
                <a:solidFill>
                  <a:srgbClr val="7030A0"/>
                </a:solidFill>
              </a:rPr>
              <a:t>čitelností</a:t>
            </a:r>
            <a:r>
              <a:rPr lang="cs-CZ" sz="7200" dirty="0" smtClean="0">
                <a:solidFill>
                  <a:srgbClr val="7030A0"/>
                </a:solidFill>
              </a:rPr>
              <a:t> skutečnost, že je možné se seznámit s obsahem daňového 	    dokladu přímo nebo prostřednictvím technického zařízení.</a:t>
            </a:r>
            <a:br>
              <a:rPr lang="cs-CZ" sz="7200" dirty="0" smtClean="0">
                <a:solidFill>
                  <a:srgbClr val="7030A0"/>
                </a:solidFill>
              </a:rPr>
            </a:br>
            <a:endParaRPr lang="cs-CZ" sz="7200" dirty="0" smtClean="0">
              <a:solidFill>
                <a:srgbClr val="7030A0"/>
              </a:solidFill>
            </a:endParaRPr>
          </a:p>
          <a:p>
            <a:pPr marL="0" indent="0">
              <a:lnSpc>
                <a:spcPct val="120000"/>
              </a:lnSpc>
              <a:buNone/>
            </a:pPr>
            <a:endParaRPr lang="cs-CZ" sz="7200" dirty="0" smtClean="0">
              <a:solidFill>
                <a:srgbClr val="7030A0"/>
              </a:solidFill>
            </a:endParaRPr>
          </a:p>
          <a:p>
            <a:pPr marL="0" indent="0">
              <a:buNone/>
            </a:pPr>
            <a:r>
              <a:rPr lang="cs-CZ" sz="1800" dirty="0"/>
              <a:t/>
            </a:r>
            <a:br>
              <a:rPr lang="cs-CZ" sz="1800" dirty="0"/>
            </a:br>
            <a:r>
              <a:rPr lang="cs-CZ" sz="1800" dirty="0"/>
              <a:t/>
            </a:r>
            <a:br>
              <a:rPr lang="cs-CZ" sz="1800" dirty="0"/>
            </a:br>
            <a:endParaRPr lang="cs-CZ" sz="1800" dirty="0"/>
          </a:p>
          <a:p>
            <a:endParaRPr lang="cs-CZ" sz="1800" dirty="0"/>
          </a:p>
        </p:txBody>
      </p:sp>
    </p:spTree>
    <p:extLst>
      <p:ext uri="{BB962C8B-B14F-4D97-AF65-F5344CB8AC3E}">
        <p14:creationId xmlns:p14="http://schemas.microsoft.com/office/powerpoint/2010/main" val="126163464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981075"/>
            <a:ext cx="8229600" cy="5145088"/>
          </a:xfrm>
        </p:spPr>
        <p:txBody>
          <a:bodyPr>
            <a:normAutofit/>
          </a:bodyPr>
          <a:lstStyle/>
          <a:p>
            <a:pPr marL="0" indent="0">
              <a:buNone/>
            </a:pPr>
            <a:r>
              <a:rPr lang="cs-CZ" sz="1800" dirty="0">
                <a:solidFill>
                  <a:srgbClr val="7030A0"/>
                </a:solidFill>
              </a:rPr>
              <a:t>(4) Věrohodnost původu daňového dokladu v elektronické podobě a neporušenost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jeho </a:t>
            </a:r>
            <a:r>
              <a:rPr lang="cs-CZ" sz="1800" dirty="0">
                <a:solidFill>
                  <a:srgbClr val="7030A0"/>
                </a:solidFill>
              </a:rPr>
              <a:t>obsahu lze vedle kontrolních mechanismů procesů zajistit také</a:t>
            </a:r>
            <a:br>
              <a:rPr lang="cs-CZ" sz="1800" dirty="0">
                <a:solidFill>
                  <a:srgbClr val="7030A0"/>
                </a:solidFill>
              </a:rPr>
            </a:br>
            <a:r>
              <a:rPr lang="cs-CZ" sz="1800" dirty="0" smtClean="0">
                <a:solidFill>
                  <a:srgbClr val="7030A0"/>
                </a:solidFill>
              </a:rPr>
              <a:t>	a</a:t>
            </a:r>
            <a:r>
              <a:rPr lang="cs-CZ" sz="1800" dirty="0">
                <a:solidFill>
                  <a:srgbClr val="7030A0"/>
                </a:solidFill>
              </a:rPr>
              <a:t>) uznávaným elektronickým podpisem,</a:t>
            </a:r>
            <a:br>
              <a:rPr lang="cs-CZ" sz="1800" dirty="0">
                <a:solidFill>
                  <a:srgbClr val="7030A0"/>
                </a:solidFill>
              </a:rPr>
            </a:br>
            <a:r>
              <a:rPr lang="cs-CZ" sz="1800" dirty="0" smtClean="0">
                <a:solidFill>
                  <a:srgbClr val="7030A0"/>
                </a:solidFill>
              </a:rPr>
              <a:t>	b</a:t>
            </a:r>
            <a:r>
              <a:rPr lang="cs-CZ" sz="1800" dirty="0">
                <a:solidFill>
                  <a:srgbClr val="7030A0"/>
                </a:solidFill>
              </a:rPr>
              <a:t>) uznávanou elektronickou značkou, nebo</a:t>
            </a:r>
            <a:br>
              <a:rPr lang="cs-CZ" sz="1800" dirty="0">
                <a:solidFill>
                  <a:srgbClr val="7030A0"/>
                </a:solidFill>
              </a:rPr>
            </a:br>
            <a:r>
              <a:rPr lang="cs-CZ" sz="1800" dirty="0" smtClean="0">
                <a:solidFill>
                  <a:srgbClr val="7030A0"/>
                </a:solidFill>
              </a:rPr>
              <a:t>	c</a:t>
            </a:r>
            <a:r>
              <a:rPr lang="cs-CZ" sz="1800" dirty="0">
                <a:solidFill>
                  <a:srgbClr val="7030A0"/>
                </a:solidFill>
              </a:rPr>
              <a:t>) elektronickou výměnou informací (EDI), jestliže dohoda o této výměně </a:t>
            </a:r>
            <a:r>
              <a:rPr lang="cs-CZ" sz="1800" dirty="0" smtClean="0">
                <a:solidFill>
                  <a:srgbClr val="7030A0"/>
                </a:solidFill>
              </a:rPr>
              <a:t>	    stanoví </a:t>
            </a:r>
            <a:r>
              <a:rPr lang="cs-CZ" sz="1800" dirty="0">
                <a:solidFill>
                  <a:srgbClr val="7030A0"/>
                </a:solidFill>
              </a:rPr>
              <a:t>užití postupů zaručujících věrohodnost původu a neporušenost </a:t>
            </a:r>
            <a:r>
              <a:rPr lang="cs-CZ" sz="1800" dirty="0" smtClean="0">
                <a:solidFill>
                  <a:srgbClr val="7030A0"/>
                </a:solidFill>
              </a:rPr>
              <a:t>	    obsahu</a:t>
            </a:r>
            <a:r>
              <a:rPr lang="cs-CZ" sz="1800" dirty="0">
                <a:solidFill>
                  <a:srgbClr val="7030A0"/>
                </a:solidFill>
              </a:rPr>
              <a:t>.</a:t>
            </a:r>
            <a:r>
              <a:rPr lang="cs-CZ" sz="1600" dirty="0">
                <a:solidFill>
                  <a:srgbClr val="7030A0"/>
                </a:solidFill>
              </a:rPr>
              <a:t/>
            </a:r>
            <a:br>
              <a:rPr lang="cs-CZ" sz="1600" dirty="0">
                <a:solidFill>
                  <a:srgbClr val="7030A0"/>
                </a:solidFill>
              </a:rPr>
            </a:br>
            <a:r>
              <a:rPr lang="cs-CZ" sz="1600" dirty="0" smtClean="0">
                <a:solidFill>
                  <a:srgbClr val="7030A0"/>
                </a:solidFill>
              </a:rPr>
              <a:t>				</a:t>
            </a:r>
          </a:p>
          <a:p>
            <a:pPr marL="0" lvl="1" indent="0">
              <a:buNone/>
            </a:pPr>
            <a:endParaRPr lang="cs-CZ" sz="1600" b="1" dirty="0" smtClean="0">
              <a:solidFill>
                <a:srgbClr val="7030A0"/>
              </a:solidFill>
            </a:endParaRPr>
          </a:p>
          <a:p>
            <a:pPr marL="0" lvl="1" indent="0">
              <a:buNone/>
            </a:pPr>
            <a:r>
              <a:rPr lang="cs-CZ" sz="1800" b="1" dirty="0" smtClean="0">
                <a:solidFill>
                  <a:srgbClr val="7030A0"/>
                </a:solidFill>
              </a:rPr>
              <a:t>Daňový </a:t>
            </a:r>
            <a:r>
              <a:rPr lang="cs-CZ" sz="1800" b="1" dirty="0">
                <a:solidFill>
                  <a:srgbClr val="7030A0"/>
                </a:solidFill>
              </a:rPr>
              <a:t>doklad v listinné formě lze převést do elektronické podoby a uchovávat pouze v této podobě, pokud metoda použitá pro převod a uchování zaručuje věrohodnost původu, neporušitelnost obsahu daňového dokladu a jeho čitelnost a pokud je daňový doklad převedený do elektronické podoby opatřen uznávaným elektronickým podpisem nebo uznávanou elektronickou značkou osoby odpovědné za jeho převod.</a:t>
            </a:r>
          </a:p>
          <a:p>
            <a:pPr marL="0" indent="0">
              <a:buNone/>
            </a:pPr>
            <a:endParaRPr lang="cs-CZ" sz="1800" dirty="0">
              <a:solidFill>
                <a:srgbClr val="7030A0"/>
              </a:solidFill>
            </a:endParaRPr>
          </a:p>
        </p:txBody>
      </p:sp>
      <p:sp>
        <p:nvSpPr>
          <p:cNvPr id="7" name="Šipka dolů 6"/>
          <p:cNvSpPr/>
          <p:nvPr/>
        </p:nvSpPr>
        <p:spPr>
          <a:xfrm>
            <a:off x="3872484" y="2924944"/>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7631041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04813"/>
            <a:ext cx="8229600" cy="5721350"/>
          </a:xfrm>
        </p:spPr>
        <p:txBody>
          <a:bodyPr>
            <a:normAutofit/>
          </a:bodyPr>
          <a:lstStyle/>
          <a:p>
            <a:pPr lvl="1"/>
            <a:endParaRPr lang="cs-CZ" sz="1600" dirty="0">
              <a:solidFill>
                <a:srgbClr val="7030A0"/>
              </a:solidFill>
            </a:endParaRPr>
          </a:p>
          <a:p>
            <a:pPr marL="0" indent="0">
              <a:buNone/>
            </a:pPr>
            <a:r>
              <a:rPr lang="cs-CZ" sz="1800" dirty="0" smtClean="0">
                <a:solidFill>
                  <a:srgbClr val="FF0000"/>
                </a:solidFill>
              </a:rPr>
              <a:t>Zákon </a:t>
            </a:r>
            <a:r>
              <a:rPr lang="cs-CZ" sz="1800" dirty="0">
                <a:solidFill>
                  <a:srgbClr val="FF0000"/>
                </a:solidFill>
              </a:rPr>
              <a:t>č. 582/1991 Sb., o organizaci a provádění sociálního </a:t>
            </a:r>
            <a:r>
              <a:rPr lang="cs-CZ" sz="1800" dirty="0" smtClean="0">
                <a:solidFill>
                  <a:srgbClr val="FF0000"/>
                </a:solidFill>
              </a:rPr>
              <a:t>zabezpečení</a:t>
            </a:r>
          </a:p>
          <a:p>
            <a:pPr marL="0" indent="0">
              <a:buNone/>
            </a:pPr>
            <a:r>
              <a:rPr lang="cs-CZ" sz="1800" dirty="0" smtClean="0">
                <a:solidFill>
                  <a:srgbClr val="FF0000"/>
                </a:solidFill>
              </a:rPr>
              <a:t>§ 35a</a:t>
            </a:r>
          </a:p>
          <a:p>
            <a:pPr marL="0" indent="0">
              <a:buNone/>
            </a:pPr>
            <a:r>
              <a:rPr lang="cs-CZ" sz="1800" dirty="0">
                <a:solidFill>
                  <a:srgbClr val="FF0000"/>
                </a:solidFill>
              </a:rPr>
              <a:t>Odst. </a:t>
            </a:r>
            <a:r>
              <a:rPr lang="cs-CZ" sz="1800" dirty="0" smtClean="0">
                <a:solidFill>
                  <a:srgbClr val="FF0000"/>
                </a:solidFill>
              </a:rPr>
              <a:t>4</a:t>
            </a:r>
            <a:endParaRPr lang="cs-CZ" sz="1800" dirty="0" smtClean="0">
              <a:solidFill>
                <a:srgbClr val="7030A0"/>
              </a:solidFill>
            </a:endParaRPr>
          </a:p>
          <a:p>
            <a:r>
              <a:rPr lang="cs-CZ" sz="1800" dirty="0" smtClean="0">
                <a:solidFill>
                  <a:srgbClr val="7030A0"/>
                </a:solidFill>
              </a:rPr>
              <a:t>stejnopisy </a:t>
            </a:r>
            <a:r>
              <a:rPr lang="cs-CZ" sz="1800" dirty="0">
                <a:solidFill>
                  <a:srgbClr val="7030A0"/>
                </a:solidFill>
              </a:rPr>
              <a:t>evidenčních listů vyhotovených v kalendářním roce, kterého se týkají, nebo v bezprostředně následujícím kalendářním roce po </a:t>
            </a:r>
            <a:r>
              <a:rPr lang="cs-CZ" sz="1800" b="1" dirty="0">
                <a:solidFill>
                  <a:srgbClr val="7030A0"/>
                </a:solidFill>
              </a:rPr>
              <a:t>dobu 3 kalendářních roků </a:t>
            </a:r>
            <a:r>
              <a:rPr lang="cs-CZ" sz="1800" dirty="0">
                <a:solidFill>
                  <a:srgbClr val="7030A0"/>
                </a:solidFill>
              </a:rPr>
              <a:t>po roce, kterého se týkají, a stejnopisy ostatních evidenčních listů </a:t>
            </a:r>
            <a:r>
              <a:rPr lang="cs-CZ" sz="1800" b="1" dirty="0">
                <a:solidFill>
                  <a:srgbClr val="7030A0"/>
                </a:solidFill>
              </a:rPr>
              <a:t>po dobu 3 kalendářních roků </a:t>
            </a:r>
            <a:r>
              <a:rPr lang="cs-CZ" sz="1800" dirty="0">
                <a:solidFill>
                  <a:srgbClr val="7030A0"/>
                </a:solidFill>
              </a:rPr>
              <a:t>po roce, ve kterém byly </a:t>
            </a:r>
            <a:r>
              <a:rPr lang="cs-CZ" sz="1800" dirty="0" smtClean="0">
                <a:solidFill>
                  <a:srgbClr val="7030A0"/>
                </a:solidFill>
              </a:rPr>
              <a:t>vyhotoveny,</a:t>
            </a:r>
          </a:p>
          <a:p>
            <a:r>
              <a:rPr lang="cs-CZ" sz="1800" dirty="0" smtClean="0">
                <a:solidFill>
                  <a:srgbClr val="7030A0"/>
                </a:solidFill>
              </a:rPr>
              <a:t>záznamy </a:t>
            </a:r>
            <a:r>
              <a:rPr lang="cs-CZ" sz="1800" dirty="0">
                <a:solidFill>
                  <a:srgbClr val="7030A0"/>
                </a:solidFill>
              </a:rPr>
              <a:t>o skutečnostech vedených v evidenci podle </a:t>
            </a:r>
            <a:r>
              <a:rPr lang="cs-CZ" sz="1800" dirty="0">
                <a:solidFill>
                  <a:srgbClr val="7030A0"/>
                </a:solidFill>
                <a:hlinkClick r:id="" action="ppaction://hlinkfile"/>
              </a:rPr>
              <a:t>§ 37</a:t>
            </a:r>
            <a:r>
              <a:rPr lang="cs-CZ" sz="1800" dirty="0">
                <a:solidFill>
                  <a:srgbClr val="7030A0"/>
                </a:solidFill>
              </a:rPr>
              <a:t> odst. 1 písm. h</a:t>
            </a:r>
            <a:r>
              <a:rPr lang="cs-CZ" sz="1800" dirty="0" smtClean="0">
                <a:solidFill>
                  <a:srgbClr val="7030A0"/>
                </a:solidFill>
              </a:rPr>
              <a:t>)</a:t>
            </a:r>
          </a:p>
          <a:p>
            <a:pPr lvl="1"/>
            <a:r>
              <a:rPr lang="cs-CZ" sz="1800" dirty="0" smtClean="0"/>
              <a:t>jde-li </a:t>
            </a:r>
            <a:r>
              <a:rPr lang="cs-CZ" sz="1800" dirty="0"/>
              <a:t>o obchodní společnost, seznam společníků a členů statutárního orgánu a dozorčí rady této společnosti za </a:t>
            </a:r>
            <a:r>
              <a:rPr lang="cs-CZ" sz="1800" dirty="0" smtClean="0"/>
              <a:t>jednotlivé </a:t>
            </a:r>
            <a:r>
              <a:rPr lang="cs-CZ" sz="1800" dirty="0"/>
              <a:t>kalendářní měsíce a přehled kalendářních měsíců, za které tato společnost neodvedla pojistné na </a:t>
            </a:r>
            <a:r>
              <a:rPr lang="cs-CZ" sz="1800" dirty="0" smtClean="0"/>
              <a:t>sociální </a:t>
            </a:r>
            <a:r>
              <a:rPr lang="cs-CZ" sz="1800" dirty="0"/>
              <a:t>zabezpečení a příspěvek na státní politiku zaměstnanosti, které byla povinna odvést; to platí obdobně pro </a:t>
            </a:r>
            <a:r>
              <a:rPr lang="cs-CZ" sz="1800" dirty="0" smtClean="0"/>
              <a:t>družstvo,</a:t>
            </a:r>
          </a:p>
          <a:p>
            <a:pPr marL="0" indent="0">
              <a:buNone/>
            </a:pPr>
            <a:r>
              <a:rPr lang="cs-CZ" sz="1800" b="1" dirty="0">
                <a:solidFill>
                  <a:srgbClr val="7030A0"/>
                </a:solidFill>
              </a:rPr>
              <a:t> </a:t>
            </a:r>
            <a:r>
              <a:rPr lang="cs-CZ" sz="1800" b="1" dirty="0" smtClean="0">
                <a:solidFill>
                  <a:srgbClr val="7030A0"/>
                </a:solidFill>
              </a:rPr>
              <a:t>      po </a:t>
            </a:r>
            <a:r>
              <a:rPr lang="cs-CZ" sz="1800" b="1" dirty="0">
                <a:solidFill>
                  <a:srgbClr val="7030A0"/>
                </a:solidFill>
              </a:rPr>
              <a:t>dobu 6 kalendářních roků </a:t>
            </a:r>
            <a:r>
              <a:rPr lang="cs-CZ" sz="1800" dirty="0">
                <a:solidFill>
                  <a:srgbClr val="7030A0"/>
                </a:solidFill>
              </a:rPr>
              <a:t>následujících po měsíci, kterého se záznam týká,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vždy </a:t>
            </a:r>
            <a:r>
              <a:rPr lang="cs-CZ" sz="1800" dirty="0">
                <a:solidFill>
                  <a:srgbClr val="7030A0"/>
                </a:solidFill>
              </a:rPr>
              <a:t>však po </a:t>
            </a:r>
            <a:r>
              <a:rPr lang="cs-CZ" sz="1800" dirty="0" smtClean="0">
                <a:solidFill>
                  <a:srgbClr val="7030A0"/>
                </a:solidFill>
              </a:rPr>
              <a:t> dobu </a:t>
            </a:r>
            <a:r>
              <a:rPr lang="cs-CZ" sz="1800" dirty="0">
                <a:solidFill>
                  <a:srgbClr val="7030A0"/>
                </a:solidFill>
              </a:rPr>
              <a:t>3 kalendářních roků následujících po měsíci, v němž bylo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dlužné </a:t>
            </a:r>
            <a:r>
              <a:rPr lang="cs-CZ" sz="1800" dirty="0">
                <a:solidFill>
                  <a:srgbClr val="7030A0"/>
                </a:solidFill>
              </a:rPr>
              <a:t>pojistné za tento měsíc </a:t>
            </a:r>
            <a:r>
              <a:rPr lang="cs-CZ" sz="1800" dirty="0" smtClean="0">
                <a:solidFill>
                  <a:srgbClr val="7030A0"/>
                </a:solidFill>
              </a:rPr>
              <a:t>zaplaceno</a:t>
            </a:r>
            <a:r>
              <a:rPr lang="cs-CZ" sz="1800" dirty="0">
                <a:solidFill>
                  <a:srgbClr val="7030A0"/>
                </a:solidFill>
              </a:rPr>
              <a:t>,</a:t>
            </a:r>
            <a:r>
              <a:rPr lang="cs-CZ" sz="1800" dirty="0"/>
              <a:t/>
            </a:r>
            <a:br>
              <a:rPr lang="cs-CZ" sz="1800" dirty="0"/>
            </a:br>
            <a:endParaRPr lang="cs-CZ" sz="1800" dirty="0"/>
          </a:p>
          <a:p>
            <a:pPr marL="0" indent="0">
              <a:buNone/>
            </a:pPr>
            <a:endParaRPr lang="cs-CZ" sz="1600" dirty="0">
              <a:solidFill>
                <a:srgbClr val="FF0000"/>
              </a:solidFill>
            </a:endParaRPr>
          </a:p>
        </p:txBody>
      </p:sp>
    </p:spTree>
    <p:extLst>
      <p:ext uri="{BB962C8B-B14F-4D97-AF65-F5344CB8AC3E}">
        <p14:creationId xmlns:p14="http://schemas.microsoft.com/office/powerpoint/2010/main" val="13980015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04813"/>
            <a:ext cx="8229600" cy="5721350"/>
          </a:xfrm>
        </p:spPr>
        <p:txBody>
          <a:bodyPr>
            <a:noAutofit/>
          </a:bodyPr>
          <a:lstStyle/>
          <a:p>
            <a:r>
              <a:rPr lang="cs-CZ" sz="1800" dirty="0">
                <a:solidFill>
                  <a:srgbClr val="7030A0"/>
                </a:solidFill>
              </a:rPr>
              <a:t>záznamy o skutečnostech vedených v evidenci podle </a:t>
            </a:r>
            <a:r>
              <a:rPr lang="cs-CZ" sz="1800" dirty="0">
                <a:solidFill>
                  <a:srgbClr val="7030A0"/>
                </a:solidFill>
                <a:hlinkClick r:id="" action="ppaction://hlinkfile"/>
              </a:rPr>
              <a:t>§ 37</a:t>
            </a:r>
            <a:r>
              <a:rPr lang="cs-CZ" sz="1800" dirty="0">
                <a:solidFill>
                  <a:srgbClr val="7030A0"/>
                </a:solidFill>
              </a:rPr>
              <a:t> odst. 1</a:t>
            </a:r>
            <a:r>
              <a:rPr lang="cs-CZ" sz="1800" dirty="0" smtClean="0">
                <a:solidFill>
                  <a:srgbClr val="7030A0"/>
                </a:solidFill>
              </a:rPr>
              <a:t>,</a:t>
            </a:r>
          </a:p>
          <a:p>
            <a:pPr lvl="1"/>
            <a:r>
              <a:rPr lang="cs-CZ" sz="1800" dirty="0" smtClean="0"/>
              <a:t>Evidence, kterou zaměstnavatel vede o občanech pro účely důchodového pojištění </a:t>
            </a:r>
          </a:p>
          <a:p>
            <a:pPr marL="457200" lvl="1" indent="0">
              <a:buNone/>
            </a:pPr>
            <a:r>
              <a:rPr lang="cs-CZ" sz="1800" dirty="0" smtClean="0">
                <a:solidFill>
                  <a:srgbClr val="7030A0"/>
                </a:solidFill>
              </a:rPr>
              <a:t>pokud jde o poživatele starobního nebo invalidního důchodu, </a:t>
            </a:r>
            <a:r>
              <a:rPr lang="cs-CZ" sz="1800" b="1" dirty="0" smtClean="0">
                <a:solidFill>
                  <a:srgbClr val="7030A0"/>
                </a:solidFill>
              </a:rPr>
              <a:t>po dobu 10 kalendářních roků </a:t>
            </a:r>
            <a:r>
              <a:rPr lang="cs-CZ" sz="1800" dirty="0" smtClean="0">
                <a:solidFill>
                  <a:srgbClr val="7030A0"/>
                </a:solidFill>
              </a:rPr>
              <a:t>po roce, kterého se týkají,</a:t>
            </a:r>
          </a:p>
          <a:p>
            <a:r>
              <a:rPr lang="cs-CZ" sz="1800" dirty="0" smtClean="0">
                <a:solidFill>
                  <a:srgbClr val="7030A0"/>
                </a:solidFill>
              </a:rPr>
              <a:t>mzdové </a:t>
            </a:r>
            <a:r>
              <a:rPr lang="cs-CZ" sz="1800" dirty="0">
                <a:solidFill>
                  <a:srgbClr val="7030A0"/>
                </a:solidFill>
              </a:rPr>
              <a:t>listy</a:t>
            </a:r>
            <a:r>
              <a:rPr lang="cs-CZ" sz="1800" baseline="30000" dirty="0">
                <a:solidFill>
                  <a:srgbClr val="7030A0"/>
                </a:solidFill>
              </a:rPr>
              <a:t> </a:t>
            </a:r>
            <a:r>
              <a:rPr lang="cs-CZ" sz="1800" dirty="0">
                <a:solidFill>
                  <a:srgbClr val="7030A0"/>
                </a:solidFill>
              </a:rPr>
              <a:t>nebo účetní záznamy o údajích potřebných pro účely důchodového pojištění, </a:t>
            </a:r>
            <a:r>
              <a:rPr lang="cs-CZ" sz="1800" b="1" dirty="0" smtClean="0">
                <a:solidFill>
                  <a:srgbClr val="7030A0"/>
                </a:solidFill>
              </a:rPr>
              <a:t>po dobu </a:t>
            </a:r>
            <a:r>
              <a:rPr lang="cs-CZ" sz="1800" b="1" dirty="0">
                <a:solidFill>
                  <a:srgbClr val="7030A0"/>
                </a:solidFill>
              </a:rPr>
              <a:t>30 kalendářních roků </a:t>
            </a:r>
            <a:r>
              <a:rPr lang="cs-CZ" sz="1800" dirty="0">
                <a:solidFill>
                  <a:srgbClr val="7030A0"/>
                </a:solidFill>
              </a:rPr>
              <a:t>následujících po roce, kterého se </a:t>
            </a:r>
            <a:r>
              <a:rPr lang="cs-CZ" sz="1800" dirty="0" smtClean="0">
                <a:solidFill>
                  <a:srgbClr val="7030A0"/>
                </a:solidFill>
              </a:rPr>
              <a:t>týkají,</a:t>
            </a:r>
          </a:p>
          <a:p>
            <a:pPr lvl="1"/>
            <a:r>
              <a:rPr lang="cs-CZ" sz="1800" dirty="0" smtClean="0">
                <a:solidFill>
                  <a:srgbClr val="7030A0"/>
                </a:solidFill>
              </a:rPr>
              <a:t>jde-li </a:t>
            </a:r>
            <a:r>
              <a:rPr lang="cs-CZ" sz="1800" dirty="0">
                <a:solidFill>
                  <a:srgbClr val="7030A0"/>
                </a:solidFill>
              </a:rPr>
              <a:t>o mzdové listy nebo účetní záznamy o údajích potřebných pro účely důchodového pojištění vedené pro poživatele starobního důchodu, </a:t>
            </a:r>
            <a:r>
              <a:rPr lang="cs-CZ" sz="1800" b="1" dirty="0">
                <a:solidFill>
                  <a:srgbClr val="7030A0"/>
                </a:solidFill>
              </a:rPr>
              <a:t>po dobu 10 kalendářních roků </a:t>
            </a:r>
            <a:r>
              <a:rPr lang="cs-CZ" sz="1800" dirty="0">
                <a:solidFill>
                  <a:srgbClr val="7030A0"/>
                </a:solidFill>
              </a:rPr>
              <a:t>následujících po roce, kterého se </a:t>
            </a:r>
            <a:r>
              <a:rPr lang="cs-CZ" sz="1800" dirty="0" smtClean="0">
                <a:solidFill>
                  <a:srgbClr val="7030A0"/>
                </a:solidFill>
              </a:rPr>
              <a:t>týkají.</a:t>
            </a:r>
          </a:p>
          <a:p>
            <a:pPr lvl="1"/>
            <a:endParaRPr lang="cs-CZ" sz="1800" dirty="0">
              <a:solidFill>
                <a:srgbClr val="7030A0"/>
              </a:solidFill>
            </a:endParaRPr>
          </a:p>
          <a:p>
            <a:pPr marL="0" indent="0">
              <a:buNone/>
            </a:pPr>
            <a:endParaRPr lang="cs-CZ" sz="1800" dirty="0" smtClean="0">
              <a:solidFill>
                <a:srgbClr val="FF0000"/>
              </a:solidFill>
            </a:endParaRPr>
          </a:p>
          <a:p>
            <a:pPr marL="457200" lvl="1" indent="0">
              <a:buNone/>
            </a:pPr>
            <a:endParaRPr lang="cs-CZ" sz="1800" dirty="0" smtClean="0">
              <a:solidFill>
                <a:srgbClr val="7030A0"/>
              </a:solidFill>
            </a:endParaRPr>
          </a:p>
          <a:p>
            <a:pPr lvl="1"/>
            <a:endParaRPr lang="cs-CZ" sz="1800" dirty="0">
              <a:solidFill>
                <a:srgbClr val="7030A0"/>
              </a:solidFill>
            </a:endParaRPr>
          </a:p>
          <a:p>
            <a:pPr lvl="1"/>
            <a:endParaRPr lang="cs-CZ" sz="1800" dirty="0" smtClean="0"/>
          </a:p>
          <a:p>
            <a:pPr marL="457200" lvl="1" indent="0">
              <a:buNone/>
            </a:pPr>
            <a:endParaRPr lang="cs-CZ" sz="1800" dirty="0"/>
          </a:p>
        </p:txBody>
      </p:sp>
    </p:spTree>
    <p:extLst>
      <p:ext uri="{BB962C8B-B14F-4D97-AF65-F5344CB8AC3E}">
        <p14:creationId xmlns:p14="http://schemas.microsoft.com/office/powerpoint/2010/main" val="394519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vývoj</a:t>
            </a:r>
            <a:br>
              <a:rPr lang="cs-CZ" sz="1800" dirty="0" smtClean="0">
                <a:solidFill>
                  <a:srgbClr val="FF0000"/>
                </a:solidFill>
              </a:rPr>
            </a:br>
            <a:r>
              <a:rPr lang="cs-CZ" sz="1600" dirty="0" smtClean="0">
                <a:solidFill>
                  <a:srgbClr val="FF0000"/>
                </a:solidFill>
              </a:rPr>
              <a:t>2/10</a:t>
            </a:r>
            <a:endParaRPr lang="cs-CZ" sz="1800" dirty="0"/>
          </a:p>
        </p:txBody>
      </p:sp>
      <p:sp>
        <p:nvSpPr>
          <p:cNvPr id="3" name="Zástupný symbol pro obsah 2"/>
          <p:cNvSpPr>
            <a:spLocks noGrp="1"/>
          </p:cNvSpPr>
          <p:nvPr>
            <p:ph idx="1"/>
          </p:nvPr>
        </p:nvSpPr>
        <p:spPr/>
        <p:txBody>
          <a:bodyPr>
            <a:normAutofit/>
          </a:bodyPr>
          <a:lstStyle/>
          <a:p>
            <a:r>
              <a:rPr lang="cs-CZ" sz="1800" dirty="0" smtClean="0"/>
              <a:t>Za </a:t>
            </a:r>
            <a:r>
              <a:rPr lang="cs-CZ" sz="1800" dirty="0"/>
              <a:t>zlatý věk spisové služby bývá považována josefinská doba (ale i zde se setkáváme se stížnostmi na špatnou práci kancelistů a registrátorů a na nedokonalou péči o spisy)</a:t>
            </a:r>
          </a:p>
          <a:p>
            <a:pPr lvl="1"/>
            <a:r>
              <a:rPr lang="cs-CZ" sz="1600" dirty="0"/>
              <a:t>„práce v registratuře je vždy nevděčný úděl, poněvadž nejvíce nadávají na nepořádky ve spisovně ti, kteří je sami zaviňují svou neschopností a nezájmem“ ((K. </a:t>
            </a:r>
            <a:r>
              <a:rPr lang="cs-CZ" sz="1600" dirty="0" err="1"/>
              <a:t>Hecht</a:t>
            </a:r>
            <a:r>
              <a:rPr lang="cs-CZ" sz="1600" dirty="0"/>
              <a:t>, </a:t>
            </a:r>
            <a:r>
              <a:rPr lang="cs-CZ" sz="1600" dirty="0" err="1"/>
              <a:t>Versuch</a:t>
            </a:r>
            <a:r>
              <a:rPr lang="cs-CZ" sz="1600" dirty="0"/>
              <a:t> </a:t>
            </a:r>
            <a:r>
              <a:rPr lang="cs-CZ" sz="1600" dirty="0" err="1"/>
              <a:t>einer</a:t>
            </a:r>
            <a:r>
              <a:rPr lang="cs-CZ" sz="1600" dirty="0"/>
              <a:t> </a:t>
            </a:r>
            <a:r>
              <a:rPr lang="cs-CZ" sz="1600" dirty="0" err="1"/>
              <a:t>Theorie</a:t>
            </a:r>
            <a:r>
              <a:rPr lang="cs-CZ" sz="1600" dirty="0"/>
              <a:t> der </a:t>
            </a:r>
            <a:r>
              <a:rPr lang="cs-CZ" sz="1600" dirty="0" err="1"/>
              <a:t>Registraturlehre</a:t>
            </a:r>
            <a:r>
              <a:rPr lang="cs-CZ" sz="1600" dirty="0"/>
              <a:t>, Heidelberg 1808) </a:t>
            </a:r>
            <a:endParaRPr lang="cs-CZ" sz="1600" dirty="0" smtClean="0"/>
          </a:p>
          <a:p>
            <a:pPr marL="457200" lvl="1" indent="0">
              <a:buNone/>
            </a:pPr>
            <a:endParaRPr lang="cs-CZ" sz="1600" dirty="0"/>
          </a:p>
          <a:p>
            <a:r>
              <a:rPr lang="cs-CZ" sz="1800" dirty="0"/>
              <a:t>Spisovou službou se rozumělo písemné vyřizování záležitostí (konceptní služba, řízená kancelářskými řády) a manipulace se spisy (manipulační, registraturní služba, řízená spisovými řády</a:t>
            </a:r>
            <a:r>
              <a:rPr lang="cs-CZ" sz="1800" dirty="0" smtClean="0"/>
              <a:t>).</a:t>
            </a:r>
          </a:p>
          <a:p>
            <a:pPr marL="0" indent="0">
              <a:buNone/>
            </a:pPr>
            <a:endParaRPr lang="cs-CZ" sz="1800" dirty="0" smtClean="0"/>
          </a:p>
          <a:p>
            <a:pPr marL="0" indent="0">
              <a:buNone/>
            </a:pPr>
            <a:r>
              <a:rPr lang="cs-CZ" sz="1800" dirty="0"/>
              <a:t>„Dobře vedená kancelář a </a:t>
            </a:r>
            <a:r>
              <a:rPr lang="cs-CZ" sz="1800" dirty="0" smtClean="0"/>
              <a:t>registratura </a:t>
            </a:r>
            <a:r>
              <a:rPr lang="cs-CZ" sz="1800" dirty="0"/>
              <a:t>je duší celého úřadu“ </a:t>
            </a:r>
            <a:r>
              <a:rPr lang="cs-CZ" sz="1800" i="1" dirty="0"/>
              <a:t>(stavovská registratura z 18. století).</a:t>
            </a:r>
          </a:p>
          <a:p>
            <a:endParaRPr lang="cs-CZ" sz="1800" dirty="0"/>
          </a:p>
          <a:p>
            <a:pPr marL="0" indent="0">
              <a:buNone/>
            </a:pPr>
            <a:endParaRPr lang="cs-CZ" sz="1600" dirty="0"/>
          </a:p>
        </p:txBody>
      </p:sp>
    </p:spTree>
    <p:extLst>
      <p:ext uri="{BB962C8B-B14F-4D97-AF65-F5344CB8AC3E}">
        <p14:creationId xmlns:p14="http://schemas.microsoft.com/office/powerpoint/2010/main" val="367854060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150"/>
            <a:ext cx="8229600" cy="5434013"/>
          </a:xfrm>
        </p:spPr>
        <p:txBody>
          <a:bodyPr>
            <a:normAutofit/>
          </a:bodyPr>
          <a:lstStyle/>
          <a:p>
            <a:pPr marL="0" indent="0">
              <a:buNone/>
            </a:pPr>
            <a:r>
              <a:rPr lang="cs-CZ" sz="1800" dirty="0" smtClean="0">
                <a:solidFill>
                  <a:srgbClr val="FF0000"/>
                </a:solidFill>
              </a:rPr>
              <a:t>Od 1.1.2015 vstoupila v platnost novelou </a:t>
            </a:r>
            <a:r>
              <a:rPr lang="cs-CZ" sz="1800" dirty="0">
                <a:solidFill>
                  <a:srgbClr val="FF0000"/>
                </a:solidFill>
              </a:rPr>
              <a:t>zákona </a:t>
            </a:r>
            <a:r>
              <a:rPr lang="cs-CZ" sz="1800" dirty="0" smtClean="0">
                <a:solidFill>
                  <a:srgbClr val="FF0000"/>
                </a:solidFill>
              </a:rPr>
              <a:t> </a:t>
            </a:r>
            <a:r>
              <a:rPr lang="cs-CZ" sz="1800" dirty="0">
                <a:solidFill>
                  <a:srgbClr val="FF0000"/>
                </a:solidFill>
              </a:rPr>
              <a:t>č. 582/1991 Sb</a:t>
            </a:r>
            <a:r>
              <a:rPr lang="cs-CZ" sz="1800" dirty="0" smtClean="0">
                <a:solidFill>
                  <a:srgbClr val="FF0000"/>
                </a:solidFill>
              </a:rPr>
              <a:t>. - zákon </a:t>
            </a:r>
            <a:r>
              <a:rPr lang="cs-CZ" sz="1800" dirty="0">
                <a:solidFill>
                  <a:srgbClr val="FF0000"/>
                </a:solidFill>
              </a:rPr>
              <a:t>č. 251/2014 </a:t>
            </a:r>
            <a:r>
              <a:rPr lang="cs-CZ" sz="1800" dirty="0" smtClean="0">
                <a:solidFill>
                  <a:srgbClr val="FF0000"/>
                </a:solidFill>
              </a:rPr>
              <a:t>Sb. Zde došlo v § 35a k úpravě odst. 5 a nově byly vloženy odstavce 6-9</a:t>
            </a:r>
          </a:p>
          <a:p>
            <a:pPr marL="0" indent="0">
              <a:buNone/>
            </a:pPr>
            <a:endParaRPr lang="cs-CZ" sz="1800" dirty="0" smtClean="0">
              <a:solidFill>
                <a:srgbClr val="FF0000"/>
              </a:solidFill>
            </a:endParaRPr>
          </a:p>
          <a:p>
            <a:pPr marL="0" indent="0">
              <a:buNone/>
            </a:pPr>
            <a:r>
              <a:rPr lang="cs-CZ" sz="1800" dirty="0" smtClean="0">
                <a:solidFill>
                  <a:srgbClr val="FF0000"/>
                </a:solidFill>
              </a:rPr>
              <a:t> </a:t>
            </a:r>
            <a:r>
              <a:rPr lang="cs-CZ" sz="1800" i="1" dirty="0" smtClean="0">
                <a:solidFill>
                  <a:srgbClr val="FF0000"/>
                </a:solidFill>
              </a:rPr>
              <a:t>(úpravy se týkají především komerčních spisoven)</a:t>
            </a:r>
          </a:p>
          <a:p>
            <a:pPr marL="0" indent="0">
              <a:buNone/>
            </a:pPr>
            <a:endParaRPr lang="cs-CZ" sz="1800" dirty="0" smtClean="0">
              <a:solidFill>
                <a:srgbClr val="FF0000"/>
              </a:solidFill>
            </a:endParaRPr>
          </a:p>
          <a:p>
            <a:pPr marL="0" indent="0">
              <a:buNone/>
            </a:pPr>
            <a:r>
              <a:rPr lang="cs-CZ" sz="1800" dirty="0">
                <a:solidFill>
                  <a:srgbClr val="FF0000"/>
                </a:solidFill>
              </a:rPr>
              <a:t>Odst. 5</a:t>
            </a:r>
          </a:p>
          <a:p>
            <a:pPr marL="0" indent="0">
              <a:buNone/>
            </a:pPr>
            <a:r>
              <a:rPr lang="cs-CZ" sz="1800" dirty="0">
                <a:solidFill>
                  <a:srgbClr val="7030A0"/>
                </a:solidFill>
              </a:rPr>
              <a:t>Zaniká-li zaměstnavatel bez právního nástupce před uplynutím dob uvedených v odstavci  4, je povinen zajistit úschovu záznamů a dalších dokladů uvedených v odstavci  4  do uplynutí těchto dob a bez zbytečného odkladu písemně oznámit okresní správě sociálního zabezpečení, kde jsou doklady zaměstnavatele uloženy.</a:t>
            </a:r>
          </a:p>
          <a:p>
            <a:pPr marL="0" indent="0">
              <a:buNone/>
            </a:pPr>
            <a:endParaRPr lang="cs-CZ" sz="1800" dirty="0">
              <a:solidFill>
                <a:srgbClr val="FF0000"/>
              </a:solidFill>
            </a:endParaRPr>
          </a:p>
          <a:p>
            <a:pPr marL="0" indent="0">
              <a:buNone/>
            </a:pPr>
            <a:endParaRPr lang="cs-CZ" sz="1800" dirty="0"/>
          </a:p>
        </p:txBody>
      </p:sp>
    </p:spTree>
    <p:extLst>
      <p:ext uri="{BB962C8B-B14F-4D97-AF65-F5344CB8AC3E}">
        <p14:creationId xmlns:p14="http://schemas.microsoft.com/office/powerpoint/2010/main" val="11473852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260649"/>
            <a:ext cx="8229600" cy="6408440"/>
          </a:xfrm>
        </p:spPr>
        <p:txBody>
          <a:bodyPr>
            <a:normAutofit/>
          </a:bodyPr>
          <a:lstStyle/>
          <a:p>
            <a:pPr marL="0" indent="0">
              <a:buNone/>
            </a:pPr>
            <a:r>
              <a:rPr lang="cs-CZ" sz="1800" dirty="0" smtClean="0">
                <a:solidFill>
                  <a:srgbClr val="FF0000"/>
                </a:solidFill>
              </a:rPr>
              <a:t>Odst. 6</a:t>
            </a:r>
          </a:p>
          <a:p>
            <a:r>
              <a:rPr lang="cs-CZ" sz="1800" dirty="0">
                <a:solidFill>
                  <a:srgbClr val="7030A0"/>
                </a:solidFill>
              </a:rPr>
              <a:t>Jsou-li doklady zaměstnavatele po zaměstnavateli zaniklém bez právního nástupce uloženy ve spisovně nebo správním </a:t>
            </a:r>
            <a:r>
              <a:rPr lang="cs-CZ" sz="1800" dirty="0" smtClean="0">
                <a:solidFill>
                  <a:srgbClr val="7030A0"/>
                </a:solidFill>
              </a:rPr>
              <a:t>archivu, </a:t>
            </a:r>
            <a:r>
              <a:rPr lang="cs-CZ" sz="1800" dirty="0">
                <a:solidFill>
                  <a:srgbClr val="7030A0"/>
                </a:solidFill>
              </a:rPr>
              <a:t>v provozovně, ve které se vykonává činnost na základě státního povolení k provozování živnosti vedení </a:t>
            </a:r>
            <a:r>
              <a:rPr lang="cs-CZ" sz="1800" dirty="0" smtClean="0">
                <a:solidFill>
                  <a:srgbClr val="7030A0"/>
                </a:solidFill>
              </a:rPr>
              <a:t>spisovny, </a:t>
            </a:r>
            <a:r>
              <a:rPr lang="cs-CZ" sz="1800" dirty="0">
                <a:solidFill>
                  <a:srgbClr val="7030A0"/>
                </a:solidFill>
              </a:rPr>
              <a:t>nebo v archivu, jsou </a:t>
            </a:r>
            <a:r>
              <a:rPr lang="cs-CZ" sz="1800" dirty="0" smtClean="0">
                <a:solidFill>
                  <a:srgbClr val="7030A0"/>
                </a:solidFill>
              </a:rPr>
              <a:t>tito schovatelé </a:t>
            </a:r>
            <a:r>
              <a:rPr lang="cs-CZ" sz="1800" dirty="0">
                <a:solidFill>
                  <a:srgbClr val="7030A0"/>
                </a:solidFill>
              </a:rPr>
              <a:t>povinni na výzvu orgánu sociálního zabezpečení pořídit výpis, opis nebo kopii dokladů zaměstnavatele pro účely provádění důchodového pojištění a nejpozději do 30 dnů ode dne doručení této výzvy je orgánu sociálního zabezpečení zaslat. </a:t>
            </a:r>
            <a:endParaRPr lang="cs-CZ" sz="1800" dirty="0" smtClean="0">
              <a:solidFill>
                <a:srgbClr val="7030A0"/>
              </a:solidFill>
            </a:endParaRPr>
          </a:p>
          <a:p>
            <a:endParaRPr lang="cs-CZ" sz="1800" dirty="0" smtClean="0">
              <a:solidFill>
                <a:srgbClr val="7030A0"/>
              </a:solidFill>
            </a:endParaRPr>
          </a:p>
          <a:p>
            <a:r>
              <a:rPr lang="cs-CZ" sz="1800" dirty="0" smtClean="0">
                <a:solidFill>
                  <a:srgbClr val="7030A0"/>
                </a:solidFill>
              </a:rPr>
              <a:t>Držitel </a:t>
            </a:r>
            <a:r>
              <a:rPr lang="cs-CZ" sz="1800" dirty="0">
                <a:solidFill>
                  <a:srgbClr val="7030A0"/>
                </a:solidFill>
              </a:rPr>
              <a:t>dokladů na žádost orgánu sociálního zabezpečení potvrdí shodu jím pořízeného opisu nebo kopie dokladu zaměstnavatele s dokladem zaměstnavatele uloženým u držitele dokladů. </a:t>
            </a:r>
            <a:endParaRPr lang="cs-CZ" sz="1800" dirty="0" smtClean="0">
              <a:solidFill>
                <a:srgbClr val="7030A0"/>
              </a:solidFill>
            </a:endParaRPr>
          </a:p>
          <a:p>
            <a:endParaRPr lang="cs-CZ" sz="1800" dirty="0" smtClean="0">
              <a:solidFill>
                <a:srgbClr val="7030A0"/>
              </a:solidFill>
            </a:endParaRPr>
          </a:p>
          <a:p>
            <a:r>
              <a:rPr lang="cs-CZ" sz="1800" dirty="0" smtClean="0">
                <a:solidFill>
                  <a:srgbClr val="7030A0"/>
                </a:solidFill>
              </a:rPr>
              <a:t>Držitel </a:t>
            </a:r>
            <a:r>
              <a:rPr lang="cs-CZ" sz="1800" dirty="0">
                <a:solidFill>
                  <a:srgbClr val="7030A0"/>
                </a:solidFill>
              </a:rPr>
              <a:t>dokladů má právo na úhradu nákladů spojených s pořízením výpisu, opisu nebo kopie dokladů zaměstnavatele, s jejich zasláním orgánu sociálního zabezpečení a s potvrzením shody jím pořízeného opisu nebo kopie dokladu zaměstnavatele s dokladem zaměstnavatele uloženým u držitele dokladů; </a:t>
            </a:r>
            <a:endParaRPr lang="cs-CZ" sz="1800" dirty="0" smtClean="0">
              <a:solidFill>
                <a:srgbClr val="7030A0"/>
              </a:solidFill>
            </a:endParaRPr>
          </a:p>
          <a:p>
            <a:pPr lvl="1"/>
            <a:r>
              <a:rPr lang="cs-CZ" sz="1800" dirty="0" smtClean="0">
                <a:solidFill>
                  <a:srgbClr val="7030A0"/>
                </a:solidFill>
              </a:rPr>
              <a:t>výši </a:t>
            </a:r>
            <a:r>
              <a:rPr lang="cs-CZ" sz="1800" dirty="0">
                <a:solidFill>
                  <a:srgbClr val="7030A0"/>
                </a:solidFill>
              </a:rPr>
              <a:t>nákladů je držitel dokladů na výzvu orgánu sociálního zabezpečení povinen prokázat</a:t>
            </a:r>
            <a:r>
              <a:rPr lang="cs-CZ" sz="1400" dirty="0">
                <a:solidFill>
                  <a:srgbClr val="7030A0"/>
                </a:solidFill>
              </a:rPr>
              <a:t>. </a:t>
            </a:r>
            <a:endParaRPr lang="cs-CZ" sz="1400" dirty="0" smtClean="0">
              <a:solidFill>
                <a:srgbClr val="7030A0"/>
              </a:solidFill>
            </a:endParaRPr>
          </a:p>
          <a:p>
            <a:pPr marL="0" indent="0">
              <a:buNone/>
            </a:pPr>
            <a:endParaRPr lang="cs-CZ" sz="1800" dirty="0">
              <a:solidFill>
                <a:srgbClr val="FF0000"/>
              </a:solidFill>
            </a:endParaRPr>
          </a:p>
        </p:txBody>
      </p:sp>
    </p:spTree>
    <p:extLst>
      <p:ext uri="{BB962C8B-B14F-4D97-AF65-F5344CB8AC3E}">
        <p14:creationId xmlns:p14="http://schemas.microsoft.com/office/powerpoint/2010/main" val="297231385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9275"/>
            <a:ext cx="8229600" cy="5576888"/>
          </a:xfrm>
        </p:spPr>
        <p:txBody>
          <a:bodyPr>
            <a:normAutofit/>
          </a:bodyPr>
          <a:lstStyle/>
          <a:p>
            <a:pPr marL="0" indent="0">
              <a:buNone/>
            </a:pPr>
            <a:r>
              <a:rPr lang="cs-CZ" sz="1800" dirty="0" smtClean="0">
                <a:solidFill>
                  <a:srgbClr val="FF0000"/>
                </a:solidFill>
              </a:rPr>
              <a:t>Odst. 7</a:t>
            </a:r>
          </a:p>
          <a:p>
            <a:pPr marL="0" indent="0">
              <a:buNone/>
            </a:pPr>
            <a:endParaRPr lang="cs-CZ" sz="1800" dirty="0" smtClean="0">
              <a:solidFill>
                <a:srgbClr val="FF0000"/>
              </a:solidFill>
            </a:endParaRPr>
          </a:p>
          <a:p>
            <a:r>
              <a:rPr lang="cs-CZ" sz="1800" dirty="0">
                <a:solidFill>
                  <a:srgbClr val="7030A0"/>
                </a:solidFill>
              </a:rPr>
              <a:t>Zaniká-li bez právního nástupce držitel dokladů, u kterého jsou uloženy doklady zaměstnavatele po zaměstnavateli zaniklém bez právního nástupce, před uplynutím dob uvedených v odstavci  4, je tento držitel dokladů </a:t>
            </a:r>
            <a:r>
              <a:rPr lang="cs-CZ" sz="1800" dirty="0" smtClean="0">
                <a:solidFill>
                  <a:srgbClr val="7030A0"/>
                </a:solidFill>
              </a:rPr>
              <a:t>povinen</a:t>
            </a:r>
          </a:p>
          <a:p>
            <a:pPr lvl="1"/>
            <a:r>
              <a:rPr lang="cs-CZ" sz="1800" dirty="0" smtClean="0">
                <a:solidFill>
                  <a:srgbClr val="7030A0"/>
                </a:solidFill>
              </a:rPr>
              <a:t>bez </a:t>
            </a:r>
            <a:r>
              <a:rPr lang="cs-CZ" sz="1800" dirty="0">
                <a:solidFill>
                  <a:srgbClr val="7030A0"/>
                </a:solidFill>
              </a:rPr>
              <a:t>zbytečného odkladu písemně oznámit příslušné okresní správě sociálního zabezpečení skutečnosti týkající se jeho zániku </a:t>
            </a:r>
            <a:endParaRPr lang="cs-CZ" sz="1800" dirty="0" smtClean="0">
              <a:solidFill>
                <a:srgbClr val="7030A0"/>
              </a:solidFill>
            </a:endParaRPr>
          </a:p>
          <a:p>
            <a:pPr lvl="1"/>
            <a:r>
              <a:rPr lang="cs-CZ" sz="1800" dirty="0" smtClean="0">
                <a:solidFill>
                  <a:srgbClr val="7030A0"/>
                </a:solidFill>
              </a:rPr>
              <a:t>na </a:t>
            </a:r>
            <a:r>
              <a:rPr lang="cs-CZ" sz="1800" dirty="0">
                <a:solidFill>
                  <a:srgbClr val="7030A0"/>
                </a:solidFill>
              </a:rPr>
              <a:t>vlastní náklady zajistit uložení dokladů zaměstnavatele u jiného držitele dokladů do uplynutí těchto dob </a:t>
            </a:r>
            <a:endParaRPr lang="cs-CZ" sz="1800" dirty="0" smtClean="0">
              <a:solidFill>
                <a:srgbClr val="7030A0"/>
              </a:solidFill>
            </a:endParaRPr>
          </a:p>
          <a:p>
            <a:pPr lvl="1"/>
            <a:r>
              <a:rPr lang="cs-CZ" sz="1800" dirty="0" smtClean="0">
                <a:solidFill>
                  <a:srgbClr val="7030A0"/>
                </a:solidFill>
              </a:rPr>
              <a:t>písemně </a:t>
            </a:r>
            <a:r>
              <a:rPr lang="cs-CZ" sz="1800" dirty="0">
                <a:solidFill>
                  <a:srgbClr val="7030A0"/>
                </a:solidFill>
              </a:rPr>
              <a:t>oznámit příslušné okresní správě sociálního zabezpečení, kde jsou doklady zaměstnavatele uloženy. </a:t>
            </a:r>
            <a:endParaRPr lang="cs-CZ" sz="1800" dirty="0" smtClean="0">
              <a:solidFill>
                <a:srgbClr val="7030A0"/>
              </a:solidFill>
            </a:endParaRPr>
          </a:p>
          <a:p>
            <a:pPr marL="0" indent="0">
              <a:buNone/>
            </a:pPr>
            <a:endParaRPr lang="cs-CZ" sz="1800" dirty="0">
              <a:solidFill>
                <a:srgbClr val="FF0000"/>
              </a:solidFill>
            </a:endParaRPr>
          </a:p>
        </p:txBody>
      </p:sp>
    </p:spTree>
    <p:extLst>
      <p:ext uri="{BB962C8B-B14F-4D97-AF65-F5344CB8AC3E}">
        <p14:creationId xmlns:p14="http://schemas.microsoft.com/office/powerpoint/2010/main" val="99023906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04813"/>
            <a:ext cx="8229600" cy="5721350"/>
          </a:xfrm>
        </p:spPr>
        <p:txBody>
          <a:bodyPr>
            <a:normAutofit/>
          </a:bodyPr>
          <a:lstStyle/>
          <a:p>
            <a:pPr marL="0" indent="0">
              <a:buNone/>
            </a:pPr>
            <a:r>
              <a:rPr lang="cs-CZ" sz="1800" dirty="0" smtClean="0">
                <a:solidFill>
                  <a:srgbClr val="FF0000"/>
                </a:solidFill>
              </a:rPr>
              <a:t>Odst. 8</a:t>
            </a:r>
          </a:p>
          <a:p>
            <a:pPr marL="0" indent="0">
              <a:buNone/>
            </a:pPr>
            <a:r>
              <a:rPr lang="cs-CZ" sz="1800" dirty="0">
                <a:solidFill>
                  <a:srgbClr val="7030A0"/>
                </a:solidFill>
              </a:rPr>
              <a:t>Zůstanou-li v majetkové </a:t>
            </a:r>
            <a:r>
              <a:rPr lang="cs-CZ" sz="1800" dirty="0" smtClean="0">
                <a:solidFill>
                  <a:srgbClr val="7030A0"/>
                </a:solidFill>
              </a:rPr>
              <a:t>podstatě</a:t>
            </a:r>
            <a:r>
              <a:rPr lang="cs-CZ" sz="1800" dirty="0" smtClean="0"/>
              <a:t> </a:t>
            </a:r>
            <a:r>
              <a:rPr lang="cs-CZ" sz="1800" dirty="0">
                <a:solidFill>
                  <a:srgbClr val="7030A0"/>
                </a:solidFill>
              </a:rPr>
              <a:t>zanikajícího držitele dokladů finanční prostředky, použijí se na úhradu nákladů na uložení dokladů zaměstnavatele u jiného držitele dokladů vybraného ve spolupráci s příslušným státním oblastním archivem. V případě neexistence takových finančních prostředků se provede uložení podle odstavce  7 u jiného držitele dokladů na náklady ministerstva</a:t>
            </a:r>
            <a:r>
              <a:rPr lang="cs-CZ" sz="1800" dirty="0" smtClean="0">
                <a:solidFill>
                  <a:srgbClr val="7030A0"/>
                </a:solidFill>
              </a:rPr>
              <a:t>.</a:t>
            </a:r>
          </a:p>
          <a:p>
            <a:pPr marL="0" indent="0">
              <a:buNone/>
            </a:pPr>
            <a:endParaRPr lang="cs-CZ" sz="1800" dirty="0">
              <a:solidFill>
                <a:srgbClr val="FF0000"/>
              </a:solidFill>
            </a:endParaRPr>
          </a:p>
          <a:p>
            <a:pPr marL="0" indent="0">
              <a:buNone/>
            </a:pPr>
            <a:r>
              <a:rPr lang="cs-CZ" sz="1800" dirty="0" smtClean="0">
                <a:solidFill>
                  <a:srgbClr val="FF0000"/>
                </a:solidFill>
              </a:rPr>
              <a:t>Odst. 9</a:t>
            </a:r>
          </a:p>
          <a:p>
            <a:pPr marL="0" indent="0">
              <a:buNone/>
            </a:pPr>
            <a:r>
              <a:rPr lang="cs-CZ" sz="1800" dirty="0">
                <a:solidFill>
                  <a:srgbClr val="7030A0"/>
                </a:solidFill>
              </a:rPr>
              <a:t>Prováděcí právní předpis stanoví, co se rozumí odůvodněnými náklady a stanoví maximální výši úhrady nákladů uvedených v odstavci  6 a nákladů na uložení podle odstavce  8, které je držitel dokladů oprávněn požadovat</a:t>
            </a:r>
            <a:r>
              <a:rPr lang="cs-CZ" sz="1800" dirty="0" smtClean="0">
                <a:solidFill>
                  <a:srgbClr val="7030A0"/>
                </a:solidFill>
              </a:rPr>
              <a:t>.</a:t>
            </a:r>
          </a:p>
          <a:p>
            <a:pPr marL="0" indent="0">
              <a:buNone/>
            </a:pPr>
            <a:r>
              <a:rPr lang="cs-CZ" sz="1800" i="1" dirty="0">
                <a:solidFill>
                  <a:srgbClr val="7030A0"/>
                </a:solidFill>
              </a:rPr>
              <a:t>(</a:t>
            </a:r>
            <a:r>
              <a:rPr lang="cs-CZ" sz="1800" i="1" dirty="0" smtClean="0">
                <a:solidFill>
                  <a:srgbClr val="7030A0"/>
                </a:solidFill>
              </a:rPr>
              <a:t>Prováděcí předpis  - vyhláška č. </a:t>
            </a:r>
            <a:r>
              <a:rPr lang="cs-CZ" sz="1800" i="1" smtClean="0">
                <a:solidFill>
                  <a:srgbClr val="7030A0"/>
                </a:solidFill>
              </a:rPr>
              <a:t>339/2014 </a:t>
            </a:r>
            <a:r>
              <a:rPr lang="cs-CZ" sz="1800" i="1" dirty="0" smtClean="0">
                <a:solidFill>
                  <a:srgbClr val="7030A0"/>
                </a:solidFill>
              </a:rPr>
              <a:t>Sb.)</a:t>
            </a:r>
            <a:endParaRPr lang="cs-CZ" sz="1800" i="1" dirty="0">
              <a:solidFill>
                <a:srgbClr val="7030A0"/>
              </a:solidFill>
            </a:endParaRPr>
          </a:p>
          <a:p>
            <a:pPr marL="0" indent="0">
              <a:buNone/>
            </a:pPr>
            <a:endParaRPr lang="cs-CZ" sz="1800" dirty="0">
              <a:solidFill>
                <a:srgbClr val="7030A0"/>
              </a:solidFill>
            </a:endParaRPr>
          </a:p>
        </p:txBody>
      </p:sp>
    </p:spTree>
    <p:extLst>
      <p:ext uri="{BB962C8B-B14F-4D97-AF65-F5344CB8AC3E}">
        <p14:creationId xmlns:p14="http://schemas.microsoft.com/office/powerpoint/2010/main" val="87311928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Zákon č. 582/1991 Sb., o organizaci a provádění sociálního zabezpečení</a:t>
            </a:r>
            <a:br>
              <a:rPr lang="cs-CZ" sz="1800" dirty="0">
                <a:solidFill>
                  <a:srgbClr val="FF0000"/>
                </a:solidFill>
              </a:rPr>
            </a:br>
            <a:r>
              <a:rPr lang="cs-CZ" sz="1800" dirty="0">
                <a:solidFill>
                  <a:srgbClr val="FF0000"/>
                </a:solidFill>
              </a:rPr>
              <a:t>P</a:t>
            </a:r>
            <a:r>
              <a:rPr lang="cs-CZ" sz="1800" dirty="0" smtClean="0">
                <a:solidFill>
                  <a:srgbClr val="FF0000"/>
                </a:solidFill>
              </a:rPr>
              <a:t>okuty</a:t>
            </a:r>
            <a:endParaRPr lang="cs-CZ" sz="1800" dirty="0"/>
          </a:p>
        </p:txBody>
      </p:sp>
      <p:sp>
        <p:nvSpPr>
          <p:cNvPr id="3" name="Zástupný symbol pro obsah 2"/>
          <p:cNvSpPr>
            <a:spLocks noGrp="1"/>
          </p:cNvSpPr>
          <p:nvPr>
            <p:ph idx="1"/>
          </p:nvPr>
        </p:nvSpPr>
        <p:spPr>
          <a:xfrm>
            <a:off x="457200" y="1268760"/>
            <a:ext cx="8229600" cy="4857403"/>
          </a:xfrm>
        </p:spPr>
        <p:txBody>
          <a:bodyPr>
            <a:normAutofit/>
          </a:bodyPr>
          <a:lstStyle/>
          <a:p>
            <a:pPr marL="0" indent="0" algn="ctr">
              <a:buNone/>
            </a:pPr>
            <a:r>
              <a:rPr lang="cs-CZ" sz="1800" dirty="0" smtClean="0">
                <a:solidFill>
                  <a:srgbClr val="FF0000"/>
                </a:solidFill>
              </a:rPr>
              <a:t>§ 54</a:t>
            </a:r>
          </a:p>
          <a:p>
            <a:pPr marL="0" indent="0">
              <a:buNone/>
            </a:pPr>
            <a:endParaRPr lang="cs-CZ" sz="1800" i="1" dirty="0"/>
          </a:p>
          <a:p>
            <a:pPr marL="0" indent="0">
              <a:buNone/>
            </a:pPr>
            <a:r>
              <a:rPr lang="cs-CZ" sz="1800" i="1" dirty="0" smtClean="0">
                <a:solidFill>
                  <a:srgbClr val="7030A0"/>
                </a:solidFill>
              </a:rPr>
              <a:t>(</a:t>
            </a:r>
            <a:r>
              <a:rPr lang="cs-CZ" sz="1800" i="1" dirty="0">
                <a:solidFill>
                  <a:srgbClr val="7030A0"/>
                </a:solidFill>
              </a:rPr>
              <a:t>4)</a:t>
            </a:r>
            <a:r>
              <a:rPr lang="cs-CZ" sz="1800" dirty="0">
                <a:solidFill>
                  <a:srgbClr val="7030A0"/>
                </a:solidFill>
              </a:rPr>
              <a:t> Za nesplnění nebo porušení povinností stanovených v </a:t>
            </a:r>
            <a:r>
              <a:rPr lang="cs-CZ" sz="1800" b="1" dirty="0">
                <a:solidFill>
                  <a:srgbClr val="7030A0"/>
                </a:solidFill>
              </a:rPr>
              <a:t>§ 35a odst. 4</a:t>
            </a:r>
            <a:r>
              <a:rPr lang="cs-CZ" sz="1800" dirty="0">
                <a:solidFill>
                  <a:srgbClr val="7030A0"/>
                </a:solidFill>
              </a:rPr>
              <a:t>, </a:t>
            </a:r>
            <a:r>
              <a:rPr lang="cs-CZ" sz="1800" dirty="0" smtClean="0">
                <a:solidFill>
                  <a:srgbClr val="7030A0"/>
                </a:solidFill>
              </a:rPr>
              <a:t>může </a:t>
            </a:r>
            <a:r>
              <a:rPr lang="cs-CZ" sz="1800" dirty="0">
                <a:solidFill>
                  <a:srgbClr val="7030A0"/>
                </a:solidFill>
              </a:rPr>
              <a:t>příslušná okresní správa sociálního zabezpečení uložit zaměstnavateli pokutu až do výše </a:t>
            </a:r>
            <a:r>
              <a:rPr lang="cs-CZ" sz="1800" dirty="0" smtClean="0">
                <a:solidFill>
                  <a:srgbClr val="7030A0"/>
                </a:solidFill>
              </a:rPr>
              <a:t>100 000 Kč </a:t>
            </a:r>
            <a:r>
              <a:rPr lang="cs-CZ" sz="1800" dirty="0">
                <a:solidFill>
                  <a:srgbClr val="7030A0"/>
                </a:solidFill>
              </a:rPr>
              <a:t>a při opětovném nesplnění nebo porušení povinností, za jejichž nesplnění nebo porušení byla již pokuta uložena, pokutu až do výše </a:t>
            </a:r>
            <a:r>
              <a:rPr lang="cs-CZ" sz="1800" dirty="0" smtClean="0">
                <a:solidFill>
                  <a:srgbClr val="7030A0"/>
                </a:solidFill>
              </a:rPr>
              <a:t>500 000 Kč.</a:t>
            </a:r>
          </a:p>
          <a:p>
            <a:pPr marL="0" indent="0">
              <a:buNone/>
            </a:pPr>
            <a:endParaRPr lang="cs-CZ" sz="1800" dirty="0" smtClean="0">
              <a:solidFill>
                <a:srgbClr val="7030A0"/>
              </a:solidFill>
            </a:endParaRPr>
          </a:p>
          <a:p>
            <a:pPr marL="0" indent="0">
              <a:buNone/>
            </a:pPr>
            <a:r>
              <a:rPr lang="cs-CZ" sz="1800" dirty="0">
                <a:solidFill>
                  <a:srgbClr val="FF0000"/>
                </a:solidFill>
              </a:rPr>
              <a:t>Novelou zákona (zákona č. 582/1991 Sb.) č. 251/2014 Sb. </a:t>
            </a:r>
            <a:r>
              <a:rPr lang="cs-CZ" sz="1800" dirty="0" smtClean="0">
                <a:solidFill>
                  <a:srgbClr val="FF0000"/>
                </a:solidFill>
              </a:rPr>
              <a:t>byl </a:t>
            </a:r>
            <a:r>
              <a:rPr lang="cs-CZ" sz="1800" dirty="0">
                <a:solidFill>
                  <a:srgbClr val="FF0000"/>
                </a:solidFill>
              </a:rPr>
              <a:t>nově </a:t>
            </a:r>
            <a:r>
              <a:rPr lang="cs-CZ" sz="1800" dirty="0" smtClean="0">
                <a:solidFill>
                  <a:srgbClr val="FF0000"/>
                </a:solidFill>
              </a:rPr>
              <a:t>vložen odstavec č. 5</a:t>
            </a:r>
          </a:p>
          <a:p>
            <a:pPr marL="0" indent="0">
              <a:buNone/>
            </a:pPr>
            <a:endParaRPr lang="cs-CZ" sz="1800" dirty="0">
              <a:solidFill>
                <a:srgbClr val="7030A0"/>
              </a:solidFill>
            </a:endParaRPr>
          </a:p>
          <a:p>
            <a:pPr marL="0" indent="0">
              <a:buNone/>
            </a:pPr>
            <a:r>
              <a:rPr lang="cs-CZ" sz="1800" dirty="0" smtClean="0">
                <a:solidFill>
                  <a:srgbClr val="7030A0"/>
                </a:solidFill>
              </a:rPr>
              <a:t>(</a:t>
            </a:r>
            <a:r>
              <a:rPr lang="cs-CZ" sz="1800" dirty="0">
                <a:solidFill>
                  <a:srgbClr val="7030A0"/>
                </a:solidFill>
              </a:rPr>
              <a:t>5)  Za nesplnění nebo porušení povinností stanovených v § 35a odst.  6 a 7 může příslušná okresní správa sociálního zabezpečení uložit držiteli dokladů pokutu až do výše 100 000 Kč a při opětovném nesplnění nebo porušení povinností, za jejichž nesplnění nebo porušení byla již pokuta uložena, pokutu až do výše 500 000 Kč</a:t>
            </a:r>
            <a:r>
              <a:rPr lang="cs-CZ" sz="1800" dirty="0" smtClean="0">
                <a:solidFill>
                  <a:srgbClr val="7030A0"/>
                </a:solidFill>
              </a:rPr>
              <a:t>. </a:t>
            </a:r>
            <a:endParaRPr lang="cs-CZ" sz="1800" dirty="0">
              <a:solidFill>
                <a:srgbClr val="7030A0"/>
              </a:solidFill>
            </a:endParaRPr>
          </a:p>
        </p:txBody>
      </p:sp>
    </p:spTree>
    <p:extLst>
      <p:ext uri="{BB962C8B-B14F-4D97-AF65-F5344CB8AC3E}">
        <p14:creationId xmlns:p14="http://schemas.microsoft.com/office/powerpoint/2010/main" val="179964187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250"/>
            <a:ext cx="8229600" cy="5649913"/>
          </a:xfrm>
        </p:spPr>
        <p:txBody>
          <a:bodyPr>
            <a:normAutofit/>
          </a:bodyPr>
          <a:lstStyle/>
          <a:p>
            <a:pPr marL="0" indent="0">
              <a:buNone/>
            </a:pPr>
            <a:r>
              <a:rPr lang="cs-CZ" sz="2000" dirty="0" smtClean="0">
                <a:solidFill>
                  <a:srgbClr val="FF0000"/>
                </a:solidFill>
              </a:rPr>
              <a:t>Školy </a:t>
            </a:r>
            <a:r>
              <a:rPr lang="cs-CZ" sz="2000" dirty="0">
                <a:solidFill>
                  <a:srgbClr val="FF0000"/>
                </a:solidFill>
              </a:rPr>
              <a:t>a školská </a:t>
            </a:r>
            <a:r>
              <a:rPr lang="cs-CZ" sz="2000" dirty="0" smtClean="0">
                <a:solidFill>
                  <a:srgbClr val="FF0000"/>
                </a:solidFill>
              </a:rPr>
              <a:t>zařízení</a:t>
            </a:r>
          </a:p>
          <a:p>
            <a:pPr marL="342900" lvl="1" indent="-342900">
              <a:buFont typeface="Arial" charset="0"/>
              <a:buChar char="•"/>
            </a:pPr>
            <a:r>
              <a:rPr lang="cs-CZ" sz="2000" dirty="0">
                <a:solidFill>
                  <a:srgbClr val="7030A0"/>
                </a:solidFill>
              </a:rPr>
              <a:t>Zákon č. 561/2004 Sb., školský zákon</a:t>
            </a:r>
          </a:p>
          <a:p>
            <a:pPr marL="342900" lvl="1" indent="-342900">
              <a:buFont typeface="Arial" charset="0"/>
              <a:buChar char="•"/>
            </a:pPr>
            <a:r>
              <a:rPr lang="cs-CZ" sz="2000" dirty="0">
                <a:solidFill>
                  <a:srgbClr val="7030A0"/>
                </a:solidFill>
              </a:rPr>
              <a:t>Vyhláška č. 364/2005 Sb., o vedení dokumentace škol a školských zařízení a školní matriky a o  předávání údajů z dokumentace škol a školských zařízení a ze školní matriky, ve znění </a:t>
            </a:r>
            <a:r>
              <a:rPr lang="cs-CZ" sz="2000" dirty="0" smtClean="0">
                <a:solidFill>
                  <a:srgbClr val="7030A0"/>
                </a:solidFill>
              </a:rPr>
              <a:t>pozdějších předpisů </a:t>
            </a:r>
            <a:r>
              <a:rPr lang="cs-CZ" sz="2000" b="1" dirty="0" smtClean="0">
                <a:solidFill>
                  <a:srgbClr val="7030A0"/>
                </a:solidFill>
              </a:rPr>
              <a:t>(vyhláška č. 202/2016 Sb. – platnost od 1.9.2016)</a:t>
            </a:r>
          </a:p>
          <a:p>
            <a:pPr marL="342900" lvl="1" indent="-342900">
              <a:buFont typeface="Arial" charset="0"/>
              <a:buChar char="•"/>
            </a:pPr>
            <a:r>
              <a:rPr lang="cs-CZ" sz="2000" dirty="0" smtClean="0">
                <a:solidFill>
                  <a:srgbClr val="7030A0"/>
                </a:solidFill>
              </a:rPr>
              <a:t>Seznam dokumentace škol a školských zařízení pro školní rok …….</a:t>
            </a:r>
          </a:p>
          <a:p>
            <a:pPr marL="342900" lvl="1" indent="-342900">
              <a:buFont typeface="Arial" charset="0"/>
              <a:buChar char="•"/>
            </a:pPr>
            <a:r>
              <a:rPr lang="cs-CZ" sz="2000" dirty="0" smtClean="0">
                <a:solidFill>
                  <a:srgbClr val="7030A0"/>
                </a:solidFill>
              </a:rPr>
              <a:t>Vzorový </a:t>
            </a:r>
            <a:r>
              <a:rPr lang="cs-CZ" sz="2000" dirty="0">
                <a:solidFill>
                  <a:srgbClr val="7030A0"/>
                </a:solidFill>
              </a:rPr>
              <a:t>spisový a skartační řád pro školy</a:t>
            </a:r>
          </a:p>
          <a:p>
            <a:pPr marL="342900" lvl="1" indent="-342900">
              <a:buFont typeface="Arial" charset="0"/>
              <a:buChar char="•"/>
            </a:pPr>
            <a:r>
              <a:rPr lang="cs-CZ" sz="2000" dirty="0">
                <a:solidFill>
                  <a:srgbClr val="7030A0"/>
                </a:solidFill>
              </a:rPr>
              <a:t>Vyhláška č. 177/2009 Sb., o bližších podmínkách ukončování vzdělávání ve středních školách maturitní zkouškou, ve znění vyhlášky č. </a:t>
            </a:r>
            <a:r>
              <a:rPr lang="cs-CZ" sz="2000" dirty="0" smtClean="0">
                <a:solidFill>
                  <a:srgbClr val="7030A0"/>
                </a:solidFill>
              </a:rPr>
              <a:t>90/2010</a:t>
            </a:r>
          </a:p>
          <a:p>
            <a:pPr marL="0" indent="0">
              <a:buNone/>
            </a:pPr>
            <a:r>
              <a:rPr lang="cs-CZ" sz="1600" dirty="0">
                <a:solidFill>
                  <a:srgbClr val="7030A0"/>
                </a:solidFill>
              </a:rPr>
              <a:t/>
            </a:r>
            <a:br>
              <a:rPr lang="cs-CZ" sz="1600" dirty="0">
                <a:solidFill>
                  <a:srgbClr val="7030A0"/>
                </a:solidFill>
              </a:rPr>
            </a:br>
            <a:endParaRPr lang="cs-CZ" sz="1600" dirty="0">
              <a:solidFill>
                <a:srgbClr val="7030A0"/>
              </a:solidFill>
            </a:endParaRPr>
          </a:p>
          <a:p>
            <a:pPr marL="0" indent="0">
              <a:buNone/>
            </a:pPr>
            <a:endParaRPr lang="cs-CZ" sz="1600" dirty="0">
              <a:solidFill>
                <a:srgbClr val="FF0000"/>
              </a:solidFill>
            </a:endParaRPr>
          </a:p>
        </p:txBody>
      </p:sp>
    </p:spTree>
    <p:extLst>
      <p:ext uri="{BB962C8B-B14F-4D97-AF65-F5344CB8AC3E}">
        <p14:creationId xmlns:p14="http://schemas.microsoft.com/office/powerpoint/2010/main" val="124394879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88640"/>
            <a:ext cx="8229600" cy="5937523"/>
          </a:xfrm>
        </p:spPr>
        <p:txBody>
          <a:bodyPr>
            <a:normAutofit/>
          </a:bodyPr>
          <a:lstStyle/>
          <a:p>
            <a:endParaRPr lang="cs-CZ" dirty="0"/>
          </a:p>
          <a:p>
            <a:r>
              <a:rPr lang="cs-CZ" sz="2000" dirty="0" smtClean="0">
                <a:solidFill>
                  <a:srgbClr val="7030A0"/>
                </a:solidFill>
              </a:rPr>
              <a:t>Specifika </a:t>
            </a:r>
            <a:r>
              <a:rPr lang="cs-CZ" sz="2000" dirty="0">
                <a:solidFill>
                  <a:srgbClr val="7030A0"/>
                </a:solidFill>
              </a:rPr>
              <a:t>vedení dokumentace škol a školských zařízení obecně stanoví § 28 zákona č. 561/2004 Sb. (školský zákon), ve znění pozdějších předpisů, a podrobnosti k tomu jsou obsahem vyhlášky č. 364/2005 Sb., o dokumentaci škol a školských zařízení, ve znění pozdějších předpisů. </a:t>
            </a:r>
            <a:endParaRPr lang="cs-CZ" sz="2000" dirty="0" smtClean="0">
              <a:solidFill>
                <a:srgbClr val="7030A0"/>
              </a:solidFill>
            </a:endParaRPr>
          </a:p>
          <a:p>
            <a:pPr marL="0" indent="0">
              <a:buNone/>
            </a:pPr>
            <a:endParaRPr lang="cs-CZ" sz="2000" dirty="0">
              <a:solidFill>
                <a:srgbClr val="7030A0"/>
              </a:solidFill>
            </a:endParaRPr>
          </a:p>
          <a:p>
            <a:r>
              <a:rPr lang="cs-CZ" sz="2000" dirty="0">
                <a:solidFill>
                  <a:srgbClr val="7030A0"/>
                </a:solidFill>
              </a:rPr>
              <a:t>Zároveň ředitel střední školy vydává vnitřní předpis (spisový řád), který stanoví základní pravidla pro manipulaci s dokumenty a skartační řízení a vychází z výše uvedených právních předpisů. </a:t>
            </a:r>
            <a:endParaRPr lang="cs-CZ" sz="2000" dirty="0" smtClean="0">
              <a:solidFill>
                <a:srgbClr val="7030A0"/>
              </a:solidFill>
            </a:endParaRPr>
          </a:p>
          <a:p>
            <a:pPr marL="0" indent="0">
              <a:buNone/>
            </a:pPr>
            <a:endParaRPr lang="cs-CZ" sz="2000" dirty="0">
              <a:solidFill>
                <a:srgbClr val="7030A0"/>
              </a:solidFill>
            </a:endParaRPr>
          </a:p>
          <a:p>
            <a:r>
              <a:rPr lang="cs-CZ" sz="2000" dirty="0">
                <a:solidFill>
                  <a:srgbClr val="7030A0"/>
                </a:solidFill>
              </a:rPr>
              <a:t>Bližší podrobnosti o uchovávání dokumentace o konání maturitní zkoušky upravuje vyhláška č. 177/2009 Sb., o bližších podmínkách ukončování vzdělávání ve středních školách maturitní zkouškou, ve znění pozdějších </a:t>
            </a:r>
            <a:r>
              <a:rPr lang="cs-CZ" sz="2000" dirty="0" smtClean="0">
                <a:solidFill>
                  <a:srgbClr val="7030A0"/>
                </a:solidFill>
              </a:rPr>
              <a:t>předpisů.</a:t>
            </a:r>
            <a:endParaRPr lang="cs-CZ" sz="2000" dirty="0">
              <a:solidFill>
                <a:srgbClr val="7030A0"/>
              </a:solidFill>
            </a:endParaRPr>
          </a:p>
        </p:txBody>
      </p:sp>
    </p:spTree>
    <p:extLst>
      <p:ext uri="{BB962C8B-B14F-4D97-AF65-F5344CB8AC3E}">
        <p14:creationId xmlns:p14="http://schemas.microsoft.com/office/powerpoint/2010/main" val="408951037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250"/>
            <a:ext cx="8229600" cy="5649913"/>
          </a:xfrm>
        </p:spPr>
        <p:txBody>
          <a:bodyPr>
            <a:normAutofit/>
          </a:bodyPr>
          <a:lstStyle/>
          <a:p>
            <a:pPr marL="0" indent="0">
              <a:buNone/>
            </a:pPr>
            <a:r>
              <a:rPr lang="cs-CZ" sz="1800" dirty="0">
                <a:solidFill>
                  <a:srgbClr val="FF0000"/>
                </a:solidFill>
              </a:rPr>
              <a:t>Zákon č. 108/2006 Sb., o sociálních službách</a:t>
            </a:r>
          </a:p>
          <a:p>
            <a:pPr marL="0" indent="0">
              <a:buNone/>
            </a:pPr>
            <a:r>
              <a:rPr lang="cs-CZ" sz="1800" dirty="0">
                <a:solidFill>
                  <a:srgbClr val="FF0000"/>
                </a:solidFill>
              </a:rPr>
              <a:t>§30 </a:t>
            </a:r>
          </a:p>
          <a:p>
            <a:r>
              <a:rPr lang="cs-CZ" sz="1800" dirty="0">
                <a:solidFill>
                  <a:srgbClr val="7030A0"/>
                </a:solidFill>
              </a:rPr>
              <a:t>Obecní úřady obcí s rozšířenou působností jsou povinny zajistit uložení všech údajů z informačního systému, které byly získány na základě zpracování údajů  a všech písemností a spisů týkajících se pravomocně ukončených správních řízení o příspěvku </a:t>
            </a:r>
            <a:r>
              <a:rPr lang="cs-CZ" sz="1800" b="1" dirty="0">
                <a:solidFill>
                  <a:srgbClr val="7030A0"/>
                </a:solidFill>
              </a:rPr>
              <a:t>po dobu 10 kalendářních let </a:t>
            </a:r>
            <a:r>
              <a:rPr lang="cs-CZ" sz="1800" dirty="0">
                <a:solidFill>
                  <a:srgbClr val="7030A0"/>
                </a:solidFill>
              </a:rPr>
              <a:t>následujících po kalendářním roce, v němž došlo k pravomocnému ukončení takového správního řízení nebo k poslednímu uložení údajů do informačního systému. </a:t>
            </a:r>
            <a:endParaRPr lang="cs-CZ" sz="1800" dirty="0"/>
          </a:p>
          <a:p>
            <a:pPr marL="114300" indent="0">
              <a:buNone/>
            </a:pPr>
            <a:endParaRPr lang="cs-CZ" sz="1800" dirty="0" smtClean="0">
              <a:solidFill>
                <a:srgbClr val="FF0000"/>
              </a:solidFill>
            </a:endParaRPr>
          </a:p>
          <a:p>
            <a:pPr marL="114300" indent="0">
              <a:buNone/>
            </a:pPr>
            <a:r>
              <a:rPr lang="cs-CZ" sz="1800" dirty="0" smtClean="0">
                <a:solidFill>
                  <a:srgbClr val="FF0000"/>
                </a:solidFill>
              </a:rPr>
              <a:t>Vyhláška </a:t>
            </a:r>
            <a:r>
              <a:rPr lang="cs-CZ" sz="1800" dirty="0">
                <a:solidFill>
                  <a:srgbClr val="FF0000"/>
                </a:solidFill>
              </a:rPr>
              <a:t>č. 98/2012 Sb.  O zdravotnické </a:t>
            </a:r>
            <a:r>
              <a:rPr lang="cs-CZ" sz="1800" dirty="0" smtClean="0">
                <a:solidFill>
                  <a:srgbClr val="FF0000"/>
                </a:solidFill>
              </a:rPr>
              <a:t>dokumentaci  </a:t>
            </a:r>
          </a:p>
          <a:p>
            <a:pPr marL="114300" indent="0">
              <a:buNone/>
            </a:pPr>
            <a:r>
              <a:rPr lang="cs-CZ" sz="1800" dirty="0" smtClean="0">
                <a:solidFill>
                  <a:srgbClr val="002060"/>
                </a:solidFill>
              </a:rPr>
              <a:t>(</a:t>
            </a:r>
            <a:r>
              <a:rPr lang="cs-CZ" sz="1800" dirty="0" smtClean="0"/>
              <a:t>Zákon </a:t>
            </a:r>
            <a:r>
              <a:rPr lang="cs-CZ" sz="1800" dirty="0"/>
              <a:t>č. 372/2011 Sb., o zdravotních službách a podmínkách jejich poskytování (zákon o zdravotních službách), v platnosti od </a:t>
            </a:r>
            <a:r>
              <a:rPr lang="cs-CZ" sz="1800" dirty="0" smtClean="0"/>
              <a:t>1.4.2011)</a:t>
            </a:r>
            <a:endParaRPr lang="cs-CZ" sz="1800" dirty="0" smtClean="0">
              <a:solidFill>
                <a:srgbClr val="FF0000"/>
              </a:solidFill>
            </a:endParaRPr>
          </a:p>
          <a:p>
            <a:pPr marL="400050" indent="-285750"/>
            <a:r>
              <a:rPr lang="cs-CZ" sz="1800" dirty="0" smtClean="0">
                <a:solidFill>
                  <a:srgbClr val="7030A0"/>
                </a:solidFill>
              </a:rPr>
              <a:t>Uchovávání zdravotnické dokumentace řeší § 5 – odkaz na přílohy č. 2 a 3</a:t>
            </a:r>
          </a:p>
          <a:p>
            <a:pPr lvl="2"/>
            <a:r>
              <a:rPr lang="cs-CZ" sz="1800" dirty="0" smtClean="0">
                <a:solidFill>
                  <a:srgbClr val="7030A0"/>
                </a:solidFill>
              </a:rPr>
              <a:t>Obecně </a:t>
            </a:r>
            <a:r>
              <a:rPr lang="cs-CZ" sz="1800" dirty="0">
                <a:solidFill>
                  <a:srgbClr val="7030A0"/>
                </a:solidFill>
              </a:rPr>
              <a:t>se uchovává po dobu 5 let + přílohy č. 2 a 3</a:t>
            </a:r>
          </a:p>
          <a:p>
            <a:pPr lvl="2"/>
            <a:r>
              <a:rPr lang="cs-CZ" sz="1800" dirty="0">
                <a:solidFill>
                  <a:srgbClr val="7030A0"/>
                </a:solidFill>
              </a:rPr>
              <a:t>Příloha č. 2 – Zásady pro uchovávání zdravotnické dokumentace a postup při jejím vyřazování a zničení po uplynutí doby uchování</a:t>
            </a:r>
          </a:p>
          <a:p>
            <a:pPr lvl="2"/>
            <a:r>
              <a:rPr lang="cs-CZ" sz="1800" dirty="0">
                <a:solidFill>
                  <a:srgbClr val="7030A0"/>
                </a:solidFill>
              </a:rPr>
              <a:t>Příloha č. 3 - Doby uchovávání zdravotnické dokumentace nebo jejích </a:t>
            </a:r>
            <a:r>
              <a:rPr lang="cs-CZ" sz="1800" dirty="0" smtClean="0">
                <a:solidFill>
                  <a:srgbClr val="7030A0"/>
                </a:solidFill>
              </a:rPr>
              <a:t>částí</a:t>
            </a:r>
          </a:p>
          <a:p>
            <a:pPr lvl="2"/>
            <a:endParaRPr lang="cs-CZ" sz="1800" dirty="0">
              <a:solidFill>
                <a:srgbClr val="7030A0"/>
              </a:solidFill>
            </a:endParaRPr>
          </a:p>
          <a:p>
            <a:pPr lvl="2"/>
            <a:endParaRPr lang="cs-CZ" sz="1800" dirty="0" smtClean="0">
              <a:solidFill>
                <a:srgbClr val="7030A0"/>
              </a:solidFill>
            </a:endParaRPr>
          </a:p>
          <a:p>
            <a:pPr>
              <a:buFont typeface="Arial" charset="0"/>
              <a:buNone/>
            </a:pPr>
            <a:endParaRPr lang="cs-CZ" sz="1600" dirty="0">
              <a:solidFill>
                <a:srgbClr val="7030A0"/>
              </a:solidFill>
            </a:endParaRPr>
          </a:p>
          <a:p>
            <a:pPr marL="0" indent="0">
              <a:buNone/>
            </a:pPr>
            <a:endParaRPr lang="cs-CZ" sz="1600" dirty="0"/>
          </a:p>
        </p:txBody>
      </p:sp>
    </p:spTree>
    <p:extLst>
      <p:ext uri="{BB962C8B-B14F-4D97-AF65-F5344CB8AC3E}">
        <p14:creationId xmlns:p14="http://schemas.microsoft.com/office/powerpoint/2010/main" val="10336389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713"/>
            <a:ext cx="8229600" cy="5505450"/>
          </a:xfrm>
        </p:spPr>
        <p:txBody>
          <a:bodyPr>
            <a:normAutofit/>
          </a:bodyPr>
          <a:lstStyle/>
          <a:p>
            <a:pPr lvl="3"/>
            <a:r>
              <a:rPr lang="cs-CZ" sz="1600" b="1" dirty="0">
                <a:solidFill>
                  <a:srgbClr val="7030A0"/>
                </a:solidFill>
              </a:rPr>
              <a:t>V příloze č. 2 </a:t>
            </a:r>
          </a:p>
          <a:p>
            <a:pPr lvl="4"/>
            <a:r>
              <a:rPr lang="cs-CZ" sz="1600" dirty="0">
                <a:solidFill>
                  <a:srgbClr val="7030A0"/>
                </a:solidFill>
              </a:rPr>
              <a:t>jsou zavedeny dva vyřazovací znaky – S a V</a:t>
            </a:r>
          </a:p>
          <a:p>
            <a:pPr lvl="4"/>
            <a:r>
              <a:rPr lang="cs-CZ" sz="1600" dirty="0">
                <a:solidFill>
                  <a:srgbClr val="7030A0"/>
                </a:solidFill>
              </a:rPr>
              <a:t>Vyřazování dokumentace se provádí  ve lhůtách určených poskytovatelem, nejdéle však  jedenkráte za 3 roky</a:t>
            </a:r>
          </a:p>
          <a:p>
            <a:pPr lvl="4"/>
            <a:r>
              <a:rPr lang="cs-CZ" sz="1600" dirty="0">
                <a:solidFill>
                  <a:srgbClr val="7030A0"/>
                </a:solidFill>
              </a:rPr>
              <a:t>doba uchování zdravotnické dokumentace může být prodloužena, nejméně vždy o 5 let, pokud je zdravotnická dokumentace nebo její část nadále potřebná k zajištění poskytování zdravotních služeb</a:t>
            </a:r>
          </a:p>
          <a:p>
            <a:pPr lvl="4"/>
            <a:r>
              <a:rPr lang="cs-CZ" sz="1600" dirty="0">
                <a:solidFill>
                  <a:srgbClr val="7030A0"/>
                </a:solidFill>
              </a:rPr>
              <a:t>odborný dohled nad posouzením potřebnosti provádí komise pro posouzení potřebnosti zdravotnické dokumentace , která má minimálně 3 členy</a:t>
            </a:r>
          </a:p>
          <a:p>
            <a:pPr lvl="4"/>
            <a:r>
              <a:rPr lang="cs-CZ" sz="1600" dirty="0">
                <a:solidFill>
                  <a:srgbClr val="7030A0"/>
                </a:solidFill>
              </a:rPr>
              <a:t>poskytovatel, který je veřejnoprávním původcem podle zákona o archivnictví , zašle návrh na vyřazení zdravotnické dokumentace společně se seznamem zdravotnické dokumentace k vyřazení archivu příslušnému podle sídla poskytovatele, popřípadě sídla jeho pracoviště, je-li toto pracoviště zpracovatelem návrhu, k posouzení a k provedení výběru archiválií mimo skartační </a:t>
            </a:r>
            <a:r>
              <a:rPr lang="cs-CZ" sz="1600" dirty="0" smtClean="0">
                <a:solidFill>
                  <a:srgbClr val="7030A0"/>
                </a:solidFill>
              </a:rPr>
              <a:t>řízení</a:t>
            </a:r>
          </a:p>
          <a:p>
            <a:pPr lvl="4"/>
            <a:r>
              <a:rPr lang="cs-CZ" sz="1600" dirty="0">
                <a:solidFill>
                  <a:srgbClr val="7030A0"/>
                </a:solidFill>
              </a:rPr>
              <a:t>poskytovatel upraví seznam zdravotnické dokumentace k vyřazení podle výsledku provedeného výběru archiválií mimo skartační řízení příslušným archivem a takto upravený seznam předá společně s návrhem na vyřazení zdravotnické dokumentace a protokolem o výběru archiválií komisi k posouzení a potvrzení</a:t>
            </a:r>
            <a:endParaRPr lang="cs-CZ" sz="1600" dirty="0"/>
          </a:p>
          <a:p>
            <a:pPr lvl="4"/>
            <a:endParaRPr lang="cs-CZ" sz="1600" dirty="0">
              <a:solidFill>
                <a:srgbClr val="7030A0"/>
              </a:solidFill>
            </a:endParaRPr>
          </a:p>
          <a:p>
            <a:pPr marL="0" indent="0">
              <a:buNone/>
            </a:pPr>
            <a:endParaRPr lang="cs-CZ" sz="1800" dirty="0"/>
          </a:p>
        </p:txBody>
      </p:sp>
    </p:spTree>
    <p:extLst>
      <p:ext uri="{BB962C8B-B14F-4D97-AF65-F5344CB8AC3E}">
        <p14:creationId xmlns:p14="http://schemas.microsoft.com/office/powerpoint/2010/main" val="342844452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692150"/>
            <a:ext cx="8229600" cy="5434013"/>
          </a:xfrm>
        </p:spPr>
        <p:txBody>
          <a:bodyPr>
            <a:normAutofit/>
          </a:bodyPr>
          <a:lstStyle/>
          <a:p>
            <a:pPr lvl="4"/>
            <a:r>
              <a:rPr lang="cs-CZ" sz="1600" dirty="0" smtClean="0">
                <a:solidFill>
                  <a:srgbClr val="7030A0"/>
                </a:solidFill>
              </a:rPr>
              <a:t>komise </a:t>
            </a:r>
            <a:r>
              <a:rPr lang="cs-CZ" sz="1600" dirty="0">
                <a:solidFill>
                  <a:srgbClr val="7030A0"/>
                </a:solidFill>
              </a:rPr>
              <a:t>posoudí návrh na vyřazení zdravotnické dokumentace a potvrdí ho, popřípadě navrhne, kterou zdravotnickou dokumentaci je třeba nadále uchovat a prodloužit její dobu uchování. Při tom zohlední výsledky výběru archiválií provedeného mimo skartační řízení. Návrh předloží poskytovateli</a:t>
            </a:r>
          </a:p>
          <a:p>
            <a:pPr lvl="4"/>
            <a:r>
              <a:rPr lang="cs-CZ" sz="1600" dirty="0">
                <a:solidFill>
                  <a:srgbClr val="7030A0"/>
                </a:solidFill>
              </a:rPr>
              <a:t>zdravotnická dokumentace vyřazená ve skupině „S“ musí být zničena. Zničením zdravotnické dokumentace se rozumí znehodnocení takovým způsobem, aby byla znemožněna rekonstrukce a identifikace jejího </a:t>
            </a:r>
            <a:r>
              <a:rPr lang="cs-CZ" sz="1600" dirty="0" smtClean="0">
                <a:solidFill>
                  <a:srgbClr val="7030A0"/>
                </a:solidFill>
              </a:rPr>
              <a:t>obsahu</a:t>
            </a:r>
          </a:p>
          <a:p>
            <a:pPr lvl="4"/>
            <a:r>
              <a:rPr lang="cs-CZ" sz="1600" dirty="0">
                <a:solidFill>
                  <a:srgbClr val="7030A0"/>
                </a:solidFill>
              </a:rPr>
              <a:t>podle této přílohy se postupuje obdobně, jde-li o zdravotnickou dokumentaci vyřazovanou příslušným správním orgánem, který zdravotnickou dokumentaci podle zákona o zdravotních službách převzal s tím, že členem komise, kterou jmenuje a odvolává příslušný správní orgán, je nejméně jeden lékař, který též provádí činnosti pověřeného zdravotnického pracovníka.</a:t>
            </a:r>
          </a:p>
          <a:p>
            <a:pPr lvl="4"/>
            <a:r>
              <a:rPr lang="cs-CZ" sz="1600" dirty="0">
                <a:solidFill>
                  <a:srgbClr val="7030A0"/>
                </a:solidFill>
              </a:rPr>
              <a:t>dochází k odsunutí provádění skartačních řízení</a:t>
            </a:r>
          </a:p>
          <a:p>
            <a:pPr marL="1828800" lvl="4" indent="0">
              <a:buNone/>
            </a:pPr>
            <a:endParaRPr lang="cs-CZ" sz="1600" dirty="0">
              <a:solidFill>
                <a:srgbClr val="7030A0"/>
              </a:solidFill>
            </a:endParaRPr>
          </a:p>
          <a:p>
            <a:pPr marL="114300" indent="0">
              <a:buNone/>
            </a:pPr>
            <a:r>
              <a:rPr lang="pl-PL" sz="1600" dirty="0">
                <a:solidFill>
                  <a:srgbClr val="7030A0"/>
                </a:solidFill>
              </a:rPr>
              <a:t>Vedení zdravotnické dokumentace je mimo tuto </a:t>
            </a:r>
            <a:r>
              <a:rPr lang="cs-CZ" sz="1600" dirty="0">
                <a:solidFill>
                  <a:srgbClr val="7030A0"/>
                </a:solidFill>
              </a:rPr>
              <a:t>vyhlášku upraveno v zákoně č. 372/2011 Sb. v Hlavě II. Úprava vedení zdravotnické dokumentace v elektronické podobě je v ustanovení § 54 a § 55. </a:t>
            </a:r>
          </a:p>
          <a:p>
            <a:pPr lvl="4"/>
            <a:endParaRPr lang="cs-CZ" sz="1600" dirty="0">
              <a:solidFill>
                <a:srgbClr val="7030A0"/>
              </a:solidFill>
            </a:endParaRPr>
          </a:p>
          <a:p>
            <a:pPr marL="0" indent="0">
              <a:buNone/>
            </a:pPr>
            <a:endParaRPr lang="cs-CZ" sz="1800" dirty="0"/>
          </a:p>
        </p:txBody>
      </p:sp>
    </p:spTree>
    <p:extLst>
      <p:ext uri="{BB962C8B-B14F-4D97-AF65-F5344CB8AC3E}">
        <p14:creationId xmlns:p14="http://schemas.microsoft.com/office/powerpoint/2010/main" val="1013618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vývoj – do 16. století</a:t>
            </a:r>
            <a:br>
              <a:rPr lang="cs-CZ" sz="1800" dirty="0" smtClean="0">
                <a:solidFill>
                  <a:srgbClr val="FF0000"/>
                </a:solidFill>
              </a:rPr>
            </a:br>
            <a:r>
              <a:rPr lang="cs-CZ" sz="1600" dirty="0" smtClean="0">
                <a:solidFill>
                  <a:srgbClr val="FF0000"/>
                </a:solidFill>
              </a:rPr>
              <a:t>3/10</a:t>
            </a:r>
            <a:endParaRPr lang="cs-CZ" sz="1800" dirty="0"/>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pPr marL="0" indent="0">
              <a:buNone/>
            </a:pPr>
            <a:r>
              <a:rPr lang="cs-CZ" sz="2100" b="1" u="sng" dirty="0" smtClean="0"/>
              <a:t>Periodizace spisové služby</a:t>
            </a:r>
          </a:p>
          <a:p>
            <a:pPr marL="0" indent="0">
              <a:buNone/>
            </a:pPr>
            <a:endParaRPr lang="cs-CZ" sz="2100" dirty="0" smtClean="0"/>
          </a:p>
          <a:p>
            <a:r>
              <a:rPr lang="cs-CZ" sz="2100" dirty="0" smtClean="0"/>
              <a:t>Středověké kanceláře</a:t>
            </a:r>
          </a:p>
          <a:p>
            <a:pPr lvl="1"/>
            <a:r>
              <a:rPr lang="cs-CZ" sz="2100" dirty="0" smtClean="0"/>
              <a:t>Období tzv. knižních registratur</a:t>
            </a:r>
          </a:p>
          <a:p>
            <a:pPr lvl="2"/>
            <a:r>
              <a:rPr lang="cs-CZ" sz="1900" dirty="0" smtClean="0"/>
              <a:t>Písemnosti vznikaly jen občas, průběh jednání nebyl většinou písemně podchycen. Kancelář, notáři a písaři se mohli věnovat jiným správním a veřejným záležitostem. </a:t>
            </a:r>
          </a:p>
          <a:p>
            <a:pPr lvl="2"/>
            <a:r>
              <a:rPr lang="cs-CZ" sz="1900" dirty="0" smtClean="0"/>
              <a:t>Pro sestavení nového čistopisu byly používány jako předlohy starší kusy nebo formulářové sbírky</a:t>
            </a:r>
          </a:p>
          <a:p>
            <a:pPr lvl="2"/>
            <a:r>
              <a:rPr lang="cs-CZ" sz="1900" dirty="0" smtClean="0"/>
              <a:t>Před expedicí byly písemnosti (většinou listiny psané na pergamenu) zapisovány do </a:t>
            </a:r>
            <a:r>
              <a:rPr lang="cs-CZ" sz="1900" dirty="0" err="1" smtClean="0"/>
              <a:t>register</a:t>
            </a:r>
            <a:r>
              <a:rPr lang="cs-CZ" sz="1900" dirty="0" smtClean="0"/>
              <a:t>. Vedle </a:t>
            </a:r>
            <a:r>
              <a:rPr lang="cs-CZ" sz="1900" dirty="0" err="1" smtClean="0"/>
              <a:t>register</a:t>
            </a:r>
            <a:r>
              <a:rPr lang="cs-CZ" sz="1900" dirty="0" smtClean="0"/>
              <a:t> existovaly kopiáře, kam byly zapisovány došlé písemnosti (</a:t>
            </a:r>
            <a:r>
              <a:rPr lang="cs-CZ" sz="1900" dirty="0" err="1" smtClean="0"/>
              <a:t>registra</a:t>
            </a:r>
            <a:r>
              <a:rPr lang="cs-CZ" sz="1900" dirty="0" smtClean="0"/>
              <a:t> a kopiáře nahrazovaly pozdější registratury). Součástí knižních registratur byly další úřední knihy, zemské a dvorské desky, městské knihy</a:t>
            </a:r>
          </a:p>
          <a:p>
            <a:pPr lvl="3"/>
            <a:r>
              <a:rPr lang="cs-CZ" sz="1900" b="1" dirty="0"/>
              <a:t>Kopiář</a:t>
            </a:r>
            <a:r>
              <a:rPr lang="cs-CZ" sz="1900" dirty="0"/>
              <a:t> je </a:t>
            </a:r>
            <a:r>
              <a:rPr lang="cs-CZ" sz="1900" dirty="0" smtClean="0"/>
              <a:t>označení </a:t>
            </a:r>
            <a:r>
              <a:rPr lang="cs-CZ" sz="1900" dirty="0"/>
              <a:t>pro pomocnou úřední knihu v </a:t>
            </a:r>
            <a:r>
              <a:rPr lang="cs-CZ" sz="1900" dirty="0" smtClean="0"/>
              <a:t>kanceláři sloužící </a:t>
            </a:r>
            <a:r>
              <a:rPr lang="cs-CZ" sz="1900" dirty="0"/>
              <a:t>k evidenci přijatých (došlých) </a:t>
            </a:r>
            <a:r>
              <a:rPr lang="cs-CZ" sz="1900" dirty="0" smtClean="0"/>
              <a:t>listin. </a:t>
            </a:r>
            <a:r>
              <a:rPr lang="cs-CZ" sz="1900" dirty="0"/>
              <a:t>Kopiáře obsahují opisy obdržených písemností v plném nebo zkráceném znění. Tyto opisy neměly právní platnost, ale v některých případech mohly být ověřeny a sloužit jako náhrada za ztracenou písemnost. Kopiáře byly používány od raného středověku do období novověku (18. století), kdy byly nahrazeny jinými evidenčními </a:t>
            </a:r>
            <a:r>
              <a:rPr lang="cs-CZ" sz="1900" dirty="0" smtClean="0"/>
              <a:t>pomůckami. Kopiáře </a:t>
            </a:r>
            <a:r>
              <a:rPr lang="cs-CZ" sz="1900" dirty="0"/>
              <a:t>byly podle potřeby děleny buď pouze chronologicky a nebo tematicky podle jednotlivých vydavatelů (panovník, města, kláštery, šlechtické rody, univerzita) či typů práv apod. Nejdříve se objevily v církevních </a:t>
            </a:r>
            <a:r>
              <a:rPr lang="cs-CZ" sz="1900" dirty="0" smtClean="0"/>
              <a:t>kancelářích.</a:t>
            </a:r>
            <a:endParaRPr lang="cs-CZ" sz="1900" dirty="0"/>
          </a:p>
          <a:p>
            <a:pPr lvl="3"/>
            <a:endParaRPr lang="cs-CZ" sz="1200" dirty="0" smtClean="0"/>
          </a:p>
          <a:p>
            <a:pPr marL="914400" lvl="2" indent="0">
              <a:buNone/>
            </a:pPr>
            <a:endParaRPr lang="cs-CZ" sz="1600" dirty="0" smtClean="0"/>
          </a:p>
          <a:p>
            <a:pPr marL="0" indent="0">
              <a:buNone/>
            </a:pPr>
            <a:endParaRPr lang="cs-CZ" sz="2400" dirty="0" smtClean="0"/>
          </a:p>
          <a:p>
            <a:pPr marL="0" indent="0">
              <a:buNone/>
            </a:pPr>
            <a:endParaRPr lang="cs-CZ" sz="1800" dirty="0"/>
          </a:p>
          <a:p>
            <a:endParaRPr lang="cs-CZ" sz="2400" dirty="0" smtClean="0"/>
          </a:p>
          <a:p>
            <a:pPr lvl="2"/>
            <a:endParaRPr lang="cs-CZ" sz="1600" dirty="0" smtClean="0"/>
          </a:p>
          <a:p>
            <a:pPr lvl="3"/>
            <a:endParaRPr lang="cs-CZ" sz="600" dirty="0" smtClean="0"/>
          </a:p>
          <a:p>
            <a:endParaRPr lang="cs-CZ" sz="1800" dirty="0"/>
          </a:p>
        </p:txBody>
      </p:sp>
    </p:spTree>
    <p:extLst>
      <p:ext uri="{BB962C8B-B14F-4D97-AF65-F5344CB8AC3E}">
        <p14:creationId xmlns:p14="http://schemas.microsoft.com/office/powerpoint/2010/main" val="311298008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04813"/>
            <a:ext cx="8229600" cy="6048375"/>
          </a:xfrm>
        </p:spPr>
        <p:txBody>
          <a:bodyPr>
            <a:normAutofit fontScale="25000" lnSpcReduction="20000"/>
          </a:bodyPr>
          <a:lstStyle/>
          <a:p>
            <a:pPr marL="0" indent="0">
              <a:buNone/>
            </a:pPr>
            <a:r>
              <a:rPr lang="cs-CZ" sz="7200" dirty="0">
                <a:solidFill>
                  <a:srgbClr val="FF0000"/>
                </a:solidFill>
              </a:rPr>
              <a:t>Zákon č. 301/2000 Sb., o matrikách, jménu a </a:t>
            </a:r>
            <a:r>
              <a:rPr lang="cs-CZ" sz="7200" dirty="0" smtClean="0">
                <a:solidFill>
                  <a:srgbClr val="FF0000"/>
                </a:solidFill>
              </a:rPr>
              <a:t>příjmení </a:t>
            </a:r>
            <a:r>
              <a:rPr lang="cs-CZ" sz="7200" b="1" dirty="0" smtClean="0">
                <a:solidFill>
                  <a:srgbClr val="FF0000"/>
                </a:solidFill>
              </a:rPr>
              <a:t>(úplné znění – zákon č. 371/2013 Sb.)</a:t>
            </a:r>
          </a:p>
          <a:p>
            <a:pPr marL="0" indent="0">
              <a:buNone/>
            </a:pPr>
            <a:r>
              <a:rPr lang="cs-CZ" sz="7200" dirty="0">
                <a:solidFill>
                  <a:srgbClr val="FF0000"/>
                </a:solidFill>
              </a:rPr>
              <a:t>(§ 23)</a:t>
            </a:r>
          </a:p>
          <a:p>
            <a:pPr lvl="1"/>
            <a:r>
              <a:rPr lang="cs-CZ" sz="7200" dirty="0">
                <a:solidFill>
                  <a:srgbClr val="7030A0"/>
                </a:solidFill>
              </a:rPr>
              <a:t>Matriční knihy zůstanou uloženy po provedení posledního zápisu u matričního úřadu:</a:t>
            </a:r>
          </a:p>
          <a:p>
            <a:pPr lvl="2"/>
            <a:r>
              <a:rPr lang="pl-PL" sz="7200" dirty="0">
                <a:solidFill>
                  <a:srgbClr val="7030A0"/>
                </a:solidFill>
              </a:rPr>
              <a:t>a) kniha narození po dobu 100 let,</a:t>
            </a:r>
          </a:p>
          <a:p>
            <a:pPr lvl="2"/>
            <a:r>
              <a:rPr lang="cs-CZ" sz="7200" dirty="0">
                <a:solidFill>
                  <a:srgbClr val="7030A0"/>
                </a:solidFill>
              </a:rPr>
              <a:t>b) kniha manželství po dobu 75 let</a:t>
            </a:r>
            <a:r>
              <a:rPr lang="cs-CZ" sz="7200" dirty="0" smtClean="0">
                <a:solidFill>
                  <a:srgbClr val="7030A0"/>
                </a:solidFill>
              </a:rPr>
              <a:t>,</a:t>
            </a:r>
          </a:p>
          <a:p>
            <a:pPr lvl="2"/>
            <a:r>
              <a:rPr lang="cs-CZ" sz="7200" b="1" dirty="0" smtClean="0">
                <a:solidFill>
                  <a:srgbClr val="7030A0"/>
                </a:solidFill>
              </a:rPr>
              <a:t>c) kniha partnerství po dobu 75 let (novela zákon č. 312/2013 Sb.)</a:t>
            </a:r>
            <a:endParaRPr lang="cs-CZ" sz="7200" b="1" dirty="0">
              <a:solidFill>
                <a:srgbClr val="7030A0"/>
              </a:solidFill>
            </a:endParaRPr>
          </a:p>
          <a:p>
            <a:pPr lvl="2"/>
            <a:r>
              <a:rPr lang="cs-CZ" sz="7200" dirty="0">
                <a:solidFill>
                  <a:srgbClr val="7030A0"/>
                </a:solidFill>
              </a:rPr>
              <a:t>d</a:t>
            </a:r>
            <a:r>
              <a:rPr lang="cs-CZ" sz="7200" dirty="0" smtClean="0">
                <a:solidFill>
                  <a:srgbClr val="7030A0"/>
                </a:solidFill>
              </a:rPr>
              <a:t>) </a:t>
            </a:r>
            <a:r>
              <a:rPr lang="cs-CZ" sz="7200" dirty="0">
                <a:solidFill>
                  <a:srgbClr val="7030A0"/>
                </a:solidFill>
              </a:rPr>
              <a:t>kniha úmrtí po dobu 75 let.</a:t>
            </a:r>
          </a:p>
          <a:p>
            <a:pPr>
              <a:buFont typeface="Arial" charset="0"/>
              <a:buNone/>
            </a:pPr>
            <a:r>
              <a:rPr lang="cs-CZ" sz="7200" dirty="0">
                <a:solidFill>
                  <a:srgbClr val="7030A0"/>
                </a:solidFill>
              </a:rPr>
              <a:t>		Po uplynutí stanovené doby se matriční knihy předají k archivaci </a:t>
            </a:r>
            <a:r>
              <a:rPr lang="cs-CZ" sz="7200" dirty="0" smtClean="0">
                <a:solidFill>
                  <a:srgbClr val="7030A0"/>
                </a:solidFill>
              </a:rPr>
              <a:t>příslušnému</a:t>
            </a:r>
          </a:p>
          <a:p>
            <a:pPr>
              <a:buFont typeface="Arial" charset="0"/>
              <a:buNone/>
            </a:pPr>
            <a:r>
              <a:rPr lang="cs-CZ" sz="7200" dirty="0">
                <a:solidFill>
                  <a:srgbClr val="7030A0"/>
                </a:solidFill>
              </a:rPr>
              <a:t> </a:t>
            </a:r>
            <a:r>
              <a:rPr lang="cs-CZ" sz="7200" dirty="0" smtClean="0">
                <a:solidFill>
                  <a:srgbClr val="7030A0"/>
                </a:solidFill>
              </a:rPr>
              <a:t>                 státnímu  oblastnímu archivu</a:t>
            </a:r>
            <a:endParaRPr lang="cs-CZ" sz="7200" dirty="0">
              <a:solidFill>
                <a:srgbClr val="7030A0"/>
              </a:solidFill>
            </a:endParaRPr>
          </a:p>
          <a:p>
            <a:pPr lvl="1"/>
            <a:r>
              <a:rPr lang="cs-CZ" sz="7200" dirty="0">
                <a:solidFill>
                  <a:srgbClr val="7030A0"/>
                </a:solidFill>
              </a:rPr>
              <a:t>Druhopisy matričních knih a sbírky listin zůstanou uložené po provedení posledního zápisu v prvopisu matriční knihy u úřadu s rozšířenou působností*) nebo krajského úřadu,</a:t>
            </a:r>
          </a:p>
          <a:p>
            <a:pPr lvl="2"/>
            <a:r>
              <a:rPr lang="pl-PL" sz="7200" dirty="0">
                <a:solidFill>
                  <a:srgbClr val="7030A0"/>
                </a:solidFill>
              </a:rPr>
              <a:t>a) jde-li o zápisy narození, po dobu 100 let,</a:t>
            </a:r>
          </a:p>
          <a:p>
            <a:pPr lvl="2"/>
            <a:r>
              <a:rPr lang="cs-CZ" sz="7200" dirty="0">
                <a:solidFill>
                  <a:srgbClr val="7030A0"/>
                </a:solidFill>
              </a:rPr>
              <a:t>b) jde-li o zápisy manželství, po dobu 75 let</a:t>
            </a:r>
            <a:r>
              <a:rPr lang="cs-CZ" sz="7200" dirty="0" smtClean="0">
                <a:solidFill>
                  <a:srgbClr val="7030A0"/>
                </a:solidFill>
              </a:rPr>
              <a:t>,</a:t>
            </a:r>
          </a:p>
          <a:p>
            <a:pPr lvl="2"/>
            <a:r>
              <a:rPr lang="cs-CZ" sz="7200" b="1" dirty="0" smtClean="0">
                <a:solidFill>
                  <a:srgbClr val="7030A0"/>
                </a:solidFill>
              </a:rPr>
              <a:t>c) jde-li o zápisy partnerství, po dobu 75 let (novela zákon č. 312/2013 Sb.)</a:t>
            </a:r>
            <a:endParaRPr lang="cs-CZ" sz="7200" b="1" dirty="0">
              <a:solidFill>
                <a:srgbClr val="7030A0"/>
              </a:solidFill>
            </a:endParaRPr>
          </a:p>
          <a:p>
            <a:pPr lvl="2"/>
            <a:r>
              <a:rPr lang="pl-PL" sz="7200" dirty="0">
                <a:solidFill>
                  <a:srgbClr val="7030A0"/>
                </a:solidFill>
              </a:rPr>
              <a:t>d</a:t>
            </a:r>
            <a:r>
              <a:rPr lang="pl-PL" sz="7200" dirty="0" smtClean="0">
                <a:solidFill>
                  <a:srgbClr val="7030A0"/>
                </a:solidFill>
              </a:rPr>
              <a:t>) </a:t>
            </a:r>
            <a:r>
              <a:rPr lang="pl-PL" sz="7200" dirty="0">
                <a:solidFill>
                  <a:srgbClr val="7030A0"/>
                </a:solidFill>
              </a:rPr>
              <a:t>jde-li o zápisy úmrtí, po dobu 75 let.</a:t>
            </a:r>
          </a:p>
          <a:p>
            <a:pPr>
              <a:buFont typeface="Arial" charset="0"/>
              <a:buNone/>
            </a:pPr>
            <a:r>
              <a:rPr lang="cs-CZ" sz="7200" dirty="0">
                <a:solidFill>
                  <a:srgbClr val="7030A0"/>
                </a:solidFill>
              </a:rPr>
              <a:t>		Po uplynutí stanovené doby se druhopisy matričních knih a sbírky listin </a:t>
            </a:r>
            <a:endParaRPr lang="cs-CZ" sz="7200" dirty="0" smtClean="0">
              <a:solidFill>
                <a:srgbClr val="7030A0"/>
              </a:solidFill>
            </a:endParaRPr>
          </a:p>
          <a:p>
            <a:pPr>
              <a:buFont typeface="Arial" charset="0"/>
              <a:buNone/>
            </a:pPr>
            <a:r>
              <a:rPr lang="cs-CZ" sz="7200" dirty="0">
                <a:solidFill>
                  <a:srgbClr val="7030A0"/>
                </a:solidFill>
              </a:rPr>
              <a:t> </a:t>
            </a:r>
            <a:r>
              <a:rPr lang="cs-CZ" sz="7200" dirty="0" smtClean="0">
                <a:solidFill>
                  <a:srgbClr val="7030A0"/>
                </a:solidFill>
              </a:rPr>
              <a:t>                 předají k  archivaci příslušnému </a:t>
            </a:r>
            <a:r>
              <a:rPr lang="cs-CZ" sz="7200" dirty="0">
                <a:solidFill>
                  <a:srgbClr val="7030A0"/>
                </a:solidFill>
              </a:rPr>
              <a:t>státnímu oblastnímu archivu. Matriční knihy </a:t>
            </a:r>
            <a:endParaRPr lang="cs-CZ" sz="7200" dirty="0" smtClean="0">
              <a:solidFill>
                <a:srgbClr val="7030A0"/>
              </a:solidFill>
            </a:endParaRPr>
          </a:p>
          <a:p>
            <a:pPr>
              <a:buFont typeface="Arial" charset="0"/>
              <a:buNone/>
            </a:pPr>
            <a:r>
              <a:rPr lang="cs-CZ" sz="7200" dirty="0">
                <a:solidFill>
                  <a:srgbClr val="7030A0"/>
                </a:solidFill>
              </a:rPr>
              <a:t> </a:t>
            </a:r>
            <a:r>
              <a:rPr lang="cs-CZ" sz="7200" dirty="0" smtClean="0">
                <a:solidFill>
                  <a:srgbClr val="7030A0"/>
                </a:solidFill>
              </a:rPr>
              <a:t>                 musí </a:t>
            </a:r>
            <a:r>
              <a:rPr lang="cs-CZ" sz="7200" dirty="0">
                <a:solidFill>
                  <a:srgbClr val="7030A0"/>
                </a:solidFill>
              </a:rPr>
              <a:t>být </a:t>
            </a:r>
            <a:r>
              <a:rPr lang="cs-CZ" sz="7200" dirty="0" smtClean="0">
                <a:solidFill>
                  <a:srgbClr val="7030A0"/>
                </a:solidFill>
              </a:rPr>
              <a:t>ve státních oblastních </a:t>
            </a:r>
            <a:r>
              <a:rPr lang="cs-CZ" sz="7200" dirty="0">
                <a:solidFill>
                  <a:srgbClr val="7030A0"/>
                </a:solidFill>
              </a:rPr>
              <a:t>archivech uloženy odděleně od druhopisů </a:t>
            </a:r>
            <a:endParaRPr lang="cs-CZ" sz="7200" dirty="0" smtClean="0">
              <a:solidFill>
                <a:srgbClr val="7030A0"/>
              </a:solidFill>
            </a:endParaRPr>
          </a:p>
          <a:p>
            <a:pPr>
              <a:buFont typeface="Arial" charset="0"/>
              <a:buNone/>
            </a:pPr>
            <a:r>
              <a:rPr lang="cs-CZ" sz="7200" dirty="0">
                <a:solidFill>
                  <a:srgbClr val="7030A0"/>
                </a:solidFill>
              </a:rPr>
              <a:t> </a:t>
            </a:r>
            <a:r>
              <a:rPr lang="cs-CZ" sz="7200" dirty="0" smtClean="0">
                <a:solidFill>
                  <a:srgbClr val="7030A0"/>
                </a:solidFill>
              </a:rPr>
              <a:t>                 matričních knih</a:t>
            </a:r>
          </a:p>
          <a:p>
            <a:pPr marL="0" indent="0">
              <a:buNone/>
            </a:pPr>
            <a:endParaRPr lang="cs-CZ" sz="1600" dirty="0"/>
          </a:p>
        </p:txBody>
      </p:sp>
    </p:spTree>
    <p:extLst>
      <p:ext uri="{BB962C8B-B14F-4D97-AF65-F5344CB8AC3E}">
        <p14:creationId xmlns:p14="http://schemas.microsoft.com/office/powerpoint/2010/main" val="203690892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Zástupný symbol pro obsah 2"/>
          <p:cNvSpPr>
            <a:spLocks noGrp="1"/>
          </p:cNvSpPr>
          <p:nvPr>
            <p:ph idx="4294967295"/>
          </p:nvPr>
        </p:nvSpPr>
        <p:spPr>
          <a:xfrm>
            <a:off x="0" y="115888"/>
            <a:ext cx="8229600" cy="6010275"/>
          </a:xfrm>
        </p:spPr>
        <p:txBody>
          <a:bodyPr>
            <a:normAutofit/>
          </a:bodyPr>
          <a:lstStyle/>
          <a:p>
            <a:pPr marL="0" indent="0" algn="ctr">
              <a:buNone/>
            </a:pPr>
            <a:r>
              <a:rPr lang="cs-CZ" sz="1800" dirty="0">
                <a:solidFill>
                  <a:srgbClr val="FF0000"/>
                </a:solidFill>
              </a:rPr>
              <a:t>Příloha č. 1 k zákonu č. 499/2004 Sb.</a:t>
            </a:r>
          </a:p>
          <a:p>
            <a:pPr marL="0" indent="0" algn="ctr">
              <a:buNone/>
            </a:pPr>
            <a:r>
              <a:rPr lang="cs-CZ" sz="1800" dirty="0">
                <a:solidFill>
                  <a:srgbClr val="FF0000"/>
                </a:solidFill>
              </a:rPr>
              <a:t/>
            </a:r>
            <a:br>
              <a:rPr lang="cs-CZ" sz="1800" dirty="0">
                <a:solidFill>
                  <a:srgbClr val="FF0000"/>
                </a:solidFill>
              </a:rPr>
            </a:br>
            <a:r>
              <a:rPr lang="cs-CZ" sz="1800" dirty="0" smtClean="0">
                <a:solidFill>
                  <a:srgbClr val="FF0000"/>
                </a:solidFill>
              </a:rPr>
              <a:t>Dokumenty </a:t>
            </a:r>
            <a:r>
              <a:rPr lang="cs-CZ" sz="1800" dirty="0">
                <a:solidFill>
                  <a:srgbClr val="FF0000"/>
                </a:solidFill>
              </a:rPr>
              <a:t>vzniklé z činnosti obchodních společností, družstev s výjimkou družstev bytových a notářů, které jsou tito za podmínek stanovených tímto zákonem povinni uchovávat a umožnit z nich výběr </a:t>
            </a:r>
            <a:r>
              <a:rPr lang="cs-CZ" sz="1800" dirty="0" smtClean="0">
                <a:solidFill>
                  <a:srgbClr val="FF0000"/>
                </a:solidFill>
              </a:rPr>
              <a:t>archiválií</a:t>
            </a:r>
          </a:p>
          <a:p>
            <a:pPr marL="0" indent="0" algn="ctr">
              <a:buNone/>
            </a:pPr>
            <a:r>
              <a:rPr lang="cs-CZ" sz="1800" dirty="0">
                <a:solidFill>
                  <a:srgbClr val="FF0000"/>
                </a:solidFill>
              </a:rPr>
              <a:t/>
            </a:r>
            <a:br>
              <a:rPr lang="cs-CZ" sz="1800" dirty="0">
                <a:solidFill>
                  <a:srgbClr val="FF0000"/>
                </a:solidFill>
              </a:rPr>
            </a:br>
            <a:r>
              <a:rPr lang="cs-CZ" sz="1800" dirty="0">
                <a:solidFill>
                  <a:srgbClr val="FF0000"/>
                </a:solidFill>
              </a:rPr>
              <a:t>I. Dokumenty vzniklé z činnosti obchodních společností a družstev s výjimkou družstev bytových</a:t>
            </a:r>
            <a:br>
              <a:rPr lang="cs-CZ" sz="1800" dirty="0">
                <a:solidFill>
                  <a:srgbClr val="FF0000"/>
                </a:solidFill>
              </a:rPr>
            </a:br>
            <a:r>
              <a:rPr lang="cs-CZ" sz="1800" dirty="0" smtClean="0">
                <a:solidFill>
                  <a:srgbClr val="7030A0"/>
                </a:solidFill>
              </a:rPr>
              <a:t>(příloha pozměněna, rozdělena na dvě skupiny, nejsou zásadnější změny)</a:t>
            </a:r>
            <a:r>
              <a:rPr lang="cs-CZ" sz="1800" dirty="0">
                <a:solidFill>
                  <a:srgbClr val="FF0000"/>
                </a:solidFill>
              </a:rPr>
              <a:t/>
            </a:r>
            <a:br>
              <a:rPr lang="cs-CZ" sz="1800" dirty="0">
                <a:solidFill>
                  <a:srgbClr val="FF0000"/>
                </a:solidFill>
              </a:rPr>
            </a:br>
            <a:endParaRPr lang="cs-CZ" sz="1800" dirty="0">
              <a:solidFill>
                <a:srgbClr val="FF0000"/>
              </a:solidFill>
            </a:endParaRPr>
          </a:p>
          <a:p>
            <a:pPr marL="0" indent="0">
              <a:buNone/>
            </a:pPr>
            <a:r>
              <a:rPr lang="cs-CZ" sz="1800" dirty="0" smtClean="0"/>
              <a:t>1. Dokumenty </a:t>
            </a:r>
            <a:r>
              <a:rPr lang="cs-CZ" sz="1800" dirty="0"/>
              <a:t>o vzniku, přeměně a zániku původce </a:t>
            </a:r>
            <a:br>
              <a:rPr lang="cs-CZ" sz="1800" dirty="0"/>
            </a:br>
            <a:r>
              <a:rPr lang="cs-CZ" sz="1800" dirty="0" smtClean="0"/>
              <a:t>a</a:t>
            </a:r>
            <a:r>
              <a:rPr lang="cs-CZ" sz="1800" dirty="0"/>
              <a:t>) zakladatelské dokumenty</a:t>
            </a:r>
            <a:r>
              <a:rPr lang="cs-CZ" sz="1800" dirty="0" smtClean="0"/>
              <a:t>,</a:t>
            </a:r>
            <a:br>
              <a:rPr lang="cs-CZ" sz="1800" dirty="0" smtClean="0"/>
            </a:br>
            <a:r>
              <a:rPr lang="cs-CZ" sz="1800" dirty="0" smtClean="0"/>
              <a:t>b</a:t>
            </a:r>
            <a:r>
              <a:rPr lang="cs-CZ" sz="1800" dirty="0"/>
              <a:t>) statuty, stanovy, jednací řády, organizační řády a schémata,</a:t>
            </a:r>
            <a:br>
              <a:rPr lang="cs-CZ" sz="1800" dirty="0"/>
            </a:br>
            <a:r>
              <a:rPr lang="cs-CZ" sz="1800" dirty="0" smtClean="0"/>
              <a:t>c</a:t>
            </a:r>
            <a:r>
              <a:rPr lang="cs-CZ" sz="1800" dirty="0"/>
              <a:t>) dokumenty o přeměnách právnických osob,</a:t>
            </a:r>
            <a:br>
              <a:rPr lang="cs-CZ" sz="1800" dirty="0"/>
            </a:br>
            <a:r>
              <a:rPr lang="cs-CZ" sz="1800" dirty="0" smtClean="0"/>
              <a:t>d</a:t>
            </a:r>
            <a:r>
              <a:rPr lang="cs-CZ" sz="1800" dirty="0"/>
              <a:t>) dokumentace o zrušení a zániku.</a:t>
            </a:r>
            <a:r>
              <a:rPr lang="cs-CZ" sz="1600" dirty="0"/>
              <a:t/>
            </a:r>
            <a:br>
              <a:rPr lang="cs-CZ" sz="1600" dirty="0"/>
            </a:br>
            <a:r>
              <a:rPr lang="cs-CZ" sz="1600" dirty="0"/>
              <a:t/>
            </a:r>
            <a:br>
              <a:rPr lang="cs-CZ" sz="1600" dirty="0"/>
            </a:br>
            <a:endParaRPr lang="cs-CZ" sz="1600" dirty="0"/>
          </a:p>
          <a:p>
            <a:pPr>
              <a:buFont typeface="Arial" charset="0"/>
              <a:buNone/>
            </a:pPr>
            <a:endParaRPr lang="cs-CZ" sz="1100" dirty="0" smtClean="0"/>
          </a:p>
          <a:p>
            <a:pPr>
              <a:buFont typeface="Arial" charset="0"/>
              <a:buNone/>
            </a:pPr>
            <a:endParaRPr lang="cs-CZ" sz="1100" dirty="0" smtClean="0"/>
          </a:p>
        </p:txBody>
      </p:sp>
    </p:spTree>
    <p:extLst>
      <p:ext uri="{BB962C8B-B14F-4D97-AF65-F5344CB8AC3E}">
        <p14:creationId xmlns:p14="http://schemas.microsoft.com/office/powerpoint/2010/main" val="187611552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36613"/>
            <a:ext cx="8229600" cy="5289550"/>
          </a:xfrm>
        </p:spPr>
        <p:txBody>
          <a:bodyPr>
            <a:normAutofit/>
          </a:bodyPr>
          <a:lstStyle/>
          <a:p>
            <a:pPr marL="0" indent="0">
              <a:buNone/>
            </a:pPr>
            <a:r>
              <a:rPr lang="cs-CZ" sz="1800" dirty="0"/>
              <a:t>2. Dokumenty o řízení původce</a:t>
            </a:r>
            <a:br>
              <a:rPr lang="cs-CZ" sz="1800" dirty="0"/>
            </a:br>
            <a:r>
              <a:rPr lang="cs-CZ" sz="1800" dirty="0" smtClean="0"/>
              <a:t>	a</a:t>
            </a:r>
            <a:r>
              <a:rPr lang="cs-CZ" sz="1800" dirty="0"/>
              <a:t>) protokoly a zápisy z jednání statutárního orgánu a dozorčího orgánu, </a:t>
            </a:r>
            <a:r>
              <a:rPr lang="cs-CZ" sz="1800" dirty="0" smtClean="0"/>
              <a:t>	     zprávy </a:t>
            </a:r>
            <a:r>
              <a:rPr lang="cs-CZ" sz="1800" dirty="0"/>
              <a:t>dozorčího orgánu, zápisy z valných hromad s přílohami</a:t>
            </a:r>
            <a:r>
              <a:rPr lang="cs-CZ" sz="1800" dirty="0" smtClean="0"/>
              <a:t>, </a:t>
            </a:r>
            <a:r>
              <a:rPr lang="cs-CZ" sz="1800" b="1" dirty="0" smtClean="0">
                <a:solidFill>
                  <a:schemeClr val="accent6">
                    <a:lumMod val="75000"/>
                  </a:schemeClr>
                </a:solidFill>
              </a:rPr>
              <a:t>(zrušeny </a:t>
            </a:r>
          </a:p>
          <a:p>
            <a:pPr marL="0" indent="0">
              <a:buNone/>
            </a:pPr>
            <a:r>
              <a:rPr lang="cs-CZ" sz="1800" b="1" dirty="0">
                <a:solidFill>
                  <a:schemeClr val="accent6">
                    <a:lumMod val="75000"/>
                  </a:schemeClr>
                </a:solidFill>
              </a:rPr>
              <a:t> </a:t>
            </a:r>
            <a:r>
              <a:rPr lang="cs-CZ" sz="1800" b="1" dirty="0" smtClean="0">
                <a:solidFill>
                  <a:schemeClr val="accent6">
                    <a:lumMod val="75000"/>
                  </a:schemeClr>
                </a:solidFill>
              </a:rPr>
              <a:t>                     zápisy z porad vedení – doporučení – ve SSP dávat skartačním znak „A“)</a:t>
            </a:r>
            <a:r>
              <a:rPr lang="cs-CZ" sz="1800" dirty="0" smtClean="0"/>
              <a:t>,</a:t>
            </a:r>
            <a:r>
              <a:rPr lang="cs-CZ" sz="1800" dirty="0"/>
              <a:t/>
            </a:r>
            <a:br>
              <a:rPr lang="cs-CZ" sz="1800" dirty="0"/>
            </a:br>
            <a:r>
              <a:rPr lang="cs-CZ" sz="1800" dirty="0" smtClean="0"/>
              <a:t>	b</a:t>
            </a:r>
            <a:r>
              <a:rPr lang="cs-CZ" sz="1800" dirty="0"/>
              <a:t>) výroční zprávy,</a:t>
            </a:r>
            <a:br>
              <a:rPr lang="cs-CZ" sz="1800" dirty="0"/>
            </a:br>
            <a:r>
              <a:rPr lang="cs-CZ" sz="1800" dirty="0" smtClean="0"/>
              <a:t>	c</a:t>
            </a:r>
            <a:r>
              <a:rPr lang="cs-CZ" sz="1800" dirty="0"/>
              <a:t>) zprávy o auditu</a:t>
            </a:r>
            <a:r>
              <a:rPr lang="cs-CZ" sz="1800" dirty="0" smtClean="0"/>
              <a:t>.</a:t>
            </a:r>
          </a:p>
          <a:p>
            <a:pPr marL="0" indent="0">
              <a:buNone/>
            </a:pPr>
            <a:endParaRPr lang="cs-CZ" sz="1800" dirty="0"/>
          </a:p>
          <a:p>
            <a:pPr marL="0" indent="0">
              <a:buNone/>
            </a:pPr>
            <a:r>
              <a:rPr lang="cs-CZ" sz="1800" dirty="0"/>
              <a:t>3. Dokumenty o majetku původce</a:t>
            </a:r>
            <a:br>
              <a:rPr lang="cs-CZ" sz="1800" dirty="0"/>
            </a:br>
            <a:r>
              <a:rPr lang="cs-CZ" sz="1800" dirty="0" smtClean="0"/>
              <a:t>	a</a:t>
            </a:r>
            <a:r>
              <a:rPr lang="cs-CZ" sz="1800" dirty="0"/>
              <a:t>) mimořádné inventarizace majetku při vzniku, dělení nebo likvidaci </a:t>
            </a:r>
            <a:r>
              <a:rPr lang="cs-CZ" sz="1800" dirty="0" smtClean="0"/>
              <a:t>   	    obchodních </a:t>
            </a:r>
            <a:r>
              <a:rPr lang="cs-CZ" sz="1800" dirty="0"/>
              <a:t>společností a družstev s výjimkou družstev bytových,</a:t>
            </a:r>
            <a:br>
              <a:rPr lang="cs-CZ" sz="1800" dirty="0"/>
            </a:br>
            <a:r>
              <a:rPr lang="cs-CZ" sz="1800" dirty="0" smtClean="0"/>
              <a:t>	b</a:t>
            </a:r>
            <a:r>
              <a:rPr lang="cs-CZ" sz="1800" dirty="0"/>
              <a:t>) smlouvy o převodu vlastnického práva k nemovitostem a listiny </a:t>
            </a:r>
            <a:r>
              <a:rPr lang="cs-CZ" sz="1800" dirty="0" smtClean="0"/>
              <a:t>	   	    osvědčující </a:t>
            </a:r>
            <a:r>
              <a:rPr lang="cs-CZ" sz="1800" dirty="0"/>
              <a:t>přechod vlastnického práva k nemovitostem,</a:t>
            </a:r>
            <a:br>
              <a:rPr lang="cs-CZ" sz="1800" dirty="0"/>
            </a:br>
            <a:r>
              <a:rPr lang="cs-CZ" sz="1800" dirty="0" smtClean="0"/>
              <a:t>	c</a:t>
            </a:r>
            <a:r>
              <a:rPr lang="cs-CZ" sz="1800" dirty="0"/>
              <a:t>) dokumentace zápisu a certifikace ochranných známek.</a:t>
            </a:r>
            <a:br>
              <a:rPr lang="cs-CZ" sz="1800" dirty="0"/>
            </a:br>
            <a:r>
              <a:rPr lang="cs-CZ" sz="1400" dirty="0"/>
              <a:t/>
            </a:r>
            <a:br>
              <a:rPr lang="cs-CZ" sz="1400" dirty="0"/>
            </a:br>
            <a:endParaRPr lang="cs-CZ" sz="1400" dirty="0"/>
          </a:p>
          <a:p>
            <a:pPr marL="0" indent="0">
              <a:buNone/>
            </a:pPr>
            <a:endParaRPr lang="cs-CZ" sz="1800" dirty="0"/>
          </a:p>
        </p:txBody>
      </p:sp>
    </p:spTree>
    <p:extLst>
      <p:ext uri="{BB962C8B-B14F-4D97-AF65-F5344CB8AC3E}">
        <p14:creationId xmlns:p14="http://schemas.microsoft.com/office/powerpoint/2010/main" val="294737059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Zástupný symbol pro obsah 2"/>
          <p:cNvSpPr>
            <a:spLocks noGrp="1"/>
          </p:cNvSpPr>
          <p:nvPr>
            <p:ph idx="4294967295"/>
          </p:nvPr>
        </p:nvSpPr>
        <p:spPr>
          <a:xfrm>
            <a:off x="0" y="1196975"/>
            <a:ext cx="8229600" cy="4929188"/>
          </a:xfrm>
        </p:spPr>
        <p:txBody>
          <a:bodyPr>
            <a:normAutofit fontScale="25000" lnSpcReduction="20000"/>
          </a:bodyPr>
          <a:lstStyle/>
          <a:p>
            <a:pPr marL="0" indent="0">
              <a:buNone/>
            </a:pPr>
            <a:r>
              <a:rPr lang="cs-CZ" sz="2600" dirty="0"/>
              <a:t/>
            </a:r>
            <a:br>
              <a:rPr lang="cs-CZ" sz="2600" dirty="0"/>
            </a:br>
            <a:endParaRPr lang="cs-CZ" sz="2600" dirty="0"/>
          </a:p>
          <a:p>
            <a:pPr marL="0" indent="0">
              <a:buNone/>
            </a:pPr>
            <a:r>
              <a:rPr lang="cs-CZ" sz="2300" dirty="0"/>
              <a:t>4</a:t>
            </a:r>
            <a:r>
              <a:rPr lang="cs-CZ" sz="7200" dirty="0"/>
              <a:t>. Finanční dokumenty </a:t>
            </a:r>
            <a:br>
              <a:rPr lang="cs-CZ" sz="7200" dirty="0"/>
            </a:br>
            <a:r>
              <a:rPr lang="cs-CZ" sz="7200" dirty="0"/>
              <a:t> </a:t>
            </a:r>
            <a:r>
              <a:rPr lang="cs-CZ" sz="7200" dirty="0" smtClean="0"/>
              <a:t>   účetní </a:t>
            </a:r>
            <a:r>
              <a:rPr lang="cs-CZ" sz="7200" dirty="0"/>
              <a:t>závěrky</a:t>
            </a:r>
            <a:r>
              <a:rPr lang="cs-CZ" sz="7200" dirty="0" smtClean="0"/>
              <a:t>.</a:t>
            </a:r>
          </a:p>
          <a:p>
            <a:pPr marL="0" indent="0">
              <a:buNone/>
            </a:pPr>
            <a:r>
              <a:rPr lang="cs-CZ" sz="7200" b="1" dirty="0" smtClean="0">
                <a:solidFill>
                  <a:srgbClr val="7030A0"/>
                </a:solidFill>
              </a:rPr>
              <a:t>( vyňaty roční statistické výkazy – budeme nadále přebírat jako A)</a:t>
            </a:r>
            <a:r>
              <a:rPr lang="cs-CZ" sz="7200" b="1" dirty="0"/>
              <a:t/>
            </a:r>
            <a:br>
              <a:rPr lang="cs-CZ" sz="7200" b="1" dirty="0"/>
            </a:br>
            <a:r>
              <a:rPr lang="cs-CZ" sz="7200" dirty="0"/>
              <a:t/>
            </a:r>
            <a:br>
              <a:rPr lang="cs-CZ" sz="7200" dirty="0"/>
            </a:br>
            <a:endParaRPr lang="cs-CZ" sz="7200" dirty="0"/>
          </a:p>
          <a:p>
            <a:pPr marL="0" indent="0">
              <a:buNone/>
            </a:pPr>
            <a:r>
              <a:rPr lang="cs-CZ" sz="7200" dirty="0"/>
              <a:t>5. Dokumenty vztahující se k předmětu podnikání </a:t>
            </a:r>
            <a:r>
              <a:rPr lang="cs-CZ" sz="7200" dirty="0" smtClean="0"/>
              <a:t>původce </a:t>
            </a:r>
            <a:r>
              <a:rPr lang="cs-CZ" sz="7200" i="1" dirty="0" smtClean="0">
                <a:solidFill>
                  <a:schemeClr val="accent6">
                    <a:lumMod val="75000"/>
                  </a:schemeClr>
                </a:solidFill>
              </a:rPr>
              <a:t>(nově upraveno)</a:t>
            </a:r>
            <a:r>
              <a:rPr lang="cs-CZ" sz="7200" i="1" dirty="0">
                <a:solidFill>
                  <a:schemeClr val="accent6">
                    <a:lumMod val="75000"/>
                  </a:schemeClr>
                </a:solidFill>
              </a:rPr>
              <a:t/>
            </a:r>
            <a:br>
              <a:rPr lang="cs-CZ" sz="7200" i="1" dirty="0">
                <a:solidFill>
                  <a:schemeClr val="accent6">
                    <a:lumMod val="75000"/>
                  </a:schemeClr>
                </a:solidFill>
              </a:rPr>
            </a:br>
            <a:r>
              <a:rPr lang="cs-CZ" sz="7200" dirty="0" smtClean="0"/>
              <a:t>	a</a:t>
            </a:r>
            <a:r>
              <a:rPr lang="cs-CZ" sz="7200" dirty="0"/>
              <a:t>) podnikatelské záměry, vývojové studie</a:t>
            </a:r>
            <a:r>
              <a:rPr lang="cs-CZ" sz="7200" dirty="0" smtClean="0"/>
              <a:t>,</a:t>
            </a:r>
            <a:r>
              <a:rPr lang="cs-CZ" sz="7200" b="1" dirty="0">
                <a:solidFill>
                  <a:schemeClr val="accent6">
                    <a:lumMod val="75000"/>
                  </a:schemeClr>
                </a:solidFill>
              </a:rPr>
              <a:t/>
            </a:r>
            <a:br>
              <a:rPr lang="cs-CZ" sz="7200" b="1" dirty="0">
                <a:solidFill>
                  <a:schemeClr val="accent6">
                    <a:lumMod val="75000"/>
                  </a:schemeClr>
                </a:solidFill>
              </a:rPr>
            </a:br>
            <a:r>
              <a:rPr lang="cs-CZ" sz="7200" dirty="0" smtClean="0"/>
              <a:t>	</a:t>
            </a:r>
            <a:r>
              <a:rPr lang="cs-CZ" sz="7200" b="1" dirty="0">
                <a:solidFill>
                  <a:schemeClr val="accent6">
                    <a:lumMod val="75000"/>
                  </a:schemeClr>
                </a:solidFill>
              </a:rPr>
              <a:t>b</a:t>
            </a:r>
            <a:r>
              <a:rPr lang="cs-CZ" sz="7200" b="1" dirty="0" smtClean="0">
                <a:solidFill>
                  <a:schemeClr val="accent6">
                    <a:lumMod val="75000"/>
                  </a:schemeClr>
                </a:solidFill>
              </a:rPr>
              <a:t>)</a:t>
            </a:r>
            <a:r>
              <a:rPr lang="cs-CZ" sz="7200" dirty="0" smtClean="0"/>
              <a:t> </a:t>
            </a:r>
            <a:r>
              <a:rPr lang="cs-CZ" sz="7200" dirty="0"/>
              <a:t>dokumentace výrobků (finální výkresy sestavení či sestav, prospekty, </a:t>
            </a:r>
            <a:endParaRPr lang="cs-CZ" sz="7200" dirty="0" smtClean="0"/>
          </a:p>
          <a:p>
            <a:pPr marL="0" indent="0">
              <a:buNone/>
            </a:pPr>
            <a:r>
              <a:rPr lang="cs-CZ" sz="7200" dirty="0"/>
              <a:t> </a:t>
            </a:r>
            <a:r>
              <a:rPr lang="cs-CZ" sz="7200" dirty="0" smtClean="0"/>
              <a:t>                 	    katalogy</a:t>
            </a:r>
            <a:r>
              <a:rPr lang="cs-CZ" sz="7200" dirty="0"/>
              <a:t>, vzorkovnice</a:t>
            </a:r>
            <a:r>
              <a:rPr lang="cs-CZ" sz="7200" dirty="0" smtClean="0"/>
              <a:t>).</a:t>
            </a:r>
          </a:p>
          <a:p>
            <a:pPr marL="0" indent="0">
              <a:buNone/>
            </a:pPr>
            <a:endParaRPr lang="cs-CZ" sz="7200" dirty="0" smtClean="0"/>
          </a:p>
          <a:p>
            <a:pPr marL="0" indent="0">
              <a:buNone/>
            </a:pPr>
            <a:r>
              <a:rPr lang="cs-CZ" sz="7200" b="1" dirty="0" smtClean="0">
                <a:solidFill>
                  <a:srgbClr val="7030A0"/>
                </a:solidFill>
              </a:rPr>
              <a:t>vyňaty vlastní normy </a:t>
            </a:r>
            <a:r>
              <a:rPr lang="cs-CZ" sz="7200" b="1" dirty="0">
                <a:solidFill>
                  <a:srgbClr val="7030A0"/>
                </a:solidFill>
              </a:rPr>
              <a:t>– budeme nadále přebírat jako </a:t>
            </a:r>
            <a:r>
              <a:rPr lang="cs-CZ" sz="7200" b="1" dirty="0" smtClean="0">
                <a:solidFill>
                  <a:srgbClr val="7030A0"/>
                </a:solidFill>
              </a:rPr>
              <a:t>A, </a:t>
            </a:r>
          </a:p>
          <a:p>
            <a:pPr marL="0" indent="0">
              <a:buNone/>
            </a:pPr>
            <a:r>
              <a:rPr lang="cs-CZ" sz="7200" b="1" dirty="0" smtClean="0">
                <a:solidFill>
                  <a:srgbClr val="7030A0"/>
                </a:solidFill>
              </a:rPr>
              <a:t>nyní vyňaty písm. b -  </a:t>
            </a:r>
            <a:r>
              <a:rPr lang="cs-CZ" sz="7200" b="1" dirty="0">
                <a:solidFill>
                  <a:schemeClr val="accent6">
                    <a:lumMod val="75000"/>
                  </a:schemeClr>
                </a:solidFill>
              </a:rPr>
              <a:t>výrobní programy roční a delší, rozbory s komentáři</a:t>
            </a:r>
            <a:r>
              <a:rPr lang="cs-CZ" sz="7200" b="1" dirty="0" smtClean="0">
                <a:solidFill>
                  <a:schemeClr val="accent6">
                    <a:lumMod val="75000"/>
                  </a:schemeClr>
                </a:solidFill>
              </a:rPr>
              <a:t>,</a:t>
            </a:r>
            <a:endParaRPr lang="cs-CZ" sz="7200" b="1" dirty="0" smtClean="0">
              <a:solidFill>
                <a:srgbClr val="7030A0"/>
              </a:solidFill>
            </a:endParaRPr>
          </a:p>
          <a:p>
            <a:pPr marL="0" indent="0">
              <a:buNone/>
            </a:pPr>
            <a:r>
              <a:rPr lang="cs-CZ" sz="7200" b="1" dirty="0" smtClean="0">
                <a:solidFill>
                  <a:srgbClr val="7030A0"/>
                </a:solidFill>
              </a:rPr>
              <a:t>                                  d – </a:t>
            </a:r>
            <a:r>
              <a:rPr lang="cs-CZ" sz="7200" b="1" dirty="0">
                <a:solidFill>
                  <a:schemeClr val="accent6">
                    <a:lumMod val="75000"/>
                  </a:schemeClr>
                </a:solidFill>
              </a:rPr>
              <a:t>ocenění výrobků</a:t>
            </a:r>
            <a:r>
              <a:rPr lang="cs-CZ" sz="7200" dirty="0"/>
              <a:t>.</a:t>
            </a:r>
          </a:p>
          <a:p>
            <a:pPr marL="0" indent="0">
              <a:buNone/>
            </a:pPr>
            <a:endParaRPr lang="cs-CZ" sz="7200" b="1" dirty="0" smtClean="0">
              <a:solidFill>
                <a:srgbClr val="7030A0"/>
              </a:solidFill>
            </a:endParaRPr>
          </a:p>
          <a:p>
            <a:pPr marL="0" indent="0">
              <a:buNone/>
            </a:pPr>
            <a:r>
              <a:rPr lang="cs-CZ" sz="7200" b="1" dirty="0" smtClean="0">
                <a:solidFill>
                  <a:srgbClr val="7030A0"/>
                </a:solidFill>
              </a:rPr>
              <a:t>doporučení -  ve SSP dávat skartační znak „A“)</a:t>
            </a:r>
            <a:r>
              <a:rPr lang="cs-CZ" sz="7200" b="1" dirty="0"/>
              <a:t/>
            </a:r>
            <a:br>
              <a:rPr lang="cs-CZ" sz="7200" b="1" dirty="0"/>
            </a:br>
            <a:r>
              <a:rPr lang="cs-CZ" sz="7200" dirty="0"/>
              <a:t/>
            </a:r>
            <a:br>
              <a:rPr lang="cs-CZ" sz="7200" dirty="0"/>
            </a:br>
            <a:endParaRPr lang="cs-CZ" sz="7200" dirty="0"/>
          </a:p>
          <a:p>
            <a:pPr marL="0" indent="0">
              <a:buNone/>
            </a:pPr>
            <a:r>
              <a:rPr lang="cs-CZ" sz="1700" dirty="0"/>
              <a:t/>
            </a:r>
            <a:br>
              <a:rPr lang="cs-CZ" sz="1700" dirty="0"/>
            </a:br>
            <a:r>
              <a:rPr lang="cs-CZ" dirty="0"/>
              <a:t/>
            </a:r>
            <a:br>
              <a:rPr lang="cs-CZ" dirty="0"/>
            </a:br>
            <a:endParaRPr lang="cs-CZ" dirty="0" smtClean="0"/>
          </a:p>
        </p:txBody>
      </p:sp>
    </p:spTree>
    <p:extLst>
      <p:ext uri="{BB962C8B-B14F-4D97-AF65-F5344CB8AC3E}">
        <p14:creationId xmlns:p14="http://schemas.microsoft.com/office/powerpoint/2010/main" val="1894555184"/>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sah 2"/>
          <p:cNvSpPr>
            <a:spLocks noGrp="1"/>
          </p:cNvSpPr>
          <p:nvPr>
            <p:ph idx="4294967295"/>
          </p:nvPr>
        </p:nvSpPr>
        <p:spPr>
          <a:xfrm>
            <a:off x="0" y="549275"/>
            <a:ext cx="8229600" cy="5576888"/>
          </a:xfrm>
        </p:spPr>
        <p:txBody>
          <a:bodyPr/>
          <a:lstStyle/>
          <a:p>
            <a:pPr algn="ctr">
              <a:buFont typeface="Arial" charset="0"/>
              <a:buNone/>
            </a:pPr>
            <a:r>
              <a:rPr lang="cs-CZ" sz="2000" dirty="0" smtClean="0"/>
              <a:t>	</a:t>
            </a:r>
            <a:r>
              <a:rPr lang="cs-CZ" sz="1800" dirty="0" smtClean="0">
                <a:solidFill>
                  <a:srgbClr val="FF0000"/>
                </a:solidFill>
              </a:rPr>
              <a:t>Práva a povinnosti vlastníka a držitele archiválie</a:t>
            </a:r>
            <a:r>
              <a:rPr lang="cs-CZ" sz="1800" b="1" dirty="0" smtClean="0">
                <a:solidFill>
                  <a:srgbClr val="FF0000"/>
                </a:solidFill>
              </a:rPr>
              <a:t> </a:t>
            </a:r>
            <a:endParaRPr lang="cs-CZ" sz="1800" dirty="0" smtClean="0">
              <a:solidFill>
                <a:srgbClr val="FF0000"/>
              </a:solidFill>
            </a:endParaRPr>
          </a:p>
          <a:p>
            <a:pPr algn="ctr">
              <a:buFont typeface="Arial" charset="0"/>
              <a:buNone/>
            </a:pPr>
            <a:r>
              <a:rPr lang="cs-CZ" sz="1800" dirty="0" smtClean="0">
                <a:solidFill>
                  <a:srgbClr val="FF0000"/>
                </a:solidFill>
              </a:rPr>
              <a:t>	§ 24</a:t>
            </a:r>
          </a:p>
          <a:p>
            <a:pPr>
              <a:buFont typeface="Arial" charset="0"/>
              <a:buAutoNum type="arabicParenBoth"/>
            </a:pPr>
            <a:r>
              <a:rPr lang="cs-CZ" sz="1800" dirty="0" smtClean="0"/>
              <a:t>Vlastník nebo držitel archiválie má právo na bezplatné poskytování informačních a poradenských služeb týkajících se péče o archiválie. Tyto služby poskytuje Národní archiv nebo státní oblastní archiv. </a:t>
            </a:r>
          </a:p>
          <a:p>
            <a:pPr>
              <a:buFont typeface="Arial" charset="0"/>
              <a:buNone/>
            </a:pPr>
            <a:endParaRPr lang="cs-CZ" sz="1800" dirty="0" smtClean="0"/>
          </a:p>
          <a:p>
            <a:pPr>
              <a:buFont typeface="Arial" charset="0"/>
              <a:buNone/>
            </a:pPr>
            <a:r>
              <a:rPr lang="cs-CZ" sz="1800" dirty="0" smtClean="0"/>
              <a:t>(2) Vlastník archiválie, </a:t>
            </a:r>
            <a:r>
              <a:rPr lang="cs-CZ" sz="1800" b="1" dirty="0" smtClean="0"/>
              <a:t>která nenáleží do péče </a:t>
            </a:r>
            <a:r>
              <a:rPr lang="cs-CZ" sz="1800" dirty="0" smtClean="0"/>
              <a:t>veřejného archivu,  a nejedná-li se o archiválii ve vlastnictví České republiky, právnické osoby zřízené zákonem nebo územního samosprávného celku, má v souvislosti s prohlášením dokumentu za archiválii nárok na poskytnutí paušálního státního příspěvku za prohlášení dokumentu za archiválii. Nárok musí vlastník archiválie uplatnit do 3 měsíců ode dne vybrání dokumentu za archiválii, jinak nárok zaniká. Nárok se uplatňuje písemně u ministerstva prostřednictvím státního oblastního archivu nebo Národního archivu, který archiválii vede v základní nebo druhotné evidenci. </a:t>
            </a:r>
          </a:p>
          <a:p>
            <a:pPr>
              <a:buFont typeface="Arial" charset="0"/>
              <a:buNone/>
            </a:pPr>
            <a:endParaRPr lang="cs-CZ" sz="1600" dirty="0" smtClean="0"/>
          </a:p>
          <a:p>
            <a:pPr>
              <a:buFont typeface="Arial" charset="0"/>
              <a:buNone/>
            </a:pPr>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234110531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sah 2"/>
          <p:cNvSpPr>
            <a:spLocks noGrp="1"/>
          </p:cNvSpPr>
          <p:nvPr>
            <p:ph idx="4294967295"/>
          </p:nvPr>
        </p:nvSpPr>
        <p:spPr>
          <a:xfrm>
            <a:off x="0" y="1600200"/>
            <a:ext cx="8229600" cy="4525963"/>
          </a:xfrm>
        </p:spPr>
        <p:txBody>
          <a:bodyPr/>
          <a:lstStyle/>
          <a:p>
            <a:pPr>
              <a:buNone/>
            </a:pPr>
            <a:r>
              <a:rPr lang="cs-CZ" sz="1800" dirty="0"/>
              <a:t>(3) Výši státního příspěvku </a:t>
            </a:r>
            <a:r>
              <a:rPr lang="cs-CZ" sz="1800" dirty="0" smtClean="0"/>
              <a:t>stanoví </a:t>
            </a:r>
            <a:r>
              <a:rPr lang="cs-CZ" sz="1800" dirty="0"/>
              <a:t>prováděcí právní předpis </a:t>
            </a:r>
            <a:r>
              <a:rPr lang="cs-CZ" sz="1800" dirty="0" smtClean="0"/>
              <a:t> </a:t>
            </a:r>
            <a:r>
              <a:rPr lang="cs-CZ" sz="1800" dirty="0">
                <a:solidFill>
                  <a:srgbClr val="7030A0"/>
                </a:solidFill>
              </a:rPr>
              <a:t>(vyhláška č. 645/2004Sb., ve znění vyhlášky č. 192/2009 Sb. a vyhlášky č. 213/2012 Sb.,  § 15 odst. 1 – 3 Kč za každou evidenční jednotku, + 2 Kč za každou stránku kopie </a:t>
            </a:r>
            <a:r>
              <a:rPr lang="cs-CZ" sz="1800" dirty="0" smtClean="0">
                <a:solidFill>
                  <a:srgbClr val="7030A0"/>
                </a:solidFill>
              </a:rPr>
              <a:t>archiválie pro potřeby archivů)</a:t>
            </a:r>
            <a:endParaRPr lang="cs-CZ" sz="1800" dirty="0"/>
          </a:p>
          <a:p>
            <a:pPr>
              <a:buFont typeface="Arial" charset="0"/>
              <a:buNone/>
            </a:pPr>
            <a:endParaRPr lang="cs-CZ" sz="1800" dirty="0" smtClean="0"/>
          </a:p>
          <a:p>
            <a:pPr>
              <a:buFont typeface="Arial" charset="0"/>
              <a:buNone/>
            </a:pPr>
            <a:r>
              <a:rPr lang="cs-CZ" sz="1800" dirty="0" smtClean="0"/>
              <a:t>(4) Vlastník archiválie, s výjimkou České republiky, právnických osob zřízených zákonem nebo územního samosprávného celku, která </a:t>
            </a:r>
            <a:r>
              <a:rPr lang="cs-CZ" sz="1800" b="1" dirty="0" smtClean="0"/>
              <a:t>nenáleží do péče </a:t>
            </a:r>
            <a:r>
              <a:rPr lang="cs-CZ" sz="1800" dirty="0" smtClean="0"/>
              <a:t>veřejného archivu,  má nárok na náhradu nezbytných nákladů, které mu vznikly při zákonem uložené péči o archiválie. Nárok musí vlastník archiválie uplatnit písemně u ministerstva prostřednictvím Národního archivu nebo státního oblastního archivu, který ji vede v základní nebo druhotné evidenci, ve lhůtě 6 měsíců ode dne, kdy k výdajům došlo, jinak nárok zaniká.</a:t>
            </a:r>
          </a:p>
          <a:p>
            <a:pPr>
              <a:buFont typeface="Arial" charset="0"/>
              <a:buNone/>
            </a:pPr>
            <a:endParaRPr lang="cs-CZ" dirty="0" smtClean="0"/>
          </a:p>
        </p:txBody>
      </p:sp>
    </p:spTree>
    <p:extLst>
      <p:ext uri="{BB962C8B-B14F-4D97-AF65-F5344CB8AC3E}">
        <p14:creationId xmlns:p14="http://schemas.microsoft.com/office/powerpoint/2010/main" val="1307846561"/>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sah 2"/>
          <p:cNvSpPr>
            <a:spLocks noGrp="1"/>
          </p:cNvSpPr>
          <p:nvPr>
            <p:ph idx="4294967295"/>
          </p:nvPr>
        </p:nvSpPr>
        <p:spPr>
          <a:xfrm>
            <a:off x="0" y="115888"/>
            <a:ext cx="8229600" cy="6010275"/>
          </a:xfrm>
        </p:spPr>
        <p:txBody>
          <a:bodyPr/>
          <a:lstStyle/>
          <a:p>
            <a:pPr algn="ctr">
              <a:buFont typeface="Arial" charset="0"/>
              <a:buNone/>
            </a:pPr>
            <a:r>
              <a:rPr lang="cs-CZ" sz="1600" dirty="0" smtClean="0"/>
              <a:t>	</a:t>
            </a:r>
            <a:r>
              <a:rPr lang="cs-CZ" sz="1600" dirty="0" smtClean="0">
                <a:solidFill>
                  <a:srgbClr val="FF0000"/>
                </a:solidFill>
              </a:rPr>
              <a:t>§ 25 </a:t>
            </a:r>
          </a:p>
          <a:p>
            <a:pPr algn="ctr">
              <a:buFont typeface="Arial" charset="0"/>
              <a:buNone/>
            </a:pPr>
            <a:endParaRPr lang="cs-CZ" sz="1800" dirty="0" smtClean="0">
              <a:solidFill>
                <a:srgbClr val="FF0000"/>
              </a:solidFill>
            </a:endParaRPr>
          </a:p>
          <a:p>
            <a:pPr>
              <a:buFont typeface="Arial" charset="0"/>
              <a:buAutoNum type="arabicParenBoth"/>
            </a:pPr>
            <a:r>
              <a:rPr lang="cs-CZ" sz="1800" dirty="0" smtClean="0"/>
              <a:t>Vlastník nebo držitel archiválie je povinen</a:t>
            </a:r>
          </a:p>
          <a:p>
            <a:pPr>
              <a:buFont typeface="Arial" charset="0"/>
              <a:buNone/>
            </a:pPr>
            <a:endParaRPr lang="cs-CZ" sz="1800" dirty="0" smtClean="0"/>
          </a:p>
          <a:p>
            <a:pPr>
              <a:buFont typeface="Calibri" pitchFamily="34" charset="0"/>
              <a:buAutoNum type="alphaLcParenR"/>
            </a:pPr>
            <a:r>
              <a:rPr lang="cs-CZ" sz="1800" dirty="0" smtClean="0"/>
              <a:t>řádně pečovat </a:t>
            </a:r>
            <a:r>
              <a:rPr lang="cs-CZ" sz="1800" b="1" dirty="0" smtClean="0"/>
              <a:t>o archiválii v analogové podobě</a:t>
            </a:r>
            <a:r>
              <a:rPr lang="cs-CZ" sz="1800" dirty="0" smtClean="0"/>
              <a:t>;  za tím účelem je povinen udržovat archiválii v dobrém stavu, chránit ji před poškozením, znehodnocením, zničením, ztrátou a odcizením a užívat archiválii pouze způsobem, který odpovídá jejímu stavu,</a:t>
            </a:r>
            <a:r>
              <a:rPr lang="cs-CZ" sz="1800" dirty="0" smtClean="0">
                <a:solidFill>
                  <a:srgbClr val="7030A0"/>
                </a:solidFill>
              </a:rPr>
              <a:t> </a:t>
            </a:r>
          </a:p>
          <a:p>
            <a:pPr>
              <a:buFont typeface="Calibri" pitchFamily="34" charset="0"/>
              <a:buAutoNum type="alphaLcParenR"/>
            </a:pPr>
            <a:r>
              <a:rPr lang="cs-CZ" sz="1800" b="1" dirty="0"/>
              <a:t>vytvořit z dokumentu v digitální podobě vybraného jako archiválie jeho repliku v datovém formátu stanoveném prováděcím právním přepisem a předat ji neprodleně po provedeném výběru archiválií Národnímu archivu nebo digitálnímu archivu k uložení</a:t>
            </a:r>
            <a:r>
              <a:rPr lang="cs-CZ" sz="1800" b="1" dirty="0" smtClean="0"/>
              <a:t>, </a:t>
            </a:r>
          </a:p>
          <a:p>
            <a:pPr>
              <a:buFont typeface="Calibri" pitchFamily="34" charset="0"/>
              <a:buAutoNum type="alphaLcParenR"/>
            </a:pPr>
            <a:r>
              <a:rPr lang="cs-CZ" sz="1800" dirty="0" smtClean="0"/>
              <a:t>neprodleně a předem oznámit Národnímu archivu nebo příslušnému státnímu oblastnímu archivu každý zamýšlený převod vlastnického práva k archiválii nebo uzavření smlouvy o její úschově. </a:t>
            </a:r>
            <a:endParaRPr lang="cs-CZ" sz="1800" dirty="0" smtClean="0">
              <a:solidFill>
                <a:srgbClr val="7030A0"/>
              </a:solidFill>
            </a:endParaRPr>
          </a:p>
          <a:p>
            <a:pPr>
              <a:buFont typeface="Arial" charset="0"/>
              <a:buNone/>
            </a:pPr>
            <a:endParaRPr lang="cs-CZ" sz="1800" dirty="0" smtClean="0"/>
          </a:p>
          <a:p>
            <a:pPr>
              <a:buFont typeface="Arial" charset="0"/>
              <a:buNone/>
            </a:pPr>
            <a:r>
              <a:rPr lang="cs-CZ" sz="1800" dirty="0" smtClean="0"/>
              <a:t>(2) Vlastník nebo držitel archiválie </a:t>
            </a:r>
            <a:r>
              <a:rPr lang="cs-CZ" sz="1800" b="1" dirty="0" smtClean="0"/>
              <a:t>v analogové podobě</a:t>
            </a:r>
            <a:r>
              <a:rPr lang="cs-CZ" sz="1800" dirty="0" smtClean="0"/>
              <a:t>, která je uložena mimo archiv a kterou vede v základní evidenci Národního archivního dědictví příslušný archiv podle své působnosti, je povinen předávat těmto archivům na vyžádání údaje potřebné pro vedení této evidence. </a:t>
            </a:r>
          </a:p>
          <a:p>
            <a:pPr>
              <a:buFont typeface="Arial" charset="0"/>
              <a:buNone/>
            </a:pPr>
            <a:endParaRPr lang="cs-CZ" sz="1600" dirty="0" smtClean="0"/>
          </a:p>
          <a:p>
            <a:pPr>
              <a:buFont typeface="Arial" charset="0"/>
              <a:buNone/>
            </a:pPr>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3707393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sah 2"/>
          <p:cNvSpPr>
            <a:spLocks noGrp="1"/>
          </p:cNvSpPr>
          <p:nvPr>
            <p:ph idx="4294967295"/>
          </p:nvPr>
        </p:nvSpPr>
        <p:spPr>
          <a:xfrm>
            <a:off x="0" y="115888"/>
            <a:ext cx="8229600" cy="6010275"/>
          </a:xfrm>
        </p:spPr>
        <p:txBody>
          <a:bodyPr/>
          <a:lstStyle/>
          <a:p>
            <a:pPr algn="ctr">
              <a:buFont typeface="Arial" charset="0"/>
              <a:buNone/>
            </a:pPr>
            <a:r>
              <a:rPr lang="cs-CZ" sz="1600" dirty="0" smtClean="0"/>
              <a:t>	</a:t>
            </a:r>
          </a:p>
          <a:p>
            <a:pPr algn="ctr">
              <a:buFont typeface="Arial" charset="0"/>
              <a:buNone/>
            </a:pPr>
            <a:r>
              <a:rPr lang="cs-CZ" sz="1600" dirty="0" smtClean="0"/>
              <a:t>	</a:t>
            </a:r>
            <a:r>
              <a:rPr lang="cs-CZ" sz="1600" dirty="0" smtClean="0">
                <a:solidFill>
                  <a:srgbClr val="FF0000"/>
                </a:solidFill>
              </a:rPr>
              <a:t>§ 26</a:t>
            </a:r>
          </a:p>
          <a:p>
            <a:pPr algn="ctr">
              <a:buFont typeface="Arial" charset="0"/>
              <a:buNone/>
            </a:pPr>
            <a:endParaRPr lang="cs-CZ" sz="1600" dirty="0" smtClean="0">
              <a:solidFill>
                <a:srgbClr val="FF0000"/>
              </a:solidFill>
            </a:endParaRPr>
          </a:p>
          <a:p>
            <a:pPr algn="ctr">
              <a:buFont typeface="Arial" charset="0"/>
              <a:buNone/>
            </a:pPr>
            <a:endParaRPr lang="cs-CZ" sz="1600" dirty="0" smtClean="0">
              <a:solidFill>
                <a:srgbClr val="FF0000"/>
              </a:solidFill>
            </a:endParaRPr>
          </a:p>
          <a:p>
            <a:pPr>
              <a:buFont typeface="Arial" charset="0"/>
              <a:buNone/>
            </a:pPr>
            <a:r>
              <a:rPr lang="cs-CZ" sz="1800" dirty="0" smtClean="0"/>
              <a:t>(1) Vlastník nebo držitel archiválie může odevzdat archiválii do úschovy na základě písemné smlouvy o úschově. Po dobu, po kterou je archiválie v úschově, přísluší schovateli práva a povinnosti vlastníka nebo držitele archiválie namísto jejího vlastníka nebo držitele. </a:t>
            </a:r>
          </a:p>
          <a:p>
            <a:pPr>
              <a:buFont typeface="Arial" charset="0"/>
              <a:buNone/>
            </a:pPr>
            <a:endParaRPr lang="cs-CZ" sz="1800" dirty="0" smtClean="0"/>
          </a:p>
          <a:p>
            <a:pPr>
              <a:buFont typeface="Arial" charset="0"/>
              <a:buNone/>
            </a:pPr>
            <a:r>
              <a:rPr lang="cs-CZ" sz="1800" dirty="0" smtClean="0"/>
              <a:t>(2) Odevzdat archiválii do úschovy dalšímu schovateli může schovatel pouze s písemným souhlasem vlastníka nebo držitele archiválie. Ustanovení odstavce 1 zde platí obdobně.</a:t>
            </a:r>
          </a:p>
          <a:p>
            <a:pPr>
              <a:buFont typeface="Arial" charset="0"/>
              <a:buNone/>
            </a:pPr>
            <a:endParaRPr lang="cs-CZ" sz="1800" dirty="0"/>
          </a:p>
          <a:p>
            <a:pPr>
              <a:buFont typeface="Arial" charset="0"/>
              <a:buNone/>
            </a:pPr>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106279730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sah 2"/>
          <p:cNvSpPr>
            <a:spLocks noGrp="1"/>
          </p:cNvSpPr>
          <p:nvPr>
            <p:ph idx="4294967295"/>
          </p:nvPr>
        </p:nvSpPr>
        <p:spPr>
          <a:xfrm>
            <a:off x="0" y="476672"/>
            <a:ext cx="8229600" cy="5649491"/>
          </a:xfrm>
        </p:spPr>
        <p:txBody>
          <a:bodyPr/>
          <a:lstStyle/>
          <a:p>
            <a:pPr algn="ctr">
              <a:buFont typeface="Arial" charset="0"/>
              <a:buNone/>
            </a:pPr>
            <a:r>
              <a:rPr lang="cs-CZ" sz="1600" dirty="0" smtClean="0"/>
              <a:t>	</a:t>
            </a:r>
            <a:r>
              <a:rPr lang="cs-CZ" sz="1600" dirty="0" smtClean="0">
                <a:solidFill>
                  <a:srgbClr val="FF0000"/>
                </a:solidFill>
              </a:rPr>
              <a:t>§ 27</a:t>
            </a:r>
          </a:p>
          <a:p>
            <a:pPr algn="ctr">
              <a:buFont typeface="Arial" charset="0"/>
              <a:buNone/>
            </a:pPr>
            <a:endParaRPr lang="cs-CZ" sz="1800" dirty="0" smtClean="0">
              <a:solidFill>
                <a:srgbClr val="7030A0"/>
              </a:solidFill>
            </a:endParaRPr>
          </a:p>
          <a:p>
            <a:pPr>
              <a:buFont typeface="Arial" charset="0"/>
              <a:buAutoNum type="arabicParenBoth"/>
            </a:pPr>
            <a:r>
              <a:rPr lang="cs-CZ" sz="1800" dirty="0" smtClean="0"/>
              <a:t>Na žádost vlastníka nebo držitele archiválie, který není schopen zajistit její řádnou ochranu a odbornou péči o ni </a:t>
            </a:r>
            <a:r>
              <a:rPr lang="cs-CZ" sz="1800" b="1" dirty="0" smtClean="0"/>
              <a:t>a jehož archiválie nenáleží do péče archivu</a:t>
            </a:r>
            <a:r>
              <a:rPr lang="cs-CZ" sz="1800" dirty="0" smtClean="0"/>
              <a:t>, Národní archiv nebo příslušný státní oblastní archiv </a:t>
            </a:r>
            <a:r>
              <a:rPr lang="cs-CZ" sz="1800" dirty="0" smtClean="0">
                <a:solidFill>
                  <a:srgbClr val="7030A0"/>
                </a:solidFill>
              </a:rPr>
              <a:t> </a:t>
            </a:r>
            <a:endParaRPr lang="cs-CZ" sz="1800" dirty="0" smtClean="0"/>
          </a:p>
          <a:p>
            <a:pPr lvl="1">
              <a:buFont typeface="Calibri" pitchFamily="34" charset="0"/>
              <a:buAutoNum type="alphaLcParenR"/>
            </a:pPr>
            <a:r>
              <a:rPr lang="cs-CZ" sz="1800" dirty="0" smtClean="0"/>
              <a:t>poskytne vlastníkovi nebo držiteli archiválie bezplatnou odbornou pomoc, nebo</a:t>
            </a:r>
          </a:p>
          <a:p>
            <a:pPr lvl="1">
              <a:buFont typeface="Calibri" pitchFamily="34" charset="0"/>
              <a:buAutoNum type="alphaLcParenR"/>
            </a:pPr>
            <a:r>
              <a:rPr lang="cs-CZ" sz="1800" b="1" dirty="0" smtClean="0"/>
              <a:t>převezme</a:t>
            </a:r>
            <a:r>
              <a:rPr lang="cs-CZ" sz="1800" dirty="0" smtClean="0"/>
              <a:t> </a:t>
            </a:r>
            <a:r>
              <a:rPr lang="cs-CZ" sz="1800" dirty="0" smtClean="0">
                <a:solidFill>
                  <a:srgbClr val="7030A0"/>
                </a:solidFill>
              </a:rPr>
              <a:t> </a:t>
            </a:r>
            <a:r>
              <a:rPr lang="cs-CZ" sz="1800" dirty="0" smtClean="0"/>
              <a:t>archiválii na dobu určitou své péče</a:t>
            </a:r>
          </a:p>
          <a:p>
            <a:pPr>
              <a:buFont typeface="Arial" charset="0"/>
              <a:buNone/>
            </a:pPr>
            <a:endParaRPr lang="cs-CZ" sz="1800" dirty="0" smtClean="0"/>
          </a:p>
          <a:p>
            <a:pPr>
              <a:buFont typeface="Arial" charset="0"/>
              <a:buNone/>
            </a:pPr>
            <a:r>
              <a:rPr lang="cs-CZ" sz="1800" dirty="0" smtClean="0"/>
              <a:t>(2)  Pominou-li důvody, pro které byla archiválie  převzata do jeho péče, Národní archiv nebo státní oblastní archiv  archiválií vlastníkovi nebo jejímu držiteli na základě jeho žádosti neprodleně vydá.</a:t>
            </a:r>
          </a:p>
          <a:p>
            <a:pPr>
              <a:buFont typeface="Arial" charset="0"/>
              <a:buNone/>
            </a:pPr>
            <a:endParaRPr lang="cs-CZ" sz="1600" dirty="0" smtClean="0"/>
          </a:p>
        </p:txBody>
      </p:sp>
    </p:spTree>
    <p:extLst>
      <p:ext uri="{BB962C8B-B14F-4D97-AF65-F5344CB8AC3E}">
        <p14:creationId xmlns:p14="http://schemas.microsoft.com/office/powerpoint/2010/main" val="401946067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sah 2"/>
          <p:cNvSpPr>
            <a:spLocks noGrp="1"/>
          </p:cNvSpPr>
          <p:nvPr>
            <p:ph idx="4294967295"/>
          </p:nvPr>
        </p:nvSpPr>
        <p:spPr>
          <a:xfrm>
            <a:off x="0" y="981075"/>
            <a:ext cx="8229600" cy="5145088"/>
          </a:xfrm>
        </p:spPr>
        <p:txBody>
          <a:bodyPr/>
          <a:lstStyle/>
          <a:p>
            <a:pPr algn="ctr">
              <a:buFont typeface="Arial" charset="0"/>
              <a:buNone/>
            </a:pPr>
            <a:r>
              <a:rPr lang="cs-CZ" sz="1600" dirty="0" smtClean="0"/>
              <a:t>	</a:t>
            </a:r>
            <a:r>
              <a:rPr lang="cs-CZ" sz="1600" dirty="0" smtClean="0">
                <a:solidFill>
                  <a:srgbClr val="FF0000"/>
                </a:solidFill>
              </a:rPr>
              <a:t>§ 28</a:t>
            </a:r>
          </a:p>
          <a:p>
            <a:pPr algn="ctr">
              <a:buFont typeface="Arial" charset="0"/>
              <a:buNone/>
            </a:pPr>
            <a:r>
              <a:rPr lang="cs-CZ" sz="2000" dirty="0" smtClean="0"/>
              <a:t>	</a:t>
            </a:r>
            <a:r>
              <a:rPr lang="cs-CZ" sz="1800" dirty="0" smtClean="0">
                <a:solidFill>
                  <a:srgbClr val="FF0000"/>
                </a:solidFill>
              </a:rPr>
              <a:t>Převod archiválií </a:t>
            </a:r>
          </a:p>
          <a:p>
            <a:pPr algn="ctr">
              <a:buFont typeface="Arial" charset="0"/>
              <a:buNone/>
            </a:pPr>
            <a:endParaRPr lang="cs-CZ" sz="1800" dirty="0" smtClean="0">
              <a:solidFill>
                <a:srgbClr val="7030A0"/>
              </a:solidFill>
            </a:endParaRPr>
          </a:p>
          <a:p>
            <a:pPr>
              <a:buFont typeface="Arial" charset="0"/>
              <a:buAutoNum type="arabicParenBoth"/>
            </a:pPr>
            <a:r>
              <a:rPr lang="cs-CZ" sz="1800" dirty="0" smtClean="0"/>
              <a:t>V případě zamýšleného převodu vlastnictví archiválie je její vlastník povinen přednostně ji nabídnout ke koupi České republice, pokud nepůjde o převod </a:t>
            </a:r>
            <a:endParaRPr lang="cs-CZ" sz="1800" dirty="0" smtClean="0">
              <a:solidFill>
                <a:srgbClr val="7030A0"/>
              </a:solidFill>
            </a:endParaRPr>
          </a:p>
          <a:p>
            <a:pPr>
              <a:buFont typeface="Arial" charset="0"/>
              <a:buNone/>
            </a:pPr>
            <a:endParaRPr lang="cs-CZ" sz="1800" dirty="0" smtClean="0"/>
          </a:p>
          <a:p>
            <a:pPr lvl="1">
              <a:buFont typeface="Calibri" pitchFamily="34" charset="0"/>
              <a:buAutoNum type="alphaLcParenR"/>
            </a:pPr>
            <a:r>
              <a:rPr lang="cs-CZ" sz="1800" dirty="0" smtClean="0"/>
              <a:t>mezi osobami blízkými, spoluvlastníky, církevními právnickými osobami téže církve nebo náboženské společnosti,</a:t>
            </a:r>
          </a:p>
          <a:p>
            <a:pPr lvl="1">
              <a:buFont typeface="Calibri" pitchFamily="34" charset="0"/>
              <a:buAutoNum type="alphaLcParenR"/>
            </a:pPr>
            <a:r>
              <a:rPr lang="cs-CZ" sz="1800" dirty="0" smtClean="0"/>
              <a:t>do vlastnictví územního samosprávného celku,</a:t>
            </a:r>
          </a:p>
          <a:p>
            <a:pPr lvl="1">
              <a:buFont typeface="Calibri" pitchFamily="34" charset="0"/>
              <a:buAutoNum type="alphaLcParenR"/>
            </a:pPr>
            <a:r>
              <a:rPr lang="cs-CZ" sz="1800" dirty="0" smtClean="0"/>
              <a:t>do vlastnictví právnické osoby zřízené zákonem, nebo</a:t>
            </a:r>
          </a:p>
          <a:p>
            <a:pPr lvl="1">
              <a:buFont typeface="Calibri" pitchFamily="34" charset="0"/>
              <a:buAutoNum type="alphaLcParenR"/>
            </a:pPr>
            <a:r>
              <a:rPr lang="cs-CZ" sz="1800" dirty="0" smtClean="0"/>
              <a:t>na státní podnik nebo na státní příspěvkovou organizaci.</a:t>
            </a:r>
          </a:p>
          <a:p>
            <a:pPr>
              <a:buFont typeface="Arial" charset="0"/>
              <a:buNone/>
            </a:pPr>
            <a:endParaRPr lang="cs-CZ" sz="1600" dirty="0" smtClean="0"/>
          </a:p>
        </p:txBody>
      </p:sp>
    </p:spTree>
    <p:extLst>
      <p:ext uri="{BB962C8B-B14F-4D97-AF65-F5344CB8AC3E}">
        <p14:creationId xmlns:p14="http://schemas.microsoft.com/office/powerpoint/2010/main" val="2929871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do 16. století</a:t>
            </a:r>
            <a:br>
              <a:rPr lang="cs-CZ" sz="1800" dirty="0">
                <a:solidFill>
                  <a:srgbClr val="FF0000"/>
                </a:solidFill>
              </a:rPr>
            </a:br>
            <a:r>
              <a:rPr lang="cs-CZ" sz="1600" dirty="0" smtClean="0">
                <a:solidFill>
                  <a:srgbClr val="FF0000"/>
                </a:solidFill>
              </a:rPr>
              <a:t>4/10</a:t>
            </a:r>
            <a:endParaRPr lang="cs-CZ" sz="1600" dirty="0"/>
          </a:p>
        </p:txBody>
      </p:sp>
      <p:sp>
        <p:nvSpPr>
          <p:cNvPr id="3" name="Zástupný symbol pro obsah 2"/>
          <p:cNvSpPr>
            <a:spLocks noGrp="1"/>
          </p:cNvSpPr>
          <p:nvPr>
            <p:ph idx="1"/>
          </p:nvPr>
        </p:nvSpPr>
        <p:spPr/>
        <p:txBody>
          <a:bodyPr>
            <a:normAutofit/>
          </a:bodyPr>
          <a:lstStyle/>
          <a:p>
            <a:endParaRPr lang="cs-CZ" sz="1800" dirty="0" smtClean="0"/>
          </a:p>
          <a:p>
            <a:pPr lvl="2"/>
            <a:r>
              <a:rPr lang="cs-CZ" sz="1600" b="1" dirty="0" err="1"/>
              <a:t>Registra</a:t>
            </a:r>
            <a:r>
              <a:rPr lang="cs-CZ" sz="1600" dirty="0"/>
              <a:t> </a:t>
            </a:r>
            <a:r>
              <a:rPr lang="cs-CZ" sz="1600" dirty="0" smtClean="0"/>
              <a:t>(</a:t>
            </a:r>
            <a:r>
              <a:rPr lang="cs-CZ" sz="1600" dirty="0" err="1" smtClean="0"/>
              <a:t>sg</a:t>
            </a:r>
            <a:r>
              <a:rPr lang="cs-CZ" sz="1600" dirty="0" smtClean="0"/>
              <a:t>. </a:t>
            </a:r>
            <a:r>
              <a:rPr lang="cs-CZ" sz="1600" i="1" dirty="0" err="1"/>
              <a:t>registrum</a:t>
            </a:r>
            <a:r>
              <a:rPr lang="cs-CZ" sz="1600" dirty="0"/>
              <a:t>)  </a:t>
            </a:r>
            <a:r>
              <a:rPr lang="cs-CZ" sz="1600" dirty="0" smtClean="0"/>
              <a:t>- pojem </a:t>
            </a:r>
            <a:r>
              <a:rPr lang="cs-CZ" sz="1600" dirty="0"/>
              <a:t>označující přehled listin expedovaných kanceláří. </a:t>
            </a:r>
            <a:r>
              <a:rPr lang="cs-CZ" sz="1600" dirty="0" err="1"/>
              <a:t>Registra</a:t>
            </a:r>
            <a:r>
              <a:rPr lang="cs-CZ" sz="1600" dirty="0"/>
              <a:t> jakožto pomocné úřední knihy byly vedeny v kanceláři vydavatele a obsahovaly stručný obsah (regest) vydaných písemností. Mohly sloužit k vyhotovování opisů jako náhrada za zničené či ztracené originály. Na vydaných listinách je registrování vyznačeno na rubu, tzv. registraturní </a:t>
            </a:r>
            <a:r>
              <a:rPr lang="cs-CZ" sz="1600" dirty="0" smtClean="0"/>
              <a:t>poznámkou</a:t>
            </a:r>
          </a:p>
          <a:p>
            <a:pPr marL="914400" lvl="2" indent="0">
              <a:buNone/>
            </a:pPr>
            <a:endParaRPr lang="cs-CZ" sz="1600" dirty="0"/>
          </a:p>
          <a:p>
            <a:r>
              <a:rPr lang="cs-CZ" sz="1800" dirty="0" smtClean="0"/>
              <a:t>Do </a:t>
            </a:r>
            <a:r>
              <a:rPr lang="cs-CZ" sz="1800" dirty="0"/>
              <a:t>16. století </a:t>
            </a:r>
          </a:p>
          <a:p>
            <a:pPr lvl="1"/>
            <a:r>
              <a:rPr lang="cs-CZ" sz="1600" dirty="0"/>
              <a:t>písemnosti vznikaly nesystematicky, předběžná jednání před </a:t>
            </a:r>
            <a:r>
              <a:rPr lang="cs-CZ" sz="1600" dirty="0" err="1"/>
              <a:t>zlistiněním</a:t>
            </a:r>
            <a:r>
              <a:rPr lang="cs-CZ" sz="1600" dirty="0"/>
              <a:t> nebo zápisem do veřejných knih se dála ústně (proto bylo málo typů písemností), příjemci měli někdy větší zájem na vyhotovení písemné podoby právního aktu než vydavatelé</a:t>
            </a:r>
          </a:p>
          <a:p>
            <a:pPr marL="0" indent="0">
              <a:buNone/>
            </a:pPr>
            <a:endParaRPr lang="cs-CZ" sz="1800" dirty="0"/>
          </a:p>
        </p:txBody>
      </p:sp>
    </p:spTree>
    <p:extLst>
      <p:ext uri="{BB962C8B-B14F-4D97-AF65-F5344CB8AC3E}">
        <p14:creationId xmlns:p14="http://schemas.microsoft.com/office/powerpoint/2010/main" val="37817447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sah 2"/>
          <p:cNvSpPr>
            <a:spLocks noGrp="1"/>
          </p:cNvSpPr>
          <p:nvPr>
            <p:ph idx="4294967295"/>
          </p:nvPr>
        </p:nvSpPr>
        <p:spPr>
          <a:xfrm>
            <a:off x="0" y="332656"/>
            <a:ext cx="8229600" cy="6192687"/>
          </a:xfrm>
        </p:spPr>
        <p:txBody>
          <a:bodyPr>
            <a:normAutofit/>
          </a:bodyPr>
          <a:lstStyle/>
          <a:p>
            <a:pPr algn="ctr">
              <a:buFont typeface="Arial" charset="0"/>
              <a:buNone/>
            </a:pPr>
            <a:r>
              <a:rPr lang="cs-CZ" sz="1600" dirty="0" smtClean="0"/>
              <a:t>	</a:t>
            </a:r>
            <a:r>
              <a:rPr lang="cs-CZ" sz="1600" dirty="0" smtClean="0">
                <a:solidFill>
                  <a:srgbClr val="FF0000"/>
                </a:solidFill>
              </a:rPr>
              <a:t>§ 29</a:t>
            </a:r>
          </a:p>
          <a:p>
            <a:pPr algn="ctr">
              <a:buFont typeface="Arial" charset="0"/>
              <a:buNone/>
            </a:pPr>
            <a:r>
              <a:rPr lang="cs-CZ" sz="2000" dirty="0" smtClean="0">
                <a:solidFill>
                  <a:srgbClr val="FF0000"/>
                </a:solidFill>
              </a:rPr>
              <a:t>	</a:t>
            </a:r>
            <a:r>
              <a:rPr lang="cs-CZ" sz="1800" dirty="0" smtClean="0">
                <a:solidFill>
                  <a:srgbClr val="FF0000"/>
                </a:solidFill>
              </a:rPr>
              <a:t>Vývoz archiválií</a:t>
            </a:r>
          </a:p>
          <a:p>
            <a:pPr>
              <a:buFont typeface="Arial" charset="0"/>
              <a:buNone/>
            </a:pPr>
            <a:r>
              <a:rPr lang="cs-CZ" sz="1600" b="1" dirty="0" smtClean="0"/>
              <a:t> </a:t>
            </a:r>
            <a:endParaRPr lang="cs-CZ" sz="1600" dirty="0" smtClean="0"/>
          </a:p>
          <a:p>
            <a:pPr>
              <a:buFont typeface="Arial" charset="0"/>
              <a:buNone/>
            </a:pPr>
            <a:r>
              <a:rPr lang="cs-CZ" sz="1800" dirty="0" smtClean="0"/>
              <a:t>(1) Vyvážet archiválie z území České republiky lze pouze na základě povolení ministerstva vydaného na základě žádosti vlastníka nebo držitele archiválie. </a:t>
            </a:r>
          </a:p>
          <a:p>
            <a:pPr>
              <a:buFont typeface="Arial" charset="0"/>
              <a:buNone/>
            </a:pPr>
            <a:endParaRPr lang="cs-CZ" sz="1800" dirty="0" smtClean="0"/>
          </a:p>
          <a:p>
            <a:pPr>
              <a:buFont typeface="Arial" charset="0"/>
              <a:buNone/>
            </a:pPr>
            <a:r>
              <a:rPr lang="cs-CZ" sz="1800" dirty="0" smtClean="0"/>
              <a:t>(2) Povolení k vývozu archiválií z území České republiky může ministerstvo vydat jen na dobu určitou, a to pouze z důvodů jejich </a:t>
            </a:r>
          </a:p>
          <a:p>
            <a:pPr>
              <a:buFont typeface="Calibri" pitchFamily="34" charset="0"/>
              <a:buAutoNum type="alphaLcParenR"/>
            </a:pPr>
            <a:r>
              <a:rPr lang="cs-CZ" sz="1800" dirty="0" smtClean="0"/>
              <a:t>vystavování,</a:t>
            </a:r>
          </a:p>
          <a:p>
            <a:pPr>
              <a:buFont typeface="Calibri" pitchFamily="34" charset="0"/>
              <a:buAutoNum type="alphaLcParenR"/>
            </a:pPr>
            <a:r>
              <a:rPr lang="cs-CZ" sz="1800" dirty="0" smtClean="0"/>
              <a:t>konzervování,</a:t>
            </a:r>
          </a:p>
          <a:p>
            <a:pPr>
              <a:buFont typeface="Calibri" pitchFamily="34" charset="0"/>
              <a:buAutoNum type="alphaLcParenR"/>
            </a:pPr>
            <a:r>
              <a:rPr lang="cs-CZ" sz="1800" dirty="0" smtClean="0"/>
              <a:t>restaurování,</a:t>
            </a:r>
          </a:p>
          <a:p>
            <a:pPr>
              <a:buFont typeface="Calibri" pitchFamily="34" charset="0"/>
              <a:buAutoNum type="alphaLcParenR"/>
            </a:pPr>
            <a:r>
              <a:rPr lang="cs-CZ" sz="1800" dirty="0" smtClean="0"/>
              <a:t>vědeckého zkoumání.</a:t>
            </a:r>
          </a:p>
          <a:p>
            <a:pPr>
              <a:buFont typeface="Arial" charset="0"/>
              <a:buNone/>
            </a:pPr>
            <a:endParaRPr lang="cs-CZ" sz="1800" dirty="0" smtClean="0"/>
          </a:p>
          <a:p>
            <a:pPr>
              <a:buFont typeface="Arial" charset="0"/>
              <a:buNone/>
            </a:pPr>
            <a:r>
              <a:rPr lang="cs-CZ" sz="1800" dirty="0" smtClean="0"/>
              <a:t>(3) Vlastník nebo držitel archiválie je oprávněn vyvézt archiválii pouze za účelem stanoveným v povolení ministerstva. Vlastník nebo držitel archiválie je povinen dovézt archiválii zpět na území České republiky ve lhůtě stanovené ministerstvem a nepoškozenou.</a:t>
            </a:r>
            <a:r>
              <a:rPr lang="cs-CZ" sz="1800" dirty="0" smtClean="0">
                <a:solidFill>
                  <a:srgbClr val="7030A0"/>
                </a:solidFill>
              </a:rPr>
              <a:t> </a:t>
            </a:r>
            <a:endParaRPr lang="cs-CZ" sz="1800" dirty="0" smtClean="0"/>
          </a:p>
          <a:p>
            <a:pPr>
              <a:buFont typeface="Arial" charset="0"/>
              <a:buNone/>
            </a:pPr>
            <a:endParaRPr lang="cs-CZ" sz="1600" dirty="0" smtClean="0"/>
          </a:p>
        </p:txBody>
      </p:sp>
    </p:spTree>
    <p:extLst>
      <p:ext uri="{BB962C8B-B14F-4D97-AF65-F5344CB8AC3E}">
        <p14:creationId xmlns:p14="http://schemas.microsoft.com/office/powerpoint/2010/main" val="286094465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obsah 2"/>
          <p:cNvSpPr>
            <a:spLocks noGrp="1"/>
          </p:cNvSpPr>
          <p:nvPr>
            <p:ph idx="4294967295"/>
          </p:nvPr>
        </p:nvSpPr>
        <p:spPr>
          <a:xfrm>
            <a:off x="0" y="0"/>
            <a:ext cx="8229600" cy="6126163"/>
          </a:xfrm>
        </p:spPr>
        <p:txBody>
          <a:bodyPr/>
          <a:lstStyle/>
          <a:p>
            <a:pPr algn="ctr">
              <a:buFont typeface="Arial" charset="0"/>
              <a:buNone/>
            </a:pPr>
            <a:r>
              <a:rPr lang="cs-CZ" sz="1800" i="1" dirty="0" smtClean="0"/>
              <a:t>	</a:t>
            </a:r>
          </a:p>
          <a:p>
            <a:pPr algn="ctr">
              <a:buFont typeface="Arial" charset="0"/>
              <a:buNone/>
            </a:pPr>
            <a:r>
              <a:rPr lang="cs-CZ" sz="1800" i="1" dirty="0" smtClean="0">
                <a:solidFill>
                  <a:srgbClr val="FF0000"/>
                </a:solidFill>
              </a:rPr>
              <a:t>DÍL 4</a:t>
            </a:r>
            <a:endParaRPr lang="cs-CZ" sz="1800" dirty="0" smtClean="0">
              <a:solidFill>
                <a:srgbClr val="FF0000"/>
              </a:solidFill>
            </a:endParaRPr>
          </a:p>
          <a:p>
            <a:pPr algn="ctr">
              <a:buFont typeface="Arial" charset="0"/>
              <a:buNone/>
            </a:pPr>
            <a:r>
              <a:rPr lang="cs-CZ" sz="1800" i="1" dirty="0" smtClean="0">
                <a:solidFill>
                  <a:srgbClr val="FF0000"/>
                </a:solidFill>
              </a:rPr>
              <a:t>	Nahlížení do archiválií, vystavování archiválií a pořizování výpisů, opisů a kopií</a:t>
            </a:r>
            <a:r>
              <a:rPr lang="cs-CZ" sz="1800" b="1" dirty="0" smtClean="0">
                <a:solidFill>
                  <a:srgbClr val="FF0000"/>
                </a:solidFill>
              </a:rPr>
              <a:t> </a:t>
            </a:r>
          </a:p>
          <a:p>
            <a:pPr algn="ctr">
              <a:buFont typeface="Arial" charset="0"/>
              <a:buNone/>
            </a:pPr>
            <a:endParaRPr lang="cs-CZ" sz="1600" dirty="0" smtClean="0">
              <a:solidFill>
                <a:srgbClr val="FF0000"/>
              </a:solidFill>
            </a:endParaRPr>
          </a:p>
          <a:p>
            <a:pPr algn="ctr">
              <a:buFont typeface="Arial" charset="0"/>
              <a:buNone/>
            </a:pPr>
            <a:r>
              <a:rPr lang="cs-CZ" sz="1600" dirty="0" smtClean="0">
                <a:solidFill>
                  <a:srgbClr val="FF0000"/>
                </a:solidFill>
              </a:rPr>
              <a:t>§ 34 </a:t>
            </a:r>
          </a:p>
          <a:p>
            <a:pPr algn="ctr">
              <a:buFont typeface="Arial" charset="0"/>
              <a:buNone/>
            </a:pPr>
            <a:endParaRPr lang="cs-CZ" sz="1600" dirty="0" smtClean="0">
              <a:solidFill>
                <a:srgbClr val="FF0000"/>
              </a:solidFill>
            </a:endParaRPr>
          </a:p>
          <a:p>
            <a:pPr>
              <a:buFont typeface="Arial" charset="0"/>
              <a:buNone/>
            </a:pPr>
            <a:r>
              <a:rPr lang="cs-CZ" sz="1800" dirty="0" smtClean="0"/>
              <a:t>(4) Do archiválií, které byly archivům svěřeny do úschovy na základě smlouvy o úschově, lze nahlížet za podmínek stanovených tímto zákonem a badatelským řádem a za podmínek uvedených ve smlouvě o úschově. Práva a zvláštní ujednání ve prospěch vlastníků archiválií zůstávají při nahlížení nedotčena. </a:t>
            </a:r>
          </a:p>
          <a:p>
            <a:pPr>
              <a:buFont typeface="Arial" charset="0"/>
              <a:buNone/>
            </a:pPr>
            <a:endParaRPr lang="cs-CZ" sz="1800" dirty="0" smtClean="0"/>
          </a:p>
          <a:p>
            <a:pPr>
              <a:buFont typeface="Arial" charset="0"/>
              <a:buNone/>
            </a:pPr>
            <a:r>
              <a:rPr lang="cs-CZ" sz="1800" dirty="0" smtClean="0"/>
              <a:t>(6)  </a:t>
            </a:r>
            <a:r>
              <a:rPr lang="cs-CZ" sz="1800" b="1" dirty="0" smtClean="0"/>
              <a:t>Nahlížení </a:t>
            </a:r>
            <a:r>
              <a:rPr lang="cs-CZ" sz="1800" b="1" dirty="0"/>
              <a:t>do archiválií v digitální podobě se uskutečňuje prostřednictvím národního portálu nebo portálů pro zpřístupnění archiválií v digitální podobě</a:t>
            </a:r>
            <a:r>
              <a:rPr lang="cs-CZ" sz="1800" dirty="0" smtClean="0"/>
              <a:t>.</a:t>
            </a:r>
            <a:r>
              <a:rPr lang="cs-CZ" sz="1800" dirty="0"/>
              <a:t/>
            </a:r>
            <a:br>
              <a:rPr lang="cs-CZ" sz="1800" dirty="0"/>
            </a:br>
            <a:r>
              <a:rPr lang="cs-CZ" sz="1600" dirty="0"/>
              <a:t/>
            </a:r>
            <a:br>
              <a:rPr lang="cs-CZ" sz="1600" dirty="0"/>
            </a:br>
            <a:endParaRPr lang="cs-CZ" sz="1600" dirty="0" smtClean="0"/>
          </a:p>
        </p:txBody>
      </p:sp>
    </p:spTree>
    <p:extLst>
      <p:ext uri="{BB962C8B-B14F-4D97-AF65-F5344CB8AC3E}">
        <p14:creationId xmlns:p14="http://schemas.microsoft.com/office/powerpoint/2010/main" val="235031738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sah 2"/>
          <p:cNvSpPr>
            <a:spLocks noGrp="1"/>
          </p:cNvSpPr>
          <p:nvPr>
            <p:ph idx="4294967295"/>
          </p:nvPr>
        </p:nvSpPr>
        <p:spPr>
          <a:xfrm>
            <a:off x="0" y="0"/>
            <a:ext cx="8229600" cy="6126163"/>
          </a:xfrm>
        </p:spPr>
        <p:txBody>
          <a:bodyPr/>
          <a:lstStyle/>
          <a:p>
            <a:pPr algn="ctr">
              <a:buFont typeface="Arial" charset="0"/>
              <a:buNone/>
            </a:pPr>
            <a:r>
              <a:rPr lang="cs-CZ" sz="1800" i="1" dirty="0" smtClean="0"/>
              <a:t>	</a:t>
            </a:r>
            <a:endParaRPr lang="cs-CZ" sz="1800" i="1" dirty="0" smtClean="0">
              <a:solidFill>
                <a:srgbClr val="FF0000"/>
              </a:solidFill>
            </a:endParaRPr>
          </a:p>
          <a:p>
            <a:pPr algn="ctr">
              <a:buFont typeface="Arial" charset="0"/>
              <a:buNone/>
            </a:pPr>
            <a:endParaRPr lang="cs-CZ" sz="1600" dirty="0" smtClean="0"/>
          </a:p>
          <a:p>
            <a:pPr algn="ctr">
              <a:buFont typeface="Arial" charset="0"/>
              <a:buNone/>
            </a:pPr>
            <a:r>
              <a:rPr lang="cs-CZ" sz="1600" dirty="0" smtClean="0">
                <a:solidFill>
                  <a:srgbClr val="FF0000"/>
                </a:solidFill>
              </a:rPr>
              <a:t>§ 37</a:t>
            </a:r>
          </a:p>
          <a:p>
            <a:pPr algn="ctr">
              <a:buFont typeface="Arial" charset="0"/>
              <a:buNone/>
            </a:pPr>
            <a:endParaRPr lang="cs-CZ" sz="1800" dirty="0" smtClean="0">
              <a:solidFill>
                <a:srgbClr val="FF0000"/>
              </a:solidFill>
            </a:endParaRPr>
          </a:p>
          <a:p>
            <a:pPr>
              <a:buFont typeface="Arial" charset="0"/>
              <a:buAutoNum type="arabicParenBoth"/>
            </a:pPr>
            <a:r>
              <a:rPr lang="cs-CZ" sz="1800" dirty="0" smtClean="0"/>
              <a:t>K nahlížení v archivech jsou přístupné jen archiválie starší třiceti let, není-li dále stanoveno jinak, a všechny zveřejněné archiválie.</a:t>
            </a:r>
          </a:p>
          <a:p>
            <a:pPr>
              <a:buFont typeface="Arial" charset="0"/>
              <a:buNone/>
            </a:pPr>
            <a:endParaRPr lang="cs-CZ" sz="1800" b="1" dirty="0" smtClean="0"/>
          </a:p>
          <a:p>
            <a:pPr>
              <a:buFont typeface="Arial" charset="0"/>
              <a:buNone/>
            </a:pPr>
            <a:r>
              <a:rPr lang="cs-CZ" sz="1800" dirty="0" smtClean="0"/>
              <a:t>(2) </a:t>
            </a:r>
            <a:r>
              <a:rPr lang="cs-CZ" sz="1800" b="1" dirty="0" smtClean="0"/>
              <a:t>Do archiválií obsahujících osobní údaje žijící osoby</a:t>
            </a:r>
          </a:p>
          <a:p>
            <a:pPr>
              <a:buFont typeface="Arial" charset="0"/>
              <a:buNone/>
            </a:pPr>
            <a:endParaRPr lang="cs-CZ" sz="1800" b="1" dirty="0" smtClean="0"/>
          </a:p>
          <a:p>
            <a:pPr>
              <a:buFont typeface="Arial" charset="0"/>
              <a:buNone/>
            </a:pPr>
            <a:r>
              <a:rPr lang="cs-CZ" sz="1800" dirty="0"/>
              <a:t>(3) </a:t>
            </a:r>
            <a:r>
              <a:rPr lang="cs-CZ" sz="1800" b="1" dirty="0"/>
              <a:t>Do archiválií vztahujících se k žijící fyzické osobě, jejichž obsahem jsou citlivé osobní </a:t>
            </a:r>
            <a:r>
              <a:rPr lang="cs-CZ" sz="1800" b="1" dirty="0" smtClean="0"/>
              <a:t>údaje</a:t>
            </a:r>
          </a:p>
          <a:p>
            <a:pPr>
              <a:buFont typeface="Arial" charset="0"/>
              <a:buNone/>
            </a:pPr>
            <a:endParaRPr lang="cs-CZ" sz="1800" b="1" dirty="0"/>
          </a:p>
          <a:p>
            <a:pPr>
              <a:buNone/>
            </a:pPr>
            <a:r>
              <a:rPr lang="cs-CZ" sz="1800" dirty="0"/>
              <a:t>(10) Ustanovení odstavce 1 se nevztahuje na archiválie vzniklé před 1. lednem 1990 z činnosti státních orgánů.</a:t>
            </a:r>
          </a:p>
          <a:p>
            <a:pPr>
              <a:buFont typeface="Arial" charset="0"/>
              <a:buNone/>
            </a:pPr>
            <a:endParaRPr lang="cs-CZ" sz="1800" b="1" dirty="0" smtClean="0"/>
          </a:p>
          <a:p>
            <a:pPr>
              <a:buFont typeface="Arial" charset="0"/>
              <a:buNone/>
            </a:pPr>
            <a:endParaRPr lang="cs-CZ" sz="1800" b="1" dirty="0" smtClean="0"/>
          </a:p>
          <a:p>
            <a:pPr>
              <a:buFont typeface="Arial" charset="0"/>
              <a:buNone/>
            </a:pPr>
            <a:endParaRPr lang="cs-CZ" sz="1600" dirty="0" smtClean="0"/>
          </a:p>
        </p:txBody>
      </p:sp>
    </p:spTree>
    <p:extLst>
      <p:ext uri="{BB962C8B-B14F-4D97-AF65-F5344CB8AC3E}">
        <p14:creationId xmlns:p14="http://schemas.microsoft.com/office/powerpoint/2010/main" val="3666955525"/>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Zástupný symbol pro obsah 2"/>
          <p:cNvSpPr>
            <a:spLocks noGrp="1"/>
          </p:cNvSpPr>
          <p:nvPr>
            <p:ph idx="4294967295"/>
          </p:nvPr>
        </p:nvSpPr>
        <p:spPr>
          <a:xfrm>
            <a:off x="0" y="260648"/>
            <a:ext cx="8229600" cy="6336704"/>
          </a:xfrm>
        </p:spPr>
        <p:txBody>
          <a:bodyPr>
            <a:normAutofit/>
          </a:bodyPr>
          <a:lstStyle/>
          <a:p>
            <a:pPr>
              <a:buFont typeface="Arial" charset="0"/>
              <a:buNone/>
            </a:pPr>
            <a:endParaRPr lang="cs-CZ" sz="1800" dirty="0" smtClean="0"/>
          </a:p>
          <a:p>
            <a:pPr>
              <a:buFont typeface="Arial" charset="0"/>
              <a:buNone/>
            </a:pPr>
            <a:r>
              <a:rPr lang="cs-CZ" sz="1800" dirty="0" smtClean="0"/>
              <a:t>(11) Ustanovení odstavců 1 až 3 se nevztahují na archiválie vzniklé před 1. lednem 1990 z činnosti </a:t>
            </a:r>
            <a:r>
              <a:rPr lang="cs-CZ" sz="1800" b="1" dirty="0" smtClean="0"/>
              <a:t>vojenských soudů a prokuratur všech stupňů </a:t>
            </a:r>
            <a:r>
              <a:rPr lang="cs-CZ" sz="1800" dirty="0" smtClean="0"/>
              <a:t>bezpečnostních složek podle zákona o Ústavu pro studium totalitních režimů a o Archivu bezpečnostních složek, jakož </a:t>
            </a:r>
            <a:r>
              <a:rPr lang="cs-CZ" sz="1800" b="1" dirty="0" smtClean="0"/>
              <a:t>i mimořádných lidových soudů, Státního soudu, Národního soudu </a:t>
            </a:r>
            <a:r>
              <a:rPr lang="cs-CZ" sz="1800" dirty="0" smtClean="0"/>
              <a:t>a společenských organizací a politických stran sdružených v Národní frontě, </a:t>
            </a:r>
            <a:r>
              <a:rPr lang="cs-CZ" sz="1800" b="1" dirty="0" smtClean="0"/>
              <a:t>na archiválie, vzniklé z činnosti orgánů německé okupační správy na území odstoupeném Říši i v Protektorátu Čechy a Morava v letech 1938 až 1945</a:t>
            </a:r>
            <a:r>
              <a:rPr lang="cs-CZ" sz="1800" dirty="0" smtClean="0"/>
              <a:t>, na archiválie, které již byly před podáním žádosti o nahlížení do nich veřejně </a:t>
            </a:r>
            <a:r>
              <a:rPr lang="pl-PL" sz="1800" dirty="0" smtClean="0"/>
              <a:t>přístupné, jakož </a:t>
            </a:r>
            <a:r>
              <a:rPr lang="pl-PL" sz="1800" dirty="0"/>
              <a:t>i</a:t>
            </a:r>
            <a:r>
              <a:rPr lang="pl-PL" sz="1800" dirty="0" smtClean="0"/>
              <a:t> na archiválie, které byly jako dokumenty </a:t>
            </a:r>
            <a:r>
              <a:rPr lang="cs-CZ" sz="1800" dirty="0" smtClean="0"/>
              <a:t>veřejně přístupné před prohlášením za archiválie  </a:t>
            </a:r>
            <a:r>
              <a:rPr lang="cs-CZ" sz="1800" dirty="0" smtClean="0">
                <a:solidFill>
                  <a:srgbClr val="7030A0"/>
                </a:solidFill>
              </a:rPr>
              <a:t>(kroniky, zápisy ze zastupitelstva apod.)(doplněno) </a:t>
            </a:r>
          </a:p>
          <a:p>
            <a:pPr>
              <a:buFont typeface="Arial" charset="0"/>
              <a:buNone/>
            </a:pPr>
            <a:endParaRPr lang="cs-CZ" sz="1800" dirty="0" smtClean="0"/>
          </a:p>
          <a:p>
            <a:pPr>
              <a:buFont typeface="Arial" charset="0"/>
              <a:buNone/>
            </a:pPr>
            <a:r>
              <a:rPr lang="cs-CZ" sz="1800" dirty="0" smtClean="0"/>
              <a:t>(12) Ustanovení odstavců 1 až 3 se nevztahují na archiválie, jejichž obsahem jsou statistické soubory dat, získané při demografických a statistických šetřeních, jestliže osobní údaje obsažené v těchto archiváliích lze před nahlížením anonymizovat. </a:t>
            </a:r>
            <a:endParaRPr lang="cs-CZ" sz="1700" dirty="0" smtClean="0"/>
          </a:p>
        </p:txBody>
      </p:sp>
    </p:spTree>
    <p:extLst>
      <p:ext uri="{BB962C8B-B14F-4D97-AF65-F5344CB8AC3E}">
        <p14:creationId xmlns:p14="http://schemas.microsoft.com/office/powerpoint/2010/main" val="130464853"/>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150"/>
            <a:ext cx="8229600" cy="5434013"/>
          </a:xfrm>
        </p:spPr>
        <p:txBody>
          <a:bodyPr>
            <a:normAutofit/>
          </a:bodyPr>
          <a:lstStyle/>
          <a:p>
            <a:pPr marL="0" indent="0">
              <a:buNone/>
            </a:pPr>
            <a:r>
              <a:rPr lang="cs-CZ" sz="1800" dirty="0"/>
              <a:t>(13) Ustanovení odstavců 1 až 3 se nevztahují </a:t>
            </a:r>
            <a:r>
              <a:rPr lang="cs-CZ" sz="1800" dirty="0" smtClean="0"/>
              <a:t>na:</a:t>
            </a:r>
          </a:p>
          <a:p>
            <a:pPr lvl="1"/>
            <a:r>
              <a:rPr lang="cs-CZ" sz="1800" dirty="0" smtClean="0"/>
              <a:t> </a:t>
            </a:r>
            <a:r>
              <a:rPr lang="cs-CZ" sz="1800" dirty="0"/>
              <a:t>původce archiválií; tyto subjekty </a:t>
            </a:r>
            <a:r>
              <a:rPr lang="cs-CZ" sz="1800" dirty="0" smtClean="0"/>
              <a:t>mohou </a:t>
            </a:r>
            <a:r>
              <a:rPr lang="cs-CZ" sz="1800" dirty="0"/>
              <a:t>nahlížet do archiválií, jichž jsou původci, bez </a:t>
            </a:r>
            <a:r>
              <a:rPr lang="cs-CZ" sz="1800" dirty="0" smtClean="0"/>
              <a:t>omezení</a:t>
            </a:r>
            <a:r>
              <a:rPr lang="cs-CZ" sz="1800" dirty="0"/>
              <a:t>,</a:t>
            </a:r>
            <a:endParaRPr lang="cs-CZ" sz="1800" dirty="0" smtClean="0"/>
          </a:p>
          <a:p>
            <a:pPr lvl="1"/>
            <a:r>
              <a:rPr lang="cs-CZ" sz="1800" dirty="0" smtClean="0"/>
              <a:t>právní </a:t>
            </a:r>
            <a:r>
              <a:rPr lang="cs-CZ" sz="1800" dirty="0"/>
              <a:t>nástupce původců </a:t>
            </a:r>
            <a:r>
              <a:rPr lang="cs-CZ" sz="1800" dirty="0" smtClean="0"/>
              <a:t>archiválií,</a:t>
            </a:r>
          </a:p>
          <a:p>
            <a:pPr lvl="1"/>
            <a:r>
              <a:rPr lang="cs-CZ" sz="1800" dirty="0"/>
              <a:t>o</a:t>
            </a:r>
            <a:r>
              <a:rPr lang="cs-CZ" sz="1800" dirty="0" smtClean="0"/>
              <a:t>rganizační </a:t>
            </a:r>
            <a:r>
              <a:rPr lang="cs-CZ" sz="1800" dirty="0"/>
              <a:t>složky státu, ozbrojené síly, bezpečnostní sbory, zpravodajské služby České republiky, územní samosprávné celky, jakož i osoby, které jsou podle zvláštních právních předpisů oprávněny nahlížet do </a:t>
            </a:r>
            <a:r>
              <a:rPr lang="cs-CZ" sz="1800" dirty="0" smtClean="0"/>
              <a:t>dokumentů; </a:t>
            </a:r>
            <a:r>
              <a:rPr lang="cs-CZ" sz="1800" dirty="0"/>
              <a:t>tito mohou nahlížet do archiválií, jejichž původcem je stát či územní samosprávný celek, bez omezení.</a:t>
            </a:r>
          </a:p>
          <a:p>
            <a:pPr marL="0" indent="0">
              <a:buNone/>
            </a:pPr>
            <a:endParaRPr lang="cs-CZ" sz="1800" dirty="0"/>
          </a:p>
        </p:txBody>
      </p:sp>
    </p:spTree>
    <p:extLst>
      <p:ext uri="{BB962C8B-B14F-4D97-AF65-F5344CB8AC3E}">
        <p14:creationId xmlns:p14="http://schemas.microsoft.com/office/powerpoint/2010/main" val="328964895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obsah 2"/>
          <p:cNvSpPr>
            <a:spLocks noGrp="1"/>
          </p:cNvSpPr>
          <p:nvPr>
            <p:ph idx="4294967295"/>
          </p:nvPr>
        </p:nvSpPr>
        <p:spPr>
          <a:xfrm>
            <a:off x="0" y="908050"/>
            <a:ext cx="8229600" cy="5218113"/>
          </a:xfrm>
        </p:spPr>
        <p:txBody>
          <a:bodyPr>
            <a:normAutofit fontScale="92500" lnSpcReduction="10000"/>
          </a:bodyPr>
          <a:lstStyle/>
          <a:p>
            <a:pPr algn="ctr">
              <a:buFont typeface="Arial" charset="0"/>
              <a:buNone/>
            </a:pPr>
            <a:r>
              <a:rPr lang="cs-CZ" sz="1800" i="1" dirty="0" smtClean="0"/>
              <a:t>	</a:t>
            </a:r>
            <a:r>
              <a:rPr lang="cs-CZ" sz="1800" i="1" dirty="0" smtClean="0">
                <a:solidFill>
                  <a:srgbClr val="FF0000"/>
                </a:solidFill>
              </a:rPr>
              <a:t>DÍL 5</a:t>
            </a:r>
            <a:endParaRPr lang="cs-CZ" sz="1800" dirty="0" smtClean="0">
              <a:solidFill>
                <a:srgbClr val="FF0000"/>
              </a:solidFill>
            </a:endParaRPr>
          </a:p>
          <a:p>
            <a:pPr algn="ctr">
              <a:buFont typeface="Arial" charset="0"/>
              <a:buNone/>
            </a:pPr>
            <a:r>
              <a:rPr lang="cs-CZ" sz="1800" i="1" dirty="0" smtClean="0">
                <a:solidFill>
                  <a:srgbClr val="FF0000"/>
                </a:solidFill>
              </a:rPr>
              <a:t>	Soustava archivů a výkon veřejné správy na úseku archivnictví a výkonu spisové služby</a:t>
            </a:r>
            <a:r>
              <a:rPr lang="cs-CZ" sz="1800" b="1" dirty="0" smtClean="0">
                <a:solidFill>
                  <a:srgbClr val="FF0000"/>
                </a:solidFill>
              </a:rPr>
              <a:t> </a:t>
            </a:r>
            <a:endParaRPr lang="cs-CZ" sz="1800" dirty="0" smtClean="0">
              <a:solidFill>
                <a:srgbClr val="FF0000"/>
              </a:solidFill>
            </a:endParaRPr>
          </a:p>
          <a:p>
            <a:pPr algn="ctr">
              <a:buFont typeface="Arial" charset="0"/>
              <a:buNone/>
            </a:pPr>
            <a:r>
              <a:rPr lang="cs-CZ" sz="1600" dirty="0" smtClean="0">
                <a:solidFill>
                  <a:srgbClr val="FF0000"/>
                </a:solidFill>
              </a:rPr>
              <a:t>	§ 42</a:t>
            </a:r>
          </a:p>
          <a:p>
            <a:pPr>
              <a:buFont typeface="Arial" charset="0"/>
              <a:buNone/>
            </a:pPr>
            <a:r>
              <a:rPr lang="cs-CZ" sz="1900" dirty="0" smtClean="0"/>
              <a:t>(1) Archivy se člení na </a:t>
            </a:r>
          </a:p>
          <a:p>
            <a:pPr>
              <a:buFont typeface="Calibri" pitchFamily="34" charset="0"/>
              <a:buAutoNum type="alphaLcParenR"/>
            </a:pPr>
            <a:r>
              <a:rPr lang="cs-CZ" sz="1900" dirty="0" smtClean="0"/>
              <a:t>veřejné archivy, </a:t>
            </a:r>
          </a:p>
          <a:p>
            <a:pPr>
              <a:buFont typeface="Calibri" pitchFamily="34" charset="0"/>
              <a:buAutoNum type="alphaLcParenR"/>
            </a:pPr>
            <a:r>
              <a:rPr lang="cs-CZ" sz="1900" dirty="0" smtClean="0"/>
              <a:t>soukromé archivy.</a:t>
            </a:r>
          </a:p>
          <a:p>
            <a:pPr>
              <a:buFont typeface="Arial" charset="0"/>
              <a:buNone/>
            </a:pPr>
            <a:endParaRPr lang="cs-CZ" sz="1900" dirty="0" smtClean="0"/>
          </a:p>
          <a:p>
            <a:pPr>
              <a:buFont typeface="Arial" charset="0"/>
              <a:buNone/>
            </a:pPr>
            <a:r>
              <a:rPr lang="cs-CZ" sz="1900" dirty="0" smtClean="0"/>
              <a:t>(2) Veřejnými archivy jsou </a:t>
            </a:r>
          </a:p>
          <a:p>
            <a:pPr>
              <a:buFont typeface="Calibri" pitchFamily="34" charset="0"/>
              <a:buAutoNum type="alphaLcParenR"/>
            </a:pPr>
            <a:r>
              <a:rPr lang="cs-CZ" sz="1900" dirty="0" smtClean="0"/>
              <a:t>Národní archiv,</a:t>
            </a:r>
          </a:p>
          <a:p>
            <a:pPr>
              <a:buFont typeface="Calibri" pitchFamily="34" charset="0"/>
              <a:buAutoNum type="alphaLcParenR"/>
            </a:pPr>
            <a:r>
              <a:rPr lang="cs-CZ" sz="1900" dirty="0" smtClean="0"/>
              <a:t>Archiv bezpečnostních složek,</a:t>
            </a:r>
          </a:p>
          <a:p>
            <a:pPr>
              <a:buFont typeface="Calibri" pitchFamily="34" charset="0"/>
              <a:buAutoNum type="alphaLcParenR"/>
            </a:pPr>
            <a:r>
              <a:rPr lang="cs-CZ" sz="1900" dirty="0" smtClean="0"/>
              <a:t>státní oblastní archivy,</a:t>
            </a:r>
          </a:p>
          <a:p>
            <a:pPr>
              <a:buFont typeface="Calibri" pitchFamily="34" charset="0"/>
              <a:buAutoNum type="alphaLcParenR"/>
            </a:pPr>
            <a:r>
              <a:rPr lang="cs-CZ" sz="1900" dirty="0" smtClean="0"/>
              <a:t>specializované archivy,</a:t>
            </a:r>
          </a:p>
          <a:p>
            <a:pPr>
              <a:buFont typeface="Calibri" pitchFamily="34" charset="0"/>
              <a:buAutoNum type="alphaLcParenR"/>
            </a:pPr>
            <a:r>
              <a:rPr lang="cs-CZ" sz="1900" dirty="0" smtClean="0"/>
              <a:t>bezpečnostní archivy,</a:t>
            </a:r>
          </a:p>
          <a:p>
            <a:pPr>
              <a:buFont typeface="Calibri" pitchFamily="34" charset="0"/>
              <a:buAutoNum type="alphaLcParenR"/>
            </a:pPr>
            <a:r>
              <a:rPr lang="cs-CZ" sz="1900" dirty="0" smtClean="0"/>
              <a:t>archivy územních samosprávných celků.</a:t>
            </a:r>
          </a:p>
          <a:p>
            <a:pPr>
              <a:buFont typeface="Arial" charset="0"/>
              <a:buNone/>
            </a:pPr>
            <a:endParaRPr lang="cs-CZ" sz="1900" dirty="0" smtClean="0"/>
          </a:p>
          <a:p>
            <a:pPr>
              <a:buFont typeface="Arial" charset="0"/>
              <a:buNone/>
            </a:pPr>
            <a:r>
              <a:rPr lang="cs-CZ" sz="1900" dirty="0" smtClean="0"/>
              <a:t>(3) Soukromými archivy jsou ostatní archivy zřizované fyzickými nebo právnickými osobami.</a:t>
            </a:r>
          </a:p>
          <a:p>
            <a:pPr>
              <a:buFont typeface="Arial" charset="0"/>
              <a:buNone/>
            </a:pPr>
            <a:endParaRPr lang="cs-CZ" sz="1900" dirty="0" smtClean="0"/>
          </a:p>
        </p:txBody>
      </p:sp>
    </p:spTree>
    <p:extLst>
      <p:ext uri="{BB962C8B-B14F-4D97-AF65-F5344CB8AC3E}">
        <p14:creationId xmlns:p14="http://schemas.microsoft.com/office/powerpoint/2010/main" val="3691437473"/>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obsah 2"/>
          <p:cNvSpPr>
            <a:spLocks noGrp="1"/>
          </p:cNvSpPr>
          <p:nvPr>
            <p:ph idx="4294967295"/>
          </p:nvPr>
        </p:nvSpPr>
        <p:spPr>
          <a:xfrm>
            <a:off x="0" y="908050"/>
            <a:ext cx="8229600" cy="5218113"/>
          </a:xfrm>
        </p:spPr>
        <p:txBody>
          <a:bodyPr/>
          <a:lstStyle/>
          <a:p>
            <a:pPr algn="ctr">
              <a:buFont typeface="Arial" charset="0"/>
              <a:buNone/>
            </a:pPr>
            <a:r>
              <a:rPr lang="cs-CZ" sz="1600" dirty="0" smtClean="0"/>
              <a:t>	</a:t>
            </a:r>
            <a:r>
              <a:rPr lang="cs-CZ" sz="1600" dirty="0" smtClean="0">
                <a:solidFill>
                  <a:srgbClr val="FF0000"/>
                </a:solidFill>
              </a:rPr>
              <a:t>§ 43</a:t>
            </a:r>
          </a:p>
          <a:p>
            <a:pPr algn="ctr">
              <a:buFont typeface="Arial" charset="0"/>
              <a:buNone/>
            </a:pPr>
            <a:endParaRPr lang="cs-CZ" sz="1600" dirty="0" smtClean="0"/>
          </a:p>
          <a:p>
            <a:pPr>
              <a:buFont typeface="Arial" charset="0"/>
              <a:buNone/>
            </a:pPr>
            <a:r>
              <a:rPr lang="cs-CZ" sz="1800" dirty="0" smtClean="0"/>
              <a:t>Postavení správních úřadů na úseku archivnictví a výkonu spisové služby mají</a:t>
            </a:r>
          </a:p>
          <a:p>
            <a:pPr>
              <a:buFont typeface="Arial" charset="0"/>
              <a:buNone/>
            </a:pPr>
            <a:endParaRPr lang="cs-CZ" sz="1800" dirty="0" smtClean="0"/>
          </a:p>
          <a:p>
            <a:pPr>
              <a:buFont typeface="Calibri" pitchFamily="34" charset="0"/>
              <a:buAutoNum type="alphaLcParenR"/>
            </a:pPr>
            <a:r>
              <a:rPr lang="cs-CZ" sz="1800" dirty="0" smtClean="0"/>
              <a:t>ministerstvo,</a:t>
            </a:r>
          </a:p>
          <a:p>
            <a:pPr>
              <a:buFont typeface="Calibri" pitchFamily="34" charset="0"/>
              <a:buAutoNum type="alphaLcParenR"/>
            </a:pPr>
            <a:r>
              <a:rPr lang="cs-CZ" sz="1800" dirty="0" smtClean="0"/>
              <a:t>Národní archiv, Archiv bezpečnostních složek a státní oblastní archivy,</a:t>
            </a:r>
          </a:p>
          <a:p>
            <a:pPr>
              <a:buFont typeface="Calibri" pitchFamily="34" charset="0"/>
              <a:buAutoNum type="alphaLcParenR"/>
            </a:pPr>
            <a:r>
              <a:rPr lang="cs-CZ" sz="1800" dirty="0" smtClean="0"/>
              <a:t>příslušná ministerstva a další ústřední správní úřady, Česká národní banka</a:t>
            </a:r>
            <a:r>
              <a:rPr lang="cs-CZ" sz="1800" b="1" dirty="0" smtClean="0"/>
              <a:t>, </a:t>
            </a:r>
            <a:r>
              <a:rPr lang="cs-CZ" sz="1800" dirty="0" smtClean="0"/>
              <a:t>bezpečnostní sbory a zpravodajské služby České republiky</a:t>
            </a:r>
            <a:r>
              <a:rPr lang="cs-CZ" sz="1800" baseline="30000" dirty="0" smtClean="0"/>
              <a:t> </a:t>
            </a:r>
            <a:r>
              <a:rPr lang="cs-CZ" sz="1800" dirty="0" smtClean="0"/>
              <a:t>, pokud si zřídily specializovaný nebo bezpečnostní archiv; obdobné postavení mají Kancelář Poslanecké sněmovny, Kancelář Senátu a Kancelář prezidenta republiky.</a:t>
            </a:r>
          </a:p>
          <a:p>
            <a:pPr>
              <a:buFont typeface="Arial" charset="0"/>
              <a:buNone/>
            </a:pPr>
            <a:endParaRPr lang="cs-CZ" sz="1600" dirty="0" smtClean="0"/>
          </a:p>
        </p:txBody>
      </p:sp>
    </p:spTree>
    <p:extLst>
      <p:ext uri="{BB962C8B-B14F-4D97-AF65-F5344CB8AC3E}">
        <p14:creationId xmlns:p14="http://schemas.microsoft.com/office/powerpoint/2010/main" val="2603283272"/>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8680"/>
            <a:ext cx="8229600" cy="5577483"/>
          </a:xfrm>
        </p:spPr>
        <p:txBody>
          <a:bodyPr>
            <a:normAutofit fontScale="25000" lnSpcReduction="20000"/>
          </a:bodyPr>
          <a:lstStyle/>
          <a:p>
            <a:pPr marL="0" indent="0" algn="ctr">
              <a:buNone/>
            </a:pPr>
            <a:r>
              <a:rPr lang="cs-CZ" sz="7200" dirty="0" smtClean="0">
                <a:solidFill>
                  <a:srgbClr val="FF0000"/>
                </a:solidFill>
              </a:rPr>
              <a:t>Národní archiv</a:t>
            </a:r>
          </a:p>
          <a:p>
            <a:pPr marL="0" indent="0" algn="ctr">
              <a:buNone/>
            </a:pPr>
            <a:r>
              <a:rPr lang="cs-CZ" sz="7200" dirty="0" smtClean="0">
                <a:solidFill>
                  <a:srgbClr val="FF0000"/>
                </a:solidFill>
              </a:rPr>
              <a:t>§ 46</a:t>
            </a:r>
          </a:p>
          <a:p>
            <a:pPr marL="0" indent="0" algn="ctr">
              <a:buNone/>
            </a:pPr>
            <a:endParaRPr lang="cs-CZ" sz="7200" dirty="0" smtClean="0">
              <a:solidFill>
                <a:srgbClr val="FF0000"/>
              </a:solidFill>
            </a:endParaRPr>
          </a:p>
          <a:p>
            <a:pPr marL="0" indent="0">
              <a:buNone/>
            </a:pPr>
            <a:r>
              <a:rPr lang="cs-CZ" sz="7200" dirty="0"/>
              <a:t>(3) </a:t>
            </a:r>
            <a:r>
              <a:rPr lang="cs-CZ" sz="7200" b="1" dirty="0"/>
              <a:t>Národní archiv na úseku péče o archiválie v digitální podobě</a:t>
            </a:r>
            <a:br>
              <a:rPr lang="cs-CZ" sz="7200" b="1" dirty="0"/>
            </a:br>
            <a:endParaRPr lang="cs-CZ" sz="7200" b="1" dirty="0"/>
          </a:p>
          <a:p>
            <a:pPr marL="0" indent="0">
              <a:buNone/>
            </a:pPr>
            <a:r>
              <a:rPr lang="cs-CZ" sz="7200" dirty="0"/>
              <a:t>a) ukládá archiválie v digitální podobě náležející do jeho péče a archiválie v digitální podobě náležející do péče Archivu bezpečnostních složek, státních oblastních archivů a archivů, které nejsou digitálními archivy a neukládají archiválie v digitální podobě na základě písemné dohody v jiném digitálním archivu; </a:t>
            </a:r>
            <a:br>
              <a:rPr lang="cs-CZ" sz="7200" dirty="0"/>
            </a:br>
            <a:endParaRPr lang="cs-CZ" sz="7200" dirty="0"/>
          </a:p>
          <a:p>
            <a:pPr marL="0" indent="0">
              <a:buNone/>
            </a:pPr>
            <a:r>
              <a:rPr lang="cs-CZ" sz="7200" dirty="0"/>
              <a:t>b) spravuje národní portál,</a:t>
            </a:r>
            <a:br>
              <a:rPr lang="cs-CZ" sz="7200" dirty="0"/>
            </a:br>
            <a:endParaRPr lang="cs-CZ" sz="7200" dirty="0"/>
          </a:p>
          <a:p>
            <a:pPr marL="0" indent="0">
              <a:buNone/>
            </a:pPr>
            <a:r>
              <a:rPr lang="cs-CZ" sz="7200" dirty="0"/>
              <a:t>c) plní pro archivy metodickou a poradenskou funkci v oblasti </a:t>
            </a:r>
            <a:r>
              <a:rPr lang="cs-CZ" sz="7200" dirty="0" err="1"/>
              <a:t>předarchivní</a:t>
            </a:r>
            <a:r>
              <a:rPr lang="cs-CZ" sz="7200" dirty="0"/>
              <a:t> péče o dokumenty v digitální podobě a v oblasti digitalizace archiválií v analogové podobě,</a:t>
            </a:r>
            <a:br>
              <a:rPr lang="cs-CZ" sz="7200" dirty="0"/>
            </a:br>
            <a:endParaRPr lang="cs-CZ" sz="7200" dirty="0"/>
          </a:p>
          <a:p>
            <a:pPr marL="0" indent="0">
              <a:buNone/>
            </a:pPr>
            <a:r>
              <a:rPr lang="cs-CZ" sz="7200" dirty="0"/>
              <a:t>d) provádí vědeckou a výzkumnou činnost na úseku životního cyklu dokumentů v digitální podobě,</a:t>
            </a:r>
            <a:br>
              <a:rPr lang="cs-CZ" sz="7200" dirty="0"/>
            </a:br>
            <a:endParaRPr lang="cs-CZ" sz="7200" dirty="0"/>
          </a:p>
          <a:p>
            <a:pPr marL="0" indent="0">
              <a:buNone/>
            </a:pPr>
            <a:r>
              <a:rPr lang="cs-CZ" sz="7200" dirty="0"/>
              <a:t>e) poskytuje archivům údaje potřebné pro evidenci archiválií v digitální podobě a služby pro shromažďování a zpřístupňování popisů archiválií v digitální podobě a replik archiválií v digitální podobě,</a:t>
            </a:r>
            <a:br>
              <a:rPr lang="cs-CZ" sz="7200" dirty="0"/>
            </a:br>
            <a:endParaRPr lang="cs-CZ" sz="7200" dirty="0"/>
          </a:p>
          <a:p>
            <a:pPr marL="0" indent="0">
              <a:buNone/>
            </a:pPr>
            <a:r>
              <a:rPr lang="cs-CZ" sz="7200" dirty="0"/>
              <a:t>f) vydává závazné stanovisko k žádosti o udělení oprávnění k ukládání archiválií v digitální podobě.</a:t>
            </a:r>
            <a:br>
              <a:rPr lang="cs-CZ" sz="7200" dirty="0"/>
            </a:br>
            <a:endParaRPr lang="cs-CZ" sz="7200" dirty="0" smtClean="0">
              <a:solidFill>
                <a:srgbClr val="FF0000"/>
              </a:solidFill>
            </a:endParaRPr>
          </a:p>
          <a:p>
            <a:pPr marL="0" indent="0">
              <a:buNone/>
            </a:pPr>
            <a:endParaRPr lang="cs-CZ" sz="1600" dirty="0">
              <a:solidFill>
                <a:srgbClr val="FF0000"/>
              </a:solidFill>
            </a:endParaRPr>
          </a:p>
          <a:p>
            <a:pPr marL="0" indent="0">
              <a:buNone/>
            </a:pPr>
            <a:endParaRPr lang="cs-CZ" dirty="0"/>
          </a:p>
        </p:txBody>
      </p:sp>
    </p:spTree>
    <p:extLst>
      <p:ext uri="{BB962C8B-B14F-4D97-AF65-F5344CB8AC3E}">
        <p14:creationId xmlns:p14="http://schemas.microsoft.com/office/powerpoint/2010/main" val="163561202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Zástupný symbol pro obsah 2"/>
          <p:cNvSpPr>
            <a:spLocks noGrp="1"/>
          </p:cNvSpPr>
          <p:nvPr>
            <p:ph idx="4294967295"/>
          </p:nvPr>
        </p:nvSpPr>
        <p:spPr>
          <a:xfrm>
            <a:off x="0" y="692150"/>
            <a:ext cx="8229600" cy="5434013"/>
          </a:xfrm>
        </p:spPr>
        <p:txBody>
          <a:bodyPr>
            <a:normAutofit fontScale="92500" lnSpcReduction="20000"/>
          </a:bodyPr>
          <a:lstStyle/>
          <a:p>
            <a:pPr algn="ctr">
              <a:buFont typeface="Arial" charset="0"/>
              <a:buNone/>
            </a:pPr>
            <a:r>
              <a:rPr lang="cs-CZ" sz="1900" dirty="0" smtClean="0">
                <a:solidFill>
                  <a:srgbClr val="FF0000"/>
                </a:solidFill>
              </a:rPr>
              <a:t>Státní oblastní archivy</a:t>
            </a:r>
          </a:p>
          <a:p>
            <a:pPr algn="ctr">
              <a:buFont typeface="Arial" charset="0"/>
              <a:buNone/>
            </a:pPr>
            <a:r>
              <a:rPr lang="cs-CZ" sz="1900" dirty="0" smtClean="0">
                <a:solidFill>
                  <a:srgbClr val="FF0000"/>
                </a:solidFill>
              </a:rPr>
              <a:t>	§ 47 </a:t>
            </a:r>
          </a:p>
          <a:p>
            <a:pPr algn="ctr">
              <a:buFont typeface="Arial" charset="0"/>
              <a:buNone/>
            </a:pPr>
            <a:endParaRPr lang="cs-CZ" sz="1900" dirty="0" smtClean="0">
              <a:solidFill>
                <a:srgbClr val="0070C0"/>
              </a:solidFill>
            </a:endParaRPr>
          </a:p>
          <a:p>
            <a:pPr>
              <a:buFont typeface="Arial" charset="0"/>
              <a:buAutoNum type="arabicParenBoth"/>
            </a:pPr>
            <a:r>
              <a:rPr lang="cs-CZ" sz="1900" dirty="0" smtClean="0"/>
              <a:t>Státními oblastními archivy jsou </a:t>
            </a:r>
          </a:p>
          <a:p>
            <a:pPr>
              <a:buFont typeface="Arial" charset="0"/>
              <a:buNone/>
            </a:pPr>
            <a:endParaRPr lang="cs-CZ" sz="1900" dirty="0" smtClean="0"/>
          </a:p>
          <a:p>
            <a:pPr lvl="1">
              <a:buFont typeface="Calibri" pitchFamily="34" charset="0"/>
              <a:buAutoNum type="alphaLcParenR"/>
            </a:pPr>
            <a:r>
              <a:rPr lang="cs-CZ" sz="1900" dirty="0" smtClean="0"/>
              <a:t>Státní oblastní archiv v Praze,</a:t>
            </a:r>
          </a:p>
          <a:p>
            <a:pPr lvl="1">
              <a:buFont typeface="Calibri" pitchFamily="34" charset="0"/>
              <a:buAutoNum type="alphaLcParenR"/>
            </a:pPr>
            <a:r>
              <a:rPr lang="cs-CZ" sz="1900" dirty="0" smtClean="0"/>
              <a:t>Státní oblastní archiv v Třeboni,</a:t>
            </a:r>
          </a:p>
          <a:p>
            <a:pPr lvl="1">
              <a:buFont typeface="Calibri" pitchFamily="34" charset="0"/>
              <a:buAutoNum type="alphaLcParenR"/>
            </a:pPr>
            <a:r>
              <a:rPr lang="cs-CZ" sz="1900" dirty="0" smtClean="0"/>
              <a:t>Státní oblastní archiv v Plzni,</a:t>
            </a:r>
          </a:p>
          <a:p>
            <a:pPr lvl="1">
              <a:buFont typeface="Calibri" pitchFamily="34" charset="0"/>
              <a:buAutoNum type="alphaLcParenR"/>
            </a:pPr>
            <a:r>
              <a:rPr lang="cs-CZ" sz="1900" dirty="0" smtClean="0"/>
              <a:t>Státní oblastní archiv v Litoměřicích,</a:t>
            </a:r>
          </a:p>
          <a:p>
            <a:pPr lvl="1">
              <a:buFont typeface="Calibri" pitchFamily="34" charset="0"/>
              <a:buAutoNum type="alphaLcParenR"/>
            </a:pPr>
            <a:r>
              <a:rPr lang="cs-CZ" sz="1900" dirty="0" smtClean="0"/>
              <a:t>Státní oblastní archiv v Zámrsku,</a:t>
            </a:r>
          </a:p>
          <a:p>
            <a:pPr lvl="1">
              <a:buFont typeface="Calibri" pitchFamily="34" charset="0"/>
              <a:buAutoNum type="alphaLcParenR"/>
            </a:pPr>
            <a:r>
              <a:rPr lang="cs-CZ" sz="1900" b="1" dirty="0" smtClean="0"/>
              <a:t>Moravský zemský archiv v Brně,</a:t>
            </a:r>
          </a:p>
          <a:p>
            <a:pPr lvl="1">
              <a:buFont typeface="Calibri" pitchFamily="34" charset="0"/>
              <a:buAutoNum type="alphaLcParenR"/>
            </a:pPr>
            <a:r>
              <a:rPr lang="cs-CZ" sz="1900" dirty="0" smtClean="0"/>
              <a:t>Zemský archiv v Opavě.</a:t>
            </a:r>
          </a:p>
          <a:p>
            <a:pPr>
              <a:buFont typeface="Arial" charset="0"/>
              <a:buNone/>
            </a:pPr>
            <a:endParaRPr lang="cs-CZ" sz="1900" dirty="0" smtClean="0"/>
          </a:p>
          <a:p>
            <a:pPr>
              <a:buFont typeface="Arial" charset="0"/>
              <a:buNone/>
            </a:pPr>
            <a:r>
              <a:rPr lang="cs-CZ" sz="1900" dirty="0" smtClean="0"/>
              <a:t>(2) Státní oblastní archivy jsou správními úřady, které jsou přímo řízeny ministerstvem. </a:t>
            </a:r>
          </a:p>
          <a:p>
            <a:pPr>
              <a:buFont typeface="Arial" charset="0"/>
              <a:buNone/>
            </a:pPr>
            <a:endParaRPr lang="cs-CZ" sz="1900" dirty="0" smtClean="0"/>
          </a:p>
          <a:p>
            <a:pPr>
              <a:buFont typeface="Arial" charset="0"/>
              <a:buNone/>
            </a:pPr>
            <a:r>
              <a:rPr lang="cs-CZ" sz="1900" dirty="0" smtClean="0"/>
              <a:t>(3) Státní oblastní archivy jsou organizačními složkami státu a účetními jednotkami; jejich rozpočty jsou součástí rozpočtové kapitoly ministerstva. </a:t>
            </a:r>
          </a:p>
          <a:p>
            <a:pPr>
              <a:buFont typeface="Arial" charset="0"/>
              <a:buNone/>
            </a:pPr>
            <a:endParaRPr lang="cs-CZ" sz="1900" dirty="0" smtClean="0"/>
          </a:p>
          <a:p>
            <a:pPr>
              <a:buFont typeface="Arial" charset="0"/>
              <a:buNone/>
            </a:pPr>
            <a:r>
              <a:rPr lang="cs-CZ" sz="1900" dirty="0" smtClean="0"/>
              <a:t>(6) Vnitřní organizační jednotkou státních oblastních archivů jsou státní okresní archivy. </a:t>
            </a:r>
          </a:p>
        </p:txBody>
      </p:sp>
    </p:spTree>
    <p:extLst>
      <p:ext uri="{BB962C8B-B14F-4D97-AF65-F5344CB8AC3E}">
        <p14:creationId xmlns:p14="http://schemas.microsoft.com/office/powerpoint/2010/main" val="200534625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sah 2"/>
          <p:cNvSpPr>
            <a:spLocks noGrp="1"/>
          </p:cNvSpPr>
          <p:nvPr>
            <p:ph idx="4294967295"/>
          </p:nvPr>
        </p:nvSpPr>
        <p:spPr>
          <a:xfrm>
            <a:off x="0" y="765175"/>
            <a:ext cx="8229600" cy="5360988"/>
          </a:xfrm>
        </p:spPr>
        <p:txBody>
          <a:bodyPr/>
          <a:lstStyle/>
          <a:p>
            <a:pPr algn="ctr">
              <a:buFont typeface="Arial" charset="0"/>
              <a:buNone/>
            </a:pPr>
            <a:r>
              <a:rPr lang="cs-CZ" sz="1800" dirty="0" smtClean="0">
                <a:solidFill>
                  <a:srgbClr val="FF0000"/>
                </a:solidFill>
              </a:rPr>
              <a:t>§ 48</a:t>
            </a:r>
          </a:p>
          <a:p>
            <a:pPr>
              <a:buFont typeface="Arial" charset="0"/>
              <a:buNone/>
            </a:pPr>
            <a:endParaRPr lang="cs-CZ" sz="1800" dirty="0" smtClean="0"/>
          </a:p>
          <a:p>
            <a:pPr>
              <a:buFont typeface="Arial" charset="0"/>
              <a:buAutoNum type="arabicParenBoth"/>
            </a:pPr>
            <a:r>
              <a:rPr lang="cs-CZ" sz="1800" dirty="0" smtClean="0"/>
              <a:t>Správní obvody státních oblastních archivů jsou vymezeny územím krajů, a to pro</a:t>
            </a:r>
          </a:p>
          <a:p>
            <a:pPr>
              <a:buFont typeface="Arial" charset="0"/>
              <a:buNone/>
            </a:pPr>
            <a:r>
              <a:rPr lang="cs-CZ" sz="1800" dirty="0" smtClean="0"/>
              <a:t>	f)	Moravský zemský archiv v Brně územím krajů Jihomoravského, Vysočina a Zlínského,</a:t>
            </a:r>
          </a:p>
          <a:p>
            <a:pPr>
              <a:buFont typeface="Arial" charset="0"/>
              <a:buNone/>
            </a:pPr>
            <a:endParaRPr lang="cs-CZ" sz="1800" dirty="0" smtClean="0"/>
          </a:p>
          <a:p>
            <a:pPr>
              <a:buFont typeface="Arial" charset="0"/>
              <a:buNone/>
            </a:pPr>
            <a:endParaRPr lang="cs-CZ" sz="1800" dirty="0" smtClean="0"/>
          </a:p>
          <a:p>
            <a:pPr>
              <a:buFont typeface="Arial" charset="0"/>
              <a:buNone/>
            </a:pPr>
            <a:r>
              <a:rPr lang="cs-CZ" sz="1800" dirty="0" smtClean="0"/>
              <a:t>(2) Určení místní příslušnosti státního oblastního archivu se řídí </a:t>
            </a:r>
          </a:p>
          <a:p>
            <a:pPr>
              <a:buFont typeface="Calibri" pitchFamily="34" charset="0"/>
              <a:buAutoNum type="alphaLcParenR"/>
            </a:pPr>
            <a:r>
              <a:rPr lang="cs-CZ" sz="1800" dirty="0" smtClean="0"/>
              <a:t>místem trvalého pobytu, je-li původcem, vlastníkem nebo držitelem archiválie fyzická osoba, která není podnikatelem,</a:t>
            </a:r>
          </a:p>
          <a:p>
            <a:pPr>
              <a:buFont typeface="Calibri" pitchFamily="34" charset="0"/>
              <a:buAutoNum type="alphaLcParenR"/>
            </a:pPr>
            <a:r>
              <a:rPr lang="cs-CZ" sz="1800" dirty="0" smtClean="0"/>
              <a:t>místem podnikání, je-li původcem, vlastníkem nebo držitelem archiválie fyzická osoba, která je podnikatelem,</a:t>
            </a:r>
          </a:p>
          <a:p>
            <a:pPr>
              <a:buFont typeface="Calibri" pitchFamily="34" charset="0"/>
              <a:buAutoNum type="alphaLcParenR"/>
            </a:pPr>
            <a:r>
              <a:rPr lang="cs-CZ" sz="1800" dirty="0" smtClean="0"/>
              <a:t>sídlem původce, je-li původcem, vlastníkem nebo držitelem archiválie právnická osoba,</a:t>
            </a:r>
          </a:p>
          <a:p>
            <a:pPr>
              <a:buFont typeface="Calibri" pitchFamily="34" charset="0"/>
              <a:buAutoNum type="alphaLcParenR"/>
            </a:pPr>
            <a:r>
              <a:rPr lang="cs-CZ" sz="1800" dirty="0"/>
              <a:t>m</a:t>
            </a:r>
            <a:r>
              <a:rPr lang="cs-CZ" sz="1800" dirty="0" smtClean="0"/>
              <a:t>ístem, kde se nachází provozovna, ve které se vykonává koncesovaná živnost vedení spisovny, </a:t>
            </a:r>
          </a:p>
          <a:p>
            <a:pPr>
              <a:buFont typeface="Arial" charset="0"/>
              <a:buNone/>
            </a:pPr>
            <a:endParaRPr lang="cs-CZ" sz="1600" dirty="0" smtClean="0"/>
          </a:p>
          <a:p>
            <a:pPr>
              <a:buFont typeface="Arial" charset="0"/>
              <a:buNone/>
            </a:pPr>
            <a:endParaRPr lang="cs-CZ" sz="1600" dirty="0" smtClean="0">
              <a:solidFill>
                <a:srgbClr val="7030A0"/>
              </a:solidFill>
            </a:endParaRPr>
          </a:p>
        </p:txBody>
      </p:sp>
    </p:spTree>
    <p:extLst>
      <p:ext uri="{BB962C8B-B14F-4D97-AF65-F5344CB8AC3E}">
        <p14:creationId xmlns:p14="http://schemas.microsoft.com/office/powerpoint/2010/main" val="1837960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vývoj –  17. století</a:t>
            </a:r>
            <a:br>
              <a:rPr lang="cs-CZ" sz="1800" dirty="0" smtClean="0">
                <a:solidFill>
                  <a:srgbClr val="FF0000"/>
                </a:solidFill>
              </a:rPr>
            </a:br>
            <a:r>
              <a:rPr lang="cs-CZ" sz="1600" dirty="0" smtClean="0">
                <a:solidFill>
                  <a:srgbClr val="FF0000"/>
                </a:solidFill>
              </a:rPr>
              <a:t>5/10</a:t>
            </a:r>
            <a:endParaRPr lang="cs-CZ" sz="1800" dirty="0"/>
          </a:p>
        </p:txBody>
      </p:sp>
      <p:sp>
        <p:nvSpPr>
          <p:cNvPr id="3" name="Zástupný symbol pro obsah 2"/>
          <p:cNvSpPr>
            <a:spLocks noGrp="1"/>
          </p:cNvSpPr>
          <p:nvPr>
            <p:ph idx="1"/>
          </p:nvPr>
        </p:nvSpPr>
        <p:spPr/>
        <p:txBody>
          <a:bodyPr>
            <a:normAutofit/>
          </a:bodyPr>
          <a:lstStyle/>
          <a:p>
            <a:r>
              <a:rPr lang="cs-CZ" sz="1800" dirty="0"/>
              <a:t>Aktové období (od </a:t>
            </a:r>
            <a:r>
              <a:rPr lang="cs-CZ" sz="1800" dirty="0" smtClean="0"/>
              <a:t>17. </a:t>
            </a:r>
            <a:r>
              <a:rPr lang="cs-CZ" sz="1800" dirty="0"/>
              <a:t>století)</a:t>
            </a:r>
          </a:p>
          <a:p>
            <a:pPr marL="0" indent="0">
              <a:buNone/>
            </a:pPr>
            <a:endParaRPr lang="cs-CZ" sz="1800" dirty="0" smtClean="0"/>
          </a:p>
          <a:p>
            <a:r>
              <a:rPr lang="cs-CZ" sz="1800" dirty="0" smtClean="0"/>
              <a:t>V 17. </a:t>
            </a:r>
            <a:r>
              <a:rPr lang="cs-CZ" sz="1800" dirty="0"/>
              <a:t>století se začíná vytvářet tradice byrokratického správního aparátu (nové zeměpanské úřady – např. na Moravě tribunál, založený v roce 1636, česká a dvorská kancelář, komora a apelační soud). Jeho hlavními rysy jsou:</a:t>
            </a:r>
          </a:p>
          <a:p>
            <a:pPr lvl="1"/>
            <a:r>
              <a:rPr lang="cs-CZ" sz="1600" dirty="0"/>
              <a:t>Systematické písemné vyřizování přikázané agendy</a:t>
            </a:r>
          </a:p>
          <a:p>
            <a:pPr lvl="1"/>
            <a:r>
              <a:rPr lang="cs-CZ" sz="1600" dirty="0"/>
              <a:t>Rozdělení práce v kancelářích na několik speciálních na sebe navazujících úkonů</a:t>
            </a:r>
          </a:p>
          <a:p>
            <a:pPr lvl="1"/>
            <a:r>
              <a:rPr lang="cs-CZ" sz="1600" dirty="0"/>
              <a:t>Snaha po dokumentaci celého oběhu spisů</a:t>
            </a:r>
          </a:p>
          <a:p>
            <a:pPr lvl="1"/>
            <a:r>
              <a:rPr lang="cs-CZ" sz="1600" dirty="0"/>
              <a:t>Zavádění přesnější evidence o uložení spisů</a:t>
            </a:r>
          </a:p>
          <a:p>
            <a:pPr lvl="1"/>
            <a:r>
              <a:rPr lang="cs-CZ" sz="1600" dirty="0"/>
              <a:t>Záměrné vytváření tzv. aktových registratur (celé spisy již nemohly být opisovány do </a:t>
            </a:r>
            <a:r>
              <a:rPr lang="cs-CZ" sz="1600" dirty="0" err="1"/>
              <a:t>register</a:t>
            </a:r>
            <a:r>
              <a:rPr lang="cs-CZ" sz="1600" dirty="0"/>
              <a:t> a kopiářů</a:t>
            </a:r>
            <a:r>
              <a:rPr lang="cs-CZ" sz="1600" dirty="0" smtClean="0"/>
              <a:t>)</a:t>
            </a:r>
            <a:endParaRPr lang="cs-CZ" sz="1800" dirty="0" smtClean="0"/>
          </a:p>
          <a:p>
            <a:pPr marL="0" indent="0">
              <a:buNone/>
            </a:pPr>
            <a:endParaRPr lang="cs-CZ" sz="1800" dirty="0" smtClean="0"/>
          </a:p>
          <a:p>
            <a:r>
              <a:rPr lang="cs-CZ" sz="1800" dirty="0"/>
              <a:t>Od 17. století</a:t>
            </a:r>
          </a:p>
          <a:p>
            <a:pPr lvl="1"/>
            <a:r>
              <a:rPr lang="cs-CZ" sz="1600" dirty="0"/>
              <a:t>Ve všeobecné státní správě větší pestrost spisů, rozšiřuje se počet písemností, statistických, anketních, rozvah, osobních spisů (žádost o místo, jmenovací dekrety)</a:t>
            </a:r>
          </a:p>
          <a:p>
            <a:pPr lvl="1"/>
            <a:endParaRPr lang="cs-CZ" sz="1600" dirty="0"/>
          </a:p>
          <a:p>
            <a:endParaRPr lang="cs-CZ" sz="1800" dirty="0"/>
          </a:p>
          <a:p>
            <a:endParaRPr lang="cs-CZ" sz="1800" dirty="0"/>
          </a:p>
          <a:p>
            <a:endParaRPr lang="cs-CZ" sz="1800" dirty="0"/>
          </a:p>
          <a:p>
            <a:pPr marL="457200" lvl="1" indent="0">
              <a:buNone/>
            </a:pPr>
            <a:endParaRPr lang="cs-CZ" sz="1200" dirty="0"/>
          </a:p>
        </p:txBody>
      </p:sp>
    </p:spTree>
    <p:extLst>
      <p:ext uri="{BB962C8B-B14F-4D97-AF65-F5344CB8AC3E}">
        <p14:creationId xmlns:p14="http://schemas.microsoft.com/office/powerpoint/2010/main" val="103321136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obsah 2"/>
          <p:cNvSpPr>
            <a:spLocks noGrp="1"/>
          </p:cNvSpPr>
          <p:nvPr>
            <p:ph idx="4294967295"/>
          </p:nvPr>
        </p:nvSpPr>
        <p:spPr>
          <a:xfrm>
            <a:off x="0" y="333374"/>
            <a:ext cx="8229600" cy="6191969"/>
          </a:xfrm>
        </p:spPr>
        <p:txBody>
          <a:bodyPr>
            <a:normAutofit/>
          </a:bodyPr>
          <a:lstStyle/>
          <a:p>
            <a:pPr algn="ctr">
              <a:buFont typeface="Arial" charset="0"/>
              <a:buNone/>
            </a:pPr>
            <a:r>
              <a:rPr lang="cs-CZ" sz="1600" dirty="0" smtClean="0">
                <a:solidFill>
                  <a:srgbClr val="FF0000"/>
                </a:solidFill>
              </a:rPr>
              <a:t>	</a:t>
            </a:r>
            <a:r>
              <a:rPr lang="cs-CZ" sz="1800" dirty="0" smtClean="0">
                <a:solidFill>
                  <a:srgbClr val="FF0000"/>
                </a:solidFill>
              </a:rPr>
              <a:t>§ 49</a:t>
            </a:r>
          </a:p>
          <a:p>
            <a:pPr>
              <a:buFont typeface="Arial" charset="0"/>
              <a:buAutoNum type="arabicParenBoth"/>
            </a:pPr>
            <a:endParaRPr lang="cs-CZ" sz="1600" dirty="0" smtClean="0"/>
          </a:p>
          <a:p>
            <a:pPr>
              <a:buFont typeface="Arial" charset="0"/>
              <a:buAutoNum type="arabicParenBoth"/>
            </a:pPr>
            <a:r>
              <a:rPr lang="cs-CZ" sz="1800" dirty="0" smtClean="0"/>
              <a:t>Státní oblastní archiv</a:t>
            </a:r>
            <a:endParaRPr lang="cs-CZ" sz="1800" i="1" dirty="0" smtClean="0">
              <a:solidFill>
                <a:schemeClr val="accent6">
                  <a:lumMod val="75000"/>
                </a:schemeClr>
              </a:solidFill>
            </a:endParaRPr>
          </a:p>
          <a:p>
            <a:pPr marL="0" indent="0">
              <a:buNone/>
            </a:pPr>
            <a:r>
              <a:rPr lang="cs-CZ" sz="1800" b="1" dirty="0"/>
              <a:t>a) kontroluje výkon spisové služby u</a:t>
            </a:r>
          </a:p>
          <a:p>
            <a:pPr marL="0" indent="0">
              <a:buNone/>
            </a:pPr>
            <a:r>
              <a:rPr lang="cs-CZ" sz="1800" dirty="0" smtClean="0"/>
              <a:t>	1</a:t>
            </a:r>
            <a:r>
              <a:rPr lang="cs-CZ" sz="1800" dirty="0"/>
              <a:t>. organizačních složek státu s jinou než celostátní působností,</a:t>
            </a:r>
          </a:p>
          <a:p>
            <a:pPr marL="0" indent="0">
              <a:buNone/>
            </a:pPr>
            <a:r>
              <a:rPr lang="cs-CZ" sz="1800" dirty="0" smtClean="0"/>
              <a:t>	2</a:t>
            </a:r>
            <a:r>
              <a:rPr lang="cs-CZ" sz="1800" dirty="0"/>
              <a:t>. státních příspěvkových organizací zřízených organizační složkou státu s </a:t>
            </a:r>
            <a:r>
              <a:rPr lang="cs-CZ" sz="1800" dirty="0" smtClean="0"/>
              <a:t>	     jinou </a:t>
            </a:r>
            <a:r>
              <a:rPr lang="cs-CZ" sz="1800" dirty="0"/>
              <a:t>než celostátní působností,</a:t>
            </a:r>
          </a:p>
          <a:p>
            <a:pPr marL="0" indent="0">
              <a:buNone/>
            </a:pPr>
            <a:r>
              <a:rPr lang="cs-CZ" sz="1800" dirty="0" smtClean="0"/>
              <a:t>	3</a:t>
            </a:r>
            <a:r>
              <a:rPr lang="cs-CZ" sz="1800" dirty="0"/>
              <a:t>. státních podniků,</a:t>
            </a:r>
          </a:p>
          <a:p>
            <a:pPr marL="0" indent="0">
              <a:buNone/>
            </a:pPr>
            <a:r>
              <a:rPr lang="cs-CZ" sz="1800" dirty="0" smtClean="0"/>
              <a:t>	4</a:t>
            </a:r>
            <a:r>
              <a:rPr lang="cs-CZ" sz="1800" dirty="0"/>
              <a:t>. právnických osob zřízených zákonem s jinou než celostátní působností,</a:t>
            </a:r>
          </a:p>
          <a:p>
            <a:pPr marL="0" indent="0">
              <a:buNone/>
            </a:pPr>
            <a:r>
              <a:rPr lang="cs-CZ" sz="1800" dirty="0" smtClean="0"/>
              <a:t>	5</a:t>
            </a:r>
            <a:r>
              <a:rPr lang="cs-CZ" sz="1800" dirty="0"/>
              <a:t>. územních samosprávných celků,</a:t>
            </a:r>
          </a:p>
          <a:p>
            <a:pPr marL="0" indent="0">
              <a:buNone/>
            </a:pPr>
            <a:r>
              <a:rPr lang="cs-CZ" sz="1800" dirty="0" smtClean="0"/>
              <a:t>	6</a:t>
            </a:r>
            <a:r>
              <a:rPr lang="cs-CZ" sz="1800" dirty="0"/>
              <a:t>. organizačních složek územních samosprávných celků,</a:t>
            </a:r>
          </a:p>
          <a:p>
            <a:pPr marL="0" indent="0">
              <a:buNone/>
            </a:pPr>
            <a:r>
              <a:rPr lang="cs-CZ" sz="1800" dirty="0" smtClean="0"/>
              <a:t>	7</a:t>
            </a:r>
            <a:r>
              <a:rPr lang="cs-CZ" sz="1800" dirty="0"/>
              <a:t>. právnických osob zřízených nebo založených územním samosprávným </a:t>
            </a:r>
            <a:r>
              <a:rPr lang="cs-CZ" sz="1800" dirty="0" smtClean="0"/>
              <a:t>	    celkem</a:t>
            </a:r>
            <a:r>
              <a:rPr lang="cs-CZ" sz="1800" dirty="0"/>
              <a:t>,</a:t>
            </a:r>
          </a:p>
          <a:p>
            <a:pPr marL="0" indent="0">
              <a:buNone/>
            </a:pPr>
            <a:r>
              <a:rPr lang="cs-CZ" sz="1800" dirty="0" smtClean="0"/>
              <a:t>	8</a:t>
            </a:r>
            <a:r>
              <a:rPr lang="cs-CZ" sz="1800" dirty="0"/>
              <a:t>. vysokých škol,</a:t>
            </a:r>
          </a:p>
          <a:p>
            <a:pPr marL="0" indent="0">
              <a:buNone/>
            </a:pPr>
            <a:r>
              <a:rPr lang="cs-CZ" sz="1800" dirty="0" smtClean="0"/>
              <a:t>	9</a:t>
            </a:r>
            <a:r>
              <a:rPr lang="cs-CZ" sz="1800" dirty="0"/>
              <a:t>. škol,</a:t>
            </a:r>
          </a:p>
          <a:p>
            <a:pPr marL="0" indent="0">
              <a:buNone/>
            </a:pPr>
            <a:r>
              <a:rPr lang="cs-CZ" sz="1800" dirty="0" smtClean="0"/>
              <a:t>	10</a:t>
            </a:r>
            <a:r>
              <a:rPr lang="cs-CZ" sz="1800" dirty="0"/>
              <a:t>. zdravotních pojišťoven,</a:t>
            </a:r>
          </a:p>
          <a:p>
            <a:pPr marL="0" indent="0">
              <a:buNone/>
            </a:pPr>
            <a:r>
              <a:rPr lang="cs-CZ" sz="1800" dirty="0" smtClean="0"/>
              <a:t>	11</a:t>
            </a:r>
            <a:r>
              <a:rPr lang="cs-CZ" sz="1800" dirty="0"/>
              <a:t>. veřejných výzkumných institucí s výjimkou těch zřízených organizační </a:t>
            </a:r>
            <a:r>
              <a:rPr lang="cs-CZ" sz="1800" dirty="0" smtClean="0"/>
              <a:t>	       složkou </a:t>
            </a:r>
            <a:r>
              <a:rPr lang="cs-CZ" sz="1800" dirty="0"/>
              <a:t>státu s celostátní působností,</a:t>
            </a:r>
          </a:p>
          <a:p>
            <a:pPr marL="0" indent="0">
              <a:buNone/>
            </a:pPr>
            <a:endParaRPr lang="cs-CZ" sz="1800" dirty="0" smtClean="0"/>
          </a:p>
        </p:txBody>
      </p:sp>
    </p:spTree>
    <p:extLst>
      <p:ext uri="{BB962C8B-B14F-4D97-AF65-F5344CB8AC3E}">
        <p14:creationId xmlns:p14="http://schemas.microsoft.com/office/powerpoint/2010/main" val="2080248465"/>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765175"/>
            <a:ext cx="8229600" cy="5360988"/>
          </a:xfrm>
        </p:spPr>
        <p:txBody>
          <a:bodyPr>
            <a:normAutofit/>
          </a:bodyPr>
          <a:lstStyle/>
          <a:p>
            <a:pPr marL="0" indent="0">
              <a:buNone/>
            </a:pPr>
            <a:r>
              <a:rPr lang="cs-CZ" sz="1800" dirty="0"/>
              <a:t>b) provádí výběr archiválií ve skartačním řízení u</a:t>
            </a:r>
          </a:p>
          <a:p>
            <a:pPr marL="0" indent="0">
              <a:buNone/>
            </a:pPr>
            <a:r>
              <a:rPr lang="cs-CZ" sz="1800" dirty="0" smtClean="0"/>
              <a:t>	1</a:t>
            </a:r>
            <a:r>
              <a:rPr lang="cs-CZ" sz="1800" dirty="0"/>
              <a:t>. původců uvedených v písmenu a),</a:t>
            </a:r>
          </a:p>
          <a:p>
            <a:pPr marL="0" indent="0">
              <a:buNone/>
            </a:pPr>
            <a:r>
              <a:rPr lang="cs-CZ" sz="1800" dirty="0" smtClean="0"/>
              <a:t>	2</a:t>
            </a:r>
            <a:r>
              <a:rPr lang="cs-CZ" sz="1800" dirty="0"/>
              <a:t>. původců uvedených v písmenu c) bodech 1 až 12, kteří požádají o výběr </a:t>
            </a:r>
            <a:r>
              <a:rPr lang="cs-CZ" sz="1800" dirty="0" smtClean="0"/>
              <a:t>	    archiválií </a:t>
            </a:r>
            <a:r>
              <a:rPr lang="cs-CZ" sz="1800" dirty="0"/>
              <a:t>ve skartačním řízení, s výjimkou vrcholných nebo obdobných </a:t>
            </a:r>
            <a:r>
              <a:rPr lang="cs-CZ" sz="1800" dirty="0" smtClean="0"/>
              <a:t>	    orgánů </a:t>
            </a:r>
            <a:r>
              <a:rPr lang="cs-CZ" sz="1800" dirty="0"/>
              <a:t>těchto původců a s výjimkou původců, kteří si zřídili soukromý </a:t>
            </a:r>
            <a:r>
              <a:rPr lang="cs-CZ" sz="1800" dirty="0" smtClean="0"/>
              <a:t>	    archiv</a:t>
            </a:r>
            <a:r>
              <a:rPr lang="cs-CZ" sz="1800" dirty="0"/>
              <a:t>,</a:t>
            </a:r>
          </a:p>
          <a:p>
            <a:pPr marL="0" indent="0">
              <a:buNone/>
            </a:pPr>
            <a:r>
              <a:rPr lang="cs-CZ" sz="1800" dirty="0" smtClean="0"/>
              <a:t>	3</a:t>
            </a:r>
            <a:r>
              <a:rPr lang="cs-CZ" sz="1800" dirty="0"/>
              <a:t>. původců uvedených v písmenu c) bodech 13 až 15 s výjimkou těch, kteří </a:t>
            </a:r>
            <a:r>
              <a:rPr lang="cs-CZ" sz="1800" dirty="0" smtClean="0"/>
              <a:t>	     si zřídili </a:t>
            </a:r>
            <a:r>
              <a:rPr lang="cs-CZ" sz="1800" dirty="0"/>
              <a:t>soukromý archiv,</a:t>
            </a:r>
          </a:p>
          <a:p>
            <a:pPr marL="0" indent="0">
              <a:buNone/>
            </a:pPr>
            <a:endParaRPr lang="cs-CZ" sz="1800" dirty="0"/>
          </a:p>
        </p:txBody>
      </p:sp>
    </p:spTree>
    <p:extLst>
      <p:ext uri="{BB962C8B-B14F-4D97-AF65-F5344CB8AC3E}">
        <p14:creationId xmlns:p14="http://schemas.microsoft.com/office/powerpoint/2010/main" val="1191518446"/>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81075"/>
            <a:ext cx="8229600" cy="5145088"/>
          </a:xfrm>
        </p:spPr>
        <p:txBody>
          <a:bodyPr>
            <a:normAutofit fontScale="92500" lnSpcReduction="20000"/>
          </a:bodyPr>
          <a:lstStyle/>
          <a:p>
            <a:pPr marL="0" indent="0">
              <a:buNone/>
            </a:pPr>
            <a:r>
              <a:rPr lang="cs-CZ" sz="1900" b="1" dirty="0"/>
              <a:t>c) provádí výběr archiválií mimo skartační řízení u</a:t>
            </a:r>
          </a:p>
          <a:p>
            <a:pPr marL="0" indent="0">
              <a:buNone/>
            </a:pPr>
            <a:r>
              <a:rPr lang="cs-CZ" sz="1900" dirty="0" smtClean="0"/>
              <a:t>	1</a:t>
            </a:r>
            <a:r>
              <a:rPr lang="cs-CZ" sz="1900" dirty="0"/>
              <a:t>. politických stran,</a:t>
            </a:r>
          </a:p>
          <a:p>
            <a:pPr marL="0" indent="0">
              <a:buNone/>
            </a:pPr>
            <a:r>
              <a:rPr lang="cs-CZ" sz="1900" dirty="0" smtClean="0"/>
              <a:t>	2</a:t>
            </a:r>
            <a:r>
              <a:rPr lang="cs-CZ" sz="1900" dirty="0"/>
              <a:t>. politických hnutí,</a:t>
            </a:r>
          </a:p>
          <a:p>
            <a:pPr marL="0" indent="0">
              <a:buNone/>
            </a:pPr>
            <a:r>
              <a:rPr lang="cs-CZ" sz="1900" dirty="0" smtClean="0"/>
              <a:t>	3</a:t>
            </a:r>
            <a:r>
              <a:rPr lang="cs-CZ" sz="1900" dirty="0"/>
              <a:t>. spolků,</a:t>
            </a:r>
          </a:p>
          <a:p>
            <a:pPr marL="0" indent="0">
              <a:buNone/>
            </a:pPr>
            <a:r>
              <a:rPr lang="cs-CZ" sz="1900" dirty="0" smtClean="0"/>
              <a:t>	4</a:t>
            </a:r>
            <a:r>
              <a:rPr lang="cs-CZ" sz="1900" dirty="0"/>
              <a:t>. odborových organizací,</a:t>
            </a:r>
          </a:p>
          <a:p>
            <a:pPr marL="0" indent="0">
              <a:buNone/>
            </a:pPr>
            <a:r>
              <a:rPr lang="cs-CZ" sz="1900" dirty="0" smtClean="0"/>
              <a:t>	5</a:t>
            </a:r>
            <a:r>
              <a:rPr lang="cs-CZ" sz="1900" dirty="0"/>
              <a:t>. organizací zaměstnavatelů,</a:t>
            </a:r>
          </a:p>
          <a:p>
            <a:pPr marL="0" indent="0">
              <a:buNone/>
            </a:pPr>
            <a:r>
              <a:rPr lang="cs-CZ" sz="1900" dirty="0" smtClean="0"/>
              <a:t>	6</a:t>
            </a:r>
            <a:r>
              <a:rPr lang="cs-CZ" sz="1900" dirty="0"/>
              <a:t>. profesních komor,</a:t>
            </a:r>
          </a:p>
          <a:p>
            <a:pPr marL="0" indent="0">
              <a:buNone/>
            </a:pPr>
            <a:r>
              <a:rPr lang="cs-CZ" sz="1900" dirty="0" smtClean="0"/>
              <a:t>	7</a:t>
            </a:r>
            <a:r>
              <a:rPr lang="cs-CZ" sz="1900" dirty="0"/>
              <a:t>. církví,</a:t>
            </a:r>
          </a:p>
          <a:p>
            <a:pPr marL="0" indent="0">
              <a:buNone/>
            </a:pPr>
            <a:r>
              <a:rPr lang="cs-CZ" sz="1900" dirty="0" smtClean="0"/>
              <a:t>	8</a:t>
            </a:r>
            <a:r>
              <a:rPr lang="cs-CZ" sz="1900" dirty="0"/>
              <a:t>. náboženských společností,</a:t>
            </a:r>
          </a:p>
          <a:p>
            <a:pPr marL="0" indent="0">
              <a:buNone/>
            </a:pPr>
            <a:r>
              <a:rPr lang="cs-CZ" sz="1900" dirty="0" smtClean="0"/>
              <a:t>	9</a:t>
            </a:r>
            <a:r>
              <a:rPr lang="cs-CZ" sz="1900" dirty="0"/>
              <a:t>. nadací,</a:t>
            </a:r>
          </a:p>
          <a:p>
            <a:pPr marL="0" indent="0">
              <a:buNone/>
            </a:pPr>
            <a:r>
              <a:rPr lang="cs-CZ" sz="1900" dirty="0" smtClean="0"/>
              <a:t>	10</a:t>
            </a:r>
            <a:r>
              <a:rPr lang="cs-CZ" sz="1900" dirty="0"/>
              <a:t>. nadačních fondů,</a:t>
            </a:r>
          </a:p>
          <a:p>
            <a:pPr marL="0" indent="0">
              <a:buNone/>
            </a:pPr>
            <a:r>
              <a:rPr lang="cs-CZ" sz="1900" dirty="0" smtClean="0"/>
              <a:t>	11</a:t>
            </a:r>
            <a:r>
              <a:rPr lang="cs-CZ" sz="1900" dirty="0"/>
              <a:t>. ústavů,</a:t>
            </a:r>
          </a:p>
          <a:p>
            <a:pPr marL="0" indent="0">
              <a:buNone/>
            </a:pPr>
            <a:r>
              <a:rPr lang="cs-CZ" sz="1900" dirty="0" smtClean="0"/>
              <a:t>	12</a:t>
            </a:r>
            <a:r>
              <a:rPr lang="cs-CZ" sz="1900" dirty="0"/>
              <a:t>. obecně prospěšných společností,</a:t>
            </a:r>
          </a:p>
          <a:p>
            <a:pPr marL="0" indent="0">
              <a:buNone/>
            </a:pPr>
            <a:r>
              <a:rPr lang="cs-CZ" sz="1900" dirty="0" smtClean="0"/>
              <a:t>	13</a:t>
            </a:r>
            <a:r>
              <a:rPr lang="cs-CZ" sz="1900" dirty="0"/>
              <a:t>. obchodních společností,</a:t>
            </a:r>
          </a:p>
          <a:p>
            <a:pPr marL="0" indent="0">
              <a:buNone/>
            </a:pPr>
            <a:r>
              <a:rPr lang="cs-CZ" sz="1900" dirty="0" smtClean="0"/>
              <a:t>	14</a:t>
            </a:r>
            <a:r>
              <a:rPr lang="cs-CZ" sz="1900" dirty="0"/>
              <a:t>. družstev,</a:t>
            </a:r>
          </a:p>
          <a:p>
            <a:pPr marL="0" indent="0">
              <a:buNone/>
            </a:pPr>
            <a:r>
              <a:rPr lang="cs-CZ" sz="1900" dirty="0" smtClean="0"/>
              <a:t>	15</a:t>
            </a:r>
            <a:r>
              <a:rPr lang="cs-CZ" sz="1900" dirty="0"/>
              <a:t>. notářů,</a:t>
            </a:r>
          </a:p>
          <a:p>
            <a:pPr marL="0" indent="0">
              <a:buNone/>
            </a:pPr>
            <a:r>
              <a:rPr lang="cs-CZ" sz="1900" dirty="0" smtClean="0"/>
              <a:t>	s </a:t>
            </a:r>
            <a:r>
              <a:rPr lang="cs-CZ" sz="1900" dirty="0"/>
              <a:t>výjimkou jejich vrcholových nebo obdobných orgánů,“.</a:t>
            </a:r>
          </a:p>
          <a:p>
            <a:pPr marL="0" indent="0">
              <a:buNone/>
            </a:pPr>
            <a:endParaRPr lang="cs-CZ" sz="1800" b="1" dirty="0">
              <a:solidFill>
                <a:schemeClr val="accent6">
                  <a:lumMod val="75000"/>
                </a:schemeClr>
              </a:solidFill>
            </a:endParaRPr>
          </a:p>
        </p:txBody>
      </p:sp>
    </p:spTree>
    <p:extLst>
      <p:ext uri="{BB962C8B-B14F-4D97-AF65-F5344CB8AC3E}">
        <p14:creationId xmlns:p14="http://schemas.microsoft.com/office/powerpoint/2010/main" val="1972876748"/>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332656"/>
            <a:ext cx="8229600" cy="6408712"/>
          </a:xfrm>
        </p:spPr>
        <p:txBody>
          <a:bodyPr>
            <a:normAutofit/>
          </a:bodyPr>
          <a:lstStyle/>
          <a:p>
            <a:pPr>
              <a:buFont typeface="Arial" charset="0"/>
              <a:buNone/>
              <a:defRPr/>
            </a:pPr>
            <a:r>
              <a:rPr lang="cs-CZ" sz="1800" dirty="0" smtClean="0"/>
              <a:t>d</a:t>
            </a:r>
            <a:r>
              <a:rPr lang="cs-CZ" sz="1800" dirty="0"/>
              <a:t>)	</a:t>
            </a:r>
            <a:r>
              <a:rPr lang="cs-CZ" sz="1800" b="1" dirty="0"/>
              <a:t>provádí výběr archiválií mimo skartační řízení </a:t>
            </a:r>
            <a:r>
              <a:rPr lang="cs-CZ" sz="1800" dirty="0"/>
              <a:t>u dokumentů nabídnutých České republice darem nebo ke koupi a u dokumentů nalezených nebo u dokumentů vlastníků, kteří o to požádají, </a:t>
            </a:r>
          </a:p>
          <a:p>
            <a:pPr>
              <a:buFont typeface="Arial" charset="0"/>
              <a:buAutoNum type="alphaLcParenR" startAt="6"/>
              <a:defRPr/>
            </a:pPr>
            <a:r>
              <a:rPr lang="cs-CZ" sz="1800" b="1" dirty="0"/>
              <a:t>rozhoduje o námitkách proti protokolu </a:t>
            </a:r>
            <a:r>
              <a:rPr lang="cs-CZ" sz="1800" dirty="0"/>
              <a:t>o provedeném skartačním řízení a protokolu o provedeném výběru archiválií mimo skartační řízení (§ 10 odst. 3 a § 12 odst. 3) podaných původcem nebo vlastníkem dokumentu, u kterého provádí výběr archiválií, 	</a:t>
            </a:r>
          </a:p>
          <a:p>
            <a:pPr>
              <a:buFont typeface="Arial" charset="0"/>
              <a:buNone/>
              <a:defRPr/>
            </a:pPr>
            <a:r>
              <a:rPr lang="cs-CZ" sz="1700" dirty="0"/>
              <a:t>g)	</a:t>
            </a:r>
            <a:r>
              <a:rPr lang="cs-CZ" sz="1800" b="1" dirty="0"/>
              <a:t>rozhoduje o námitkách původce nebo vlastníka dokumentu </a:t>
            </a:r>
            <a:r>
              <a:rPr lang="cs-CZ" sz="1800" dirty="0"/>
              <a:t>proti protokolu o provedeném skartačním řízení a protokolu o provedeném výběru archiválií mimo skartační řízení Archivu hlavního města Prahy, Archivu města Brna, Archivu města Ostravy, Archivu města Plzně a Archivu města Ústí nad Labem a dohlíží na jejich protokoly o provedeném skartačním řízení a o provedeném výběru archiválií mimo skartační řízení,  </a:t>
            </a:r>
          </a:p>
          <a:p>
            <a:pPr>
              <a:buFont typeface="Arial" charset="0"/>
              <a:buAutoNum type="alphaLcParenR" startAt="8"/>
              <a:defRPr/>
            </a:pPr>
            <a:r>
              <a:rPr lang="cs-CZ" sz="1800" b="1" dirty="0"/>
              <a:t>posuzuje protokoly o provedeném skartačním řízení </a:t>
            </a:r>
            <a:r>
              <a:rPr lang="cs-CZ" sz="1800" dirty="0"/>
              <a:t>a o provedeném výběru archiválií mimo skartační řízení specializovaných archivů, u nichž tuto působnost nevykonává Národní archiv</a:t>
            </a:r>
            <a:r>
              <a:rPr lang="cs-CZ" sz="1800" dirty="0" smtClean="0"/>
              <a:t>,</a:t>
            </a:r>
            <a:endParaRPr lang="cs-CZ" sz="1800" b="1" dirty="0"/>
          </a:p>
          <a:p>
            <a:pPr marL="400050" indent="-400050">
              <a:buFont typeface="Arial" charset="0"/>
              <a:buAutoNum type="romanLcParenR"/>
              <a:defRPr/>
            </a:pPr>
            <a:r>
              <a:rPr lang="cs-CZ" sz="1800" b="1" dirty="0"/>
              <a:t>rozhoduje o uložení ohrožených archiválií,  </a:t>
            </a:r>
            <a:endParaRPr lang="cs-CZ" sz="1800" b="1" dirty="0" smtClean="0"/>
          </a:p>
          <a:p>
            <a:pPr>
              <a:buFont typeface="Arial" charset="0"/>
              <a:buAutoNum type="alphaLcParenR" startAt="13"/>
              <a:defRPr/>
            </a:pPr>
            <a:r>
              <a:rPr lang="cs-CZ" sz="1800" b="1" dirty="0"/>
              <a:t>ukládá sankce podle tohoto zákona </a:t>
            </a:r>
            <a:r>
              <a:rPr lang="cs-CZ" sz="1800" dirty="0"/>
              <a:t>za správní delikty fyzickým a právnickým osobám, u nichž tuto působnost nevykonává Národní archiv</a:t>
            </a:r>
            <a:r>
              <a:rPr lang="cs-CZ" sz="1800" dirty="0" smtClean="0"/>
              <a:t>,</a:t>
            </a:r>
            <a:endParaRPr lang="cs-CZ" sz="1800" b="1" dirty="0"/>
          </a:p>
          <a:p>
            <a:pPr>
              <a:buFont typeface="Arial" charset="0"/>
              <a:buAutoNum type="alphaLcParenR" startAt="8"/>
              <a:defRPr/>
            </a:pPr>
            <a:endParaRPr lang="cs-CZ" sz="1800" dirty="0"/>
          </a:p>
        </p:txBody>
      </p:sp>
    </p:spTree>
    <p:extLst>
      <p:ext uri="{BB962C8B-B14F-4D97-AF65-F5344CB8AC3E}">
        <p14:creationId xmlns:p14="http://schemas.microsoft.com/office/powerpoint/2010/main" val="3171380485"/>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sah 2"/>
          <p:cNvSpPr>
            <a:spLocks noGrp="1"/>
          </p:cNvSpPr>
          <p:nvPr>
            <p:ph idx="4294967295"/>
          </p:nvPr>
        </p:nvSpPr>
        <p:spPr>
          <a:xfrm>
            <a:off x="0" y="333375"/>
            <a:ext cx="8229600" cy="5792788"/>
          </a:xfrm>
        </p:spPr>
        <p:txBody>
          <a:bodyPr>
            <a:normAutofit/>
          </a:bodyPr>
          <a:lstStyle/>
          <a:p>
            <a:pPr algn="ctr">
              <a:buFont typeface="Arial" charset="0"/>
              <a:buNone/>
              <a:defRPr/>
            </a:pPr>
            <a:r>
              <a:rPr lang="cs-CZ" sz="1600" dirty="0" smtClean="0">
                <a:solidFill>
                  <a:srgbClr val="FF0000"/>
                </a:solidFill>
              </a:rPr>
              <a:t>	</a:t>
            </a:r>
            <a:endParaRPr lang="cs-CZ" sz="1800" dirty="0" smtClean="0"/>
          </a:p>
          <a:p>
            <a:pPr>
              <a:buFont typeface="Arial" charset="0"/>
              <a:buAutoNum type="alphaLcParenR" startAt="18"/>
              <a:defRPr/>
            </a:pPr>
            <a:r>
              <a:rPr lang="cs-CZ" sz="1800" dirty="0" smtClean="0"/>
              <a:t>vyjadřuje se k žádosti o koncesi  k vedení spisovny, </a:t>
            </a:r>
          </a:p>
          <a:p>
            <a:pPr>
              <a:buAutoNum type="alphaLcParenR" startAt="19"/>
              <a:defRPr/>
            </a:pPr>
            <a:r>
              <a:rPr lang="cs-CZ" sz="1800" dirty="0" smtClean="0"/>
              <a:t>kontroluje </a:t>
            </a:r>
            <a:r>
              <a:rPr lang="cs-CZ" sz="1800" dirty="0"/>
              <a:t>plnění povinností podnikatele, kterému byla udělena koncese k vedení </a:t>
            </a:r>
            <a:endParaRPr lang="cs-CZ" sz="1800" dirty="0" smtClean="0"/>
          </a:p>
          <a:p>
            <a:pPr marL="0" indent="0">
              <a:buNone/>
              <a:defRPr/>
            </a:pPr>
            <a:r>
              <a:rPr lang="cs-CZ" sz="1800" dirty="0"/>
              <a:t> </a:t>
            </a:r>
            <a:r>
              <a:rPr lang="cs-CZ" sz="1800" dirty="0" smtClean="0"/>
              <a:t>     spisovny</a:t>
            </a:r>
            <a:r>
              <a:rPr lang="cs-CZ" sz="1800" dirty="0"/>
              <a:t>, stanovených v § 3 odst. 4</a:t>
            </a:r>
            <a:r>
              <a:rPr lang="cs-CZ" sz="1800" dirty="0" smtClean="0"/>
              <a:t>,“. </a:t>
            </a:r>
            <a:endParaRPr lang="cs-CZ" sz="1800" i="1" dirty="0"/>
          </a:p>
          <a:p>
            <a:pPr>
              <a:buFont typeface="Arial" charset="0"/>
              <a:buAutoNum type="alphaLcParenR" startAt="6"/>
              <a:defRPr/>
            </a:pPr>
            <a:endParaRPr lang="cs-CZ" sz="1600" dirty="0" smtClean="0"/>
          </a:p>
          <a:p>
            <a:pPr>
              <a:buFont typeface="Arial" charset="0"/>
              <a:buNone/>
              <a:defRPr/>
            </a:pPr>
            <a:endParaRPr lang="cs-CZ" sz="1600" dirty="0" smtClean="0"/>
          </a:p>
          <a:p>
            <a:pPr>
              <a:buFont typeface="Arial" charset="0"/>
              <a:buNone/>
              <a:defRPr/>
            </a:pPr>
            <a:endParaRPr lang="cs-CZ" sz="1400" dirty="0" smtClean="0"/>
          </a:p>
          <a:p>
            <a:pPr>
              <a:buFont typeface="Arial" charset="0"/>
              <a:buNone/>
              <a:defRPr/>
            </a:pPr>
            <a:r>
              <a:rPr lang="cs-CZ" sz="1600" dirty="0" smtClean="0"/>
              <a:t>	</a:t>
            </a:r>
          </a:p>
        </p:txBody>
      </p:sp>
    </p:spTree>
    <p:extLst>
      <p:ext uri="{BB962C8B-B14F-4D97-AF65-F5344CB8AC3E}">
        <p14:creationId xmlns:p14="http://schemas.microsoft.com/office/powerpoint/2010/main" val="33228184"/>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obsah 2"/>
          <p:cNvSpPr>
            <a:spLocks noGrp="1"/>
          </p:cNvSpPr>
          <p:nvPr>
            <p:ph idx="4294967295"/>
          </p:nvPr>
        </p:nvSpPr>
        <p:spPr>
          <a:xfrm>
            <a:off x="0" y="188640"/>
            <a:ext cx="8229600" cy="5937523"/>
          </a:xfrm>
        </p:spPr>
        <p:txBody>
          <a:bodyPr>
            <a:normAutofit/>
          </a:bodyPr>
          <a:lstStyle/>
          <a:p>
            <a:pPr algn="ctr">
              <a:buFont typeface="Arial" charset="0"/>
              <a:buNone/>
            </a:pPr>
            <a:r>
              <a:rPr lang="cs-CZ" sz="1800" dirty="0" smtClean="0"/>
              <a:t>	</a:t>
            </a:r>
            <a:r>
              <a:rPr lang="cs-CZ" sz="1800" dirty="0" smtClean="0">
                <a:solidFill>
                  <a:srgbClr val="FF0000"/>
                </a:solidFill>
              </a:rPr>
              <a:t>Další správní úřady na úseku archivnictví a výkonu spisové služby </a:t>
            </a:r>
          </a:p>
          <a:p>
            <a:pPr algn="ctr">
              <a:buFont typeface="Arial" charset="0"/>
              <a:buNone/>
            </a:pPr>
            <a:r>
              <a:rPr lang="cs-CZ" sz="1600" dirty="0" smtClean="0">
                <a:solidFill>
                  <a:srgbClr val="FF0000"/>
                </a:solidFill>
              </a:rPr>
              <a:t>	§ 50</a:t>
            </a:r>
          </a:p>
          <a:p>
            <a:pPr>
              <a:buFont typeface="Arial" charset="0"/>
              <a:buNone/>
            </a:pPr>
            <a:endParaRPr lang="cs-CZ" sz="1600" dirty="0" smtClean="0"/>
          </a:p>
          <a:p>
            <a:pPr>
              <a:buFont typeface="Arial" charset="0"/>
              <a:buNone/>
            </a:pPr>
            <a:r>
              <a:rPr lang="cs-CZ" sz="1600" dirty="0" smtClean="0"/>
              <a:t>	</a:t>
            </a:r>
            <a:r>
              <a:rPr lang="cs-CZ" sz="1800" dirty="0" smtClean="0"/>
              <a:t>Příslušná ministerstva, další ústřední správní úřady, Kancelář Poslanecké sněmovny, Kancelář Senátu, Kancelář prezidenta republiky, Česká národní banka, bezpečnostní sbory a zpravodajské služby České republiky, které si zřídily specializované nebo bezpečnostní archivy</a:t>
            </a:r>
            <a:r>
              <a:rPr lang="cs-CZ" sz="1600" dirty="0" smtClean="0"/>
              <a:t>,</a:t>
            </a:r>
          </a:p>
          <a:p>
            <a:pPr>
              <a:buFont typeface="Arial" charset="0"/>
              <a:buNone/>
            </a:pPr>
            <a:endParaRPr lang="cs-CZ" sz="1600" b="1" dirty="0"/>
          </a:p>
          <a:p>
            <a:pPr algn="ctr">
              <a:buFont typeface="Arial" charset="0"/>
              <a:buNone/>
            </a:pPr>
            <a:r>
              <a:rPr lang="cs-CZ" sz="1600" dirty="0">
                <a:solidFill>
                  <a:srgbClr val="FF0000"/>
                </a:solidFill>
              </a:rPr>
              <a:t>	</a:t>
            </a:r>
            <a:r>
              <a:rPr lang="cs-CZ" sz="1800" dirty="0">
                <a:solidFill>
                  <a:srgbClr val="FF0000"/>
                </a:solidFill>
              </a:rPr>
              <a:t>Specializované archivy</a:t>
            </a:r>
            <a:endParaRPr lang="cs-CZ" sz="1800" dirty="0"/>
          </a:p>
          <a:p>
            <a:pPr algn="ctr">
              <a:buFont typeface="Arial" charset="0"/>
              <a:buNone/>
            </a:pPr>
            <a:r>
              <a:rPr lang="cs-CZ" sz="1800" dirty="0">
                <a:solidFill>
                  <a:srgbClr val="FF0000"/>
                </a:solidFill>
              </a:rPr>
              <a:t>	§ 51</a:t>
            </a:r>
            <a:r>
              <a:rPr lang="cs-CZ" sz="1800" dirty="0"/>
              <a:t> </a:t>
            </a:r>
          </a:p>
          <a:p>
            <a:pPr>
              <a:buFont typeface="Arial" charset="0"/>
              <a:buNone/>
            </a:pPr>
            <a:r>
              <a:rPr lang="cs-CZ" sz="1600" dirty="0"/>
              <a:t>(1) 	</a:t>
            </a:r>
            <a:r>
              <a:rPr lang="cs-CZ" sz="1800" dirty="0"/>
              <a:t>Organizační složky státu, bezpečnostní sbory, zpravodajské služby České republiky, státní příspěvkové organizace, státní podniky, vysoké školy, školy, Všeobecná zdravotní pojišťovna České republiky, veřejné výzkumné instituce s výjimkou těch, u kterých plní funkci zřizovatele Akademie věd České republiky, a právnické osoby zřízené zákonem mohou zřizovat specializované archivy. </a:t>
            </a:r>
          </a:p>
          <a:p>
            <a:pPr>
              <a:buFont typeface="Arial" charset="0"/>
              <a:buNone/>
            </a:pPr>
            <a:r>
              <a:rPr lang="cs-CZ" sz="1800" dirty="0"/>
              <a:t>(2) Ve specializovaném archivu se ukládají archiválie vzniklé z činnosti jeho zřizovatele nebo z činnosti jeho právních předchůdců a archiválie získané darem nebo koupí.</a:t>
            </a:r>
          </a:p>
          <a:p>
            <a:pPr>
              <a:buFont typeface="Arial" charset="0"/>
              <a:buNone/>
            </a:pPr>
            <a:r>
              <a:rPr lang="cs-CZ" sz="1800" dirty="0"/>
              <a:t>(3) Specializovaný archiv může působit jako archiv, pokud mu byla udělena akreditace.</a:t>
            </a:r>
            <a:endParaRPr lang="cs-CZ" sz="1800" dirty="0" smtClean="0"/>
          </a:p>
        </p:txBody>
      </p:sp>
    </p:spTree>
    <p:extLst>
      <p:ext uri="{BB962C8B-B14F-4D97-AF65-F5344CB8AC3E}">
        <p14:creationId xmlns:p14="http://schemas.microsoft.com/office/powerpoint/2010/main" val="3195180756"/>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Zástupný symbol pro obsah 2"/>
          <p:cNvSpPr>
            <a:spLocks noGrp="1"/>
          </p:cNvSpPr>
          <p:nvPr>
            <p:ph idx="4294967295"/>
          </p:nvPr>
        </p:nvSpPr>
        <p:spPr>
          <a:xfrm>
            <a:off x="0" y="260648"/>
            <a:ext cx="8229600" cy="6408712"/>
          </a:xfrm>
        </p:spPr>
        <p:txBody>
          <a:bodyPr>
            <a:normAutofit fontScale="92500" lnSpcReduction="20000"/>
          </a:bodyPr>
          <a:lstStyle/>
          <a:p>
            <a:pPr algn="ctr">
              <a:buFont typeface="Arial" charset="0"/>
              <a:buNone/>
            </a:pPr>
            <a:r>
              <a:rPr lang="cs-CZ" sz="1600" dirty="0" smtClean="0">
                <a:solidFill>
                  <a:srgbClr val="FF0000"/>
                </a:solidFill>
              </a:rPr>
              <a:t>	</a:t>
            </a:r>
            <a:r>
              <a:rPr lang="cs-CZ" sz="1800" dirty="0" smtClean="0">
                <a:solidFill>
                  <a:srgbClr val="FF0000"/>
                </a:solidFill>
              </a:rPr>
              <a:t>Bezpečnostní archivy</a:t>
            </a:r>
            <a:r>
              <a:rPr lang="cs-CZ" sz="1800" b="1" dirty="0" smtClean="0"/>
              <a:t> </a:t>
            </a:r>
            <a:endParaRPr lang="cs-CZ" sz="1800" dirty="0" smtClean="0"/>
          </a:p>
          <a:p>
            <a:pPr algn="ctr">
              <a:buFont typeface="Arial" charset="0"/>
              <a:buNone/>
            </a:pPr>
            <a:r>
              <a:rPr lang="cs-CZ" sz="1800" dirty="0" smtClean="0">
                <a:solidFill>
                  <a:srgbClr val="FF0000"/>
                </a:solidFill>
              </a:rPr>
              <a:t>	§ 53</a:t>
            </a:r>
            <a:endParaRPr lang="cs-CZ" sz="1800" dirty="0" smtClean="0"/>
          </a:p>
          <a:p>
            <a:pPr>
              <a:buFont typeface="Arial" charset="0"/>
              <a:buAutoNum type="arabicParenBoth"/>
            </a:pPr>
            <a:r>
              <a:rPr lang="cs-CZ" sz="1800" dirty="0" smtClean="0"/>
              <a:t>Ministerstvo, Ministerstvo obrany, Ministerstvo zahraničních věcí, Národní bezpečnostní úřad, bezpečnostní sbory a zpravodajské služby České republiky mohou zřizovat bezpečnostní archivy.</a:t>
            </a:r>
          </a:p>
          <a:p>
            <a:pPr>
              <a:buFont typeface="Arial" charset="0"/>
              <a:buNone/>
            </a:pPr>
            <a:r>
              <a:rPr lang="cs-CZ" sz="1800" dirty="0" smtClean="0">
                <a:solidFill>
                  <a:srgbClr val="7030A0"/>
                </a:solidFill>
              </a:rPr>
              <a:t>Kromě jiného</a:t>
            </a:r>
          </a:p>
          <a:p>
            <a:r>
              <a:rPr lang="cs-CZ" sz="1800" dirty="0" smtClean="0"/>
              <a:t>provádí výběr archiválií ve skartačním řízení  u dokumentů vzniklých z činnosti jeho zřizovatele,  u nichž dosud nebyl zrušen stupeň utajení,</a:t>
            </a:r>
          </a:p>
          <a:p>
            <a:r>
              <a:rPr lang="cs-CZ" sz="1800" dirty="0" smtClean="0"/>
              <a:t>plní další úkoly specializovaného archivu </a:t>
            </a:r>
            <a:endParaRPr lang="cs-CZ" sz="1800" dirty="0" smtClean="0">
              <a:solidFill>
                <a:srgbClr val="7030A0"/>
              </a:solidFill>
            </a:endParaRPr>
          </a:p>
          <a:p>
            <a:endParaRPr lang="cs-CZ" sz="1800" dirty="0" smtClean="0"/>
          </a:p>
          <a:p>
            <a:pPr>
              <a:buFont typeface="Arial" charset="0"/>
              <a:buNone/>
            </a:pPr>
            <a:r>
              <a:rPr lang="cs-CZ" sz="1800" dirty="0" smtClean="0"/>
              <a:t>(6) Bezpečnostní archiv může působit jako archiv, pokud mu byla udělena akreditace.</a:t>
            </a:r>
          </a:p>
          <a:p>
            <a:pPr>
              <a:buFont typeface="Arial" charset="0"/>
              <a:buNone/>
            </a:pPr>
            <a:endParaRPr lang="cs-CZ" sz="1600" dirty="0"/>
          </a:p>
          <a:p>
            <a:pPr algn="ctr">
              <a:buFont typeface="Arial" charset="0"/>
              <a:buNone/>
            </a:pPr>
            <a:r>
              <a:rPr lang="cs-CZ" sz="1800" dirty="0">
                <a:solidFill>
                  <a:srgbClr val="FF0000"/>
                </a:solidFill>
              </a:rPr>
              <a:t>Archivy územních samosprávných celků</a:t>
            </a:r>
            <a:endParaRPr lang="cs-CZ" sz="1800" dirty="0"/>
          </a:p>
          <a:p>
            <a:pPr algn="ctr">
              <a:buFont typeface="Arial" charset="0"/>
              <a:buNone/>
            </a:pPr>
            <a:r>
              <a:rPr lang="cs-CZ" sz="1800" dirty="0">
                <a:solidFill>
                  <a:srgbClr val="FF0000"/>
                </a:solidFill>
              </a:rPr>
              <a:t>	§ </a:t>
            </a:r>
            <a:r>
              <a:rPr lang="cs-CZ" sz="1800" dirty="0" smtClean="0">
                <a:solidFill>
                  <a:srgbClr val="FF0000"/>
                </a:solidFill>
              </a:rPr>
              <a:t>54</a:t>
            </a:r>
          </a:p>
          <a:p>
            <a:pPr algn="ctr">
              <a:buFont typeface="Arial" charset="0"/>
              <a:buNone/>
            </a:pPr>
            <a:endParaRPr lang="cs-CZ" sz="1600" dirty="0"/>
          </a:p>
          <a:p>
            <a:pPr>
              <a:buFont typeface="Arial" charset="0"/>
              <a:buNone/>
            </a:pPr>
            <a:r>
              <a:rPr lang="cs-CZ" sz="1600" dirty="0"/>
              <a:t>(1) </a:t>
            </a:r>
            <a:r>
              <a:rPr lang="cs-CZ" sz="1800" dirty="0"/>
              <a:t>Územní samosprávné celky mohou zřizovat archivy územních samosprávných celků. </a:t>
            </a:r>
          </a:p>
          <a:p>
            <a:pPr>
              <a:buFont typeface="Arial" charset="0"/>
              <a:buNone/>
            </a:pPr>
            <a:endParaRPr lang="cs-CZ" sz="1800" dirty="0"/>
          </a:p>
          <a:p>
            <a:pPr>
              <a:buFont typeface="Arial" charset="0"/>
              <a:buNone/>
            </a:pPr>
            <a:r>
              <a:rPr lang="cs-CZ" sz="1800" dirty="0"/>
              <a:t>(2) Územní samosprávné celky, které zřídily archivy územních samosprávných celků, zajišťují jejich prostřednictvím odborné archivní činnosti v působnosti územních samosprávných celků a plnění dalších úkolů v oblasti archivnictví a výkonu spisové služby stanovených tímto zákonem </a:t>
            </a:r>
          </a:p>
          <a:p>
            <a:pPr>
              <a:buFont typeface="Arial" charset="0"/>
              <a:buNone/>
            </a:pPr>
            <a:endParaRPr lang="cs-CZ" sz="1800" dirty="0"/>
          </a:p>
          <a:p>
            <a:pPr>
              <a:buFont typeface="Arial" charset="0"/>
              <a:buNone/>
            </a:pPr>
            <a:r>
              <a:rPr lang="cs-CZ" sz="1800" dirty="0"/>
              <a:t>(3) Archiv územního samosprávného celku může působit jako archiv, pokud mu byla udělena akreditace.</a:t>
            </a:r>
          </a:p>
          <a:p>
            <a:pPr>
              <a:buFont typeface="Arial" charset="0"/>
              <a:buNone/>
            </a:pPr>
            <a:endParaRPr lang="cs-CZ" sz="1600" b="1" dirty="0" smtClean="0"/>
          </a:p>
          <a:p>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2355819044"/>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obsah 2"/>
          <p:cNvSpPr>
            <a:spLocks noGrp="1"/>
          </p:cNvSpPr>
          <p:nvPr>
            <p:ph idx="4294967295"/>
          </p:nvPr>
        </p:nvSpPr>
        <p:spPr>
          <a:xfrm>
            <a:off x="0" y="188640"/>
            <a:ext cx="8229600" cy="5937523"/>
          </a:xfrm>
        </p:spPr>
        <p:txBody>
          <a:bodyPr>
            <a:normAutofit/>
          </a:bodyPr>
          <a:lstStyle/>
          <a:p>
            <a:pPr algn="ctr">
              <a:buFont typeface="Arial" charset="0"/>
              <a:buNone/>
            </a:pPr>
            <a:r>
              <a:rPr lang="cs-CZ" sz="1800" dirty="0" smtClean="0">
                <a:solidFill>
                  <a:srgbClr val="FF0000"/>
                </a:solidFill>
              </a:rPr>
              <a:t>§ 69</a:t>
            </a:r>
          </a:p>
          <a:p>
            <a:pPr algn="ctr">
              <a:buFont typeface="Arial" charset="0"/>
              <a:buNone/>
            </a:pPr>
            <a:r>
              <a:rPr lang="cs-CZ" sz="1800" dirty="0" smtClean="0">
                <a:solidFill>
                  <a:srgbClr val="FF0000"/>
                </a:solidFill>
              </a:rPr>
              <a:t>Správní archivy</a:t>
            </a:r>
          </a:p>
          <a:p>
            <a:pPr>
              <a:buFont typeface="Arial" charset="0"/>
              <a:buNone/>
            </a:pPr>
            <a:r>
              <a:rPr lang="cs-CZ" sz="1600" dirty="0" smtClean="0"/>
              <a:t> </a:t>
            </a:r>
          </a:p>
          <a:p>
            <a:pPr>
              <a:buFont typeface="Arial" charset="0"/>
              <a:buNone/>
            </a:pPr>
            <a:r>
              <a:rPr lang="cs-CZ" sz="1600" dirty="0" smtClean="0"/>
              <a:t>(1</a:t>
            </a:r>
            <a:r>
              <a:rPr lang="cs-CZ" sz="1800" dirty="0" smtClean="0"/>
              <a:t>)   Ministerstva a další ústřední správní úřady zřizují správní archiv. Jeho zřízení oznamují ministerstvu.</a:t>
            </a:r>
          </a:p>
          <a:p>
            <a:pPr>
              <a:buFont typeface="Arial" charset="0"/>
              <a:buNone/>
            </a:pPr>
            <a:r>
              <a:rPr lang="cs-CZ" sz="1800" dirty="0" smtClean="0"/>
              <a:t>(2)   Určení původci neuvedení v odstavci 1 mohou zřídit správní archiv se souhlasem ministerstva.</a:t>
            </a:r>
          </a:p>
          <a:p>
            <a:pPr>
              <a:buFont typeface="Arial" charset="0"/>
              <a:buNone/>
            </a:pPr>
            <a:r>
              <a:rPr lang="cs-CZ" sz="1800" dirty="0" smtClean="0"/>
              <a:t>(3)   Správní archiv</a:t>
            </a:r>
          </a:p>
          <a:p>
            <a:pPr lvl="1">
              <a:buFont typeface="Calibri" pitchFamily="34" charset="0"/>
              <a:buAutoNum type="alphaLcParenR"/>
            </a:pPr>
            <a:r>
              <a:rPr lang="cs-CZ" sz="1800" dirty="0" smtClean="0"/>
              <a:t>dohlíží na výkon spisové služby u svého zřizovatele, </a:t>
            </a:r>
          </a:p>
          <a:p>
            <a:pPr lvl="1">
              <a:buFont typeface="Calibri" pitchFamily="34" charset="0"/>
              <a:buAutoNum type="alphaLcParenR"/>
            </a:pPr>
            <a:r>
              <a:rPr lang="cs-CZ" sz="1800" dirty="0" smtClean="0"/>
              <a:t>přebírá dokumenty od zrušených původců v řídící působnosti svého zřizovatele  a plní úkoly těchto původců při výběru archiválií,</a:t>
            </a:r>
          </a:p>
          <a:p>
            <a:pPr lvl="1">
              <a:buFont typeface="Calibri" pitchFamily="34" charset="0"/>
              <a:buAutoNum type="alphaLcParenR"/>
            </a:pPr>
            <a:r>
              <a:rPr lang="cs-CZ" sz="1800" dirty="0" smtClean="0"/>
              <a:t>přejímá ze spisovny dokumenty se skartačními lhůtami delšími než 5 let, eviduje je, pečuje o ně, umožňuje nahlížení do nich a poskytování opisů, výpisů a kopií,</a:t>
            </a:r>
          </a:p>
          <a:p>
            <a:pPr lvl="1">
              <a:buFont typeface="Calibri" pitchFamily="34" charset="0"/>
              <a:buAutoNum type="alphaLcParenR"/>
            </a:pPr>
            <a:r>
              <a:rPr lang="cs-CZ" sz="1800" dirty="0" smtClean="0"/>
              <a:t>připravuje výběr archiválií ve skartačním řízení,</a:t>
            </a:r>
          </a:p>
          <a:p>
            <a:pPr>
              <a:buFont typeface="Arial" charset="0"/>
              <a:buNone/>
            </a:pPr>
            <a:r>
              <a:rPr lang="cs-CZ" sz="1800" dirty="0" smtClean="0"/>
              <a:t>(4)   Určení původci, kteří zřídili správní archiv, stanoví ve svých spisových řádech lhůtu, po niž budou dokumenty uloženy ve spisovně. Po uplynutí této lhůty se dokumenty, jejichž skartační lhůta je delší než lhůta pro uložení dokumentů ve spisovně, předají do správního archivu.</a:t>
            </a:r>
          </a:p>
          <a:p>
            <a:pPr>
              <a:buFont typeface="Arial" charset="0"/>
              <a:buNone/>
            </a:pPr>
            <a:endParaRPr lang="cs-CZ" sz="1600" dirty="0" smtClean="0"/>
          </a:p>
        </p:txBody>
      </p:sp>
    </p:spTree>
    <p:extLst>
      <p:ext uri="{BB962C8B-B14F-4D97-AF65-F5344CB8AC3E}">
        <p14:creationId xmlns:p14="http://schemas.microsoft.com/office/powerpoint/2010/main" val="2189127738"/>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obsah 2"/>
          <p:cNvSpPr>
            <a:spLocks noGrp="1"/>
          </p:cNvSpPr>
          <p:nvPr>
            <p:ph idx="4294967295"/>
          </p:nvPr>
        </p:nvSpPr>
        <p:spPr>
          <a:xfrm>
            <a:off x="0" y="0"/>
            <a:ext cx="8229600" cy="6126163"/>
          </a:xfrm>
        </p:spPr>
        <p:txBody>
          <a:bodyPr>
            <a:normAutofit fontScale="92500" lnSpcReduction="10000"/>
          </a:bodyPr>
          <a:lstStyle/>
          <a:p>
            <a:pPr algn="ctr">
              <a:buFont typeface="Arial" charset="0"/>
              <a:buNone/>
            </a:pPr>
            <a:r>
              <a:rPr lang="cs-CZ" sz="1900" dirty="0" smtClean="0">
                <a:solidFill>
                  <a:srgbClr val="FF0000"/>
                </a:solidFill>
              </a:rPr>
              <a:t>Soukromé archivy</a:t>
            </a:r>
            <a:r>
              <a:rPr lang="cs-CZ" sz="1900" b="1" dirty="0" smtClean="0"/>
              <a:t> </a:t>
            </a:r>
          </a:p>
          <a:p>
            <a:pPr algn="ctr">
              <a:buFont typeface="Arial" charset="0"/>
              <a:buNone/>
            </a:pPr>
            <a:endParaRPr lang="cs-CZ" sz="1900" dirty="0" smtClean="0"/>
          </a:p>
          <a:p>
            <a:pPr algn="ctr">
              <a:buFont typeface="Arial" charset="0"/>
              <a:buNone/>
            </a:pPr>
            <a:r>
              <a:rPr lang="cs-CZ" sz="1900" dirty="0" smtClean="0">
                <a:solidFill>
                  <a:srgbClr val="FF0000"/>
                </a:solidFill>
              </a:rPr>
              <a:t>§ 56</a:t>
            </a:r>
            <a:r>
              <a:rPr lang="cs-CZ" sz="1900" dirty="0" smtClean="0"/>
              <a:t> </a:t>
            </a:r>
          </a:p>
          <a:p>
            <a:pPr algn="ctr">
              <a:buFont typeface="Arial" charset="0"/>
              <a:buNone/>
            </a:pPr>
            <a:endParaRPr lang="cs-CZ" sz="1600" dirty="0" smtClean="0"/>
          </a:p>
          <a:p>
            <a:pPr>
              <a:buFont typeface="Arial" charset="0"/>
              <a:buNone/>
            </a:pPr>
            <a:r>
              <a:rPr lang="cs-CZ" sz="1900" dirty="0" smtClean="0"/>
              <a:t>(1) Soukromý archiv může zřídit fyzická nebo právnická osoba.</a:t>
            </a:r>
          </a:p>
          <a:p>
            <a:pPr>
              <a:buFont typeface="Arial" charset="0"/>
              <a:buNone/>
            </a:pPr>
            <a:endParaRPr lang="cs-CZ" sz="1900" dirty="0" smtClean="0"/>
          </a:p>
          <a:p>
            <a:pPr>
              <a:buFont typeface="Arial" charset="0"/>
              <a:buNone/>
            </a:pPr>
            <a:r>
              <a:rPr lang="cs-CZ" sz="1900" dirty="0" smtClean="0"/>
              <a:t>(2) Soukromý archiv může působit jako archiv, pokud mu byla udělena akreditace.</a:t>
            </a:r>
          </a:p>
          <a:p>
            <a:pPr>
              <a:buFont typeface="Arial" charset="0"/>
              <a:buNone/>
            </a:pPr>
            <a:endParaRPr lang="cs-CZ" sz="1900" dirty="0" smtClean="0"/>
          </a:p>
          <a:p>
            <a:pPr>
              <a:buFont typeface="Arial" charset="0"/>
              <a:buNone/>
            </a:pPr>
            <a:r>
              <a:rPr lang="cs-CZ" sz="1900" dirty="0" smtClean="0"/>
              <a:t>(3) 	Akreditací soukromého archivu vzniká jeho zřizovateli nárok na poskytnutí bezplatné odborné pomoci ze strany Národního archivu nebo příslušného státního oblastního archivu. </a:t>
            </a:r>
          </a:p>
          <a:p>
            <a:pPr>
              <a:buFont typeface="Arial" charset="0"/>
              <a:buNone/>
            </a:pPr>
            <a:endParaRPr lang="cs-CZ" sz="1900" dirty="0" smtClean="0"/>
          </a:p>
          <a:p>
            <a:pPr>
              <a:buFont typeface="Arial" charset="0"/>
              <a:buNone/>
            </a:pPr>
            <a:r>
              <a:rPr lang="cs-CZ" sz="1900" dirty="0" smtClean="0"/>
              <a:t>(4) 	Zřizovatel soukromého archivu, který byl akreditován, má nárok na poskytnutí jednorázového ročního státního příspěvku na provoz soukromého archivu. Jeho  stanoví prováděcí právní předpis.</a:t>
            </a:r>
            <a:r>
              <a:rPr lang="cs-CZ" sz="1900" dirty="0" smtClean="0">
                <a:solidFill>
                  <a:srgbClr val="7030A0"/>
                </a:solidFill>
              </a:rPr>
              <a:t>(</a:t>
            </a:r>
            <a:r>
              <a:rPr lang="cs-CZ" sz="1900" b="1" dirty="0" smtClean="0">
                <a:solidFill>
                  <a:srgbClr val="7030A0"/>
                </a:solidFill>
              </a:rPr>
              <a:t>vyhláška č. 645/2004 Sb., příloha č. 5, ve znění vyhlášky č. 192/2009 </a:t>
            </a:r>
            <a:r>
              <a:rPr lang="cs-CZ" sz="1900" b="1" dirty="0" err="1" smtClean="0">
                <a:solidFill>
                  <a:srgbClr val="7030A0"/>
                </a:solidFill>
              </a:rPr>
              <a:t>Sb.a</a:t>
            </a:r>
            <a:r>
              <a:rPr lang="cs-CZ" sz="1900" b="1" dirty="0" smtClean="0">
                <a:solidFill>
                  <a:srgbClr val="7030A0"/>
                </a:solidFill>
              </a:rPr>
              <a:t> vyhlášky č. 213/2012 Sb. – </a:t>
            </a:r>
            <a:r>
              <a:rPr lang="cs-CZ" sz="1900" dirty="0" smtClean="0">
                <a:solidFill>
                  <a:srgbClr val="7030A0"/>
                </a:solidFill>
              </a:rPr>
              <a:t>Zřizovatel </a:t>
            </a:r>
            <a:r>
              <a:rPr lang="cs-CZ" sz="1900" dirty="0">
                <a:solidFill>
                  <a:srgbClr val="7030A0"/>
                </a:solidFill>
              </a:rPr>
              <a:t>akreditovaného soukromého archivu má nárok na poskytnutí jednorázového ročního státního příspěvku na provoz soukromého archivu ve výši 70 Kč na jeden běžný metr archiválií</a:t>
            </a:r>
            <a:r>
              <a:rPr lang="cs-CZ" sz="1900" dirty="0" smtClean="0">
                <a:solidFill>
                  <a:srgbClr val="7030A0"/>
                </a:solidFill>
              </a:rPr>
              <a:t>. </a:t>
            </a:r>
            <a:r>
              <a:rPr lang="cs-CZ" sz="1900" dirty="0">
                <a:solidFill>
                  <a:srgbClr val="7030A0"/>
                </a:solidFill>
              </a:rPr>
              <a:t>U digitálních dokumentů ve výstupních formátech podle vyhlášky o podrobnostech výkonu spisové služby se stanoví výše jednorázového ročního státního příspěvku 70 Kč za každý započatý 1 GB </a:t>
            </a:r>
            <a:r>
              <a:rPr lang="cs-CZ" sz="1900" dirty="0" smtClean="0">
                <a:solidFill>
                  <a:srgbClr val="7030A0"/>
                </a:solidFill>
              </a:rPr>
              <a:t>kapacity). </a:t>
            </a:r>
            <a:r>
              <a:rPr lang="cs-CZ" sz="1900" dirty="0">
                <a:solidFill>
                  <a:srgbClr val="7030A0"/>
                </a:solidFill>
              </a:rPr>
              <a:t/>
            </a:r>
            <a:br>
              <a:rPr lang="cs-CZ" sz="1900" dirty="0">
                <a:solidFill>
                  <a:srgbClr val="7030A0"/>
                </a:solidFill>
              </a:rPr>
            </a:br>
            <a:endParaRPr lang="cs-CZ" sz="1900" dirty="0" smtClean="0">
              <a:solidFill>
                <a:srgbClr val="7030A0"/>
              </a:solidFill>
            </a:endParaRPr>
          </a:p>
        </p:txBody>
      </p:sp>
    </p:spTree>
    <p:extLst>
      <p:ext uri="{BB962C8B-B14F-4D97-AF65-F5344CB8AC3E}">
        <p14:creationId xmlns:p14="http://schemas.microsoft.com/office/powerpoint/2010/main" val="3728575934"/>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obsah 2"/>
          <p:cNvSpPr>
            <a:spLocks noGrp="1"/>
          </p:cNvSpPr>
          <p:nvPr>
            <p:ph idx="4294967295"/>
          </p:nvPr>
        </p:nvSpPr>
        <p:spPr>
          <a:xfrm>
            <a:off x="0" y="260648"/>
            <a:ext cx="8229600" cy="6264696"/>
          </a:xfrm>
        </p:spPr>
        <p:txBody>
          <a:bodyPr>
            <a:normAutofit/>
          </a:bodyPr>
          <a:lstStyle/>
          <a:p>
            <a:pPr algn="ctr">
              <a:buFont typeface="Arial" charset="0"/>
              <a:buNone/>
            </a:pPr>
            <a:r>
              <a:rPr lang="cs-CZ" sz="1600" dirty="0" smtClean="0">
                <a:solidFill>
                  <a:srgbClr val="FF0000"/>
                </a:solidFill>
              </a:rPr>
              <a:t>	</a:t>
            </a:r>
            <a:r>
              <a:rPr lang="cs-CZ" sz="1800" dirty="0" smtClean="0">
                <a:solidFill>
                  <a:srgbClr val="FF0000"/>
                </a:solidFill>
              </a:rPr>
              <a:t>§ 57</a:t>
            </a:r>
            <a:endParaRPr lang="cs-CZ" sz="1800" dirty="0" smtClean="0"/>
          </a:p>
          <a:p>
            <a:pPr>
              <a:buFont typeface="Arial" charset="0"/>
              <a:buNone/>
            </a:pPr>
            <a:r>
              <a:rPr lang="cs-CZ" sz="1800" dirty="0" smtClean="0"/>
              <a:t>Soukromý archiv </a:t>
            </a:r>
          </a:p>
          <a:p>
            <a:pPr>
              <a:buFont typeface="Calibri" pitchFamily="34" charset="0"/>
              <a:buAutoNum type="alphaLcParenR"/>
            </a:pPr>
            <a:r>
              <a:rPr lang="cs-CZ" sz="1800" dirty="0" smtClean="0"/>
              <a:t>vede příslušnou evidenci archiválií podle tohoto zákona,</a:t>
            </a:r>
          </a:p>
          <a:p>
            <a:pPr>
              <a:buFont typeface="Calibri" pitchFamily="34" charset="0"/>
              <a:buAutoNum type="alphaLcParenR"/>
            </a:pPr>
            <a:r>
              <a:rPr lang="cs-CZ" sz="1800" dirty="0" smtClean="0"/>
              <a:t>umožňuje za podmínek stanovených v tomto zákoně nahlížet do uložených archiválií,</a:t>
            </a:r>
          </a:p>
          <a:p>
            <a:pPr>
              <a:buFont typeface="Calibri" pitchFamily="34" charset="0"/>
              <a:buAutoNum type="alphaLcParenR"/>
            </a:pPr>
            <a:r>
              <a:rPr lang="cs-CZ" sz="1800" dirty="0" smtClean="0"/>
              <a:t>předkládá Národnímu archivu nebo příslušnému státnímu oblastnímu archivu skartační návrhy k posouzení a k provedení výběru archiválií,</a:t>
            </a:r>
          </a:p>
          <a:p>
            <a:pPr>
              <a:buFont typeface="Calibri" pitchFamily="34" charset="0"/>
              <a:buAutoNum type="alphaLcParenR"/>
            </a:pPr>
            <a:r>
              <a:rPr lang="cs-CZ" sz="1800" dirty="0" smtClean="0"/>
              <a:t>pečuje o archiválie svého zřizovatele a jeho právních předchůdců, pokud tak stanoví příslušný archiv při jejich výběru; </a:t>
            </a:r>
            <a:r>
              <a:rPr lang="cs-CZ" sz="1800" b="1" dirty="0"/>
              <a:t>není-li současně digitálním archivem, péče o archiválie v digitální podobě nezahrnuje zachování neporušitelnosti jejich obsahu a čitelnosti</a:t>
            </a:r>
            <a:r>
              <a:rPr lang="cs-CZ" sz="1800" dirty="0" smtClean="0"/>
              <a:t>,</a:t>
            </a:r>
          </a:p>
          <a:p>
            <a:pPr>
              <a:buFont typeface="Calibri" pitchFamily="34" charset="0"/>
              <a:buAutoNum type="alphaLcParenR"/>
            </a:pPr>
            <a:r>
              <a:rPr lang="cs-CZ" sz="1800" dirty="0"/>
              <a:t>pečuje o archiválie jiných právnických nebo fyzických osob, které si je v soukromém archivu uložily na základě smlouvy o úschově; </a:t>
            </a:r>
            <a:r>
              <a:rPr lang="cs-CZ" sz="1800" b="1" dirty="0"/>
              <a:t>není-li současně digitálním archivem, péče o archiválie v digitální podobě nezahrnuje zachování neporušitelnosti jejich obsahu a </a:t>
            </a:r>
            <a:r>
              <a:rPr lang="cs-CZ" sz="1800" b="1" dirty="0" smtClean="0"/>
              <a:t>čitelnosti, </a:t>
            </a:r>
          </a:p>
          <a:p>
            <a:pPr>
              <a:buFont typeface="Calibri" pitchFamily="34" charset="0"/>
              <a:buAutoNum type="alphaLcParenR"/>
            </a:pPr>
            <a:r>
              <a:rPr lang="cs-CZ" sz="1800" dirty="0" smtClean="0"/>
              <a:t>provádí prověrku fyzického stavu archivních kulturních památek a národních kulturních památek, pokud jsou u něj uloženy,</a:t>
            </a:r>
          </a:p>
          <a:p>
            <a:pPr>
              <a:buFont typeface="Calibri" pitchFamily="34" charset="0"/>
              <a:buAutoNum type="alphaLcParenR"/>
            </a:pPr>
            <a:r>
              <a:rPr lang="cs-CZ" sz="1800" dirty="0" smtClean="0"/>
              <a:t>podílí se na sestavování celostátních tematických soupisů archiválií organizovaných ministerstvem, </a:t>
            </a:r>
          </a:p>
          <a:p>
            <a:pPr>
              <a:buFont typeface="Calibri" pitchFamily="34" charset="0"/>
              <a:buAutoNum type="alphaLcParenR"/>
            </a:pPr>
            <a:r>
              <a:rPr lang="cs-CZ" sz="1800" dirty="0" smtClean="0"/>
              <a:t>provádí inventuru archiválií vyhlášenou ministerstvem.</a:t>
            </a:r>
          </a:p>
          <a:p>
            <a:pPr>
              <a:buFont typeface="Arial" charset="0"/>
              <a:buNone/>
            </a:pPr>
            <a:endParaRPr lang="cs-CZ" sz="1600" dirty="0" smtClean="0"/>
          </a:p>
        </p:txBody>
      </p:sp>
    </p:spTree>
    <p:extLst>
      <p:ext uri="{BB962C8B-B14F-4D97-AF65-F5344CB8AC3E}">
        <p14:creationId xmlns:p14="http://schemas.microsoft.com/office/powerpoint/2010/main" val="3809646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vývoj – 17. století</a:t>
            </a:r>
            <a:br>
              <a:rPr lang="cs-CZ" sz="1800" dirty="0" smtClean="0">
                <a:solidFill>
                  <a:srgbClr val="FF0000"/>
                </a:solidFill>
              </a:rPr>
            </a:br>
            <a:r>
              <a:rPr lang="cs-CZ" sz="1600" dirty="0" smtClean="0">
                <a:solidFill>
                  <a:srgbClr val="FF0000"/>
                </a:solidFill>
              </a:rPr>
              <a:t>6/10</a:t>
            </a:r>
            <a:endParaRPr lang="cs-CZ" sz="1800" dirty="0"/>
          </a:p>
        </p:txBody>
      </p:sp>
      <p:sp>
        <p:nvSpPr>
          <p:cNvPr id="3" name="Zástupný symbol pro obsah 2"/>
          <p:cNvSpPr>
            <a:spLocks noGrp="1"/>
          </p:cNvSpPr>
          <p:nvPr>
            <p:ph idx="1"/>
          </p:nvPr>
        </p:nvSpPr>
        <p:spPr/>
        <p:txBody>
          <a:bodyPr>
            <a:normAutofit/>
          </a:bodyPr>
          <a:lstStyle/>
          <a:p>
            <a:r>
              <a:rPr lang="cs-CZ" sz="1800" dirty="0" smtClean="0"/>
              <a:t>V 17 století se setkáváme s organizovanou spisovou službou (česká dvorská kancelář, nejvyšší zeměpanský úřad moravský – tribunálu, krajské úřady)</a:t>
            </a:r>
          </a:p>
          <a:p>
            <a:pPr marL="0" indent="0">
              <a:buNone/>
            </a:pPr>
            <a:endParaRPr lang="cs-CZ" sz="1800" dirty="0" smtClean="0"/>
          </a:p>
          <a:p>
            <a:pPr lvl="1"/>
            <a:r>
              <a:rPr lang="cs-CZ" sz="1800" dirty="0" smtClean="0"/>
              <a:t>Česká dvorská kancelář</a:t>
            </a:r>
          </a:p>
          <a:p>
            <a:pPr lvl="2"/>
            <a:r>
              <a:rPr lang="cs-CZ" sz="1600" dirty="0" smtClean="0"/>
              <a:t>Cca 20 podání denně.  Podání prezentoval většinou sám </a:t>
            </a:r>
            <a:r>
              <a:rPr lang="cs-CZ" sz="1600" b="1" dirty="0" smtClean="0"/>
              <a:t>kancléř,</a:t>
            </a:r>
            <a:r>
              <a:rPr lang="cs-CZ" sz="1600" dirty="0" smtClean="0"/>
              <a:t> který spolu se </a:t>
            </a:r>
            <a:r>
              <a:rPr lang="cs-CZ" sz="1600" b="1" dirty="0" smtClean="0"/>
              <a:t>sekretářem</a:t>
            </a:r>
            <a:r>
              <a:rPr lang="cs-CZ" sz="1600" dirty="0" smtClean="0"/>
              <a:t> projednával i jejich vyřízení. Došlé kusy evidoval </a:t>
            </a:r>
            <a:r>
              <a:rPr lang="cs-CZ" sz="1600" b="1" dirty="0" smtClean="0"/>
              <a:t>registrátor</a:t>
            </a:r>
            <a:r>
              <a:rPr lang="cs-CZ" sz="1600" dirty="0" smtClean="0"/>
              <a:t>. Písemný návrh vyřízení vypracoval některý z </a:t>
            </a:r>
            <a:r>
              <a:rPr lang="cs-CZ" sz="1600" b="1" dirty="0" smtClean="0"/>
              <a:t>koncipistů</a:t>
            </a:r>
            <a:r>
              <a:rPr lang="cs-CZ" sz="1600" dirty="0" smtClean="0"/>
              <a:t>, který po schválení sekretářem opsal na čisto </a:t>
            </a:r>
            <a:r>
              <a:rPr lang="cs-CZ" sz="1600" b="1" dirty="0" err="1" smtClean="0"/>
              <a:t>ingrosátor</a:t>
            </a:r>
            <a:r>
              <a:rPr lang="cs-CZ" sz="1600" dirty="0" smtClean="0"/>
              <a:t> (</a:t>
            </a:r>
            <a:r>
              <a:rPr lang="cs-CZ" sz="1600" i="1" dirty="0"/>
              <a:t>ve středověkých kancelářích písař zabývající se zhotovováním čistopisů </a:t>
            </a:r>
            <a:r>
              <a:rPr lang="cs-CZ" sz="1600" i="1" dirty="0" smtClean="0"/>
              <a:t>listin)</a:t>
            </a:r>
            <a:r>
              <a:rPr lang="cs-CZ" sz="1600" dirty="0" smtClean="0"/>
              <a:t>. Po srovnání čistopisu s konceptem byl čistopis zpoplatněn </a:t>
            </a:r>
            <a:r>
              <a:rPr lang="cs-CZ" sz="1600" b="1" dirty="0" smtClean="0"/>
              <a:t>taxátorem</a:t>
            </a:r>
            <a:r>
              <a:rPr lang="cs-CZ" sz="1600" dirty="0" smtClean="0"/>
              <a:t>, opatřen podpisy panovníka, kancléře a sekretáře a odeslán </a:t>
            </a:r>
            <a:r>
              <a:rPr lang="cs-CZ" sz="1600" b="1" dirty="0" smtClean="0"/>
              <a:t>expeditorem</a:t>
            </a:r>
            <a:r>
              <a:rPr lang="cs-CZ" sz="1600" dirty="0" smtClean="0"/>
              <a:t>, který vedl pro každý typ vyšlých písemností zvláštní </a:t>
            </a:r>
            <a:r>
              <a:rPr lang="cs-CZ" sz="1600" dirty="0" err="1" smtClean="0"/>
              <a:t>expeditní</a:t>
            </a:r>
            <a:r>
              <a:rPr lang="cs-CZ" sz="1600" dirty="0" smtClean="0"/>
              <a:t> protokol. Došlé originální podání, koncept převzal </a:t>
            </a:r>
            <a:r>
              <a:rPr lang="cs-CZ" sz="1600" b="1" dirty="0" smtClean="0"/>
              <a:t>registrátor</a:t>
            </a:r>
            <a:r>
              <a:rPr lang="cs-CZ" sz="1600" dirty="0" smtClean="0"/>
              <a:t>, který celý spis </a:t>
            </a:r>
            <a:r>
              <a:rPr lang="cs-CZ" sz="1600" dirty="0" err="1" smtClean="0"/>
              <a:t>ofolioval</a:t>
            </a:r>
            <a:r>
              <a:rPr lang="cs-CZ" sz="1600" dirty="0" smtClean="0"/>
              <a:t>, opatřil regestem, datem odeslání a zapsal dodatečně do </a:t>
            </a:r>
            <a:r>
              <a:rPr lang="cs-CZ" sz="1600" dirty="0" err="1" smtClean="0"/>
              <a:t>register</a:t>
            </a:r>
            <a:r>
              <a:rPr lang="cs-CZ" sz="1600" dirty="0" smtClean="0"/>
              <a:t>. Opisy seřadil do chronologické řady a uložil v měsíčních fasciklech.</a:t>
            </a:r>
          </a:p>
        </p:txBody>
      </p:sp>
    </p:spTree>
    <p:extLst>
      <p:ext uri="{BB962C8B-B14F-4D97-AF65-F5344CB8AC3E}">
        <p14:creationId xmlns:p14="http://schemas.microsoft.com/office/powerpoint/2010/main" val="254183308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250"/>
            <a:ext cx="8229600" cy="6192838"/>
          </a:xfrm>
        </p:spPr>
        <p:txBody>
          <a:bodyPr>
            <a:normAutofit/>
          </a:bodyPr>
          <a:lstStyle/>
          <a:p>
            <a:pPr marL="0" indent="0" algn="ctr">
              <a:buNone/>
            </a:pPr>
            <a:r>
              <a:rPr lang="cs-CZ" sz="1900" dirty="0">
                <a:solidFill>
                  <a:srgbClr val="FF0000"/>
                </a:solidFill>
              </a:rPr>
              <a:t>§ </a:t>
            </a:r>
            <a:r>
              <a:rPr lang="cs-CZ" sz="1900" dirty="0" smtClean="0">
                <a:solidFill>
                  <a:srgbClr val="FF0000"/>
                </a:solidFill>
              </a:rPr>
              <a:t>61</a:t>
            </a:r>
          </a:p>
          <a:p>
            <a:pPr marL="0" indent="0">
              <a:buNone/>
            </a:pPr>
            <a:r>
              <a:rPr lang="cs-CZ" sz="1800" dirty="0" smtClean="0"/>
              <a:t>Při udělení akreditace archivy musí splnit:</a:t>
            </a:r>
          </a:p>
          <a:p>
            <a:r>
              <a:rPr lang="cs-CZ" sz="1800" dirty="0" smtClean="0"/>
              <a:t>stavebně-technické podmínky</a:t>
            </a:r>
          </a:p>
          <a:p>
            <a:r>
              <a:rPr lang="cs-CZ" sz="1800" dirty="0"/>
              <a:t>p</a:t>
            </a:r>
            <a:r>
              <a:rPr lang="cs-CZ" sz="1800" dirty="0" smtClean="0"/>
              <a:t>rostorové podmínky</a:t>
            </a:r>
          </a:p>
          <a:p>
            <a:r>
              <a:rPr lang="cs-CZ" sz="1800" dirty="0"/>
              <a:t>b</a:t>
            </a:r>
            <a:r>
              <a:rPr lang="cs-CZ" sz="1800" dirty="0" smtClean="0"/>
              <a:t>ezpečnostní podmínky</a:t>
            </a:r>
          </a:p>
          <a:p>
            <a:r>
              <a:rPr lang="cs-CZ" sz="1800" dirty="0"/>
              <a:t>m</a:t>
            </a:r>
            <a:r>
              <a:rPr lang="cs-CZ" sz="1800" dirty="0" smtClean="0"/>
              <a:t>ateriální podmínky</a:t>
            </a:r>
          </a:p>
          <a:p>
            <a:r>
              <a:rPr lang="cs-CZ" sz="1800" dirty="0"/>
              <a:t>p</a:t>
            </a:r>
            <a:r>
              <a:rPr lang="cs-CZ" sz="1800" dirty="0" smtClean="0"/>
              <a:t>ersonální podmínky</a:t>
            </a:r>
          </a:p>
          <a:p>
            <a:endParaRPr lang="cs-CZ" sz="1800" dirty="0"/>
          </a:p>
          <a:p>
            <a:pPr marL="0" indent="0">
              <a:buNone/>
            </a:pPr>
            <a:r>
              <a:rPr lang="cs-CZ" sz="1800" dirty="0"/>
              <a:t>Údaje o archivních prostorách včetně stavebně-technické dokumentace a statických výpočtů jsou zřizovatelé archivů povinni vést v souladu se skutečným stavem. Výsledky měření teploty a relativní vlhkosti vzduchu zachycující výkyvy sledovaných údajů mimo povolenou toleranci se uchovávají po dobu nejméně 10 let.</a:t>
            </a:r>
          </a:p>
          <a:p>
            <a:pPr marL="0" indent="0">
              <a:buNone/>
            </a:pPr>
            <a:endParaRPr lang="cs-CZ" sz="2000" dirty="0" smtClean="0"/>
          </a:p>
          <a:p>
            <a:endParaRPr lang="cs-CZ" sz="2000" dirty="0" smtClean="0"/>
          </a:p>
          <a:p>
            <a:endParaRPr lang="cs-CZ" sz="2000" dirty="0" smtClean="0"/>
          </a:p>
          <a:p>
            <a:endParaRPr lang="cs-CZ" sz="2000" dirty="0"/>
          </a:p>
          <a:p>
            <a:pPr marL="0" indent="0">
              <a:buNone/>
            </a:pPr>
            <a:endParaRPr lang="cs-CZ" sz="1900" dirty="0"/>
          </a:p>
          <a:p>
            <a:pPr marL="0" indent="0">
              <a:buNone/>
            </a:pPr>
            <a:r>
              <a:rPr lang="cs-CZ" sz="1900" i="1" dirty="0" smtClean="0"/>
              <a:t>	</a:t>
            </a:r>
            <a:endParaRPr lang="cs-CZ" sz="1900" dirty="0"/>
          </a:p>
        </p:txBody>
      </p:sp>
    </p:spTree>
    <p:extLst>
      <p:ext uri="{BB962C8B-B14F-4D97-AF65-F5344CB8AC3E}">
        <p14:creationId xmlns:p14="http://schemas.microsoft.com/office/powerpoint/2010/main" val="164228985"/>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obsah 2"/>
          <p:cNvSpPr>
            <a:spLocks noGrp="1"/>
          </p:cNvSpPr>
          <p:nvPr>
            <p:ph idx="4294967295"/>
          </p:nvPr>
        </p:nvSpPr>
        <p:spPr>
          <a:xfrm>
            <a:off x="0" y="333374"/>
            <a:ext cx="8229600" cy="6263977"/>
          </a:xfrm>
        </p:spPr>
        <p:txBody>
          <a:bodyPr>
            <a:normAutofit fontScale="92500" lnSpcReduction="10000"/>
          </a:bodyPr>
          <a:lstStyle/>
          <a:p>
            <a:pPr algn="ctr">
              <a:buFont typeface="Arial" charset="0"/>
              <a:buNone/>
            </a:pPr>
            <a:r>
              <a:rPr lang="cs-CZ" sz="2100" i="1" dirty="0" smtClean="0">
                <a:solidFill>
                  <a:srgbClr val="FF0000"/>
                </a:solidFill>
              </a:rPr>
              <a:t>	</a:t>
            </a:r>
            <a:endParaRPr lang="cs-CZ" sz="1900" dirty="0" smtClean="0"/>
          </a:p>
          <a:p>
            <a:pPr algn="ctr">
              <a:buFont typeface="Arial" charset="0"/>
              <a:buNone/>
            </a:pPr>
            <a:r>
              <a:rPr lang="cs-CZ" sz="1900" dirty="0" smtClean="0">
                <a:solidFill>
                  <a:srgbClr val="FF0000"/>
                </a:solidFill>
              </a:rPr>
              <a:t>	§ 58</a:t>
            </a:r>
          </a:p>
          <a:p>
            <a:pPr algn="ctr">
              <a:buFont typeface="Arial" charset="0"/>
              <a:buNone/>
            </a:pPr>
            <a:r>
              <a:rPr lang="cs-CZ" sz="1900" dirty="0">
                <a:solidFill>
                  <a:srgbClr val="FF0000"/>
                </a:solidFill>
              </a:rPr>
              <a:t> </a:t>
            </a:r>
            <a:r>
              <a:rPr lang="cs-CZ" sz="1900" dirty="0" smtClean="0">
                <a:solidFill>
                  <a:srgbClr val="FF0000"/>
                </a:solidFill>
              </a:rPr>
              <a:t> Akreditace archivů</a:t>
            </a:r>
          </a:p>
          <a:p>
            <a:pPr algn="ctr">
              <a:buFont typeface="Arial" charset="0"/>
              <a:buNone/>
            </a:pPr>
            <a:endParaRPr lang="cs-CZ" sz="1900" dirty="0" smtClean="0">
              <a:solidFill>
                <a:srgbClr val="FF0000"/>
              </a:solidFill>
            </a:endParaRPr>
          </a:p>
          <a:p>
            <a:pPr algn="ctr">
              <a:buFont typeface="Arial" charset="0"/>
              <a:buNone/>
            </a:pPr>
            <a:r>
              <a:rPr lang="cs-CZ" sz="1900" dirty="0">
                <a:solidFill>
                  <a:srgbClr val="FF0000"/>
                </a:solidFill>
              </a:rPr>
              <a:t>	§ 59</a:t>
            </a:r>
          </a:p>
          <a:p>
            <a:pPr algn="ctr">
              <a:buFont typeface="Arial" charset="0"/>
              <a:buNone/>
            </a:pPr>
            <a:r>
              <a:rPr lang="cs-CZ" sz="1900" dirty="0">
                <a:solidFill>
                  <a:srgbClr val="FF0000"/>
                </a:solidFill>
              </a:rPr>
              <a:t>	Odnětí akreditace</a:t>
            </a:r>
            <a:r>
              <a:rPr lang="cs-CZ" sz="1900" dirty="0"/>
              <a:t> </a:t>
            </a:r>
          </a:p>
          <a:p>
            <a:pPr algn="ctr">
              <a:buFont typeface="Arial" charset="0"/>
              <a:buNone/>
            </a:pPr>
            <a:endParaRPr lang="cs-CZ" sz="1900" dirty="0"/>
          </a:p>
          <a:p>
            <a:pPr algn="ctr">
              <a:buFont typeface="Arial" charset="0"/>
              <a:buNone/>
            </a:pPr>
            <a:r>
              <a:rPr lang="cs-CZ" sz="1900" dirty="0" smtClean="0">
                <a:solidFill>
                  <a:srgbClr val="FF0000"/>
                </a:solidFill>
              </a:rPr>
              <a:t>   § </a:t>
            </a:r>
            <a:r>
              <a:rPr lang="cs-CZ" sz="1900" dirty="0">
                <a:solidFill>
                  <a:srgbClr val="FF0000"/>
                </a:solidFill>
              </a:rPr>
              <a:t>60</a:t>
            </a:r>
          </a:p>
          <a:p>
            <a:pPr algn="ctr">
              <a:buFont typeface="Arial" charset="0"/>
              <a:buNone/>
            </a:pPr>
            <a:r>
              <a:rPr lang="cs-CZ" sz="1900" dirty="0">
                <a:solidFill>
                  <a:srgbClr val="FF0000"/>
                </a:solidFill>
              </a:rPr>
              <a:t>	Zánik </a:t>
            </a:r>
            <a:r>
              <a:rPr lang="cs-CZ" sz="1900" dirty="0" smtClean="0">
                <a:solidFill>
                  <a:srgbClr val="FF0000"/>
                </a:solidFill>
              </a:rPr>
              <a:t>akreditace</a:t>
            </a:r>
          </a:p>
          <a:p>
            <a:pPr algn="ctr">
              <a:buFont typeface="Arial" charset="0"/>
              <a:buNone/>
            </a:pPr>
            <a:endParaRPr lang="cs-CZ" sz="1900" dirty="0">
              <a:solidFill>
                <a:srgbClr val="FF0000"/>
              </a:solidFill>
            </a:endParaRPr>
          </a:p>
          <a:p>
            <a:pPr marL="0" indent="0" algn="ctr">
              <a:buNone/>
            </a:pPr>
            <a:r>
              <a:rPr lang="cs-CZ" sz="1900" dirty="0" smtClean="0">
                <a:solidFill>
                  <a:srgbClr val="FF0000"/>
                </a:solidFill>
              </a:rPr>
              <a:t>   § </a:t>
            </a:r>
            <a:r>
              <a:rPr lang="cs-CZ" sz="1900" dirty="0">
                <a:solidFill>
                  <a:srgbClr val="FF0000"/>
                </a:solidFill>
              </a:rPr>
              <a:t>60a</a:t>
            </a:r>
            <a:br>
              <a:rPr lang="cs-CZ" sz="1900" dirty="0">
                <a:solidFill>
                  <a:srgbClr val="FF0000"/>
                </a:solidFill>
              </a:rPr>
            </a:br>
            <a:r>
              <a:rPr lang="cs-CZ" sz="1900" dirty="0" smtClean="0">
                <a:solidFill>
                  <a:srgbClr val="FF0000"/>
                </a:solidFill>
              </a:rPr>
              <a:t>Oprávnění </a:t>
            </a:r>
            <a:r>
              <a:rPr lang="cs-CZ" sz="1900" dirty="0">
                <a:solidFill>
                  <a:srgbClr val="FF0000"/>
                </a:solidFill>
              </a:rPr>
              <a:t>k ukládání archiválií v digitální </a:t>
            </a:r>
            <a:r>
              <a:rPr lang="cs-CZ" sz="1900" dirty="0" smtClean="0">
                <a:solidFill>
                  <a:srgbClr val="FF0000"/>
                </a:solidFill>
              </a:rPr>
              <a:t>podobě</a:t>
            </a:r>
          </a:p>
          <a:p>
            <a:pPr marL="0" indent="0" algn="ctr">
              <a:buNone/>
            </a:pPr>
            <a:r>
              <a:rPr lang="cs-CZ" sz="1900" dirty="0">
                <a:solidFill>
                  <a:srgbClr val="FF0000"/>
                </a:solidFill>
              </a:rPr>
              <a:t/>
            </a:r>
            <a:br>
              <a:rPr lang="cs-CZ" sz="1900" dirty="0">
                <a:solidFill>
                  <a:srgbClr val="FF0000"/>
                </a:solidFill>
              </a:rPr>
            </a:br>
            <a:r>
              <a:rPr lang="cs-CZ" sz="1900" dirty="0"/>
              <a:t/>
            </a:r>
            <a:br>
              <a:rPr lang="cs-CZ" sz="1900" dirty="0"/>
            </a:br>
            <a:r>
              <a:rPr lang="cs-CZ" sz="1900" dirty="0">
                <a:solidFill>
                  <a:srgbClr val="FF0000"/>
                </a:solidFill>
              </a:rPr>
              <a:t>§ 60b</a:t>
            </a:r>
            <a:br>
              <a:rPr lang="cs-CZ" sz="1900" dirty="0">
                <a:solidFill>
                  <a:srgbClr val="FF0000"/>
                </a:solidFill>
              </a:rPr>
            </a:br>
            <a:r>
              <a:rPr lang="cs-CZ" sz="1900" dirty="0">
                <a:solidFill>
                  <a:srgbClr val="FF0000"/>
                </a:solidFill>
              </a:rPr>
              <a:t>Odnětí oprávnění k ukládání archiválií v digitální </a:t>
            </a:r>
            <a:r>
              <a:rPr lang="cs-CZ" sz="1900" dirty="0" smtClean="0">
                <a:solidFill>
                  <a:srgbClr val="FF0000"/>
                </a:solidFill>
              </a:rPr>
              <a:t>podobě</a:t>
            </a:r>
          </a:p>
          <a:p>
            <a:pPr marL="0" indent="0" algn="ctr">
              <a:buNone/>
            </a:pPr>
            <a:endParaRPr lang="cs-CZ" sz="1900" dirty="0">
              <a:solidFill>
                <a:srgbClr val="FF0000"/>
              </a:solidFill>
            </a:endParaRPr>
          </a:p>
          <a:p>
            <a:pPr marL="0" indent="0" algn="ctr">
              <a:buNone/>
            </a:pPr>
            <a:endParaRPr lang="cs-CZ" sz="1900" dirty="0">
              <a:solidFill>
                <a:srgbClr val="FF0000"/>
              </a:solidFill>
            </a:endParaRPr>
          </a:p>
          <a:p>
            <a:pPr marL="0" indent="0" algn="ctr">
              <a:buNone/>
            </a:pPr>
            <a:r>
              <a:rPr lang="cs-CZ" sz="1900" dirty="0">
                <a:solidFill>
                  <a:srgbClr val="FF0000"/>
                </a:solidFill>
              </a:rPr>
              <a:t>§ 60c</a:t>
            </a:r>
            <a:br>
              <a:rPr lang="cs-CZ" sz="1900" dirty="0">
                <a:solidFill>
                  <a:srgbClr val="FF0000"/>
                </a:solidFill>
              </a:rPr>
            </a:br>
            <a:r>
              <a:rPr lang="cs-CZ" sz="1900" dirty="0">
                <a:solidFill>
                  <a:srgbClr val="FF0000"/>
                </a:solidFill>
              </a:rPr>
              <a:t>Zánik oprávnění k ukládání archiválií v digitální podobě</a:t>
            </a:r>
            <a:r>
              <a:rPr lang="cs-CZ" sz="1900" dirty="0"/>
              <a:t/>
            </a:r>
            <a:br>
              <a:rPr lang="cs-CZ" sz="1900" dirty="0"/>
            </a:br>
            <a:endParaRPr lang="cs-CZ" sz="1900" dirty="0"/>
          </a:p>
          <a:p>
            <a:pPr algn="ctr">
              <a:buFont typeface="Arial" charset="0"/>
              <a:buNone/>
            </a:pPr>
            <a:endParaRPr lang="cs-CZ" sz="1600" dirty="0" smtClean="0">
              <a:solidFill>
                <a:srgbClr val="FF0000"/>
              </a:solidFill>
            </a:endParaRPr>
          </a:p>
          <a:p>
            <a:endParaRPr lang="cs-CZ" sz="1600" dirty="0"/>
          </a:p>
        </p:txBody>
      </p:sp>
    </p:spTree>
    <p:extLst>
      <p:ext uri="{BB962C8B-B14F-4D97-AF65-F5344CB8AC3E}">
        <p14:creationId xmlns:p14="http://schemas.microsoft.com/office/powerpoint/2010/main" val="364810767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Zástupný symbol pro obsah 2"/>
          <p:cNvSpPr>
            <a:spLocks noGrp="1"/>
          </p:cNvSpPr>
          <p:nvPr>
            <p:ph idx="4294967295"/>
          </p:nvPr>
        </p:nvSpPr>
        <p:spPr>
          <a:xfrm>
            <a:off x="0" y="1600200"/>
            <a:ext cx="8229600" cy="4525963"/>
          </a:xfrm>
        </p:spPr>
        <p:txBody>
          <a:bodyPr/>
          <a:lstStyle/>
          <a:p>
            <a:pPr algn="ctr">
              <a:buFont typeface="Arial" charset="0"/>
              <a:buNone/>
            </a:pPr>
            <a:r>
              <a:rPr lang="cs-CZ" sz="2000" smtClean="0"/>
              <a:t> 	</a:t>
            </a:r>
            <a:r>
              <a:rPr lang="cs-CZ" sz="2000" smtClean="0">
                <a:solidFill>
                  <a:srgbClr val="FF0000"/>
                </a:solidFill>
              </a:rPr>
              <a:t>HLAVA III</a:t>
            </a:r>
          </a:p>
          <a:p>
            <a:pPr algn="ctr">
              <a:buFont typeface="Arial" charset="0"/>
              <a:buNone/>
            </a:pPr>
            <a:r>
              <a:rPr lang="cs-CZ" sz="2000" smtClean="0">
                <a:solidFill>
                  <a:srgbClr val="FF0000"/>
                </a:solidFill>
              </a:rPr>
              <a:t>	SPISOVÁ SLUŽBA</a:t>
            </a:r>
          </a:p>
          <a:p>
            <a:pPr>
              <a:buFont typeface="Arial" charset="0"/>
              <a:buNone/>
            </a:pPr>
            <a:endParaRPr lang="cs-CZ" sz="2000" smtClean="0"/>
          </a:p>
        </p:txBody>
      </p:sp>
    </p:spTree>
    <p:extLst>
      <p:ext uri="{BB962C8B-B14F-4D97-AF65-F5344CB8AC3E}">
        <p14:creationId xmlns:p14="http://schemas.microsoft.com/office/powerpoint/2010/main" val="129096180"/>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Nadpis 2"/>
          <p:cNvSpPr>
            <a:spLocks noGrp="1"/>
          </p:cNvSpPr>
          <p:nvPr>
            <p:ph type="title"/>
          </p:nvPr>
        </p:nvSpPr>
        <p:spPr>
          <a:xfrm>
            <a:off x="457200" y="274638"/>
            <a:ext cx="8229600" cy="633412"/>
          </a:xfrm>
        </p:spPr>
        <p:txBody>
          <a:bodyPr/>
          <a:lstStyle/>
          <a:p>
            <a:r>
              <a:rPr lang="cs-CZ" sz="1600" dirty="0" smtClean="0">
                <a:solidFill>
                  <a:srgbClr val="FF0000"/>
                </a:solidFill>
              </a:rPr>
              <a:t>§ 63</a:t>
            </a:r>
          </a:p>
        </p:txBody>
      </p:sp>
      <p:sp>
        <p:nvSpPr>
          <p:cNvPr id="118787" name="Zástupný symbol pro obsah 2"/>
          <p:cNvSpPr>
            <a:spLocks noGrp="1"/>
          </p:cNvSpPr>
          <p:nvPr>
            <p:ph idx="1"/>
          </p:nvPr>
        </p:nvSpPr>
        <p:spPr>
          <a:xfrm>
            <a:off x="457200" y="908050"/>
            <a:ext cx="8229600" cy="5218113"/>
          </a:xfrm>
        </p:spPr>
        <p:txBody>
          <a:bodyPr>
            <a:normAutofit fontScale="25000" lnSpcReduction="20000"/>
          </a:bodyPr>
          <a:lstStyle/>
          <a:p>
            <a:pPr>
              <a:buFont typeface="Arial" charset="0"/>
              <a:buNone/>
            </a:pPr>
            <a:endParaRPr lang="cs-CZ" sz="1600" dirty="0" smtClean="0"/>
          </a:p>
          <a:p>
            <a:pPr>
              <a:buFont typeface="Arial" charset="0"/>
              <a:buNone/>
            </a:pPr>
            <a:r>
              <a:rPr lang="cs-CZ" sz="1900" dirty="0" smtClean="0"/>
              <a:t>(</a:t>
            </a:r>
            <a:r>
              <a:rPr lang="cs-CZ" sz="7200" dirty="0" smtClean="0"/>
              <a:t>1) Spisovou službu vykonávají </a:t>
            </a:r>
          </a:p>
          <a:p>
            <a:pPr lvl="1">
              <a:buFont typeface="Calibri" pitchFamily="34" charset="0"/>
              <a:buAutoNum type="alphaLcParenR"/>
            </a:pPr>
            <a:r>
              <a:rPr lang="cs-CZ" sz="7200" dirty="0" smtClean="0"/>
              <a:t>veřejnoprávní původci uvedení v § 3 odst. 1 písm. a) až e), i)  a k) až m),</a:t>
            </a:r>
          </a:p>
          <a:p>
            <a:pPr lvl="2"/>
            <a:r>
              <a:rPr lang="cs-CZ" sz="7200" dirty="0"/>
              <a:t>organizační složky státu,</a:t>
            </a:r>
          </a:p>
          <a:p>
            <a:pPr lvl="2"/>
            <a:r>
              <a:rPr lang="cs-CZ" sz="7200" dirty="0"/>
              <a:t>ozbrojené síly, </a:t>
            </a:r>
          </a:p>
          <a:p>
            <a:pPr lvl="2"/>
            <a:r>
              <a:rPr lang="cs-CZ" sz="7200" dirty="0"/>
              <a:t>bezpečnostní sbory,</a:t>
            </a:r>
          </a:p>
          <a:p>
            <a:pPr lvl="2"/>
            <a:r>
              <a:rPr lang="cs-CZ" sz="7200" dirty="0"/>
              <a:t>státní příspěvkové organizace,</a:t>
            </a:r>
          </a:p>
          <a:p>
            <a:pPr lvl="2"/>
            <a:r>
              <a:rPr lang="cs-CZ" sz="7200" dirty="0"/>
              <a:t>státní podniky,</a:t>
            </a:r>
          </a:p>
          <a:p>
            <a:pPr lvl="2"/>
            <a:r>
              <a:rPr lang="cs-CZ" sz="7200" dirty="0"/>
              <a:t>vysoké školy, </a:t>
            </a:r>
          </a:p>
          <a:p>
            <a:pPr lvl="2"/>
            <a:r>
              <a:rPr lang="cs-CZ" sz="7200" dirty="0"/>
              <a:t>zdravotní pojišťovny, </a:t>
            </a:r>
          </a:p>
          <a:p>
            <a:pPr lvl="2"/>
            <a:r>
              <a:rPr lang="cs-CZ" sz="7200" dirty="0"/>
              <a:t>veřejné výzkumné instituce,   </a:t>
            </a:r>
          </a:p>
          <a:p>
            <a:pPr lvl="2"/>
            <a:r>
              <a:rPr lang="cs-CZ" sz="7200" dirty="0"/>
              <a:t>právnické osoby zřízené zákonem, </a:t>
            </a:r>
            <a:endParaRPr lang="cs-CZ" sz="7200" dirty="0" smtClean="0"/>
          </a:p>
          <a:p>
            <a:pPr lvl="1">
              <a:buFont typeface="Calibri" pitchFamily="34" charset="0"/>
              <a:buAutoNum type="alphaLcParenR"/>
            </a:pPr>
            <a:r>
              <a:rPr lang="cs-CZ" sz="7200" dirty="0" smtClean="0"/>
              <a:t>kraje,</a:t>
            </a:r>
          </a:p>
          <a:p>
            <a:pPr lvl="1">
              <a:buFont typeface="Calibri" pitchFamily="34" charset="0"/>
              <a:buAutoNum type="alphaLcParenR"/>
            </a:pPr>
            <a:r>
              <a:rPr lang="cs-CZ" sz="7200" dirty="0" smtClean="0"/>
              <a:t>hlavní město Praha,</a:t>
            </a:r>
          </a:p>
          <a:p>
            <a:pPr lvl="1">
              <a:buFont typeface="Calibri" pitchFamily="34" charset="0"/>
              <a:buAutoNum type="alphaLcParenR"/>
            </a:pPr>
            <a:r>
              <a:rPr lang="cs-CZ" sz="7200" dirty="0" smtClean="0"/>
              <a:t>obce s pověřeným obecním úřadem a obce se stavebním nebo matričním úřadem,</a:t>
            </a:r>
          </a:p>
          <a:p>
            <a:pPr lvl="1">
              <a:buFont typeface="Calibri" pitchFamily="34" charset="0"/>
              <a:buAutoNum type="alphaLcParenR"/>
            </a:pPr>
            <a:r>
              <a:rPr lang="cs-CZ" sz="7200" dirty="0" smtClean="0"/>
              <a:t>městská část nebo městský obvod územně členěného statutárního města a městská část hlavního města Prahy, na něž byla statutem přenesena alespoň část působnosti obce  s pověřeným obecním úřadem nebo působnosti obce se stavebním nebo matričním úřadem,</a:t>
            </a:r>
          </a:p>
          <a:p>
            <a:pPr>
              <a:buFont typeface="Arial" charset="0"/>
              <a:buNone/>
            </a:pPr>
            <a:r>
              <a:rPr lang="cs-CZ" sz="7200" b="1" dirty="0" smtClean="0"/>
              <a:t>(dále jen „určení původci“)</a:t>
            </a:r>
            <a:r>
              <a:rPr lang="cs-CZ" sz="7200" dirty="0" smtClean="0"/>
              <a:t>. </a:t>
            </a:r>
          </a:p>
          <a:p>
            <a:pPr marL="0" indent="0">
              <a:buNone/>
            </a:pPr>
            <a:r>
              <a:rPr lang="cs-CZ" sz="1600" dirty="0" smtClean="0">
                <a:solidFill>
                  <a:srgbClr val="7030A0"/>
                </a:solidFill>
              </a:rPr>
              <a:t>	- </a:t>
            </a:r>
            <a:r>
              <a:rPr lang="cs-CZ" sz="1600" dirty="0" smtClean="0"/>
              <a:t/>
            </a:r>
            <a:br>
              <a:rPr lang="cs-CZ" sz="1600" dirty="0" smtClean="0"/>
            </a:br>
            <a:endParaRPr lang="cs-CZ" sz="1600" dirty="0" smtClean="0"/>
          </a:p>
        </p:txBody>
      </p:sp>
    </p:spTree>
    <p:extLst>
      <p:ext uri="{BB962C8B-B14F-4D97-AF65-F5344CB8AC3E}">
        <p14:creationId xmlns:p14="http://schemas.microsoft.com/office/powerpoint/2010/main" val="3617133945"/>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836712"/>
            <a:ext cx="8229600" cy="5289451"/>
          </a:xfrm>
        </p:spPr>
        <p:txBody>
          <a:bodyPr>
            <a:normAutofit/>
          </a:bodyPr>
          <a:lstStyle/>
          <a:p>
            <a:pPr>
              <a:buFont typeface="Arial" charset="0"/>
              <a:buNone/>
            </a:pPr>
            <a:endParaRPr lang="cs-CZ" sz="1800" dirty="0"/>
          </a:p>
          <a:p>
            <a:pPr>
              <a:buFont typeface="Arial" charset="0"/>
              <a:buAutoNum type="arabicParenBoth" startAt="2"/>
            </a:pPr>
            <a:r>
              <a:rPr lang="cs-CZ" sz="1800" dirty="0"/>
              <a:t>Obce neuvedené v odstavci 1, školy a veřejnoprávní původci uvedení v § 3 odst. 1 písm. g) a h) </a:t>
            </a:r>
            <a:r>
              <a:rPr lang="cs-CZ" sz="1800" dirty="0" smtClean="0"/>
              <a:t>vykonávají </a:t>
            </a:r>
            <a:r>
              <a:rPr lang="cs-CZ" sz="1800" dirty="0"/>
              <a:t>spisovou službu v rozsahu ustanovení § 64, § 65, § 66, § 67, § 68 odst. 1 až 3, § 68a a 69a. </a:t>
            </a:r>
            <a:endParaRPr lang="cs-CZ" sz="1800" dirty="0">
              <a:solidFill>
                <a:srgbClr val="7030A0"/>
              </a:solidFill>
            </a:endParaRPr>
          </a:p>
          <a:p>
            <a:pPr>
              <a:buFontTx/>
              <a:buChar char="-"/>
            </a:pPr>
            <a:endParaRPr lang="cs-CZ" sz="1800" dirty="0" smtClean="0">
              <a:solidFill>
                <a:srgbClr val="7030A0"/>
              </a:solidFill>
            </a:endParaRPr>
          </a:p>
          <a:p>
            <a:pPr>
              <a:buFontTx/>
              <a:buChar char="-"/>
            </a:pPr>
            <a:r>
              <a:rPr lang="cs-CZ" sz="1800" dirty="0" smtClean="0">
                <a:solidFill>
                  <a:srgbClr val="7030A0"/>
                </a:solidFill>
              </a:rPr>
              <a:t>pro původce vykonávající spisovou službu v „omezeném“ rozsahu platí, že</a:t>
            </a:r>
          </a:p>
          <a:p>
            <a:pPr lvl="1">
              <a:buFontTx/>
              <a:buChar char="-"/>
            </a:pPr>
            <a:r>
              <a:rPr lang="cs-CZ" sz="1800" dirty="0" smtClean="0">
                <a:solidFill>
                  <a:srgbClr val="7030A0"/>
                </a:solidFill>
              </a:rPr>
              <a:t> musí zajistit </a:t>
            </a:r>
            <a:r>
              <a:rPr lang="cs-CZ" sz="1800" dirty="0">
                <a:solidFill>
                  <a:srgbClr val="7030A0"/>
                </a:solidFill>
              </a:rPr>
              <a:t>příjem, označování, </a:t>
            </a:r>
            <a:r>
              <a:rPr lang="cs-CZ" sz="1800" dirty="0" smtClean="0">
                <a:solidFill>
                  <a:srgbClr val="7030A0"/>
                </a:solidFill>
              </a:rPr>
              <a:t>evidenci, </a:t>
            </a:r>
            <a:r>
              <a:rPr lang="cs-CZ" sz="1800" dirty="0">
                <a:solidFill>
                  <a:srgbClr val="7030A0"/>
                </a:solidFill>
              </a:rPr>
              <a:t>rozdělování, vyřizování, </a:t>
            </a:r>
            <a:r>
              <a:rPr lang="cs-CZ" sz="1800" dirty="0" smtClean="0">
                <a:solidFill>
                  <a:srgbClr val="7030A0"/>
                </a:solidFill>
              </a:rPr>
              <a:t>podepisování, odesílání a ukládání dokumentů,</a:t>
            </a:r>
          </a:p>
          <a:p>
            <a:pPr lvl="1">
              <a:buFontTx/>
              <a:buChar char="-"/>
            </a:pPr>
            <a:r>
              <a:rPr lang="cs-CZ" sz="1800" dirty="0">
                <a:solidFill>
                  <a:srgbClr val="7030A0"/>
                </a:solidFill>
              </a:rPr>
              <a:t>t</a:t>
            </a:r>
            <a:r>
              <a:rPr lang="cs-CZ" sz="1800" dirty="0" smtClean="0">
                <a:solidFill>
                  <a:srgbClr val="7030A0"/>
                </a:solidFill>
              </a:rPr>
              <a:t>ýká se jich </a:t>
            </a:r>
            <a:r>
              <a:rPr lang="cs-CZ" sz="1800" dirty="0">
                <a:solidFill>
                  <a:srgbClr val="7030A0"/>
                </a:solidFill>
              </a:rPr>
              <a:t>spisová rozluka, ustanovení o dokumentech v digitální </a:t>
            </a:r>
            <a:r>
              <a:rPr lang="cs-CZ" sz="1800" dirty="0" smtClean="0">
                <a:solidFill>
                  <a:srgbClr val="7030A0"/>
                </a:solidFill>
              </a:rPr>
              <a:t>podobě, </a:t>
            </a:r>
            <a:endParaRPr lang="cs-CZ" sz="1800" dirty="0">
              <a:solidFill>
                <a:srgbClr val="7030A0"/>
              </a:solidFill>
            </a:endParaRPr>
          </a:p>
          <a:p>
            <a:pPr lvl="1">
              <a:buFontTx/>
              <a:buChar char="-"/>
            </a:pPr>
            <a:r>
              <a:rPr lang="cs-CZ" sz="1800" dirty="0">
                <a:solidFill>
                  <a:srgbClr val="7030A0"/>
                </a:solidFill>
              </a:rPr>
              <a:t>m</a:t>
            </a:r>
            <a:r>
              <a:rPr lang="cs-CZ" sz="1800" dirty="0" smtClean="0">
                <a:solidFill>
                  <a:srgbClr val="7030A0"/>
                </a:solidFill>
              </a:rPr>
              <a:t>usí vydat </a:t>
            </a:r>
            <a:r>
              <a:rPr lang="cs-CZ" sz="1800" dirty="0">
                <a:solidFill>
                  <a:srgbClr val="7030A0"/>
                </a:solidFill>
              </a:rPr>
              <a:t>spisový </a:t>
            </a:r>
            <a:r>
              <a:rPr lang="cs-CZ" sz="1800" dirty="0" smtClean="0">
                <a:solidFill>
                  <a:srgbClr val="7030A0"/>
                </a:solidFill>
              </a:rPr>
              <a:t>řád,</a:t>
            </a:r>
            <a:endParaRPr lang="cs-CZ" sz="1800" dirty="0" smtClean="0">
              <a:solidFill>
                <a:srgbClr val="7030A0"/>
              </a:solidFill>
            </a:endParaRPr>
          </a:p>
          <a:p>
            <a:pPr lvl="1">
              <a:buFontTx/>
              <a:buChar char="-"/>
            </a:pPr>
            <a:r>
              <a:rPr lang="cs-CZ" sz="1800" dirty="0">
                <a:solidFill>
                  <a:srgbClr val="7030A0"/>
                </a:solidFill>
              </a:rPr>
              <a:t>n</a:t>
            </a:r>
            <a:r>
              <a:rPr lang="cs-CZ" sz="1800" dirty="0" smtClean="0">
                <a:solidFill>
                  <a:srgbClr val="7030A0"/>
                </a:solidFill>
              </a:rPr>
              <a:t>etýká se jich ustanovení o podmínkách vybavení spisovny, ( toto nevylučuje povinnost zajistit ukládání dokumentů, tedy zřízení spisovny)</a:t>
            </a:r>
            <a:endParaRPr lang="cs-CZ" sz="1800" dirty="0"/>
          </a:p>
          <a:p>
            <a:pPr marL="0" indent="0">
              <a:buNone/>
            </a:pPr>
            <a:endParaRPr lang="cs-CZ" dirty="0"/>
          </a:p>
        </p:txBody>
      </p:sp>
    </p:spTree>
    <p:extLst>
      <p:ext uri="{BB962C8B-B14F-4D97-AF65-F5344CB8AC3E}">
        <p14:creationId xmlns:p14="http://schemas.microsoft.com/office/powerpoint/2010/main" val="2232969429"/>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1498178"/>
          </a:xfrm>
        </p:spPr>
        <p:txBody>
          <a:bodyPr>
            <a:noAutofit/>
          </a:bodyPr>
          <a:lstStyle/>
          <a:p>
            <a:pPr algn="l"/>
            <a:r>
              <a:rPr lang="cs-CZ" sz="1800" dirty="0" smtClean="0"/>
              <a:t>(3) Veřejnoprávní </a:t>
            </a:r>
            <a:r>
              <a:rPr lang="cs-CZ" sz="1800" dirty="0"/>
              <a:t>původci uvedení v § 3 odst. 1 písm. a) až d), i), k) a m), kraje a </a:t>
            </a:r>
            <a:r>
              <a:rPr lang="cs-CZ" sz="1800" dirty="0" smtClean="0"/>
              <a:t>hlavní </a:t>
            </a:r>
            <a:br>
              <a:rPr lang="cs-CZ" sz="1800" dirty="0" smtClean="0"/>
            </a:br>
            <a:r>
              <a:rPr lang="cs-CZ" sz="1800" dirty="0"/>
              <a:t> </a:t>
            </a:r>
            <a:r>
              <a:rPr lang="cs-CZ" sz="1800" dirty="0" smtClean="0"/>
              <a:t>     město Praha </a:t>
            </a:r>
            <a:r>
              <a:rPr lang="cs-CZ" sz="1800" dirty="0"/>
              <a:t>vykonávají spisovou službu v elektronické podobě v </a:t>
            </a:r>
            <a:r>
              <a:rPr lang="cs-CZ" sz="1800" dirty="0" smtClean="0"/>
              <a:t>elektronických</a:t>
            </a:r>
            <a:r>
              <a:rPr lang="cs-CZ" sz="1800" dirty="0"/>
              <a:t> </a:t>
            </a:r>
            <a:r>
              <a:rPr lang="cs-CZ" sz="1800" dirty="0" smtClean="0"/>
              <a:t/>
            </a:r>
            <a:br>
              <a:rPr lang="cs-CZ" sz="1800" dirty="0" smtClean="0"/>
            </a:br>
            <a:r>
              <a:rPr lang="cs-CZ" sz="1800" dirty="0"/>
              <a:t> </a:t>
            </a:r>
            <a:r>
              <a:rPr lang="cs-CZ" sz="1800" dirty="0" smtClean="0"/>
              <a:t>     systémech </a:t>
            </a:r>
            <a:r>
              <a:rPr lang="cs-CZ" sz="1800" dirty="0"/>
              <a:t>spisové </a:t>
            </a:r>
            <a:r>
              <a:rPr lang="cs-CZ" sz="1800" dirty="0" smtClean="0"/>
              <a:t>služby. Veřejnoprávní původci </a:t>
            </a:r>
            <a:r>
              <a:rPr lang="cs-CZ" sz="1800" dirty="0"/>
              <a:t>uvedení v § 3 odst. 1 písm. e), g), </a:t>
            </a:r>
            <a:r>
              <a:rPr lang="cs-CZ" sz="1800" dirty="0" smtClean="0"/>
              <a:t/>
            </a:r>
            <a:br>
              <a:rPr lang="cs-CZ" sz="1800" dirty="0" smtClean="0"/>
            </a:br>
            <a:r>
              <a:rPr lang="cs-CZ" sz="1800" dirty="0"/>
              <a:t> </a:t>
            </a:r>
            <a:r>
              <a:rPr lang="cs-CZ" sz="1800" dirty="0" smtClean="0"/>
              <a:t>     h</a:t>
            </a:r>
            <a:r>
              <a:rPr lang="cs-CZ" sz="1800" dirty="0"/>
              <a:t>), j) a l) a obce </a:t>
            </a:r>
            <a:r>
              <a:rPr lang="cs-CZ" sz="1800" dirty="0" smtClean="0"/>
              <a:t> vykonávají spisovou</a:t>
            </a:r>
            <a:r>
              <a:rPr lang="cs-CZ" sz="1800" dirty="0"/>
              <a:t> </a:t>
            </a:r>
            <a:r>
              <a:rPr lang="cs-CZ" sz="1800" dirty="0" smtClean="0"/>
              <a:t>službu </a:t>
            </a:r>
            <a:r>
              <a:rPr lang="cs-CZ" sz="1800" dirty="0"/>
              <a:t>v elektronické podobě v </a:t>
            </a:r>
            <a:r>
              <a:rPr lang="cs-CZ" sz="1800" dirty="0" smtClean="0"/>
              <a:t>elektronických</a:t>
            </a:r>
            <a:br>
              <a:rPr lang="cs-CZ" sz="1800" dirty="0" smtClean="0"/>
            </a:br>
            <a:r>
              <a:rPr lang="cs-CZ" sz="1800" dirty="0"/>
              <a:t> </a:t>
            </a:r>
            <a:r>
              <a:rPr lang="cs-CZ" sz="1800" dirty="0" smtClean="0"/>
              <a:t>     </a:t>
            </a:r>
            <a:r>
              <a:rPr lang="cs-CZ" sz="1800" dirty="0"/>
              <a:t>systémech spisové služby </a:t>
            </a:r>
            <a:r>
              <a:rPr lang="cs-CZ" sz="1800" dirty="0" smtClean="0"/>
              <a:t> nebo v listinné </a:t>
            </a:r>
            <a:r>
              <a:rPr lang="cs-CZ" sz="1800" dirty="0"/>
              <a:t>podobě. </a:t>
            </a:r>
            <a:r>
              <a:rPr lang="cs-CZ" sz="1600" dirty="0"/>
              <a:t/>
            </a:r>
            <a:br>
              <a:rPr lang="cs-CZ" sz="1600" dirty="0"/>
            </a:br>
            <a:endParaRPr lang="cs-CZ" sz="1600" dirty="0"/>
          </a:p>
        </p:txBody>
      </p:sp>
      <p:sp>
        <p:nvSpPr>
          <p:cNvPr id="5" name="Zástupný symbol pro text 4"/>
          <p:cNvSpPr>
            <a:spLocks noGrp="1"/>
          </p:cNvSpPr>
          <p:nvPr>
            <p:ph type="body" idx="1"/>
          </p:nvPr>
        </p:nvSpPr>
        <p:spPr>
          <a:xfrm>
            <a:off x="457200" y="1535113"/>
            <a:ext cx="4040188" cy="597743"/>
          </a:xfrm>
        </p:spPr>
        <p:txBody>
          <a:bodyPr>
            <a:normAutofit/>
          </a:bodyPr>
          <a:lstStyle/>
          <a:p>
            <a:r>
              <a:rPr lang="cs-CZ" sz="1800" dirty="0" smtClean="0"/>
              <a:t>V elektronické podobě</a:t>
            </a:r>
            <a:endParaRPr lang="cs-CZ" sz="1800" dirty="0"/>
          </a:p>
        </p:txBody>
      </p:sp>
      <p:sp>
        <p:nvSpPr>
          <p:cNvPr id="6" name="Zástupný symbol pro obsah 5"/>
          <p:cNvSpPr>
            <a:spLocks noGrp="1"/>
          </p:cNvSpPr>
          <p:nvPr>
            <p:ph sz="half" idx="2"/>
          </p:nvPr>
        </p:nvSpPr>
        <p:spPr>
          <a:xfrm>
            <a:off x="457200" y="2276871"/>
            <a:ext cx="4040188" cy="3168353"/>
          </a:xfrm>
        </p:spPr>
        <p:txBody>
          <a:bodyPr>
            <a:normAutofit lnSpcReduction="10000"/>
          </a:bodyPr>
          <a:lstStyle/>
          <a:p>
            <a:pPr marL="685800" lvl="1">
              <a:buFont typeface="Arial" pitchFamily="34" charset="0"/>
              <a:buChar char="•"/>
              <a:defRPr/>
            </a:pPr>
            <a:r>
              <a:rPr lang="cs-CZ" sz="1800" dirty="0"/>
              <a:t>organizační složky státu,</a:t>
            </a:r>
          </a:p>
          <a:p>
            <a:pPr marL="685800" lvl="1">
              <a:buFont typeface="Arial" pitchFamily="34" charset="0"/>
              <a:buChar char="•"/>
              <a:defRPr/>
            </a:pPr>
            <a:r>
              <a:rPr lang="cs-CZ" sz="1800" dirty="0"/>
              <a:t>ozbrojené síly, </a:t>
            </a:r>
          </a:p>
          <a:p>
            <a:pPr marL="685800" lvl="1">
              <a:buFont typeface="Arial" pitchFamily="34" charset="0"/>
              <a:buChar char="•"/>
              <a:defRPr/>
            </a:pPr>
            <a:r>
              <a:rPr lang="cs-CZ" sz="1800" dirty="0"/>
              <a:t>bezpečnostní sbory,</a:t>
            </a:r>
          </a:p>
          <a:p>
            <a:pPr marL="685800" lvl="1">
              <a:buFont typeface="Arial" pitchFamily="34" charset="0"/>
              <a:buChar char="•"/>
              <a:defRPr/>
            </a:pPr>
            <a:r>
              <a:rPr lang="cs-CZ" sz="1800" dirty="0"/>
              <a:t>státní příspěvkové organizace</a:t>
            </a:r>
          </a:p>
          <a:p>
            <a:pPr marL="685800" lvl="1">
              <a:buFont typeface="Arial" pitchFamily="34" charset="0"/>
              <a:buChar char="•"/>
              <a:defRPr/>
            </a:pPr>
            <a:r>
              <a:rPr lang="cs-CZ" sz="1800" dirty="0"/>
              <a:t>vysoké školy, </a:t>
            </a:r>
          </a:p>
          <a:p>
            <a:pPr marL="685800" lvl="1">
              <a:buFont typeface="Arial" pitchFamily="34" charset="0"/>
              <a:buChar char="•"/>
              <a:defRPr/>
            </a:pPr>
            <a:r>
              <a:rPr lang="cs-CZ" sz="1800" dirty="0"/>
              <a:t>zdravotní pojišťovny,</a:t>
            </a:r>
          </a:p>
          <a:p>
            <a:pPr marL="685800" lvl="1">
              <a:buFont typeface="Arial" pitchFamily="34" charset="0"/>
              <a:buChar char="•"/>
              <a:defRPr/>
            </a:pPr>
            <a:r>
              <a:rPr lang="cs-CZ" sz="1800" dirty="0"/>
              <a:t>právnické osoby zřízené zákonem</a:t>
            </a:r>
            <a:r>
              <a:rPr lang="cs-CZ" sz="1600" dirty="0"/>
              <a:t>, </a:t>
            </a:r>
            <a:endParaRPr lang="cs-CZ" sz="1600" dirty="0" smtClean="0"/>
          </a:p>
          <a:p>
            <a:pPr marL="685800" lvl="1">
              <a:buFont typeface="Arial" pitchFamily="34" charset="0"/>
              <a:buChar char="•"/>
              <a:defRPr/>
            </a:pPr>
            <a:r>
              <a:rPr lang="cs-CZ" sz="1900" dirty="0"/>
              <a:t>k</a:t>
            </a:r>
            <a:r>
              <a:rPr lang="cs-CZ" sz="1900" dirty="0" smtClean="0"/>
              <a:t>raje</a:t>
            </a:r>
          </a:p>
          <a:p>
            <a:pPr marL="685800" lvl="1">
              <a:buFont typeface="Arial" pitchFamily="34" charset="0"/>
              <a:buChar char="•"/>
              <a:defRPr/>
            </a:pPr>
            <a:r>
              <a:rPr lang="cs-CZ" sz="1900" dirty="0" smtClean="0"/>
              <a:t>Hlavní město Praha</a:t>
            </a:r>
            <a:endParaRPr lang="cs-CZ" sz="1900" dirty="0"/>
          </a:p>
          <a:p>
            <a:endParaRPr lang="cs-CZ" dirty="0"/>
          </a:p>
        </p:txBody>
      </p:sp>
      <p:sp>
        <p:nvSpPr>
          <p:cNvPr id="7" name="Zástupný symbol pro text 6"/>
          <p:cNvSpPr>
            <a:spLocks noGrp="1"/>
          </p:cNvSpPr>
          <p:nvPr>
            <p:ph type="body" sz="quarter" idx="3"/>
          </p:nvPr>
        </p:nvSpPr>
        <p:spPr>
          <a:xfrm>
            <a:off x="4645025" y="1535113"/>
            <a:ext cx="4041775" cy="597743"/>
          </a:xfrm>
        </p:spPr>
        <p:txBody>
          <a:bodyPr>
            <a:normAutofit/>
          </a:bodyPr>
          <a:lstStyle/>
          <a:p>
            <a:r>
              <a:rPr lang="cs-CZ" sz="1800" dirty="0" smtClean="0"/>
              <a:t>V elektronické nebo listinné podobě</a:t>
            </a:r>
            <a:endParaRPr lang="cs-CZ" sz="1800" dirty="0"/>
          </a:p>
        </p:txBody>
      </p:sp>
      <p:sp>
        <p:nvSpPr>
          <p:cNvPr id="8" name="Zástupný symbol pro obsah 7"/>
          <p:cNvSpPr>
            <a:spLocks noGrp="1"/>
          </p:cNvSpPr>
          <p:nvPr>
            <p:ph sz="quarter" idx="4"/>
          </p:nvPr>
        </p:nvSpPr>
        <p:spPr>
          <a:xfrm>
            <a:off x="4645025" y="2276871"/>
            <a:ext cx="4041775" cy="3456385"/>
          </a:xfrm>
        </p:spPr>
        <p:txBody>
          <a:bodyPr>
            <a:normAutofit lnSpcReduction="10000"/>
          </a:bodyPr>
          <a:lstStyle/>
          <a:p>
            <a:pPr marL="685800" lvl="1">
              <a:buFont typeface="Arial" pitchFamily="34" charset="0"/>
              <a:buChar char="•"/>
              <a:defRPr/>
            </a:pPr>
            <a:r>
              <a:rPr lang="cs-CZ" sz="1800" dirty="0"/>
              <a:t>s</a:t>
            </a:r>
            <a:r>
              <a:rPr lang="cs-CZ" sz="1800" dirty="0" smtClean="0"/>
              <a:t>tátní podniky,</a:t>
            </a:r>
            <a:endParaRPr lang="cs-CZ" sz="1800" dirty="0"/>
          </a:p>
          <a:p>
            <a:pPr marL="685800" lvl="1">
              <a:buFont typeface="Arial" pitchFamily="34" charset="0"/>
              <a:buChar char="•"/>
              <a:defRPr/>
            </a:pPr>
            <a:r>
              <a:rPr lang="cs-CZ" sz="1800" dirty="0"/>
              <a:t>o</a:t>
            </a:r>
            <a:r>
              <a:rPr lang="cs-CZ" sz="1800" dirty="0" smtClean="0"/>
              <a:t>rganizační složky územních samosprávných celků,</a:t>
            </a:r>
            <a:r>
              <a:rPr lang="cs-CZ" sz="1800" dirty="0"/>
              <a:t> </a:t>
            </a:r>
          </a:p>
          <a:p>
            <a:pPr marL="685800" lvl="1">
              <a:buFont typeface="Arial" pitchFamily="34" charset="0"/>
              <a:buChar char="•"/>
              <a:defRPr/>
            </a:pPr>
            <a:r>
              <a:rPr lang="cs-CZ" sz="1800" dirty="0"/>
              <a:t>p</a:t>
            </a:r>
            <a:r>
              <a:rPr lang="cs-CZ" sz="1800" dirty="0" smtClean="0"/>
              <a:t>rávnické osoby zřízené nebo založené územními samosprávnými celky,</a:t>
            </a:r>
            <a:endParaRPr lang="cs-CZ" sz="1800" dirty="0"/>
          </a:p>
          <a:p>
            <a:pPr marL="685800" lvl="1">
              <a:buFont typeface="Arial" pitchFamily="34" charset="0"/>
              <a:buChar char="•"/>
              <a:defRPr/>
            </a:pPr>
            <a:r>
              <a:rPr lang="cs-CZ" sz="1800" dirty="0"/>
              <a:t>š</a:t>
            </a:r>
            <a:r>
              <a:rPr lang="cs-CZ" sz="1800" dirty="0" smtClean="0"/>
              <a:t>koly a školská zařízení s výjimkou mateřských škol, výchovných a ubytovacích zařízení a zařízení školního stravování,</a:t>
            </a:r>
            <a:endParaRPr lang="cs-CZ" sz="1800" dirty="0"/>
          </a:p>
          <a:p>
            <a:pPr marL="685800" lvl="1">
              <a:buFont typeface="Arial" pitchFamily="34" charset="0"/>
              <a:buChar char="•"/>
              <a:defRPr/>
            </a:pPr>
            <a:r>
              <a:rPr lang="cs-CZ" sz="1800" dirty="0"/>
              <a:t>v</a:t>
            </a:r>
            <a:r>
              <a:rPr lang="cs-CZ" sz="1800" dirty="0" smtClean="0"/>
              <a:t>eřejné výzkumné instituce, </a:t>
            </a:r>
          </a:p>
          <a:p>
            <a:pPr marL="685800" lvl="1">
              <a:buFont typeface="Arial" pitchFamily="34" charset="0"/>
              <a:buChar char="•"/>
              <a:defRPr/>
            </a:pPr>
            <a:r>
              <a:rPr lang="cs-CZ" sz="1800" dirty="0" smtClean="0"/>
              <a:t>obce</a:t>
            </a:r>
            <a:r>
              <a:rPr lang="cs-CZ" sz="1800" dirty="0"/>
              <a:t> </a:t>
            </a:r>
          </a:p>
          <a:p>
            <a:endParaRPr lang="cs-CZ" sz="1800" dirty="0"/>
          </a:p>
        </p:txBody>
      </p:sp>
    </p:spTree>
    <p:extLst>
      <p:ext uri="{BB962C8B-B14F-4D97-AF65-F5344CB8AC3E}">
        <p14:creationId xmlns:p14="http://schemas.microsoft.com/office/powerpoint/2010/main" val="71467285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476672"/>
            <a:ext cx="8229600" cy="5904656"/>
          </a:xfrm>
        </p:spPr>
        <p:txBody>
          <a:bodyPr>
            <a:normAutofit/>
          </a:bodyPr>
          <a:lstStyle/>
          <a:p>
            <a:pPr>
              <a:buNone/>
              <a:defRPr/>
            </a:pPr>
            <a:r>
              <a:rPr lang="cs-CZ" sz="2000" b="1" u="sng" dirty="0">
                <a:solidFill>
                  <a:srgbClr val="7030A0"/>
                </a:solidFill>
              </a:rPr>
              <a:t>Všichni původci, kteří mají povinnost vykonávat spisovou službu </a:t>
            </a:r>
            <a:r>
              <a:rPr lang="cs-CZ" sz="2000" b="1" u="sng" dirty="0" smtClean="0">
                <a:solidFill>
                  <a:srgbClr val="7030A0"/>
                </a:solidFill>
              </a:rPr>
              <a:t>v</a:t>
            </a:r>
          </a:p>
          <a:p>
            <a:pPr>
              <a:buNone/>
              <a:defRPr/>
            </a:pPr>
            <a:r>
              <a:rPr lang="cs-CZ" sz="2000" b="1" u="sng" dirty="0" smtClean="0">
                <a:solidFill>
                  <a:srgbClr val="7030A0"/>
                </a:solidFill>
              </a:rPr>
              <a:t>elektronických systémech </a:t>
            </a:r>
            <a:r>
              <a:rPr lang="cs-CZ" sz="2000" b="1" u="sng" dirty="0">
                <a:solidFill>
                  <a:srgbClr val="7030A0"/>
                </a:solidFill>
              </a:rPr>
              <a:t>spisové služby tuto povinnost mají od 1.7.2010. </a:t>
            </a:r>
            <a:endParaRPr lang="cs-CZ" sz="2000" b="1" u="sng" dirty="0" smtClean="0">
              <a:solidFill>
                <a:srgbClr val="7030A0"/>
              </a:solidFill>
            </a:endParaRPr>
          </a:p>
          <a:p>
            <a:pPr>
              <a:buNone/>
              <a:defRPr/>
            </a:pPr>
            <a:r>
              <a:rPr lang="cs-CZ" sz="2000" b="1" u="sng" dirty="0" smtClean="0">
                <a:solidFill>
                  <a:srgbClr val="7030A0"/>
                </a:solidFill>
              </a:rPr>
              <a:t>Tyto </a:t>
            </a:r>
            <a:r>
              <a:rPr lang="cs-CZ" sz="2000" b="1" u="sng" dirty="0">
                <a:solidFill>
                  <a:srgbClr val="7030A0"/>
                </a:solidFill>
              </a:rPr>
              <a:t>systémy musí </a:t>
            </a:r>
            <a:r>
              <a:rPr lang="cs-CZ" sz="2000" b="1" u="sng" dirty="0" smtClean="0">
                <a:solidFill>
                  <a:srgbClr val="7030A0"/>
                </a:solidFill>
              </a:rPr>
              <a:t>od 1.7.2012 </a:t>
            </a:r>
            <a:r>
              <a:rPr lang="cs-CZ" sz="2000" b="1" u="sng" dirty="0">
                <a:solidFill>
                  <a:srgbClr val="7030A0"/>
                </a:solidFill>
              </a:rPr>
              <a:t>splňovat podmínky </a:t>
            </a:r>
            <a:r>
              <a:rPr lang="cs-CZ" sz="2000" b="1" u="sng" dirty="0" smtClean="0">
                <a:solidFill>
                  <a:srgbClr val="7030A0"/>
                </a:solidFill>
              </a:rPr>
              <a:t>NSESSS</a:t>
            </a:r>
          </a:p>
          <a:p>
            <a:pPr>
              <a:buNone/>
              <a:defRPr/>
            </a:pPr>
            <a:endParaRPr lang="cs-CZ" sz="2000" b="1" u="sng" dirty="0">
              <a:solidFill>
                <a:srgbClr val="7030A0"/>
              </a:solidFill>
            </a:endParaRPr>
          </a:p>
          <a:p>
            <a:r>
              <a:rPr lang="cs-CZ" sz="1800" b="1" dirty="0">
                <a:solidFill>
                  <a:srgbClr val="7030A0"/>
                </a:solidFill>
              </a:rPr>
              <a:t>Komponenty </a:t>
            </a:r>
            <a:r>
              <a:rPr lang="cs-CZ" sz="1800" dirty="0">
                <a:solidFill>
                  <a:srgbClr val="7030A0"/>
                </a:solidFill>
              </a:rPr>
              <a:t>dokumentů vyřízených </a:t>
            </a:r>
            <a:r>
              <a:rPr lang="cs-CZ" sz="1800" b="1" dirty="0">
                <a:solidFill>
                  <a:srgbClr val="7030A0"/>
                </a:solidFill>
              </a:rPr>
              <a:t>do 31. července 2012 včetně není nutné</a:t>
            </a:r>
          </a:p>
          <a:p>
            <a:pPr marL="0" indent="0">
              <a:buNone/>
            </a:pPr>
            <a:r>
              <a:rPr lang="cs-CZ" sz="1800" b="1" dirty="0">
                <a:solidFill>
                  <a:srgbClr val="7030A0"/>
                </a:solidFill>
              </a:rPr>
              <a:t> </a:t>
            </a:r>
            <a:r>
              <a:rPr lang="cs-CZ" sz="1800" b="1" dirty="0" smtClean="0">
                <a:solidFill>
                  <a:srgbClr val="7030A0"/>
                </a:solidFill>
              </a:rPr>
              <a:t>      převádět </a:t>
            </a:r>
            <a:r>
              <a:rPr lang="cs-CZ" sz="1800" b="1" dirty="0">
                <a:solidFill>
                  <a:srgbClr val="7030A0"/>
                </a:solidFill>
              </a:rPr>
              <a:t>do výstupních datových formátů</a:t>
            </a:r>
            <a:r>
              <a:rPr lang="cs-CZ" sz="1800" dirty="0">
                <a:solidFill>
                  <a:srgbClr val="7030A0"/>
                </a:solidFill>
              </a:rPr>
              <a:t>.</a:t>
            </a:r>
          </a:p>
          <a:p>
            <a:r>
              <a:rPr lang="cs-CZ" sz="1800" dirty="0" smtClean="0">
                <a:solidFill>
                  <a:srgbClr val="7030A0"/>
                </a:solidFill>
              </a:rPr>
              <a:t>Komponenty</a:t>
            </a:r>
            <a:r>
              <a:rPr lang="cs-CZ" sz="1800" dirty="0">
                <a:solidFill>
                  <a:srgbClr val="7030A0"/>
                </a:solidFill>
              </a:rPr>
              <a:t>, </a:t>
            </a:r>
            <a:r>
              <a:rPr lang="cs-CZ" sz="1800" dirty="0" err="1">
                <a:solidFill>
                  <a:srgbClr val="7030A0"/>
                </a:solidFill>
              </a:rPr>
              <a:t>metadata</a:t>
            </a:r>
            <a:r>
              <a:rPr lang="cs-CZ" sz="1800" dirty="0">
                <a:solidFill>
                  <a:srgbClr val="7030A0"/>
                </a:solidFill>
              </a:rPr>
              <a:t> a postup skartačního řízení všech dokumentů, spisů a</a:t>
            </a:r>
          </a:p>
          <a:p>
            <a:pPr marL="0" indent="0">
              <a:buNone/>
            </a:pPr>
            <a:r>
              <a:rPr lang="cs-CZ" sz="1800" dirty="0">
                <a:solidFill>
                  <a:srgbClr val="7030A0"/>
                </a:solidFill>
              </a:rPr>
              <a:t> </a:t>
            </a:r>
            <a:r>
              <a:rPr lang="cs-CZ" sz="1800" dirty="0" smtClean="0">
                <a:solidFill>
                  <a:srgbClr val="7030A0"/>
                </a:solidFill>
              </a:rPr>
              <a:t>      typových </a:t>
            </a:r>
            <a:r>
              <a:rPr lang="cs-CZ" sz="1800" dirty="0">
                <a:solidFill>
                  <a:srgbClr val="7030A0"/>
                </a:solidFill>
              </a:rPr>
              <a:t>spisů </a:t>
            </a:r>
            <a:r>
              <a:rPr lang="cs-CZ" sz="1800" b="1" dirty="0">
                <a:solidFill>
                  <a:srgbClr val="7030A0"/>
                </a:solidFill>
              </a:rPr>
              <a:t>vyřízených nebo uzavřených po 31. červenci 2012 musí</a:t>
            </a:r>
          </a:p>
          <a:p>
            <a:pPr marL="0" indent="0">
              <a:buNone/>
            </a:pPr>
            <a:r>
              <a:rPr lang="cs-CZ" sz="1800" b="1" dirty="0" smtClean="0">
                <a:solidFill>
                  <a:srgbClr val="7030A0"/>
                </a:solidFill>
              </a:rPr>
              <a:t>       odpovídat </a:t>
            </a:r>
            <a:r>
              <a:rPr lang="cs-CZ" sz="1800" b="1" dirty="0">
                <a:solidFill>
                  <a:srgbClr val="7030A0"/>
                </a:solidFill>
              </a:rPr>
              <a:t>všem požadavkům platných právních předpisů</a:t>
            </a:r>
            <a:r>
              <a:rPr lang="cs-CZ" sz="1800" dirty="0">
                <a:solidFill>
                  <a:srgbClr val="7030A0"/>
                </a:solidFill>
              </a:rPr>
              <a:t>, zejména Vyhlášky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a</a:t>
            </a:r>
            <a:r>
              <a:rPr lang="cs-CZ" sz="1800" dirty="0">
                <a:solidFill>
                  <a:srgbClr val="7030A0"/>
                </a:solidFill>
              </a:rPr>
              <a:t> </a:t>
            </a:r>
            <a:r>
              <a:rPr lang="cs-CZ" sz="1800" dirty="0" smtClean="0">
                <a:solidFill>
                  <a:srgbClr val="7030A0"/>
                </a:solidFill>
              </a:rPr>
              <a:t>NSESS</a:t>
            </a:r>
            <a:r>
              <a:rPr lang="cs-CZ" sz="1800" dirty="0">
                <a:solidFill>
                  <a:srgbClr val="7030A0"/>
                </a:solidFill>
              </a:rPr>
              <a:t>. Zejména musí být komponenty dokumentů převedeny do výstupního</a:t>
            </a:r>
          </a:p>
          <a:p>
            <a:pPr marL="0" indent="0">
              <a:buNone/>
            </a:pPr>
            <a:r>
              <a:rPr lang="cs-CZ" sz="1800" dirty="0" smtClean="0">
                <a:solidFill>
                  <a:srgbClr val="7030A0"/>
                </a:solidFill>
              </a:rPr>
              <a:t>       datového </a:t>
            </a:r>
            <a:r>
              <a:rPr lang="cs-CZ" sz="1800" dirty="0">
                <a:solidFill>
                  <a:srgbClr val="7030A0"/>
                </a:solidFill>
              </a:rPr>
              <a:t>formátu a předávány spolu s </a:t>
            </a:r>
            <a:r>
              <a:rPr lang="cs-CZ" sz="1800" dirty="0" err="1">
                <a:solidFill>
                  <a:srgbClr val="7030A0"/>
                </a:solidFill>
              </a:rPr>
              <a:t>metadaty</a:t>
            </a:r>
            <a:r>
              <a:rPr lang="cs-CZ" sz="1800" dirty="0">
                <a:solidFill>
                  <a:srgbClr val="7030A0"/>
                </a:solidFill>
              </a:rPr>
              <a:t> v podobě SIP balíčku dle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přílohy 2 a </a:t>
            </a:r>
            <a:r>
              <a:rPr lang="cs-CZ" sz="1800" dirty="0">
                <a:solidFill>
                  <a:srgbClr val="7030A0"/>
                </a:solidFill>
              </a:rPr>
              <a:t>3 národního standardu pro elektronické systémy spisové služby, bez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ohledu na dobu</a:t>
            </a:r>
            <a:r>
              <a:rPr lang="cs-CZ" sz="1800" dirty="0">
                <a:solidFill>
                  <a:srgbClr val="7030A0"/>
                </a:solidFill>
              </a:rPr>
              <a:t>, kdy vznikly. </a:t>
            </a:r>
            <a:endParaRPr lang="cs-CZ" sz="1800" dirty="0" smtClean="0">
              <a:solidFill>
                <a:srgbClr val="7030A0"/>
              </a:solidFill>
            </a:endParaRPr>
          </a:p>
          <a:p>
            <a:pPr lvl="1"/>
            <a:r>
              <a:rPr lang="cs-CZ" sz="1800" dirty="0" smtClean="0">
                <a:solidFill>
                  <a:srgbClr val="7030A0"/>
                </a:solidFill>
              </a:rPr>
              <a:t>Příloha č. 2 – schéma XML pro zaznamenání popisných </a:t>
            </a:r>
            <a:r>
              <a:rPr lang="cs-CZ" sz="1800" dirty="0" err="1" smtClean="0">
                <a:solidFill>
                  <a:srgbClr val="7030A0"/>
                </a:solidFill>
              </a:rPr>
              <a:t>metadat</a:t>
            </a:r>
            <a:r>
              <a:rPr lang="cs-CZ" sz="1800" dirty="0" smtClean="0">
                <a:solidFill>
                  <a:srgbClr val="7030A0"/>
                </a:solidFill>
              </a:rPr>
              <a:t> uvnitř datového balíčku SIP</a:t>
            </a:r>
          </a:p>
          <a:p>
            <a:pPr lvl="1"/>
            <a:r>
              <a:rPr lang="cs-CZ" sz="1800" dirty="0" smtClean="0">
                <a:solidFill>
                  <a:srgbClr val="7030A0"/>
                </a:solidFill>
              </a:rPr>
              <a:t>Příloha č. 3 – schéma XML pro vytvoření datového balíčku SIP</a:t>
            </a:r>
          </a:p>
          <a:p>
            <a:pPr>
              <a:buFont typeface="Arial" charset="0"/>
              <a:buNone/>
              <a:defRPr/>
            </a:pPr>
            <a:endParaRPr lang="cs-CZ" sz="1800" dirty="0" smtClean="0">
              <a:solidFill>
                <a:srgbClr val="7030A0"/>
              </a:solidFill>
            </a:endParaRPr>
          </a:p>
          <a:p>
            <a:pPr marL="457200" lvl="1" indent="0">
              <a:buFont typeface="Arial" charset="0"/>
              <a:buNone/>
              <a:defRPr/>
            </a:pPr>
            <a:endParaRPr lang="cs-CZ" sz="1800" b="1" u="sng" dirty="0">
              <a:solidFill>
                <a:srgbClr val="7030A0"/>
              </a:solidFill>
            </a:endParaRPr>
          </a:p>
          <a:p>
            <a:pPr marL="457200" lvl="1" indent="0">
              <a:buFont typeface="Arial" charset="0"/>
              <a:buNone/>
              <a:defRPr/>
            </a:pPr>
            <a:endParaRPr lang="cs-CZ" sz="1800" b="1" u="sng" dirty="0" smtClean="0">
              <a:solidFill>
                <a:srgbClr val="7030A0"/>
              </a:solidFill>
            </a:endParaRPr>
          </a:p>
          <a:p>
            <a:pPr marL="0" indent="0">
              <a:buNone/>
            </a:pPr>
            <a:endParaRPr lang="cs-CZ" dirty="0"/>
          </a:p>
        </p:txBody>
      </p:sp>
    </p:spTree>
    <p:extLst>
      <p:ext uri="{BB962C8B-B14F-4D97-AF65-F5344CB8AC3E}">
        <p14:creationId xmlns:p14="http://schemas.microsoft.com/office/powerpoint/2010/main" val="3423234078"/>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20713"/>
            <a:ext cx="8229600" cy="6048375"/>
          </a:xfrm>
        </p:spPr>
        <p:txBody>
          <a:bodyPr>
            <a:normAutofit/>
          </a:bodyPr>
          <a:lstStyle/>
          <a:p>
            <a:pPr marL="0" indent="0">
              <a:buNone/>
            </a:pPr>
            <a:r>
              <a:rPr lang="cs-CZ" sz="1800" b="1" dirty="0" smtClean="0">
                <a:solidFill>
                  <a:srgbClr val="7030A0"/>
                </a:solidFill>
              </a:rPr>
              <a:t>Zákon </a:t>
            </a:r>
            <a:r>
              <a:rPr lang="cs-CZ" sz="1800" b="1" dirty="0">
                <a:solidFill>
                  <a:srgbClr val="7030A0"/>
                </a:solidFill>
              </a:rPr>
              <a:t>č. 181/2014 Sb</a:t>
            </a:r>
            <a:r>
              <a:rPr lang="cs-CZ" sz="1800" b="1" dirty="0" smtClean="0">
                <a:solidFill>
                  <a:srgbClr val="7030A0"/>
                </a:solidFill>
              </a:rPr>
              <a:t>. Zákon </a:t>
            </a:r>
            <a:r>
              <a:rPr lang="cs-CZ" sz="1800" b="1" dirty="0">
                <a:solidFill>
                  <a:srgbClr val="7030A0"/>
                </a:solidFill>
              </a:rPr>
              <a:t>o kybernetické bezpečnosti a o změně souvisejících zákonů (zákon o kybernetické bezpečnosti</a:t>
            </a:r>
            <a:r>
              <a:rPr lang="cs-CZ" sz="1800" b="1" dirty="0" smtClean="0">
                <a:solidFill>
                  <a:srgbClr val="7030A0"/>
                </a:solidFill>
              </a:rPr>
              <a:t>)</a:t>
            </a:r>
          </a:p>
          <a:p>
            <a:r>
              <a:rPr lang="cs-CZ" sz="1800" dirty="0" smtClean="0">
                <a:solidFill>
                  <a:srgbClr val="7030A0"/>
                </a:solidFill>
              </a:rPr>
              <a:t>Systémy elektronických systémů spisových služeb by původci měli zařadit mezi významné informační systémy (VIS)</a:t>
            </a:r>
          </a:p>
          <a:p>
            <a:pPr lvl="1"/>
            <a:r>
              <a:rPr lang="cs-CZ" sz="1800" dirty="0">
                <a:solidFill>
                  <a:srgbClr val="7030A0"/>
                </a:solidFill>
              </a:rPr>
              <a:t>d</a:t>
            </a:r>
            <a:r>
              <a:rPr lang="cs-CZ" sz="1800" dirty="0" smtClean="0">
                <a:solidFill>
                  <a:srgbClr val="7030A0"/>
                </a:solidFill>
              </a:rPr>
              <a:t>efinice </a:t>
            </a:r>
            <a:r>
              <a:rPr lang="cs-CZ" sz="1800" dirty="0">
                <a:solidFill>
                  <a:srgbClr val="7030A0"/>
                </a:solidFill>
              </a:rPr>
              <a:t>VIS dle §2 písm. d) ZKB: </a:t>
            </a:r>
            <a:endParaRPr lang="cs-CZ" sz="1800" dirty="0" smtClean="0">
              <a:solidFill>
                <a:srgbClr val="7030A0"/>
              </a:solidFill>
            </a:endParaRPr>
          </a:p>
          <a:p>
            <a:pPr lvl="2"/>
            <a:r>
              <a:rPr lang="cs-CZ" sz="1800" i="1" dirty="0" smtClean="0">
                <a:solidFill>
                  <a:srgbClr val="7030A0"/>
                </a:solidFill>
              </a:rPr>
              <a:t>informační </a:t>
            </a:r>
            <a:r>
              <a:rPr lang="cs-CZ" sz="1800" i="1" dirty="0">
                <a:solidFill>
                  <a:srgbClr val="7030A0"/>
                </a:solidFill>
              </a:rPr>
              <a:t>systém spravovaný </a:t>
            </a:r>
            <a:r>
              <a:rPr lang="cs-CZ" sz="1800" b="1" i="1" dirty="0">
                <a:solidFill>
                  <a:srgbClr val="7030A0"/>
                </a:solidFill>
              </a:rPr>
              <a:t>orgánem veřejné moci</a:t>
            </a:r>
            <a:r>
              <a:rPr lang="cs-CZ" sz="1800" i="1" dirty="0">
                <a:solidFill>
                  <a:srgbClr val="7030A0"/>
                </a:solidFill>
              </a:rPr>
              <a:t>, který </a:t>
            </a:r>
            <a:r>
              <a:rPr lang="cs-CZ" sz="1800" b="1" i="1" dirty="0">
                <a:solidFill>
                  <a:srgbClr val="7030A0"/>
                </a:solidFill>
              </a:rPr>
              <a:t>není kritickou informační infrastrukturou </a:t>
            </a:r>
            <a:r>
              <a:rPr lang="cs-CZ" sz="1800" i="1" dirty="0">
                <a:solidFill>
                  <a:srgbClr val="7030A0"/>
                </a:solidFill>
              </a:rPr>
              <a:t>a u kterého narušení bezpečnosti informací </a:t>
            </a:r>
            <a:r>
              <a:rPr lang="cs-CZ" sz="1800" b="1" i="1" dirty="0">
                <a:solidFill>
                  <a:srgbClr val="7030A0"/>
                </a:solidFill>
              </a:rPr>
              <a:t>může omezit nebo výrazně ohrozit výkon působnosti orgánu veřejné moci </a:t>
            </a:r>
            <a:endParaRPr lang="cs-CZ" sz="1800" dirty="0" smtClean="0">
              <a:solidFill>
                <a:srgbClr val="7030A0"/>
              </a:solidFill>
            </a:endParaRPr>
          </a:p>
          <a:p>
            <a:pPr lvl="1"/>
            <a:r>
              <a:rPr lang="cs-CZ" sz="1800" dirty="0">
                <a:solidFill>
                  <a:srgbClr val="7030A0"/>
                </a:solidFill>
              </a:rPr>
              <a:t>d</a:t>
            </a:r>
            <a:r>
              <a:rPr lang="cs-CZ" sz="1800" dirty="0" smtClean="0">
                <a:solidFill>
                  <a:srgbClr val="7030A0"/>
                </a:solidFill>
              </a:rPr>
              <a:t>efinovány </a:t>
            </a:r>
            <a:r>
              <a:rPr lang="cs-CZ" sz="1800" dirty="0">
                <a:solidFill>
                  <a:srgbClr val="7030A0"/>
                </a:solidFill>
              </a:rPr>
              <a:t>pouze zákonem o KB </a:t>
            </a:r>
            <a:endParaRPr lang="cs-CZ" sz="1800" dirty="0" smtClean="0">
              <a:solidFill>
                <a:srgbClr val="7030A0"/>
              </a:solidFill>
            </a:endParaRPr>
          </a:p>
          <a:p>
            <a:pPr lvl="1"/>
            <a:r>
              <a:rPr lang="cs-CZ" sz="1800" dirty="0">
                <a:solidFill>
                  <a:srgbClr val="7030A0"/>
                </a:solidFill>
              </a:rPr>
              <a:t>n</a:t>
            </a:r>
            <a:r>
              <a:rPr lang="cs-CZ" sz="1800" dirty="0" smtClean="0">
                <a:solidFill>
                  <a:srgbClr val="7030A0"/>
                </a:solidFill>
              </a:rPr>
              <a:t>arušení </a:t>
            </a:r>
            <a:r>
              <a:rPr lang="cs-CZ" sz="1800" dirty="0">
                <a:solidFill>
                  <a:srgbClr val="7030A0"/>
                </a:solidFill>
              </a:rPr>
              <a:t>takového systému by mohlo mít dopad na výkon působnosti orgánu veřejné moci </a:t>
            </a:r>
            <a:endParaRPr lang="cs-CZ" sz="1800" dirty="0" smtClean="0">
              <a:solidFill>
                <a:srgbClr val="7030A0"/>
              </a:solidFill>
            </a:endParaRPr>
          </a:p>
          <a:p>
            <a:pPr lvl="1"/>
            <a:r>
              <a:rPr lang="cs-CZ" sz="1800" dirty="0">
                <a:solidFill>
                  <a:srgbClr val="7030A0"/>
                </a:solidFill>
              </a:rPr>
              <a:t>V</a:t>
            </a:r>
            <a:r>
              <a:rPr lang="cs-CZ" sz="1800" dirty="0" smtClean="0">
                <a:solidFill>
                  <a:srgbClr val="7030A0"/>
                </a:solidFill>
              </a:rPr>
              <a:t>IS </a:t>
            </a:r>
            <a:r>
              <a:rPr lang="cs-CZ" sz="1800" dirty="0">
                <a:solidFill>
                  <a:srgbClr val="7030A0"/>
                </a:solidFill>
              </a:rPr>
              <a:t>musí plnit cca 60 % požadavků vyhlášky č. 316/2014 Sb. </a:t>
            </a:r>
            <a:r>
              <a:rPr lang="cs-CZ" sz="1800" dirty="0" smtClean="0">
                <a:solidFill>
                  <a:srgbClr val="7030A0"/>
                </a:solidFill>
              </a:rPr>
              <a:t>(</a:t>
            </a:r>
            <a:r>
              <a:rPr lang="cs-CZ" sz="1800" dirty="0">
                <a:solidFill>
                  <a:srgbClr val="7030A0"/>
                </a:solidFill>
              </a:rPr>
              <a:t>Vyhláška o bezpečnostních opatřeních, kybernetických bezpečnostních incidentech, reaktivních opatřeních a o stanovení náležitostí podání v oblasti kybernetické bezpečnosti (vyhláška o kybernetické bezpečnosti</a:t>
            </a:r>
            <a:r>
              <a:rPr lang="cs-CZ" sz="1800" dirty="0" smtClean="0">
                <a:solidFill>
                  <a:srgbClr val="7030A0"/>
                </a:solidFill>
              </a:rPr>
              <a:t>)</a:t>
            </a:r>
          </a:p>
          <a:p>
            <a:pPr lvl="1"/>
            <a:r>
              <a:rPr lang="cs-CZ" sz="1800" dirty="0">
                <a:solidFill>
                  <a:srgbClr val="7030A0"/>
                </a:solidFill>
              </a:rPr>
              <a:t>VIS musí naplnit alespoň jedno dopadové a zároveň jedno oblastní kritérium uvedené ve vyhlášce č. 317/2014 Sb., o významných informačních systémech a jejich určujících </a:t>
            </a:r>
            <a:r>
              <a:rPr lang="cs-CZ" sz="1800" dirty="0" smtClean="0">
                <a:solidFill>
                  <a:srgbClr val="7030A0"/>
                </a:solidFill>
              </a:rPr>
              <a:t>kritériích ( mezi oblastní kritéria patří výkon spisové služby)</a:t>
            </a:r>
            <a:endParaRPr lang="cs-CZ" sz="1800" dirty="0">
              <a:solidFill>
                <a:srgbClr val="7030A0"/>
              </a:solidFill>
            </a:endParaRPr>
          </a:p>
          <a:p>
            <a:endParaRPr lang="cs-CZ" sz="1800" dirty="0"/>
          </a:p>
          <a:p>
            <a:endParaRPr lang="cs-CZ" sz="1800" dirty="0"/>
          </a:p>
          <a:p>
            <a:pPr marL="0" indent="0">
              <a:buNone/>
            </a:pPr>
            <a:endParaRPr lang="cs-CZ" sz="1800" dirty="0"/>
          </a:p>
        </p:txBody>
      </p:sp>
    </p:spTree>
    <p:extLst>
      <p:ext uri="{BB962C8B-B14F-4D97-AF65-F5344CB8AC3E}">
        <p14:creationId xmlns:p14="http://schemas.microsoft.com/office/powerpoint/2010/main" val="272564027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p>
            <a:r>
              <a:rPr lang="cs-CZ" sz="2400" dirty="0">
                <a:solidFill>
                  <a:srgbClr val="FF0000"/>
                </a:solidFill>
              </a:rPr>
              <a:t>Příjem dokumentů</a:t>
            </a:r>
            <a:br>
              <a:rPr lang="cs-CZ" sz="2400" dirty="0">
                <a:solidFill>
                  <a:srgbClr val="FF0000"/>
                </a:solidFill>
              </a:rPr>
            </a:br>
            <a:r>
              <a:rPr lang="cs-CZ" sz="1800" dirty="0">
                <a:solidFill>
                  <a:srgbClr val="FF0000"/>
                </a:solidFill>
              </a:rPr>
              <a:t>§ 64 AZ, § 2-6 Vyhlášky</a:t>
            </a:r>
            <a:endParaRPr lang="cs-CZ" sz="1800" dirty="0"/>
          </a:p>
        </p:txBody>
      </p:sp>
      <p:sp>
        <p:nvSpPr>
          <p:cNvPr id="3" name="Zástupný symbol pro obsah 2"/>
          <p:cNvSpPr>
            <a:spLocks noGrp="1"/>
          </p:cNvSpPr>
          <p:nvPr>
            <p:ph idx="1"/>
          </p:nvPr>
        </p:nvSpPr>
        <p:spPr>
          <a:xfrm>
            <a:off x="457200" y="1268760"/>
            <a:ext cx="8229600" cy="5184576"/>
          </a:xfrm>
        </p:spPr>
        <p:txBody>
          <a:bodyPr>
            <a:normAutofit fontScale="92500" lnSpcReduction="20000"/>
          </a:bodyPr>
          <a:lstStyle/>
          <a:p>
            <a:pPr marL="0" indent="0" algn="ctr">
              <a:buNone/>
            </a:pPr>
            <a:r>
              <a:rPr lang="cs-CZ" sz="1800" dirty="0" smtClean="0">
                <a:solidFill>
                  <a:srgbClr val="FF0000"/>
                </a:solidFill>
              </a:rPr>
              <a:t>§ 64</a:t>
            </a:r>
          </a:p>
          <a:p>
            <a:pPr marL="0" indent="0">
              <a:buNone/>
            </a:pPr>
            <a:r>
              <a:rPr lang="cs-CZ" sz="1900" i="1" dirty="0" smtClean="0"/>
              <a:t>(1)</a:t>
            </a:r>
            <a:r>
              <a:rPr lang="cs-CZ" sz="1900" dirty="0" smtClean="0"/>
              <a:t> </a:t>
            </a:r>
          </a:p>
          <a:p>
            <a:r>
              <a:rPr lang="cs-CZ" sz="1900" dirty="0" smtClean="0"/>
              <a:t>Určení </a:t>
            </a:r>
            <a:r>
              <a:rPr lang="cs-CZ" sz="1900" dirty="0"/>
              <a:t>původci zajistí příjem dokumentů. </a:t>
            </a:r>
            <a:endParaRPr lang="cs-CZ" sz="1900" dirty="0" smtClean="0"/>
          </a:p>
          <a:p>
            <a:pPr lvl="1"/>
            <a:r>
              <a:rPr lang="cs-CZ" sz="1900" b="1" dirty="0" smtClean="0"/>
              <a:t>V </a:t>
            </a:r>
            <a:r>
              <a:rPr lang="cs-CZ" sz="1900" b="1" dirty="0"/>
              <a:t>případě dokumentů v digitální podobě </a:t>
            </a:r>
            <a:r>
              <a:rPr lang="cs-CZ" sz="1900" b="1" dirty="0" smtClean="0"/>
              <a:t>zajistí </a:t>
            </a:r>
            <a:r>
              <a:rPr lang="cs-CZ" sz="1900" b="1" dirty="0"/>
              <a:t>jejich příjem alespoň v datových formátech stanovených jako výstupní datové formáty nebo formáty dokumentů, které jsou výstupem z autorizované konverze dokumentů obsažených v datové zprávě. </a:t>
            </a:r>
            <a:endParaRPr lang="cs-CZ" sz="1900" b="1" dirty="0" smtClean="0"/>
          </a:p>
          <a:p>
            <a:pPr lvl="1"/>
            <a:r>
              <a:rPr lang="cs-CZ" sz="1900" b="1" dirty="0" smtClean="0"/>
              <a:t>Pokud </a:t>
            </a:r>
            <a:r>
              <a:rPr lang="cs-CZ" sz="1900" b="1" dirty="0"/>
              <a:t>veřejnoprávní původci umožní příjem dokumentů v digitální podobě také v dalších datových formátech nebo pokud umožní příjem dokumentů v digitální podobě na přenosných technických nosičích dat, zveřejní jejich přehled na úřední desce nebo, nezřizují-li úřední desku, na svých internetových stránkách</a:t>
            </a:r>
            <a:r>
              <a:rPr lang="cs-CZ" sz="1900" b="1" dirty="0" smtClean="0"/>
              <a:t>.</a:t>
            </a:r>
          </a:p>
          <a:p>
            <a:pPr marL="0" indent="0">
              <a:buNone/>
            </a:pPr>
            <a:endParaRPr lang="cs-CZ" sz="1900" dirty="0"/>
          </a:p>
          <a:p>
            <a:pPr marL="0" indent="0">
              <a:buNone/>
            </a:pPr>
            <a:r>
              <a:rPr lang="cs-CZ" sz="1900" i="1" dirty="0" smtClean="0"/>
              <a:t>(</a:t>
            </a:r>
            <a:r>
              <a:rPr lang="cs-CZ" sz="1900" i="1" dirty="0"/>
              <a:t>2)</a:t>
            </a:r>
            <a:r>
              <a:rPr lang="cs-CZ" sz="1900" dirty="0"/>
              <a:t> </a:t>
            </a:r>
            <a:endParaRPr lang="cs-CZ" sz="1900" dirty="0" smtClean="0"/>
          </a:p>
          <a:p>
            <a:r>
              <a:rPr lang="cs-CZ" sz="1900" dirty="0" smtClean="0"/>
              <a:t>Doručené dokumenty i dokumenty vytvořené určeným původcem se v den, kdy byly původci doručeny nebo jím vytvořeny, opatří jednoznačným identifikátorem. </a:t>
            </a:r>
          </a:p>
          <a:p>
            <a:r>
              <a:rPr lang="cs-CZ" sz="1900" dirty="0" smtClean="0"/>
              <a:t>Jednoznačným identifikátorem se neopatřují doručené dokumenty obsahující chybný datový formát nebo počítačový program, které jsou způsobilé přivodit škodu na výpočetní technice původce, a dokumenty nepodléhající evidenci, které původce uvede ve svém spisovém řádu</a:t>
            </a:r>
            <a:endParaRPr lang="cs-CZ" sz="1900" dirty="0"/>
          </a:p>
          <a:p>
            <a:r>
              <a:rPr lang="cs-CZ" sz="1900" b="1" dirty="0" smtClean="0"/>
              <a:t>Jednoznačný identifikátor musí být s dokumentem spojen. </a:t>
            </a:r>
          </a:p>
          <a:p>
            <a:pPr marL="0" indent="0">
              <a:buNone/>
            </a:pPr>
            <a:endParaRPr lang="cs-CZ" sz="1800" dirty="0"/>
          </a:p>
        </p:txBody>
      </p:sp>
    </p:spTree>
    <p:extLst>
      <p:ext uri="{BB962C8B-B14F-4D97-AF65-F5344CB8AC3E}">
        <p14:creationId xmlns:p14="http://schemas.microsoft.com/office/powerpoint/2010/main" val="225731962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sz="2400" dirty="0" smtClean="0">
                <a:solidFill>
                  <a:srgbClr val="FF0000"/>
                </a:solidFill>
              </a:rPr>
              <a:t>Příjem dokumentů</a:t>
            </a:r>
            <a:br>
              <a:rPr lang="cs-CZ" sz="2400" dirty="0" smtClean="0">
                <a:solidFill>
                  <a:srgbClr val="FF0000"/>
                </a:solidFill>
              </a:rPr>
            </a:br>
            <a:r>
              <a:rPr lang="cs-CZ" sz="1600" dirty="0" smtClean="0">
                <a:solidFill>
                  <a:srgbClr val="FF0000"/>
                </a:solidFill>
              </a:rPr>
              <a:t>§ 64 AZ, § 2-6 Vyhlášky</a:t>
            </a:r>
            <a:endParaRPr lang="cs-CZ" sz="2400" dirty="0">
              <a:solidFill>
                <a:srgbClr val="FF0000"/>
              </a:solidFill>
            </a:endParaRPr>
          </a:p>
        </p:txBody>
      </p:sp>
      <p:sp>
        <p:nvSpPr>
          <p:cNvPr id="126978" name="Zástupný symbol pro obsah 2"/>
          <p:cNvSpPr>
            <a:spLocks noGrp="1"/>
          </p:cNvSpPr>
          <p:nvPr>
            <p:ph idx="1"/>
          </p:nvPr>
        </p:nvSpPr>
        <p:spPr>
          <a:xfrm>
            <a:off x="457200" y="1124744"/>
            <a:ext cx="8229600" cy="5400600"/>
          </a:xfrm>
        </p:spPr>
        <p:txBody>
          <a:bodyPr>
            <a:normAutofit/>
          </a:bodyPr>
          <a:lstStyle/>
          <a:p>
            <a:pPr marL="0" indent="0" algn="ctr">
              <a:buNone/>
            </a:pPr>
            <a:r>
              <a:rPr lang="cs-CZ" sz="1800" dirty="0">
                <a:solidFill>
                  <a:srgbClr val="FF0000"/>
                </a:solidFill>
              </a:rPr>
              <a:t>§ 2</a:t>
            </a:r>
          </a:p>
          <a:p>
            <a:r>
              <a:rPr lang="cs-CZ" sz="1800" dirty="0" smtClean="0"/>
              <a:t>Veřejnoprávní </a:t>
            </a:r>
            <a:r>
              <a:rPr lang="cs-CZ" sz="1800" dirty="0"/>
              <a:t>původce přijímá doručené dokumenty v podatelně</a:t>
            </a:r>
            <a:r>
              <a:rPr lang="cs-CZ" sz="1800" dirty="0" smtClean="0"/>
              <a:t>.</a:t>
            </a:r>
          </a:p>
          <a:p>
            <a:r>
              <a:rPr lang="cs-CZ" sz="1800" dirty="0" smtClean="0"/>
              <a:t>V </a:t>
            </a:r>
            <a:r>
              <a:rPr lang="cs-CZ" sz="1800" dirty="0"/>
              <a:t>případě doručeného dokumentu předaného veřejnoprávnímu původci mimo podatelnu a dokumentu vytvořeného z podání nebo podnětu učiněného ústně, který se považuje za dokument doručený, </a:t>
            </a:r>
            <a:r>
              <a:rPr lang="cs-CZ" sz="1800" dirty="0" smtClean="0"/>
              <a:t>původce zajistí jeho </a:t>
            </a:r>
            <a:r>
              <a:rPr lang="cs-CZ" sz="1800" dirty="0"/>
              <a:t>bezodkladné předání podatelně nebo bezodkladné provedení úkonů stanovených touto vyhláškou v souvislosti s příjmem, označením a evidencí dokumentů příslušnou organizační </a:t>
            </a:r>
            <a:r>
              <a:rPr lang="cs-CZ" sz="1800" dirty="0" smtClean="0"/>
              <a:t>součástí </a:t>
            </a:r>
            <a:r>
              <a:rPr lang="cs-CZ" sz="1800" dirty="0"/>
              <a:t>původce</a:t>
            </a:r>
            <a:r>
              <a:rPr lang="cs-CZ" sz="1800" dirty="0" smtClean="0"/>
              <a:t>.</a:t>
            </a:r>
          </a:p>
          <a:p>
            <a:r>
              <a:rPr lang="cs-CZ" sz="1800" dirty="0" smtClean="0"/>
              <a:t>Veřejnoprávní </a:t>
            </a:r>
            <a:r>
              <a:rPr lang="cs-CZ" sz="1800" dirty="0"/>
              <a:t>původce vybaví podatelnu zařízením umožňujícím příjem datových </a:t>
            </a:r>
            <a:r>
              <a:rPr lang="cs-CZ" sz="1800" dirty="0" smtClean="0"/>
              <a:t>zpráv </a:t>
            </a:r>
            <a:r>
              <a:rPr lang="cs-CZ" sz="1800" dirty="0"/>
              <a:t>doručovaných </a:t>
            </a:r>
            <a:r>
              <a:rPr lang="cs-CZ" sz="1800" dirty="0" smtClean="0"/>
              <a:t>na</a:t>
            </a:r>
          </a:p>
          <a:p>
            <a:pPr lvl="1"/>
            <a:r>
              <a:rPr lang="cs-CZ" sz="1800" dirty="0" smtClean="0"/>
              <a:t>elektronické </a:t>
            </a:r>
            <a:r>
              <a:rPr lang="cs-CZ" sz="1800" dirty="0"/>
              <a:t>adresy </a:t>
            </a:r>
            <a:r>
              <a:rPr lang="cs-CZ" sz="1800" dirty="0" smtClean="0"/>
              <a:t>podatelny, </a:t>
            </a:r>
          </a:p>
          <a:p>
            <a:pPr lvl="1"/>
            <a:r>
              <a:rPr lang="cs-CZ" sz="1800" dirty="0" smtClean="0"/>
              <a:t>doručovaných </a:t>
            </a:r>
            <a:r>
              <a:rPr lang="cs-CZ" sz="1800" dirty="0"/>
              <a:t>na přenosných technických nosičích </a:t>
            </a:r>
            <a:r>
              <a:rPr lang="cs-CZ" sz="1800" dirty="0" smtClean="0"/>
              <a:t>dat, </a:t>
            </a:r>
          </a:p>
          <a:p>
            <a:pPr lvl="1"/>
            <a:r>
              <a:rPr lang="cs-CZ" sz="1800" dirty="0" smtClean="0"/>
              <a:t>doručovaných </a:t>
            </a:r>
            <a:r>
              <a:rPr lang="cs-CZ" sz="1800" dirty="0"/>
              <a:t>prostřednictvím datové </a:t>
            </a:r>
            <a:r>
              <a:rPr lang="cs-CZ" sz="1800" dirty="0" smtClean="0"/>
              <a:t>schránky, </a:t>
            </a:r>
          </a:p>
          <a:p>
            <a:pPr lvl="1"/>
            <a:r>
              <a:rPr lang="cs-CZ" sz="1800" dirty="0" smtClean="0"/>
              <a:t>doručovaných </a:t>
            </a:r>
            <a:r>
              <a:rPr lang="cs-CZ" sz="1800" dirty="0"/>
              <a:t>jinými prostředky elektronické </a:t>
            </a:r>
            <a:r>
              <a:rPr lang="cs-CZ" sz="1800" dirty="0" smtClean="0"/>
              <a:t>komunikace, </a:t>
            </a:r>
          </a:p>
          <a:p>
            <a:r>
              <a:rPr lang="cs-CZ" sz="1800" dirty="0" smtClean="0"/>
              <a:t>Pokud </a:t>
            </a:r>
            <a:r>
              <a:rPr lang="cs-CZ" sz="1800" dirty="0"/>
              <a:t>veřejnoprávní původce vykonává spisovou službu v elektronické podobě v elektronickém systému spisové služby, je příjem datových zpráv součástí elektronického systému spisové služby nebo na něj má automatizovanou </a:t>
            </a:r>
            <a:r>
              <a:rPr lang="cs-CZ" sz="1800" dirty="0" smtClean="0"/>
              <a:t>vazbu.</a:t>
            </a:r>
            <a:endParaRPr lang="cs-CZ" sz="1800" dirty="0"/>
          </a:p>
          <a:p>
            <a:pPr>
              <a:buFont typeface="Arial" charset="0"/>
              <a:buNone/>
            </a:pPr>
            <a:endParaRPr lang="cs-CZ" sz="1800" dirty="0" smtClean="0"/>
          </a:p>
          <a:p>
            <a:pPr>
              <a:buFont typeface="Arial" charset="0"/>
              <a:buNone/>
            </a:pPr>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36154473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vývoj – 17. století</a:t>
            </a:r>
            <a:br>
              <a:rPr lang="cs-CZ" sz="1800" dirty="0" smtClean="0">
                <a:solidFill>
                  <a:srgbClr val="FF0000"/>
                </a:solidFill>
              </a:rPr>
            </a:br>
            <a:r>
              <a:rPr lang="cs-CZ" sz="1600" dirty="0" smtClean="0">
                <a:solidFill>
                  <a:srgbClr val="FF0000"/>
                </a:solidFill>
              </a:rPr>
              <a:t>7/10</a:t>
            </a:r>
            <a:endParaRPr lang="cs-CZ" sz="1800" dirty="0"/>
          </a:p>
        </p:txBody>
      </p:sp>
      <p:sp>
        <p:nvSpPr>
          <p:cNvPr id="3" name="Zástupný symbol pro obsah 2"/>
          <p:cNvSpPr>
            <a:spLocks noGrp="1"/>
          </p:cNvSpPr>
          <p:nvPr>
            <p:ph idx="1"/>
          </p:nvPr>
        </p:nvSpPr>
        <p:spPr/>
        <p:txBody>
          <a:bodyPr>
            <a:normAutofit/>
          </a:bodyPr>
          <a:lstStyle/>
          <a:p>
            <a:pPr lvl="1"/>
            <a:r>
              <a:rPr lang="cs-CZ" sz="1800" dirty="0"/>
              <a:t>Tribunál</a:t>
            </a:r>
          </a:p>
          <a:p>
            <a:pPr lvl="2"/>
            <a:r>
              <a:rPr lang="cs-CZ" sz="1600" dirty="0"/>
              <a:t>Kolegiální orgán s několika přísedícími a dvěma sekretáři</a:t>
            </a:r>
          </a:p>
          <a:p>
            <a:pPr lvl="2"/>
            <a:r>
              <a:rPr lang="cs-CZ" sz="1600" dirty="0"/>
              <a:t>Vedeny radní protokoly, do nichž protokolista zapisoval regestovou formou meritum projednávané záležitosti</a:t>
            </a:r>
          </a:p>
          <a:p>
            <a:pPr lvl="2"/>
            <a:r>
              <a:rPr lang="cs-CZ" sz="1600" dirty="0"/>
              <a:t>Zvětšující se přísun dvorských reskriptů a </a:t>
            </a:r>
            <a:r>
              <a:rPr lang="cs-CZ" sz="1600" dirty="0" err="1"/>
              <a:t>deklaratorií</a:t>
            </a:r>
            <a:r>
              <a:rPr lang="cs-CZ" sz="1600" dirty="0"/>
              <a:t> si vynutil založení zvláštních knih normálií, jež vedl expeditor</a:t>
            </a:r>
          </a:p>
          <a:p>
            <a:pPr lvl="2"/>
            <a:r>
              <a:rPr lang="cs-CZ" sz="1600" dirty="0"/>
              <a:t>Dva </a:t>
            </a:r>
            <a:r>
              <a:rPr lang="cs-CZ" sz="1600" dirty="0" smtClean="0"/>
              <a:t>koncipisté </a:t>
            </a:r>
            <a:r>
              <a:rPr lang="cs-CZ" sz="1600" dirty="0"/>
              <a:t>vedli jednotný protokol </a:t>
            </a:r>
            <a:r>
              <a:rPr lang="cs-CZ" sz="1600" dirty="0" err="1"/>
              <a:t>exhibitní</a:t>
            </a:r>
            <a:r>
              <a:rPr lang="cs-CZ" sz="1600" dirty="0"/>
              <a:t> a </a:t>
            </a:r>
            <a:r>
              <a:rPr lang="cs-CZ" sz="1600" dirty="0" err="1"/>
              <a:t>expeditní</a:t>
            </a:r>
            <a:r>
              <a:rPr lang="cs-CZ" sz="1600" dirty="0"/>
              <a:t> a index</a:t>
            </a:r>
          </a:p>
          <a:p>
            <a:pPr lvl="2"/>
            <a:r>
              <a:rPr lang="cs-CZ" sz="1600" dirty="0"/>
              <a:t>Vyřízené spisy byly ukládány do čtyř řad (acta – spory, </a:t>
            </a:r>
            <a:r>
              <a:rPr lang="cs-CZ" sz="1600" dirty="0" err="1"/>
              <a:t>fiscalia</a:t>
            </a:r>
            <a:r>
              <a:rPr lang="cs-CZ" sz="1600" dirty="0"/>
              <a:t> – finanční spisy, </a:t>
            </a:r>
            <a:r>
              <a:rPr lang="cs-CZ" sz="1600" dirty="0" err="1"/>
              <a:t>Schriften</a:t>
            </a:r>
            <a:r>
              <a:rPr lang="cs-CZ" sz="1600" dirty="0"/>
              <a:t> – politicko-policejní akta, </a:t>
            </a:r>
            <a:r>
              <a:rPr lang="cs-CZ" sz="1600" dirty="0" err="1"/>
              <a:t>Verlassakten</a:t>
            </a:r>
            <a:r>
              <a:rPr lang="cs-CZ" sz="1600" dirty="0"/>
              <a:t> – pozůstalosti) podle začátečního písmene německého hesla materie, místa nebo osoby. Registrátor opatřoval každý fascikl zvláštním </a:t>
            </a:r>
            <a:r>
              <a:rPr lang="cs-CZ" sz="1600" dirty="0" err="1"/>
              <a:t>elenchem</a:t>
            </a:r>
            <a:r>
              <a:rPr lang="cs-CZ" sz="1600" dirty="0"/>
              <a:t>, stručným soupisem všech zastoupených čísel podacího protokolu a vedl přesný záznam o všech výpůjčkách a vyskartovaných spisech</a:t>
            </a:r>
          </a:p>
          <a:p>
            <a:pPr lvl="1"/>
            <a:endParaRPr lang="cs-CZ" sz="1400" dirty="0" smtClean="0"/>
          </a:p>
        </p:txBody>
      </p:sp>
    </p:spTree>
    <p:extLst>
      <p:ext uri="{BB962C8B-B14F-4D97-AF65-F5344CB8AC3E}">
        <p14:creationId xmlns:p14="http://schemas.microsoft.com/office/powerpoint/2010/main" val="427052368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r>
              <a:rPr lang="cs-CZ" sz="3600" dirty="0">
                <a:solidFill>
                  <a:srgbClr val="FF0000"/>
                </a:solidFill>
              </a:rPr>
              <a:t/>
            </a:r>
            <a:br>
              <a:rPr lang="cs-CZ" sz="36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p:txBody>
          <a:bodyPr>
            <a:normAutofit fontScale="25000" lnSpcReduction="20000"/>
          </a:bodyPr>
          <a:lstStyle/>
          <a:p>
            <a:pPr marL="0" indent="0">
              <a:buNone/>
            </a:pPr>
            <a:r>
              <a:rPr lang="cs-CZ" sz="7200" i="1" dirty="0"/>
              <a:t>(3)</a:t>
            </a:r>
            <a:r>
              <a:rPr lang="cs-CZ" sz="7200" dirty="0"/>
              <a:t> Veřejnoprávní původce </a:t>
            </a:r>
            <a:r>
              <a:rPr lang="cs-CZ" sz="7200" dirty="0" smtClean="0"/>
              <a:t> </a:t>
            </a:r>
            <a:r>
              <a:rPr lang="cs-CZ" sz="7200" dirty="0"/>
              <a:t>zveřejní na své úřední desce, a nezřizuje-li ji, na svých internetových stránkách, informace o provozu podatelny a o podmínkách přijímání dokumentů s tím, že alespoň uvede</a:t>
            </a:r>
          </a:p>
          <a:p>
            <a:pPr marL="400050" lvl="1" indent="0">
              <a:buNone/>
            </a:pPr>
            <a:r>
              <a:rPr lang="cs-CZ" sz="7200" i="1" dirty="0" smtClean="0"/>
              <a:t>a</a:t>
            </a:r>
            <a:r>
              <a:rPr lang="cs-CZ" sz="7200" i="1" dirty="0"/>
              <a:t>)</a:t>
            </a:r>
            <a:r>
              <a:rPr lang="cs-CZ" sz="7200" dirty="0"/>
              <a:t> adresu pro doručování dokumentů v analogové podobě, která je současně adresou pro doručování dokumentů v digitální podobě doručovaných na přenosných technických nosičích dat,</a:t>
            </a:r>
          </a:p>
          <a:p>
            <a:pPr marL="400050" lvl="1" indent="0">
              <a:buNone/>
            </a:pPr>
            <a:r>
              <a:rPr lang="cs-CZ" sz="7200" i="1" dirty="0"/>
              <a:t>b)</a:t>
            </a:r>
            <a:r>
              <a:rPr lang="cs-CZ" sz="7200" dirty="0"/>
              <a:t> úřední hodiny podatelny,</a:t>
            </a:r>
          </a:p>
          <a:p>
            <a:pPr marL="400050" lvl="1" indent="0">
              <a:buNone/>
            </a:pPr>
            <a:r>
              <a:rPr lang="cs-CZ" sz="7200" i="1" dirty="0"/>
              <a:t>c)</a:t>
            </a:r>
            <a:r>
              <a:rPr lang="cs-CZ" sz="7200" dirty="0"/>
              <a:t> elektronickou adresu podatelny, kterou je adresa elektronické pošty,</a:t>
            </a:r>
          </a:p>
          <a:p>
            <a:pPr marL="400050" lvl="1" indent="0">
              <a:buNone/>
            </a:pPr>
            <a:r>
              <a:rPr lang="cs-CZ" sz="7200" i="1" dirty="0"/>
              <a:t>d)</a:t>
            </a:r>
            <a:r>
              <a:rPr lang="cs-CZ" sz="7200" dirty="0"/>
              <a:t> identifikátor datové schránky, má-li ji veřejnoprávní původce zřízenu a zpřístupněnu, popřípadě identifikátory dalších datových schránek, má-li je veřejnoprávní původce zřízeny a zpřístupněny, spolu s informací o vnitřní organizační jednotce, agendě nebo činnosti původce, pro které jsou další datové schránky určeny,</a:t>
            </a:r>
          </a:p>
          <a:p>
            <a:pPr marL="400050" lvl="1" indent="0">
              <a:buNone/>
            </a:pPr>
            <a:r>
              <a:rPr lang="cs-CZ" sz="7200" i="1" dirty="0"/>
              <a:t>e)</a:t>
            </a:r>
            <a:r>
              <a:rPr lang="cs-CZ" sz="7200" dirty="0"/>
              <a:t> další možnosti elektronické komunikace, pokud je veřejnoprávní původce připouští,</a:t>
            </a:r>
          </a:p>
          <a:p>
            <a:pPr marL="400050" lvl="1" indent="0">
              <a:buNone/>
            </a:pPr>
            <a:r>
              <a:rPr lang="cs-CZ" sz="7200" i="1" dirty="0"/>
              <a:t>f)</a:t>
            </a:r>
            <a:r>
              <a:rPr lang="cs-CZ" sz="7200" dirty="0"/>
              <a:t> přehled dalších datových formátů dokumentů obsažených v datové zprávě, ve kterých veřejnoprávní původce přijímá dokumenty v digitální podobě, včetně jejich technických, popřípadě jiných parametrů,</a:t>
            </a:r>
          </a:p>
          <a:p>
            <a:pPr marL="0" indent="0">
              <a:buNone/>
            </a:pPr>
            <a:endParaRPr lang="cs-CZ" sz="1900" dirty="0"/>
          </a:p>
        </p:txBody>
      </p:sp>
    </p:spTree>
    <p:extLst>
      <p:ext uri="{BB962C8B-B14F-4D97-AF65-F5344CB8AC3E}">
        <p14:creationId xmlns:p14="http://schemas.microsoft.com/office/powerpoint/2010/main" val="353844486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r>
              <a:rPr lang="cs-CZ" sz="8000" dirty="0">
                <a:solidFill>
                  <a:srgbClr val="FF0000"/>
                </a:solidFill>
              </a:rPr>
              <a:t/>
            </a:r>
            <a:br>
              <a:rPr lang="cs-CZ" sz="8000" dirty="0">
                <a:solidFill>
                  <a:srgbClr val="FF0000"/>
                </a:solidFill>
              </a:rPr>
            </a:br>
            <a:r>
              <a:rPr lang="cs-CZ" sz="1800" dirty="0">
                <a:solidFill>
                  <a:srgbClr val="FF0000"/>
                </a:solidFill>
              </a:rPr>
              <a:t>§ 64 AZ, § 2-6 Vyhlášky</a:t>
            </a:r>
            <a:endParaRPr lang="cs-CZ" sz="1800" dirty="0"/>
          </a:p>
        </p:txBody>
      </p:sp>
      <p:sp>
        <p:nvSpPr>
          <p:cNvPr id="3" name="Zástupný symbol pro obsah 2"/>
          <p:cNvSpPr>
            <a:spLocks noGrp="1"/>
          </p:cNvSpPr>
          <p:nvPr>
            <p:ph idx="1"/>
          </p:nvPr>
        </p:nvSpPr>
        <p:spPr/>
        <p:txBody>
          <a:bodyPr>
            <a:normAutofit/>
          </a:bodyPr>
          <a:lstStyle/>
          <a:p>
            <a:r>
              <a:rPr lang="cs-CZ" sz="1800" i="1" dirty="0"/>
              <a:t>g)</a:t>
            </a:r>
            <a:r>
              <a:rPr lang="cs-CZ" sz="1800" dirty="0"/>
              <a:t> přehled přenosných technických nosičů dat, na kterých veřejnoprávní původce přijímá dokumenty v digitální podobě, včetně jejich technických parametrů,</a:t>
            </a:r>
          </a:p>
          <a:p>
            <a:r>
              <a:rPr lang="cs-CZ" sz="1800" i="1" dirty="0"/>
              <a:t>h)</a:t>
            </a:r>
            <a:r>
              <a:rPr lang="cs-CZ" sz="1800" dirty="0"/>
              <a:t> způsob nakládání s datovými zprávami, u kterých byl zjištěn výskyt chybného datového formátu nebo počítačového programu, který je způsobilý přivodit škodu na informačním systému nebo na informacích zpracovávaných veřejnoprávním původcem (dále jen „škodlivý kód“),</a:t>
            </a:r>
          </a:p>
          <a:p>
            <a:r>
              <a:rPr lang="cs-CZ" sz="1800" i="1" dirty="0"/>
              <a:t>i)</a:t>
            </a:r>
            <a:r>
              <a:rPr lang="cs-CZ" sz="1800" dirty="0"/>
              <a:t> důsledky vad dokumentů podle § 4 odst. 2 a 3</a:t>
            </a:r>
            <a:r>
              <a:rPr lang="cs-CZ" sz="1800" dirty="0" smtClean="0"/>
              <a:t>.</a:t>
            </a:r>
          </a:p>
          <a:p>
            <a:pPr marL="0" indent="0">
              <a:buNone/>
            </a:pPr>
            <a:endParaRPr lang="cs-CZ" sz="1800" dirty="0" smtClean="0"/>
          </a:p>
          <a:p>
            <a:pPr marL="0" indent="0" algn="ctr">
              <a:buNone/>
            </a:pPr>
            <a:r>
              <a:rPr lang="cs-CZ" sz="2400" b="1" dirty="0"/>
              <a:t>Pozor, nezaměňovat s povinně zveřejňovanými informacemi dle zákona č. 106/1999 Sb.</a:t>
            </a:r>
          </a:p>
          <a:p>
            <a:pPr marL="0" indent="0" algn="ctr">
              <a:buNone/>
            </a:pPr>
            <a:endParaRPr lang="cs-CZ" sz="1800" b="1" dirty="0"/>
          </a:p>
          <a:p>
            <a:pPr marL="0" indent="0">
              <a:buNone/>
            </a:pPr>
            <a:endParaRPr lang="cs-CZ" sz="1400" dirty="0"/>
          </a:p>
          <a:p>
            <a:endParaRPr lang="cs-CZ" sz="1800" dirty="0" smtClean="0"/>
          </a:p>
          <a:p>
            <a:endParaRPr lang="cs-CZ" sz="1800" dirty="0" smtClean="0"/>
          </a:p>
          <a:p>
            <a:pPr marL="0" indent="0">
              <a:buNone/>
            </a:pPr>
            <a:endParaRPr lang="cs-CZ" sz="1800" dirty="0"/>
          </a:p>
        </p:txBody>
      </p:sp>
      <p:sp>
        <p:nvSpPr>
          <p:cNvPr id="4" name="Šipka dolů 3"/>
          <p:cNvSpPr/>
          <p:nvPr/>
        </p:nvSpPr>
        <p:spPr>
          <a:xfrm>
            <a:off x="4211960" y="501317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06834056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150"/>
            <a:ext cx="8229600" cy="5434013"/>
          </a:xfrm>
        </p:spPr>
        <p:txBody>
          <a:bodyPr>
            <a:normAutofit/>
          </a:bodyPr>
          <a:lstStyle/>
          <a:p>
            <a:r>
              <a:rPr lang="cs-CZ" sz="2400" b="1" u="sng" dirty="0"/>
              <a:t>Povinně zveřejňované informace</a:t>
            </a:r>
            <a:endParaRPr lang="cs-CZ" sz="2400" dirty="0"/>
          </a:p>
          <a:p>
            <a:pPr lvl="0"/>
            <a:r>
              <a:rPr lang="cs-CZ" sz="2400" b="1" dirty="0"/>
              <a:t>Povinnost </a:t>
            </a:r>
            <a:r>
              <a:rPr lang="cs-CZ" sz="2400" b="1"/>
              <a:t>vychází </a:t>
            </a:r>
            <a:r>
              <a:rPr lang="cs-CZ" sz="2400" b="1" smtClean="0"/>
              <a:t>z:</a:t>
            </a:r>
            <a:endParaRPr lang="cs-CZ" sz="2400" dirty="0"/>
          </a:p>
          <a:p>
            <a:pPr lvl="1"/>
            <a:r>
              <a:rPr lang="cs-CZ" sz="2000" dirty="0"/>
              <a:t>§ 2 odst. 1 zákona č. 106/1999 Sb., o svobodném přístupu k informacím, ve znění pozdějších předpisů</a:t>
            </a:r>
          </a:p>
          <a:p>
            <a:pPr lvl="1"/>
            <a:r>
              <a:rPr lang="cs-CZ" sz="2000" dirty="0"/>
              <a:t>Vyhlášky č. 442/2006 Sb., kterou se stanoví struktura informací zveřejňovaných o povinném subjektu způsobem umožňující dálkový přístup</a:t>
            </a:r>
          </a:p>
          <a:p>
            <a:pPr lvl="0"/>
            <a:r>
              <a:rPr lang="cs-CZ" sz="2400" b="1" dirty="0"/>
              <a:t>§ 2 odst. 1 zákona č. 106/1999 </a:t>
            </a:r>
            <a:r>
              <a:rPr lang="cs-CZ" sz="2400" b="1" dirty="0" smtClean="0"/>
              <a:t>Sb.</a:t>
            </a:r>
            <a:endParaRPr lang="cs-CZ" sz="2400" dirty="0"/>
          </a:p>
          <a:p>
            <a:pPr lvl="1"/>
            <a:r>
              <a:rPr lang="cs-CZ" sz="2000" dirty="0"/>
              <a:t>(1) Povinnými subjekty, které mají podle tohoto zákona povinnost poskytovat informace vztahující se k jejich působnosti, jsou státní orgány, územní samosprávné celky a jejich orgány a veřejné instituce</a:t>
            </a:r>
            <a:r>
              <a:rPr lang="cs-CZ" sz="2000" dirty="0" smtClean="0"/>
              <a:t>.</a:t>
            </a:r>
          </a:p>
          <a:p>
            <a:pPr lvl="1"/>
            <a:endParaRPr lang="cs-CZ" sz="2000" dirty="0"/>
          </a:p>
          <a:p>
            <a:pPr lvl="1"/>
            <a:endParaRPr lang="cs-CZ" sz="2000" dirty="0" smtClean="0"/>
          </a:p>
          <a:p>
            <a:pPr marL="457200" lvl="1" indent="0" algn="ctr">
              <a:buNone/>
            </a:pPr>
            <a:r>
              <a:rPr lang="cs-CZ" sz="2400" b="1" dirty="0" smtClean="0"/>
              <a:t>Některé informace budou uvedeny několikráte</a:t>
            </a:r>
            <a:endParaRPr lang="cs-CZ" sz="2400" b="1" dirty="0"/>
          </a:p>
          <a:p>
            <a:pPr marL="0" lvl="0" indent="0">
              <a:buNone/>
            </a:pPr>
            <a:endParaRPr lang="cs-CZ" sz="2800" dirty="0"/>
          </a:p>
          <a:p>
            <a:pPr marL="0" indent="0">
              <a:buNone/>
            </a:pPr>
            <a:endParaRPr lang="cs-CZ" dirty="0"/>
          </a:p>
        </p:txBody>
      </p:sp>
    </p:spTree>
    <p:extLst>
      <p:ext uri="{BB962C8B-B14F-4D97-AF65-F5344CB8AC3E}">
        <p14:creationId xmlns:p14="http://schemas.microsoft.com/office/powerpoint/2010/main" val="129620395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800" dirty="0">
                <a:solidFill>
                  <a:srgbClr val="FF0000"/>
                </a:solidFill>
              </a:rPr>
              <a:t>§ 64 AZ, § 2-6 Vyhlášky</a:t>
            </a:r>
            <a:endParaRPr lang="cs-CZ" sz="1800" dirty="0"/>
          </a:p>
        </p:txBody>
      </p:sp>
      <p:sp>
        <p:nvSpPr>
          <p:cNvPr id="3" name="Zástupný symbol pro obsah 2"/>
          <p:cNvSpPr>
            <a:spLocks noGrp="1"/>
          </p:cNvSpPr>
          <p:nvPr>
            <p:ph idx="1"/>
          </p:nvPr>
        </p:nvSpPr>
        <p:spPr/>
        <p:txBody>
          <a:bodyPr>
            <a:normAutofit/>
          </a:bodyPr>
          <a:lstStyle/>
          <a:p>
            <a:pPr marL="0" indent="0" algn="ctr">
              <a:buNone/>
            </a:pPr>
            <a:r>
              <a:rPr lang="cs-CZ" sz="1800" dirty="0">
                <a:solidFill>
                  <a:srgbClr val="FF0000"/>
                </a:solidFill>
              </a:rPr>
              <a:t>§ 3</a:t>
            </a:r>
          </a:p>
          <a:p>
            <a:pPr>
              <a:buAutoNum type="arabicParenBoth"/>
            </a:pPr>
            <a:r>
              <a:rPr lang="cs-CZ" sz="1800" dirty="0" smtClean="0"/>
              <a:t>Veřejnoprávní </a:t>
            </a:r>
            <a:r>
              <a:rPr lang="cs-CZ" sz="1800" dirty="0"/>
              <a:t>původce zaznamená datum doručení dokumentu. V případě dokumentu v digitální podobě s výjimkou dokumentu v digitální podobě doručeného na přenosném technickém nosiči dat veřejnoprávní původce zaznamená rovněž čas doručení dokumentu s přesností na sekundy</a:t>
            </a:r>
            <a:r>
              <a:rPr lang="cs-CZ" sz="1800" dirty="0" smtClean="0"/>
              <a:t>.</a:t>
            </a:r>
          </a:p>
          <a:p>
            <a:pPr>
              <a:buAutoNum type="arabicParenBoth"/>
            </a:pPr>
            <a:endParaRPr lang="cs-CZ" sz="1800" dirty="0"/>
          </a:p>
          <a:p>
            <a:pPr>
              <a:buAutoNum type="arabicParenBoth"/>
            </a:pPr>
            <a:r>
              <a:rPr lang="cs-CZ" sz="1800" dirty="0" smtClean="0"/>
              <a:t>Veřejnoprávní </a:t>
            </a:r>
            <a:r>
              <a:rPr lang="cs-CZ" sz="1800" dirty="0"/>
              <a:t>původce bezodkladně opatří doručený dokument v analogové podobě, popřípadě jeho obálku otiskem podacího razítka, popřípadě technologickým prostředkem obdobného určení jako podací razítko</a:t>
            </a:r>
          </a:p>
          <a:p>
            <a:pPr marL="0" indent="0">
              <a:buNone/>
            </a:pPr>
            <a:endParaRPr lang="cs-CZ" sz="1800" dirty="0"/>
          </a:p>
        </p:txBody>
      </p:sp>
    </p:spTree>
    <p:extLst>
      <p:ext uri="{BB962C8B-B14F-4D97-AF65-F5344CB8AC3E}">
        <p14:creationId xmlns:p14="http://schemas.microsoft.com/office/powerpoint/2010/main" val="405251520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p:txBody>
          <a:bodyPr>
            <a:normAutofit/>
          </a:bodyPr>
          <a:lstStyle/>
          <a:p>
            <a:pPr marL="0" indent="0">
              <a:buNone/>
            </a:pPr>
            <a:r>
              <a:rPr lang="cs-CZ" sz="1800" i="1" dirty="0"/>
              <a:t>(3)</a:t>
            </a:r>
            <a:r>
              <a:rPr lang="cs-CZ" sz="1800" dirty="0"/>
              <a:t> Vyplněný otisk podacího razítka nebo technologický prostředek obdobného určení jako podací razítko obsahuje</a:t>
            </a:r>
          </a:p>
          <a:p>
            <a:pPr marL="400050" lvl="1" indent="0">
              <a:buNone/>
            </a:pPr>
            <a:r>
              <a:rPr lang="cs-CZ" sz="1800" i="1" dirty="0"/>
              <a:t>a)</a:t>
            </a:r>
            <a:r>
              <a:rPr lang="cs-CZ" sz="1800" dirty="0"/>
              <a:t> název veřejnoprávního původce, kterému byl dokument doručen,</a:t>
            </a:r>
          </a:p>
          <a:p>
            <a:pPr marL="400050" lvl="1" indent="0">
              <a:buNone/>
            </a:pPr>
            <a:r>
              <a:rPr lang="cs-CZ" sz="1800" i="1" dirty="0"/>
              <a:t>b)</a:t>
            </a:r>
            <a:r>
              <a:rPr lang="cs-CZ" sz="1800" dirty="0"/>
              <a:t> datum doručení dokumentu, a stanoví-li jiný právní předpis povinnost zaznamenat čas doručení dokumentu, rovněž čas jeho doručení,</a:t>
            </a:r>
          </a:p>
          <a:p>
            <a:pPr marL="400050" lvl="1" indent="0">
              <a:buNone/>
            </a:pPr>
            <a:r>
              <a:rPr lang="cs-CZ" sz="1800" i="1" dirty="0"/>
              <a:t>c)</a:t>
            </a:r>
            <a:r>
              <a:rPr lang="cs-CZ" sz="1800" dirty="0"/>
              <a:t> číslo jednací nebo evidenční číslo ze samostatné evidence dokumentů, pod kterými veřejnoprávní původce doručený dokument eviduje,</a:t>
            </a:r>
          </a:p>
          <a:p>
            <a:pPr marL="400050" lvl="1" indent="0">
              <a:buNone/>
            </a:pPr>
            <a:r>
              <a:rPr lang="cs-CZ" sz="1800" i="1" dirty="0"/>
              <a:t>d)</a:t>
            </a:r>
            <a:r>
              <a:rPr lang="cs-CZ" sz="1800" dirty="0"/>
              <a:t> počet listů doručeného dokumentu,</a:t>
            </a:r>
          </a:p>
          <a:p>
            <a:pPr marL="400050" lvl="1" indent="0">
              <a:buNone/>
            </a:pPr>
            <a:r>
              <a:rPr lang="cs-CZ" sz="1800" i="1" dirty="0"/>
              <a:t>e)</a:t>
            </a:r>
            <a:r>
              <a:rPr lang="cs-CZ" sz="1800" dirty="0"/>
              <a:t> počet listinných příloh dokumentu a počet listů těchto příloh, popřípadě počet svazků listinných příloh dokumentu a</a:t>
            </a:r>
          </a:p>
          <a:p>
            <a:pPr marL="400050" lvl="1" indent="0">
              <a:buNone/>
            </a:pPr>
            <a:r>
              <a:rPr lang="cs-CZ" sz="1800" i="1" dirty="0"/>
              <a:t>f)</a:t>
            </a:r>
            <a:r>
              <a:rPr lang="cs-CZ" sz="1800" dirty="0"/>
              <a:t> počet a druh příloh dokumentu, pokud jsou v nelistinné podobě.</a:t>
            </a:r>
          </a:p>
          <a:p>
            <a:pPr marL="0" indent="0">
              <a:buNone/>
            </a:pPr>
            <a:endParaRPr lang="cs-CZ" sz="1800" dirty="0"/>
          </a:p>
        </p:txBody>
      </p:sp>
    </p:spTree>
    <p:extLst>
      <p:ext uri="{BB962C8B-B14F-4D97-AF65-F5344CB8AC3E}">
        <p14:creationId xmlns:p14="http://schemas.microsoft.com/office/powerpoint/2010/main" val="356942258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a:xfrm>
            <a:off x="457200" y="1600200"/>
            <a:ext cx="8229600" cy="4925144"/>
          </a:xfrm>
        </p:spPr>
        <p:txBody>
          <a:bodyPr>
            <a:normAutofit/>
          </a:bodyPr>
          <a:lstStyle/>
          <a:p>
            <a:pPr marL="0" indent="0" algn="ctr">
              <a:buNone/>
            </a:pPr>
            <a:r>
              <a:rPr lang="cs-CZ" sz="2100" dirty="0">
                <a:solidFill>
                  <a:srgbClr val="FF0000"/>
                </a:solidFill>
              </a:rPr>
              <a:t>§ 4</a:t>
            </a:r>
          </a:p>
          <a:p>
            <a:pPr marL="0" indent="0">
              <a:buNone/>
            </a:pPr>
            <a:r>
              <a:rPr lang="cs-CZ" sz="1900" i="1" dirty="0" smtClean="0"/>
              <a:t>(1)</a:t>
            </a:r>
            <a:r>
              <a:rPr lang="cs-CZ" sz="1900" dirty="0" smtClean="0"/>
              <a:t> </a:t>
            </a:r>
          </a:p>
          <a:p>
            <a:r>
              <a:rPr lang="cs-CZ" sz="1800" dirty="0" smtClean="0"/>
              <a:t>Veřejnoprávní </a:t>
            </a:r>
            <a:r>
              <a:rPr lang="cs-CZ" sz="1800" dirty="0"/>
              <a:t>původce </a:t>
            </a:r>
            <a:r>
              <a:rPr lang="cs-CZ" sz="1800" dirty="0" smtClean="0"/>
              <a:t>zjistí:</a:t>
            </a:r>
          </a:p>
          <a:p>
            <a:pPr lvl="1"/>
            <a:r>
              <a:rPr lang="cs-CZ" sz="1800" dirty="0" smtClean="0"/>
              <a:t>zda </a:t>
            </a:r>
            <a:r>
              <a:rPr lang="cs-CZ" sz="1800" dirty="0"/>
              <a:t>je doručený dokument v analogové podobě úplný a čitelný. </a:t>
            </a:r>
            <a:endParaRPr lang="cs-CZ" sz="1800" dirty="0" smtClean="0"/>
          </a:p>
          <a:p>
            <a:pPr lvl="1"/>
            <a:r>
              <a:rPr lang="cs-CZ" sz="1800" dirty="0" smtClean="0"/>
              <a:t>zda </a:t>
            </a:r>
            <a:r>
              <a:rPr lang="cs-CZ" sz="1800" dirty="0"/>
              <a:t>je doručený dokument v digitální podobě včetně datové zprávy, v níž je obsažen, úplný, lze jej zobrazit uživatelsky vnímatelným způsobem, neobsahuje škodlivý kód, je v datovém formátu, ve kterém </a:t>
            </a:r>
            <a:r>
              <a:rPr lang="cs-CZ" sz="1800" dirty="0" smtClean="0"/>
              <a:t> </a:t>
            </a:r>
            <a:r>
              <a:rPr lang="cs-CZ" sz="1800" dirty="0"/>
              <a:t>původce přijímá dokumenty v digitální podobě, a je uložen na přenosném technickém nosiči dat, na kterém </a:t>
            </a:r>
            <a:r>
              <a:rPr lang="cs-CZ" sz="1800" dirty="0" smtClean="0"/>
              <a:t>původce </a:t>
            </a:r>
            <a:r>
              <a:rPr lang="cs-CZ" sz="1800" dirty="0"/>
              <a:t>přijímá dokumenty v digitální </a:t>
            </a:r>
            <a:r>
              <a:rPr lang="cs-CZ" sz="1800" dirty="0" smtClean="0"/>
              <a:t>podobě.</a:t>
            </a:r>
          </a:p>
          <a:p>
            <a:pPr marL="0" indent="0">
              <a:buNone/>
            </a:pPr>
            <a:endParaRPr lang="cs-CZ" sz="1900" dirty="0"/>
          </a:p>
          <a:p>
            <a:pPr marL="0" indent="0">
              <a:buNone/>
            </a:pPr>
            <a:endParaRPr lang="cs-CZ" sz="2100" dirty="0"/>
          </a:p>
        </p:txBody>
      </p:sp>
    </p:spTree>
    <p:extLst>
      <p:ext uri="{BB962C8B-B14F-4D97-AF65-F5344CB8AC3E}">
        <p14:creationId xmlns:p14="http://schemas.microsoft.com/office/powerpoint/2010/main" val="206816579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p:txBody>
          <a:bodyPr>
            <a:normAutofit/>
          </a:bodyPr>
          <a:lstStyle/>
          <a:p>
            <a:pPr marL="0" indent="0">
              <a:buNone/>
            </a:pPr>
            <a:r>
              <a:rPr lang="cs-CZ" sz="1600" i="1" dirty="0"/>
              <a:t>(2)</a:t>
            </a:r>
            <a:r>
              <a:rPr lang="cs-CZ" sz="1600" dirty="0"/>
              <a:t> </a:t>
            </a:r>
          </a:p>
          <a:p>
            <a:r>
              <a:rPr lang="cs-CZ" sz="1800" dirty="0"/>
              <a:t>Pokud veřejnoprávní původce zjistí, že doručený dokument v analogové podobě je neúplný nebo nečitelný, a je schopen určit odesílatele tohoto dokumentu a kontaktní údaje odesílatele, vyrozumí odesílatele o zjištěné vadě dokumentu a stanoví další postup pro její odstranění. </a:t>
            </a:r>
          </a:p>
          <a:p>
            <a:r>
              <a:rPr lang="cs-CZ" sz="1800" dirty="0"/>
              <a:t>Nepodaří-li se veřejnoprávnímu původci vadu doručeného dokumentu ve spolupráci s jeho odesílatelem odstranit,  původce dokument dále nezpracovává.</a:t>
            </a:r>
          </a:p>
          <a:p>
            <a:r>
              <a:rPr lang="cs-CZ" sz="1800" dirty="0"/>
              <a:t>Není-li veřejnoprávní původce schopen určit odesílatele doručeného dokumentu, který je neúplný nebo nečitelný, a kontaktní údaje odesílatele, dokument dále nezpracovává.</a:t>
            </a:r>
          </a:p>
          <a:p>
            <a:pPr marL="0" indent="0">
              <a:buNone/>
            </a:pPr>
            <a:endParaRPr lang="cs-CZ" sz="1800" dirty="0"/>
          </a:p>
        </p:txBody>
      </p:sp>
    </p:spTree>
    <p:extLst>
      <p:ext uri="{BB962C8B-B14F-4D97-AF65-F5344CB8AC3E}">
        <p14:creationId xmlns:p14="http://schemas.microsoft.com/office/powerpoint/2010/main" val="24243785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sz="1800" i="1" dirty="0"/>
              <a:t>(3)</a:t>
            </a:r>
            <a:r>
              <a:rPr lang="cs-CZ" sz="1800" dirty="0"/>
              <a:t> </a:t>
            </a:r>
            <a:endParaRPr lang="cs-CZ" sz="1800" dirty="0" smtClean="0"/>
          </a:p>
          <a:p>
            <a:r>
              <a:rPr lang="cs-CZ" sz="1900" dirty="0" smtClean="0"/>
              <a:t>Obdobně se podle odstavce 2 postupuje u digitálních dokumentů</a:t>
            </a:r>
          </a:p>
          <a:p>
            <a:pPr lvl="1"/>
            <a:r>
              <a:rPr lang="cs-CZ" sz="1900" dirty="0" smtClean="0"/>
              <a:t>Pokud původce </a:t>
            </a:r>
            <a:r>
              <a:rPr lang="cs-CZ" sz="1900" dirty="0"/>
              <a:t>zjistí, že doručený dokument v digitální podobě včetně datové zprávy, v níž je obsažen, je neúplný, nelze jej zobrazit uživatelsky vnímatelným způsobem, obsahuje škodlivý kód, není v datovém formátu, ve kterém </a:t>
            </a:r>
            <a:r>
              <a:rPr lang="cs-CZ" sz="1900" dirty="0" smtClean="0"/>
              <a:t>původce </a:t>
            </a:r>
            <a:r>
              <a:rPr lang="cs-CZ" sz="1900" dirty="0"/>
              <a:t>přijímá dokumenty v digitální podobě, nebo není uložen na přenosném technickém nosiči dat, na kterém </a:t>
            </a:r>
            <a:r>
              <a:rPr lang="cs-CZ" sz="1900" dirty="0" smtClean="0"/>
              <a:t> </a:t>
            </a:r>
            <a:r>
              <a:rPr lang="cs-CZ" sz="1900" dirty="0"/>
              <a:t>původce přijímá dokumenty v digitální </a:t>
            </a:r>
            <a:r>
              <a:rPr lang="cs-CZ" sz="1900" dirty="0" smtClean="0"/>
              <a:t>podobě.</a:t>
            </a:r>
          </a:p>
          <a:p>
            <a:pPr marL="0" indent="0">
              <a:buNone/>
            </a:pPr>
            <a:endParaRPr lang="cs-CZ" sz="1900" dirty="0"/>
          </a:p>
          <a:p>
            <a:pPr marL="0" indent="0">
              <a:buNone/>
            </a:pPr>
            <a:r>
              <a:rPr lang="cs-CZ" sz="1900" i="1" dirty="0"/>
              <a:t>(4)</a:t>
            </a:r>
            <a:r>
              <a:rPr lang="cs-CZ" sz="1900" dirty="0"/>
              <a:t> Veřejnoprávní původce zjistí, zda je doručený dokument v digitální podobě včetně datové zprávy, v níž je obsažen, podepsán uznávaným elektronickým </a:t>
            </a:r>
            <a:r>
              <a:rPr lang="cs-CZ" sz="1900" dirty="0" smtClean="0"/>
              <a:t>podpisem </a:t>
            </a:r>
            <a:r>
              <a:rPr lang="cs-CZ" sz="1900" dirty="0"/>
              <a:t>nebo označen uznávanou elektronickou </a:t>
            </a:r>
            <a:r>
              <a:rPr lang="cs-CZ" sz="1900" dirty="0" smtClean="0"/>
              <a:t>značkou, </a:t>
            </a:r>
            <a:r>
              <a:rPr lang="cs-CZ" sz="1900" dirty="0"/>
              <a:t>popřípadě opatřen kvalifikovaným časovým </a:t>
            </a:r>
            <a:r>
              <a:rPr lang="cs-CZ" sz="1900" dirty="0" smtClean="0"/>
              <a:t>razítkem.</a:t>
            </a:r>
          </a:p>
          <a:p>
            <a:pPr marL="0" indent="0">
              <a:buNone/>
            </a:pPr>
            <a:endParaRPr lang="cs-CZ" sz="1900" dirty="0"/>
          </a:p>
          <a:p>
            <a:pPr marL="0" indent="0">
              <a:buNone/>
            </a:pPr>
            <a:r>
              <a:rPr lang="cs-CZ" sz="1900" i="1" dirty="0"/>
              <a:t>(5)</a:t>
            </a:r>
            <a:r>
              <a:rPr lang="cs-CZ" sz="1900" dirty="0"/>
              <a:t> Veřejnoprávní původce ověří platnost uznávaného elektronického </a:t>
            </a:r>
            <a:r>
              <a:rPr lang="cs-CZ" sz="1900" dirty="0" smtClean="0"/>
              <a:t>podpisu, uznávané </a:t>
            </a:r>
            <a:r>
              <a:rPr lang="cs-CZ" sz="1900" dirty="0"/>
              <a:t>elektronické </a:t>
            </a:r>
            <a:r>
              <a:rPr lang="cs-CZ" sz="1900" dirty="0" smtClean="0"/>
              <a:t>značky </a:t>
            </a:r>
            <a:r>
              <a:rPr lang="cs-CZ" sz="1900" dirty="0"/>
              <a:t>a kvalifikovaného časového </a:t>
            </a:r>
            <a:r>
              <a:rPr lang="cs-CZ" sz="1900" dirty="0" smtClean="0"/>
              <a:t>razítka</a:t>
            </a:r>
            <a:r>
              <a:rPr lang="cs-CZ" sz="1800" dirty="0" smtClean="0"/>
              <a:t>.</a:t>
            </a:r>
            <a:endParaRPr lang="cs-CZ" sz="1800" dirty="0"/>
          </a:p>
          <a:p>
            <a:pPr marL="0" indent="0">
              <a:buNone/>
            </a:pPr>
            <a:endParaRPr lang="cs-CZ" dirty="0"/>
          </a:p>
        </p:txBody>
      </p:sp>
    </p:spTree>
    <p:extLst>
      <p:ext uri="{BB962C8B-B14F-4D97-AF65-F5344CB8AC3E}">
        <p14:creationId xmlns:p14="http://schemas.microsoft.com/office/powerpoint/2010/main" val="242931084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p:txBody>
          <a:bodyPr>
            <a:normAutofit fontScale="25000" lnSpcReduction="20000"/>
          </a:bodyPr>
          <a:lstStyle/>
          <a:p>
            <a:pPr marL="0" indent="0">
              <a:buNone/>
            </a:pPr>
            <a:r>
              <a:rPr lang="cs-CZ" sz="7000" i="1" dirty="0"/>
              <a:t>(6)</a:t>
            </a:r>
            <a:r>
              <a:rPr lang="cs-CZ" sz="7000" dirty="0"/>
              <a:t> </a:t>
            </a:r>
            <a:endParaRPr lang="cs-CZ" sz="7000" dirty="0" smtClean="0"/>
          </a:p>
          <a:p>
            <a:r>
              <a:rPr lang="cs-CZ" sz="7000" dirty="0" smtClean="0"/>
              <a:t>Pokud </a:t>
            </a:r>
            <a:r>
              <a:rPr lang="cs-CZ" sz="7000" dirty="0"/>
              <a:t>veřejnoprávní původce vykonává spisovou službu v elektronické podobě v elektronickém systému spisové služby, zaznamená údaje o výsledcích zjištění </a:t>
            </a:r>
            <a:r>
              <a:rPr lang="cs-CZ" sz="7000" dirty="0" smtClean="0"/>
              <a:t> </a:t>
            </a:r>
            <a:r>
              <a:rPr lang="cs-CZ" sz="7000" dirty="0"/>
              <a:t>v elektronickém systému spisové služby. </a:t>
            </a:r>
            <a:endParaRPr lang="cs-CZ" sz="7000" dirty="0" smtClean="0"/>
          </a:p>
          <a:p>
            <a:r>
              <a:rPr lang="cs-CZ" sz="7000" dirty="0" smtClean="0"/>
              <a:t>Pokud </a:t>
            </a:r>
            <a:r>
              <a:rPr lang="cs-CZ" sz="7000" dirty="0"/>
              <a:t>veřejnoprávní původce vykonává spisovou službu v listinné podobě, zaznamená tyto údaje způsobem stanoveným ve spisovém řádu na dokument v analogové podobě vzniklý převedením doručeného dokumentu v digitální podobě, jehož se provedená zjištění týkají</a:t>
            </a:r>
            <a:r>
              <a:rPr lang="cs-CZ" sz="7000" dirty="0" smtClean="0"/>
              <a:t>.</a:t>
            </a:r>
          </a:p>
          <a:p>
            <a:pPr marL="0" indent="0">
              <a:buNone/>
            </a:pPr>
            <a:endParaRPr lang="cs-CZ" sz="7000" dirty="0"/>
          </a:p>
          <a:p>
            <a:pPr marL="0" indent="0">
              <a:buNone/>
            </a:pPr>
            <a:r>
              <a:rPr lang="cs-CZ" sz="7000" i="1" dirty="0"/>
              <a:t>(7)</a:t>
            </a:r>
            <a:r>
              <a:rPr lang="cs-CZ" sz="7000" dirty="0"/>
              <a:t> Zaznamenanými údaji o výsledku </a:t>
            </a:r>
            <a:r>
              <a:rPr lang="cs-CZ" sz="7000" dirty="0" smtClean="0"/>
              <a:t>zjištění </a:t>
            </a:r>
            <a:r>
              <a:rPr lang="cs-CZ" sz="7000" dirty="0"/>
              <a:t>jsou </a:t>
            </a:r>
            <a:r>
              <a:rPr lang="cs-CZ" sz="7000" dirty="0" smtClean="0"/>
              <a:t>alespoň:</a:t>
            </a:r>
            <a:endParaRPr lang="cs-CZ" sz="7000" dirty="0"/>
          </a:p>
          <a:p>
            <a:pPr marL="400050" lvl="1" indent="0">
              <a:buNone/>
            </a:pPr>
            <a:r>
              <a:rPr lang="cs-CZ" sz="7000" i="1" dirty="0"/>
              <a:t>a)</a:t>
            </a:r>
            <a:r>
              <a:rPr lang="cs-CZ" sz="7000" dirty="0"/>
              <a:t> název nebo obchodní firma akreditovaného poskytovatele certifikačních služeb,</a:t>
            </a:r>
          </a:p>
          <a:p>
            <a:pPr marL="400050" lvl="1" indent="0">
              <a:buNone/>
            </a:pPr>
            <a:r>
              <a:rPr lang="cs-CZ" sz="7000" i="1" dirty="0"/>
              <a:t>b)</a:t>
            </a:r>
            <a:r>
              <a:rPr lang="cs-CZ" sz="7000" dirty="0"/>
              <a:t> údaj o době, na kterou byl certifikát vydán, popřípadě, pokud jsou známy, datum a čas jeho zneplatnění,</a:t>
            </a:r>
          </a:p>
          <a:p>
            <a:pPr marL="400050" lvl="1" indent="0">
              <a:buNone/>
            </a:pPr>
            <a:r>
              <a:rPr lang="cs-CZ" sz="7000" i="1" dirty="0"/>
              <a:t>c)</a:t>
            </a:r>
            <a:r>
              <a:rPr lang="cs-CZ" sz="7000" dirty="0"/>
              <a:t> jméno, popřípadě jména, a příjmení, název nebo obchodní firma držitele </a:t>
            </a:r>
            <a:r>
              <a:rPr lang="cs-CZ" sz="7000" dirty="0" smtClean="0"/>
              <a:t>certifikátu,</a:t>
            </a:r>
            <a:endParaRPr lang="cs-CZ" sz="7000" dirty="0"/>
          </a:p>
          <a:p>
            <a:pPr marL="400050" lvl="1" indent="0">
              <a:buNone/>
            </a:pPr>
            <a:r>
              <a:rPr lang="cs-CZ" sz="7000" i="1" dirty="0"/>
              <a:t>d)</a:t>
            </a:r>
            <a:r>
              <a:rPr lang="cs-CZ" sz="7000" dirty="0"/>
              <a:t> výsledek, datum a čas ověření platnosti uznávaného elektronického podpisu a kvalifikovaného certifikátu, na kterém je uznávaný elektronický podpis založen, uznávané elektronické značky a kvalifikovaného systémového certifikátu, na kterém je uznávaná elektronická značka založena, a kvalifikovaného časového razítka, náležitosti kvalifikovaného časového razítka </a:t>
            </a:r>
          </a:p>
          <a:p>
            <a:pPr marL="0" indent="0">
              <a:buNone/>
            </a:pPr>
            <a:endParaRPr lang="cs-CZ" sz="1800" dirty="0"/>
          </a:p>
        </p:txBody>
      </p:sp>
    </p:spTree>
    <p:extLst>
      <p:ext uri="{BB962C8B-B14F-4D97-AF65-F5344CB8AC3E}">
        <p14:creationId xmlns:p14="http://schemas.microsoft.com/office/powerpoint/2010/main" val="251640803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p:txBody>
          <a:bodyPr>
            <a:normAutofit/>
          </a:bodyPr>
          <a:lstStyle/>
          <a:p>
            <a:pPr marL="0" indent="0">
              <a:buNone/>
            </a:pPr>
            <a:r>
              <a:rPr lang="cs-CZ" sz="1800" i="1" dirty="0"/>
              <a:t>(8)</a:t>
            </a:r>
            <a:r>
              <a:rPr lang="cs-CZ" sz="1800" dirty="0"/>
              <a:t> Pokud je veřejnoprávní původce schopen z dokumentu v digitální podobě včetně datové zprávy, v níž je obsažen, doručeného na elektronickou adresu </a:t>
            </a:r>
            <a:r>
              <a:rPr lang="cs-CZ" sz="1800" dirty="0" smtClean="0"/>
              <a:t>podatelny zjistit </a:t>
            </a:r>
            <a:r>
              <a:rPr lang="cs-CZ" sz="1800" dirty="0"/>
              <a:t>adresu elektronické pošty odesílatele, </a:t>
            </a:r>
            <a:r>
              <a:rPr lang="cs-CZ" sz="1800" dirty="0" smtClean="0"/>
              <a:t>potvrdí </a:t>
            </a:r>
            <a:r>
              <a:rPr lang="cs-CZ" sz="1800" dirty="0"/>
              <a:t>že dokument byl doručen a splňuje podmínky stanovené touto vyhláškou a veřejnoprávním původcem pro přijímání dokumentů. Součástí zprávy o potvrzení doručení je </a:t>
            </a:r>
            <a:r>
              <a:rPr lang="cs-CZ" sz="1800" dirty="0" smtClean="0"/>
              <a:t>alespoň</a:t>
            </a:r>
            <a:endParaRPr lang="cs-CZ" sz="1800" dirty="0"/>
          </a:p>
          <a:p>
            <a:pPr marL="400050" lvl="1" indent="0">
              <a:buNone/>
            </a:pPr>
            <a:r>
              <a:rPr lang="cs-CZ" sz="1800" i="1" dirty="0"/>
              <a:t>a)</a:t>
            </a:r>
            <a:r>
              <a:rPr lang="cs-CZ" sz="1800" dirty="0"/>
              <a:t> datum a čas doručení dokumentu s uvedením hodiny a minuty, popřípadě sekundy a</a:t>
            </a:r>
          </a:p>
          <a:p>
            <a:pPr marL="400050" lvl="1" indent="0">
              <a:buNone/>
            </a:pPr>
            <a:r>
              <a:rPr lang="cs-CZ" sz="1800" i="1" dirty="0"/>
              <a:t>b)</a:t>
            </a:r>
            <a:r>
              <a:rPr lang="cs-CZ" sz="1800" dirty="0"/>
              <a:t> charakteristika datové zprávy, v níž byl dokument obsažen, umožňující její identifikaci</a:t>
            </a:r>
            <a:r>
              <a:rPr lang="cs-CZ" sz="1400" dirty="0"/>
              <a:t>.</a:t>
            </a:r>
          </a:p>
          <a:p>
            <a:pPr marL="0" indent="0">
              <a:buNone/>
            </a:pPr>
            <a:endParaRPr lang="cs-CZ" sz="1800" dirty="0"/>
          </a:p>
        </p:txBody>
      </p:sp>
    </p:spTree>
    <p:extLst>
      <p:ext uri="{BB962C8B-B14F-4D97-AF65-F5344CB8AC3E}">
        <p14:creationId xmlns:p14="http://schemas.microsoft.com/office/powerpoint/2010/main" val="2174746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17.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8/10</a:t>
            </a:r>
            <a:endParaRPr lang="cs-CZ" sz="1800" dirty="0"/>
          </a:p>
        </p:txBody>
      </p:sp>
      <p:sp>
        <p:nvSpPr>
          <p:cNvPr id="3" name="Zástupný symbol pro obsah 2"/>
          <p:cNvSpPr>
            <a:spLocks noGrp="1"/>
          </p:cNvSpPr>
          <p:nvPr>
            <p:ph idx="1"/>
          </p:nvPr>
        </p:nvSpPr>
        <p:spPr/>
        <p:txBody>
          <a:bodyPr>
            <a:normAutofit/>
          </a:bodyPr>
          <a:lstStyle/>
          <a:p>
            <a:pPr lvl="1"/>
            <a:r>
              <a:rPr lang="cs-CZ" sz="1800" dirty="0"/>
              <a:t>Krajské úřady</a:t>
            </a:r>
          </a:p>
          <a:p>
            <a:pPr lvl="2"/>
            <a:r>
              <a:rPr lang="cs-CZ" sz="1600" dirty="0"/>
              <a:t>První instrukce z roku 1706. Důvodem vydání byla skutečnost, že někteří hejtmani nedělali rozdíly mezi svými a úředními spisy a ukládali je na svých zámcích. Na základě instrukce došlo k zavedení předepsaných evidenčních pomůcek ( zvláštní protokoly  pro agendu in </a:t>
            </a:r>
            <a:r>
              <a:rPr lang="cs-CZ" sz="1600" dirty="0" err="1"/>
              <a:t>publicis</a:t>
            </a:r>
            <a:r>
              <a:rPr lang="cs-CZ" sz="1600" dirty="0"/>
              <a:t>, in </a:t>
            </a:r>
            <a:r>
              <a:rPr lang="cs-CZ" sz="1600" dirty="0" err="1"/>
              <a:t>privatis</a:t>
            </a:r>
            <a:r>
              <a:rPr lang="cs-CZ" sz="1600" dirty="0"/>
              <a:t>, in </a:t>
            </a:r>
            <a:r>
              <a:rPr lang="cs-CZ" sz="1600" smtClean="0"/>
              <a:t>criminalis, </a:t>
            </a:r>
            <a:r>
              <a:rPr lang="cs-CZ" sz="1600" dirty="0"/>
              <a:t>opatřené indexy a doplněné přehlednými ukazateli – </a:t>
            </a:r>
            <a:r>
              <a:rPr lang="cs-CZ" sz="1600" dirty="0" err="1"/>
              <a:t>repertoriy</a:t>
            </a:r>
            <a:r>
              <a:rPr lang="cs-CZ" sz="1600" dirty="0"/>
              <a:t>)</a:t>
            </a:r>
          </a:p>
          <a:p>
            <a:pPr lvl="2"/>
            <a:r>
              <a:rPr lang="cs-CZ" sz="1600" dirty="0"/>
              <a:t>Agenda byla od roku 1751 dělena do 7 oddělení</a:t>
            </a:r>
          </a:p>
          <a:p>
            <a:pPr marL="0" indent="0">
              <a:buNone/>
            </a:pPr>
            <a:endParaRPr lang="cs-CZ" sz="1800" dirty="0"/>
          </a:p>
        </p:txBody>
      </p:sp>
    </p:spTree>
    <p:extLst>
      <p:ext uri="{BB962C8B-B14F-4D97-AF65-F5344CB8AC3E}">
        <p14:creationId xmlns:p14="http://schemas.microsoft.com/office/powerpoint/2010/main" val="188749875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a:xfrm>
            <a:off x="457200" y="1417638"/>
            <a:ext cx="8229600" cy="4708525"/>
          </a:xfrm>
        </p:spPr>
        <p:txBody>
          <a:bodyPr>
            <a:normAutofit fontScale="25000" lnSpcReduction="20000"/>
          </a:bodyPr>
          <a:lstStyle/>
          <a:p>
            <a:pPr marL="0" indent="0" algn="ctr">
              <a:buNone/>
            </a:pPr>
            <a:r>
              <a:rPr lang="cs-CZ" sz="7200" dirty="0">
                <a:solidFill>
                  <a:srgbClr val="FF0000"/>
                </a:solidFill>
              </a:rPr>
              <a:t>§ </a:t>
            </a:r>
            <a:r>
              <a:rPr lang="cs-CZ" sz="7200" dirty="0" smtClean="0">
                <a:solidFill>
                  <a:srgbClr val="FF0000"/>
                </a:solidFill>
              </a:rPr>
              <a:t>5</a:t>
            </a:r>
          </a:p>
          <a:p>
            <a:pPr marL="0" indent="0">
              <a:buNone/>
            </a:pPr>
            <a:r>
              <a:rPr lang="cs-CZ" sz="7200" dirty="0" smtClean="0"/>
              <a:t>(1)</a:t>
            </a:r>
            <a:endParaRPr lang="cs-CZ" sz="7200" dirty="0"/>
          </a:p>
          <a:p>
            <a:r>
              <a:rPr lang="cs-CZ" sz="7200" dirty="0" smtClean="0"/>
              <a:t>Pokud </a:t>
            </a:r>
            <a:r>
              <a:rPr lang="cs-CZ" sz="7200" dirty="0"/>
              <a:t>je v adrese na </a:t>
            </a:r>
            <a:r>
              <a:rPr lang="cs-CZ" sz="7200" dirty="0" smtClean="0"/>
              <a:t>doručené obálce uvedeno </a:t>
            </a:r>
            <a:r>
              <a:rPr lang="cs-CZ" sz="7200" dirty="0"/>
              <a:t>nad </a:t>
            </a:r>
            <a:r>
              <a:rPr lang="cs-CZ" sz="7200" dirty="0" smtClean="0"/>
              <a:t>názvem </a:t>
            </a:r>
            <a:r>
              <a:rPr lang="cs-CZ" sz="7200" dirty="0"/>
              <a:t>původce jméno, popřípadě jména, a příjmení fyzické </a:t>
            </a:r>
            <a:r>
              <a:rPr lang="cs-CZ" sz="7200" dirty="0" smtClean="0"/>
              <a:t>osoby, předá  </a:t>
            </a:r>
            <a:r>
              <a:rPr lang="cs-CZ" sz="7200" dirty="0"/>
              <a:t>původce obálku adresátovi, popřípadě jím určené fyzické osobě, neotevřenou. Zjistí-li adresát po otevření obálky, která mu byla předána, že obsahuje dokument úředního charakteru, zabezpečí bezodkladně jeho dodatečné označení a zaevidování. </a:t>
            </a:r>
            <a:endParaRPr lang="cs-CZ" sz="7200" dirty="0" smtClean="0"/>
          </a:p>
          <a:p>
            <a:r>
              <a:rPr lang="cs-CZ" sz="7200" dirty="0" smtClean="0"/>
              <a:t>Pokud </a:t>
            </a:r>
            <a:r>
              <a:rPr lang="cs-CZ" sz="7200" dirty="0"/>
              <a:t>je v adrese na </a:t>
            </a:r>
            <a:r>
              <a:rPr lang="cs-CZ" sz="7200" dirty="0" smtClean="0"/>
              <a:t>doručené obálce uvedeno </a:t>
            </a:r>
            <a:r>
              <a:rPr lang="cs-CZ" sz="7200" dirty="0"/>
              <a:t>jméno, popřípadě jména, a příjmení fyzické osoby pod názvem veřejnoprávního původce nebo vedle něj</a:t>
            </a:r>
            <a:r>
              <a:rPr lang="cs-CZ" sz="7200" dirty="0" smtClean="0"/>
              <a:t>, původce </a:t>
            </a:r>
            <a:r>
              <a:rPr lang="cs-CZ" sz="7200" dirty="0"/>
              <a:t>postupuje, jako by údaje o fyzické osobě nebyly na obálce uvedeny. </a:t>
            </a:r>
            <a:endParaRPr lang="cs-CZ" sz="7200" dirty="0" smtClean="0"/>
          </a:p>
          <a:p>
            <a:r>
              <a:rPr lang="cs-CZ" sz="7200" dirty="0" smtClean="0"/>
              <a:t>Pokud </a:t>
            </a:r>
            <a:r>
              <a:rPr lang="cs-CZ" sz="7200" dirty="0"/>
              <a:t>byl dokument v digitální podobě úředního charakteru zaslán na adresu elektronické pošty zřízenou veřejnoprávním původcem, která nebyla </a:t>
            </a:r>
            <a:r>
              <a:rPr lang="cs-CZ" sz="7200" dirty="0" smtClean="0"/>
              <a:t>zveřejněna </a:t>
            </a:r>
            <a:r>
              <a:rPr lang="cs-CZ" sz="7200" dirty="0"/>
              <a:t>podle § 2 odst. 3 písm. c) jako elektronická adresa podatelny, postupuje adresát obdobně podle věty druhé</a:t>
            </a:r>
            <a:r>
              <a:rPr lang="cs-CZ" sz="7200" dirty="0" smtClean="0"/>
              <a:t>.</a:t>
            </a:r>
          </a:p>
          <a:p>
            <a:pPr marL="0" indent="0">
              <a:buNone/>
            </a:pPr>
            <a:endParaRPr lang="cs-CZ" sz="7200" dirty="0" smtClean="0"/>
          </a:p>
          <a:p>
            <a:pPr marL="0" indent="0">
              <a:buNone/>
            </a:pPr>
            <a:r>
              <a:rPr lang="cs-CZ" sz="7200" dirty="0">
                <a:solidFill>
                  <a:srgbClr val="7030A0"/>
                </a:solidFill>
              </a:rPr>
              <a:t>(Aby se zabránilo velkému rozdílu mezi datem převzetí obálky s dokumentem podatelnou a datem jeho označení v případě, že obsahuje dokument úředního charakteru, je vhodné uvést ve spisovém řádu původce , povinnost otevřít obálku dokumentu doručenou na jméno a příjmení fyzické osoby při jejím předání této osobě).</a:t>
            </a:r>
            <a:endParaRPr lang="cs-CZ" sz="7200" dirty="0"/>
          </a:p>
          <a:p>
            <a:pPr marL="0" indent="0">
              <a:buNone/>
            </a:pPr>
            <a:endParaRPr lang="cs-CZ" sz="1800" dirty="0"/>
          </a:p>
          <a:p>
            <a:pPr marL="0" indent="0">
              <a:buNone/>
            </a:pPr>
            <a:endParaRPr lang="cs-CZ" sz="1800" dirty="0"/>
          </a:p>
        </p:txBody>
      </p:sp>
    </p:spTree>
    <p:extLst>
      <p:ext uri="{BB962C8B-B14F-4D97-AF65-F5344CB8AC3E}">
        <p14:creationId xmlns:p14="http://schemas.microsoft.com/office/powerpoint/2010/main" val="41082229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a:solidFill>
                  <a:srgbClr val="FF0000"/>
                </a:solidFill>
              </a:rPr>
              <a:t>Příjem dokumentů</a:t>
            </a:r>
            <a:r>
              <a:rPr lang="cs-CZ" sz="6600" dirty="0">
                <a:solidFill>
                  <a:srgbClr val="FF0000"/>
                </a:solidFill>
              </a:rPr>
              <a:t/>
            </a:r>
            <a:br>
              <a:rPr lang="cs-CZ" sz="6600" dirty="0">
                <a:solidFill>
                  <a:srgbClr val="FF0000"/>
                </a:solidFill>
              </a:rPr>
            </a:br>
            <a:r>
              <a:rPr lang="cs-CZ" sz="1600" dirty="0">
                <a:solidFill>
                  <a:srgbClr val="FF0000"/>
                </a:solidFill>
              </a:rPr>
              <a:t>§ 64 AZ, § 2-6 Vyhlášky</a:t>
            </a:r>
            <a:endParaRPr lang="cs-CZ" sz="1600" dirty="0"/>
          </a:p>
        </p:txBody>
      </p:sp>
      <p:sp>
        <p:nvSpPr>
          <p:cNvPr id="5" name="Zástupný symbol pro obsah 4"/>
          <p:cNvSpPr>
            <a:spLocks noGrp="1"/>
          </p:cNvSpPr>
          <p:nvPr>
            <p:ph idx="1"/>
          </p:nvPr>
        </p:nvSpPr>
        <p:spPr>
          <a:xfrm>
            <a:off x="457200" y="1340768"/>
            <a:ext cx="8229600" cy="4785395"/>
          </a:xfrm>
        </p:spPr>
        <p:txBody>
          <a:bodyPr>
            <a:normAutofit/>
          </a:bodyPr>
          <a:lstStyle/>
          <a:p>
            <a:pPr marL="0" indent="0">
              <a:buNone/>
            </a:pPr>
            <a:r>
              <a:rPr lang="cs-CZ" sz="1800" i="1" dirty="0"/>
              <a:t>(2)</a:t>
            </a:r>
            <a:r>
              <a:rPr lang="cs-CZ" sz="1800" dirty="0"/>
              <a:t> Veřejnoprávní původce ponechá obálku dokumentu v analogové podobě u dokumentu, pokud</a:t>
            </a:r>
          </a:p>
          <a:p>
            <a:pPr marL="400050" lvl="1" indent="0">
              <a:buNone/>
            </a:pPr>
            <a:r>
              <a:rPr lang="cs-CZ" sz="1800" i="1" dirty="0"/>
              <a:t>a)</a:t>
            </a:r>
            <a:r>
              <a:rPr lang="cs-CZ" sz="1800" dirty="0"/>
              <a:t> je dokument v souladu s jiným právním </a:t>
            </a:r>
            <a:r>
              <a:rPr lang="cs-CZ" sz="1800" dirty="0" smtClean="0"/>
              <a:t>předpisem </a:t>
            </a:r>
            <a:r>
              <a:rPr lang="cs-CZ" sz="1800" dirty="0"/>
              <a:t>doručován původci do vlastních rukou,</a:t>
            </a:r>
          </a:p>
          <a:p>
            <a:pPr marL="400050" lvl="1" indent="0">
              <a:buNone/>
            </a:pPr>
            <a:r>
              <a:rPr lang="cs-CZ" sz="1800" i="1" dirty="0"/>
              <a:t>b)</a:t>
            </a:r>
            <a:r>
              <a:rPr lang="cs-CZ" sz="1800" dirty="0"/>
              <a:t> je to nezbytné pro určení, kdy byl dokument podán k poštovní přepravě nebo kdy byl veřejnoprávnímu původci doručen jiným způsobem,</a:t>
            </a:r>
          </a:p>
          <a:p>
            <a:pPr marL="400050" lvl="1" indent="0">
              <a:buNone/>
            </a:pPr>
            <a:r>
              <a:rPr lang="cs-CZ" sz="1800" i="1" dirty="0"/>
              <a:t>c)</a:t>
            </a:r>
            <a:r>
              <a:rPr lang="cs-CZ" sz="1800" dirty="0"/>
              <a:t> údaje na ní uvedené jsou rozhodné pro stanovení adresy odesílatele,</a:t>
            </a:r>
          </a:p>
          <a:p>
            <a:pPr marL="400050" lvl="1" indent="0">
              <a:buNone/>
            </a:pPr>
            <a:r>
              <a:rPr lang="cs-CZ" sz="1800" i="1" dirty="0"/>
              <a:t>d)</a:t>
            </a:r>
            <a:r>
              <a:rPr lang="cs-CZ" sz="1800" dirty="0"/>
              <a:t> je opatřena otiskem podacího razítka, popřípadě technologickým prostředkem obdobného určení jako podací razítko, nebo jiným jednoznačným identifikátorem veřejnoprávního původce.</a:t>
            </a:r>
          </a:p>
          <a:p>
            <a:pPr marL="0" indent="0">
              <a:buNone/>
            </a:pPr>
            <a:endParaRPr lang="cs-CZ" sz="1800" dirty="0"/>
          </a:p>
          <a:p>
            <a:pPr marL="0" indent="0">
              <a:buNone/>
            </a:pPr>
            <a:endParaRPr lang="cs-CZ" sz="1600" dirty="0"/>
          </a:p>
        </p:txBody>
      </p:sp>
    </p:spTree>
    <p:extLst>
      <p:ext uri="{BB962C8B-B14F-4D97-AF65-F5344CB8AC3E}">
        <p14:creationId xmlns:p14="http://schemas.microsoft.com/office/powerpoint/2010/main" val="4059239379"/>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Příjem dokumentů</a:t>
            </a:r>
            <a:br>
              <a:rPr lang="cs-CZ" sz="2400" dirty="0">
                <a:solidFill>
                  <a:srgbClr val="FF0000"/>
                </a:solidFill>
              </a:rPr>
            </a:br>
            <a:r>
              <a:rPr lang="cs-CZ" sz="1600" dirty="0">
                <a:solidFill>
                  <a:srgbClr val="FF0000"/>
                </a:solidFill>
              </a:rPr>
              <a:t>§ 64 AZ, § 2-6 Vyhlášky</a:t>
            </a:r>
            <a:endParaRPr lang="cs-CZ" sz="1600" dirty="0"/>
          </a:p>
        </p:txBody>
      </p:sp>
      <p:sp>
        <p:nvSpPr>
          <p:cNvPr id="3" name="Zástupný symbol pro obsah 2"/>
          <p:cNvSpPr>
            <a:spLocks noGrp="1"/>
          </p:cNvSpPr>
          <p:nvPr>
            <p:ph idx="1"/>
          </p:nvPr>
        </p:nvSpPr>
        <p:spPr/>
        <p:txBody>
          <a:bodyPr>
            <a:normAutofit/>
          </a:bodyPr>
          <a:lstStyle/>
          <a:p>
            <a:pPr marL="0" indent="0" algn="ctr">
              <a:buNone/>
            </a:pPr>
            <a:r>
              <a:rPr lang="cs-CZ" sz="1800" dirty="0">
                <a:solidFill>
                  <a:srgbClr val="FF0000"/>
                </a:solidFill>
              </a:rPr>
              <a:t>§ 6</a:t>
            </a:r>
          </a:p>
          <a:p>
            <a:pPr>
              <a:buAutoNum type="arabicParenBoth"/>
            </a:pPr>
            <a:r>
              <a:rPr lang="cs-CZ" sz="1800" b="1" dirty="0" smtClean="0"/>
              <a:t>Pokud </a:t>
            </a:r>
            <a:r>
              <a:rPr lang="cs-CZ" sz="1800" b="1" dirty="0"/>
              <a:t>veřejnoprávní původce vykonává spisovou službu v listinné podobě, </a:t>
            </a:r>
            <a:endParaRPr lang="cs-CZ" sz="1800" b="1" dirty="0" smtClean="0"/>
          </a:p>
          <a:p>
            <a:pPr marL="0" indent="0">
              <a:buNone/>
            </a:pPr>
            <a:r>
              <a:rPr lang="cs-CZ" sz="1800" b="1" dirty="0"/>
              <a:t> </a:t>
            </a:r>
            <a:r>
              <a:rPr lang="cs-CZ" sz="1800" b="1" dirty="0" smtClean="0"/>
              <a:t>     převede </a:t>
            </a:r>
            <a:r>
              <a:rPr lang="cs-CZ" sz="1800" dirty="0"/>
              <a:t>doručený dokument v digitální podobě autorizovanou konverzí </a:t>
            </a:r>
            <a:endParaRPr lang="cs-CZ" sz="1800" dirty="0" smtClean="0"/>
          </a:p>
          <a:p>
            <a:pPr marL="0" indent="0">
              <a:buNone/>
            </a:pPr>
            <a:r>
              <a:rPr lang="cs-CZ" sz="1800" dirty="0"/>
              <a:t> </a:t>
            </a:r>
            <a:r>
              <a:rPr lang="cs-CZ" sz="1800" dirty="0" smtClean="0"/>
              <a:t>     dokumentů</a:t>
            </a:r>
            <a:r>
              <a:rPr lang="cs-CZ" sz="1800" baseline="30000" dirty="0" smtClean="0"/>
              <a:t> </a:t>
            </a:r>
            <a:r>
              <a:rPr lang="cs-CZ" sz="1800" dirty="0" smtClean="0">
                <a:solidFill>
                  <a:srgbClr val="0070C0"/>
                </a:solidFill>
              </a:rPr>
              <a:t> </a:t>
            </a:r>
            <a:r>
              <a:rPr lang="cs-CZ" sz="1800" dirty="0"/>
              <a:t>nebo jiným způsobem převedení podle § 69a zákona do dokumentu </a:t>
            </a:r>
            <a:r>
              <a:rPr lang="cs-CZ" sz="1800" dirty="0" smtClean="0"/>
              <a:t>v</a:t>
            </a:r>
          </a:p>
          <a:p>
            <a:pPr marL="0" indent="0">
              <a:buNone/>
            </a:pPr>
            <a:r>
              <a:rPr lang="cs-CZ" sz="1800" dirty="0"/>
              <a:t> </a:t>
            </a:r>
            <a:r>
              <a:rPr lang="cs-CZ" sz="1800" dirty="0" smtClean="0"/>
              <a:t>     </a:t>
            </a:r>
            <a:r>
              <a:rPr lang="cs-CZ" sz="1800" dirty="0"/>
              <a:t>analogové podobě. </a:t>
            </a:r>
            <a:r>
              <a:rPr lang="cs-CZ" sz="1800" dirty="0" smtClean="0"/>
              <a:t>Původce </a:t>
            </a:r>
            <a:r>
              <a:rPr lang="cs-CZ" sz="1800" dirty="0"/>
              <a:t>uloží doručený dokument v digitální podobě včetně </a:t>
            </a:r>
            <a:endParaRPr lang="cs-CZ" sz="1800" dirty="0" smtClean="0"/>
          </a:p>
          <a:p>
            <a:pPr marL="0" indent="0">
              <a:buNone/>
            </a:pPr>
            <a:r>
              <a:rPr lang="cs-CZ" sz="1800" dirty="0"/>
              <a:t> </a:t>
            </a:r>
            <a:r>
              <a:rPr lang="cs-CZ" sz="1800" dirty="0" smtClean="0"/>
              <a:t>    datové </a:t>
            </a:r>
            <a:r>
              <a:rPr lang="cs-CZ" sz="1800" dirty="0"/>
              <a:t>zprávy, v níž je obsažen, ve tvaru, ve kterém mu byl doručen, a uchová jej po </a:t>
            </a:r>
            <a:endParaRPr lang="cs-CZ" sz="1800" dirty="0" smtClean="0"/>
          </a:p>
          <a:p>
            <a:pPr marL="0" indent="0">
              <a:buNone/>
            </a:pPr>
            <a:r>
              <a:rPr lang="cs-CZ" sz="1800" dirty="0"/>
              <a:t> </a:t>
            </a:r>
            <a:r>
              <a:rPr lang="cs-CZ" sz="1800" dirty="0" smtClean="0"/>
              <a:t>    dobu </a:t>
            </a:r>
            <a:r>
              <a:rPr lang="cs-CZ" sz="1800" dirty="0"/>
              <a:t>nejméně 3 let ode dne doručení, pokud obsah dokumentu není spojen s </a:t>
            </a:r>
            <a:endParaRPr lang="cs-CZ" sz="1800" dirty="0" smtClean="0"/>
          </a:p>
          <a:p>
            <a:pPr marL="0" indent="0">
              <a:buNone/>
            </a:pPr>
            <a:r>
              <a:rPr lang="cs-CZ" sz="1800" dirty="0"/>
              <a:t> </a:t>
            </a:r>
            <a:r>
              <a:rPr lang="cs-CZ" sz="1800" dirty="0" smtClean="0"/>
              <a:t>    výkonem </a:t>
            </a:r>
            <a:r>
              <a:rPr lang="cs-CZ" sz="1800" dirty="0"/>
              <a:t>práv a povinností, pro jejichž uplatnění stanoví jiný právní předpis dobu </a:t>
            </a:r>
            <a:endParaRPr lang="cs-CZ" sz="1800" dirty="0" smtClean="0"/>
          </a:p>
          <a:p>
            <a:pPr marL="0" indent="0">
              <a:buNone/>
            </a:pPr>
            <a:r>
              <a:rPr lang="cs-CZ" sz="1800" dirty="0"/>
              <a:t> </a:t>
            </a:r>
            <a:r>
              <a:rPr lang="cs-CZ" sz="1800" dirty="0" smtClean="0"/>
              <a:t>    delší</a:t>
            </a:r>
            <a:r>
              <a:rPr lang="cs-CZ" sz="1800" baseline="30000" dirty="0" smtClean="0"/>
              <a:t> </a:t>
            </a:r>
            <a:r>
              <a:rPr lang="cs-CZ" sz="1800" dirty="0" smtClean="0"/>
              <a:t>. Původce </a:t>
            </a:r>
            <a:r>
              <a:rPr lang="cs-CZ" sz="1800" dirty="0"/>
              <a:t>opatří otiskem podacího razítka, popřípadě jiným technologickým </a:t>
            </a:r>
            <a:endParaRPr lang="cs-CZ" sz="1800" dirty="0" smtClean="0"/>
          </a:p>
          <a:p>
            <a:pPr marL="0" indent="0">
              <a:buNone/>
            </a:pPr>
            <a:r>
              <a:rPr lang="cs-CZ" sz="1800" dirty="0"/>
              <a:t> </a:t>
            </a:r>
            <a:r>
              <a:rPr lang="cs-CZ" sz="1800" dirty="0" smtClean="0"/>
              <a:t>    prostředkem </a:t>
            </a:r>
            <a:r>
              <a:rPr lang="cs-CZ" sz="1800" dirty="0"/>
              <a:t>obdobného určení jako podací razítko dokument v analogové podobě </a:t>
            </a:r>
            <a:endParaRPr lang="cs-CZ" sz="1800" dirty="0" smtClean="0"/>
          </a:p>
          <a:p>
            <a:pPr marL="0" indent="0">
              <a:buNone/>
            </a:pPr>
            <a:r>
              <a:rPr lang="cs-CZ" sz="1800" dirty="0"/>
              <a:t> </a:t>
            </a:r>
            <a:r>
              <a:rPr lang="cs-CZ" sz="1800" dirty="0" smtClean="0"/>
              <a:t>    vzniklý </a:t>
            </a:r>
            <a:r>
              <a:rPr lang="cs-CZ" sz="1800" dirty="0"/>
              <a:t>převedením doručeného dokumentu v digitální podobě.</a:t>
            </a:r>
          </a:p>
          <a:p>
            <a:pPr marL="0" indent="0">
              <a:buNone/>
            </a:pPr>
            <a:endParaRPr lang="cs-CZ" sz="1800" dirty="0"/>
          </a:p>
        </p:txBody>
      </p:sp>
    </p:spTree>
    <p:extLst>
      <p:ext uri="{BB962C8B-B14F-4D97-AF65-F5344CB8AC3E}">
        <p14:creationId xmlns:p14="http://schemas.microsoft.com/office/powerpoint/2010/main" val="1410370420"/>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922114"/>
          </a:xfrm>
        </p:spPr>
        <p:txBody>
          <a:bodyPr>
            <a:normAutofit/>
          </a:bodyPr>
          <a:lstStyle/>
          <a:p>
            <a:r>
              <a:rPr lang="cs-CZ" sz="2400" dirty="0">
                <a:solidFill>
                  <a:srgbClr val="FF0000"/>
                </a:solidFill>
              </a:rPr>
              <a:t>Příjem dokumentů</a:t>
            </a:r>
            <a:r>
              <a:rPr lang="cs-CZ" sz="8800" dirty="0">
                <a:solidFill>
                  <a:srgbClr val="FF0000"/>
                </a:solidFill>
              </a:rPr>
              <a:t/>
            </a:r>
            <a:br>
              <a:rPr lang="cs-CZ" sz="8800" dirty="0">
                <a:solidFill>
                  <a:srgbClr val="FF0000"/>
                </a:solidFill>
              </a:rPr>
            </a:br>
            <a:r>
              <a:rPr lang="cs-CZ" sz="1600" dirty="0">
                <a:solidFill>
                  <a:srgbClr val="FF0000"/>
                </a:solidFill>
              </a:rPr>
              <a:t>§ 64 AZ, § 2-6 Vyhlášky</a:t>
            </a:r>
            <a:endParaRPr lang="cs-CZ" sz="1600" dirty="0"/>
          </a:p>
        </p:txBody>
      </p:sp>
      <p:sp>
        <p:nvSpPr>
          <p:cNvPr id="5" name="Zástupný symbol pro obsah 4"/>
          <p:cNvSpPr>
            <a:spLocks noGrp="1"/>
          </p:cNvSpPr>
          <p:nvPr>
            <p:ph idx="1"/>
          </p:nvPr>
        </p:nvSpPr>
        <p:spPr>
          <a:xfrm>
            <a:off x="457200" y="1268760"/>
            <a:ext cx="8229600" cy="4857403"/>
          </a:xfrm>
        </p:spPr>
        <p:txBody>
          <a:bodyPr>
            <a:normAutofit/>
          </a:bodyPr>
          <a:lstStyle/>
          <a:p>
            <a:pPr marL="0" indent="0">
              <a:buNone/>
            </a:pPr>
            <a:r>
              <a:rPr lang="cs-CZ" sz="1800" i="1" dirty="0"/>
              <a:t>(2)</a:t>
            </a:r>
            <a:r>
              <a:rPr lang="cs-CZ" sz="1800" dirty="0"/>
              <a:t> Pokud veřejnoprávní původce vykonává spisovou službu v elektronické podobě v elektronickém systému spisové služby, </a:t>
            </a:r>
            <a:r>
              <a:rPr lang="cs-CZ" sz="1800" b="1" u="sng" dirty="0"/>
              <a:t>zpravidla</a:t>
            </a:r>
            <a:r>
              <a:rPr lang="cs-CZ" sz="1800" dirty="0"/>
              <a:t> převede doručený dokument v analogové podobě autorizovanou konverzí dokumentů nebo jiným způsobem převedení podle § 69a zákona do dokumentu v digitální podobě. </a:t>
            </a:r>
            <a:r>
              <a:rPr lang="cs-CZ" sz="1800" dirty="0" smtClean="0"/>
              <a:t>Původce </a:t>
            </a:r>
            <a:r>
              <a:rPr lang="cs-CZ" sz="1800" dirty="0"/>
              <a:t>uchová doručený dokument v analogové podobě po dobu uchování dokumentu v digitální podobě vzniklého převedením doručeného dokumentu v analogové podobě jiným způsobem převedení podle § 69a zákona; pokud je převedení dokumentu provedeno autorizovanou konverzí dokumentů, původce uchová doručený dokument v analogové podobě po dobu nejméně 3 let s výjimkou případu, kdy je jeho obsah spojen s výkonem práv a povinností, pro jejichž uplatnění stanoví jiný právní předpis dobu </a:t>
            </a:r>
            <a:r>
              <a:rPr lang="cs-CZ" sz="1800" dirty="0" smtClean="0"/>
              <a:t>delší.</a:t>
            </a:r>
          </a:p>
          <a:p>
            <a:pPr marL="0" indent="0">
              <a:buNone/>
            </a:pPr>
            <a:endParaRPr lang="cs-CZ" sz="1800" dirty="0"/>
          </a:p>
          <a:p>
            <a:pPr marL="0" indent="0">
              <a:buNone/>
            </a:pPr>
            <a:r>
              <a:rPr lang="cs-CZ" sz="1800" i="1" dirty="0"/>
              <a:t>(3)</a:t>
            </a:r>
            <a:r>
              <a:rPr lang="cs-CZ" sz="1800" dirty="0"/>
              <a:t> Pokud je skartační lhůta doručeného dokumentu převedeného podle odstavce 1 nebo převedeného autorizovanou konverzí dokumentů podle odstavce 2 kratší než 3 roky, </a:t>
            </a:r>
            <a:r>
              <a:rPr lang="cs-CZ" sz="1800" dirty="0" smtClean="0"/>
              <a:t>původce </a:t>
            </a:r>
            <a:r>
              <a:rPr lang="cs-CZ" sz="1800" dirty="0"/>
              <a:t>uchová doručený dokument nejméně po dobu skartační lhůty.</a:t>
            </a:r>
          </a:p>
          <a:p>
            <a:pPr marL="0" indent="0">
              <a:buNone/>
            </a:pPr>
            <a:endParaRPr lang="cs-CZ" sz="1800" dirty="0"/>
          </a:p>
        </p:txBody>
      </p:sp>
    </p:spTree>
    <p:extLst>
      <p:ext uri="{BB962C8B-B14F-4D97-AF65-F5344CB8AC3E}">
        <p14:creationId xmlns:p14="http://schemas.microsoft.com/office/powerpoint/2010/main" val="2462779046"/>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solidFill>
                  <a:srgbClr val="FF0000"/>
                </a:solidFill>
              </a:rPr>
              <a:t>Podání</a:t>
            </a:r>
            <a:endParaRPr lang="cs-CZ" sz="2400" dirty="0">
              <a:solidFill>
                <a:srgbClr val="FF0000"/>
              </a:solidFill>
            </a:endParaRPr>
          </a:p>
        </p:txBody>
      </p:sp>
      <p:sp>
        <p:nvSpPr>
          <p:cNvPr id="3" name="Zástupný symbol pro obsah 2"/>
          <p:cNvSpPr>
            <a:spLocks noGrp="1"/>
          </p:cNvSpPr>
          <p:nvPr>
            <p:ph idx="1"/>
          </p:nvPr>
        </p:nvSpPr>
        <p:spPr/>
        <p:txBody>
          <a:bodyPr>
            <a:normAutofit/>
          </a:bodyPr>
          <a:lstStyle/>
          <a:p>
            <a:pPr marL="400050" indent="-400050">
              <a:buAutoNum type="romanUcPeriod"/>
            </a:pPr>
            <a:r>
              <a:rPr lang="cs-CZ" sz="1800" dirty="0" smtClean="0">
                <a:solidFill>
                  <a:srgbClr val="7030A0"/>
                </a:solidFill>
              </a:rPr>
              <a:t>Podání </a:t>
            </a:r>
            <a:r>
              <a:rPr lang="cs-CZ" sz="1800" dirty="0">
                <a:solidFill>
                  <a:srgbClr val="7030A0"/>
                </a:solidFill>
              </a:rPr>
              <a:t>v elektronické podobě podepsané uznávaným </a:t>
            </a:r>
            <a:r>
              <a:rPr lang="cs-CZ" sz="1800" dirty="0" smtClean="0">
                <a:solidFill>
                  <a:srgbClr val="7030A0"/>
                </a:solidFill>
              </a:rPr>
              <a:t>elektronickým </a:t>
            </a:r>
            <a:r>
              <a:rPr lang="pl-PL" sz="1800" dirty="0" smtClean="0">
                <a:solidFill>
                  <a:srgbClr val="7030A0"/>
                </a:solidFill>
              </a:rPr>
              <a:t>podpisem </a:t>
            </a:r>
            <a:r>
              <a:rPr lang="pl-PL" sz="1800" dirty="0">
                <a:solidFill>
                  <a:srgbClr val="7030A0"/>
                </a:solidFill>
              </a:rPr>
              <a:t>je </a:t>
            </a:r>
            <a:r>
              <a:rPr lang="pl-PL" sz="1800" dirty="0" smtClean="0">
                <a:solidFill>
                  <a:srgbClr val="7030A0"/>
                </a:solidFill>
              </a:rPr>
              <a:t> </a:t>
            </a:r>
          </a:p>
          <a:p>
            <a:pPr marL="0" indent="0">
              <a:buNone/>
            </a:pPr>
            <a:r>
              <a:rPr lang="pl-PL" sz="1800" dirty="0">
                <a:solidFill>
                  <a:srgbClr val="7030A0"/>
                </a:solidFill>
              </a:rPr>
              <a:t> </a:t>
            </a:r>
            <a:r>
              <a:rPr lang="pl-PL" sz="1800" dirty="0" smtClean="0">
                <a:solidFill>
                  <a:srgbClr val="7030A0"/>
                </a:solidFill>
              </a:rPr>
              <a:t>      učiněno </a:t>
            </a:r>
            <a:r>
              <a:rPr lang="pl-PL" sz="1800" dirty="0">
                <a:solidFill>
                  <a:srgbClr val="7030A0"/>
                </a:solidFill>
              </a:rPr>
              <a:t>okamžikem podání na elektronickou adresu </a:t>
            </a:r>
            <a:r>
              <a:rPr lang="pl-PL" sz="1800" dirty="0" smtClean="0">
                <a:solidFill>
                  <a:srgbClr val="7030A0"/>
                </a:solidFill>
              </a:rPr>
              <a:t>podatelny </a:t>
            </a:r>
            <a:r>
              <a:rPr lang="cs-CZ" sz="1800" dirty="0" smtClean="0">
                <a:solidFill>
                  <a:srgbClr val="7030A0"/>
                </a:solidFill>
              </a:rPr>
              <a:t>správního </a:t>
            </a:r>
            <a:r>
              <a:rPr lang="cs-CZ" sz="1800" dirty="0">
                <a:solidFill>
                  <a:srgbClr val="7030A0"/>
                </a:solidFill>
              </a:rPr>
              <a:t>orgánu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nebo </a:t>
            </a:r>
            <a:r>
              <a:rPr lang="cs-CZ" sz="1800" dirty="0">
                <a:solidFill>
                  <a:srgbClr val="7030A0"/>
                </a:solidFill>
              </a:rPr>
              <a:t>na jinou elektronickou adresu správního </a:t>
            </a:r>
            <a:r>
              <a:rPr lang="cs-CZ" sz="1800" dirty="0" smtClean="0">
                <a:solidFill>
                  <a:srgbClr val="7030A0"/>
                </a:solidFill>
              </a:rPr>
              <a:t>orgánu. </a:t>
            </a:r>
            <a:r>
              <a:rPr lang="cs-CZ" sz="1800" dirty="0">
                <a:solidFill>
                  <a:srgbClr val="7030A0"/>
                </a:solidFill>
              </a:rPr>
              <a:t>Podání lze podle § 37 odst</a:t>
            </a:r>
            <a:r>
              <a:rPr lang="cs-CZ" sz="1800" dirty="0" smtClean="0">
                <a:solidFill>
                  <a:srgbClr val="7030A0"/>
                </a:solidFill>
              </a:rPr>
              <a:t>.</a:t>
            </a:r>
          </a:p>
          <a:p>
            <a:pPr marL="0" indent="0">
              <a:buNone/>
            </a:pPr>
            <a:r>
              <a:rPr lang="cs-CZ" sz="1800" dirty="0">
                <a:solidFill>
                  <a:srgbClr val="7030A0"/>
                </a:solidFill>
              </a:rPr>
              <a:t> </a:t>
            </a:r>
            <a:r>
              <a:rPr lang="cs-CZ" sz="1800" dirty="0" smtClean="0">
                <a:solidFill>
                  <a:srgbClr val="7030A0"/>
                </a:solidFill>
              </a:rPr>
              <a:t>      4 správního </a:t>
            </a:r>
            <a:r>
              <a:rPr lang="cs-CZ" sz="1800" dirty="0">
                <a:solidFill>
                  <a:srgbClr val="7030A0"/>
                </a:solidFill>
              </a:rPr>
              <a:t>řádu učinit také jiným technicky možným způsobem (například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elektronicky</a:t>
            </a:r>
            <a:r>
              <a:rPr lang="cs-CZ" sz="1800" dirty="0">
                <a:solidFill>
                  <a:srgbClr val="7030A0"/>
                </a:solidFill>
              </a:rPr>
              <a:t> </a:t>
            </a:r>
            <a:r>
              <a:rPr lang="cs-CZ" sz="1800" dirty="0" smtClean="0">
                <a:solidFill>
                  <a:srgbClr val="7030A0"/>
                </a:solidFill>
              </a:rPr>
              <a:t>bez </a:t>
            </a:r>
            <a:r>
              <a:rPr lang="cs-CZ" sz="1800" dirty="0">
                <a:solidFill>
                  <a:srgbClr val="7030A0"/>
                </a:solidFill>
              </a:rPr>
              <a:t>uznávaného elektronického podpisu</a:t>
            </a:r>
            <a:r>
              <a:rPr lang="cs-CZ" sz="1800" b="1" i="1" dirty="0">
                <a:solidFill>
                  <a:srgbClr val="7030A0"/>
                </a:solidFill>
              </a:rPr>
              <a:t>), pokud je do pěti dnů </a:t>
            </a:r>
            <a:endParaRPr lang="cs-CZ" sz="1800" b="1" i="1" dirty="0" smtClean="0">
              <a:solidFill>
                <a:srgbClr val="7030A0"/>
              </a:solidFill>
            </a:endParaRPr>
          </a:p>
          <a:p>
            <a:pPr marL="0" indent="0">
              <a:buNone/>
            </a:pPr>
            <a:r>
              <a:rPr lang="cs-CZ" sz="1800" b="1" i="1" dirty="0">
                <a:solidFill>
                  <a:srgbClr val="7030A0"/>
                </a:solidFill>
              </a:rPr>
              <a:t> </a:t>
            </a:r>
            <a:r>
              <a:rPr lang="cs-CZ" sz="1800" b="1" i="1" dirty="0" smtClean="0">
                <a:solidFill>
                  <a:srgbClr val="7030A0"/>
                </a:solidFill>
              </a:rPr>
              <a:t>      potvrzeno nebo doplněno </a:t>
            </a:r>
            <a:r>
              <a:rPr lang="cs-CZ" sz="1800" b="1" i="1" dirty="0">
                <a:solidFill>
                  <a:srgbClr val="7030A0"/>
                </a:solidFill>
              </a:rPr>
              <a:t>řádným způsobem, </a:t>
            </a:r>
            <a:r>
              <a:rPr lang="cs-CZ" sz="1800" dirty="0">
                <a:solidFill>
                  <a:srgbClr val="7030A0"/>
                </a:solidFill>
              </a:rPr>
              <a:t>jinak takový úkon nelze považovat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za </a:t>
            </a:r>
            <a:r>
              <a:rPr lang="cs-CZ" sz="1800" dirty="0">
                <a:solidFill>
                  <a:srgbClr val="7030A0"/>
                </a:solidFill>
              </a:rPr>
              <a:t>podání</a:t>
            </a:r>
            <a:r>
              <a:rPr lang="cs-CZ" sz="1800" dirty="0" smtClean="0">
                <a:solidFill>
                  <a:srgbClr val="7030A0"/>
                </a:solidFill>
              </a:rPr>
              <a:t>.</a:t>
            </a:r>
          </a:p>
          <a:p>
            <a:pPr marL="0" indent="0">
              <a:buNone/>
            </a:pPr>
            <a:endParaRPr lang="cs-CZ" sz="1800" dirty="0">
              <a:solidFill>
                <a:srgbClr val="7030A0"/>
              </a:solidFill>
            </a:endParaRPr>
          </a:p>
          <a:p>
            <a:pPr marL="0" indent="0">
              <a:buNone/>
            </a:pPr>
            <a:r>
              <a:rPr lang="cs-CZ" sz="1800" dirty="0">
                <a:solidFill>
                  <a:srgbClr val="7030A0"/>
                </a:solidFill>
              </a:rPr>
              <a:t>II. Úkon bez uznávaného elektronického podpisu, který není v </a:t>
            </a:r>
            <a:r>
              <a:rPr lang="cs-CZ" sz="1800" dirty="0" smtClean="0">
                <a:solidFill>
                  <a:srgbClr val="7030A0"/>
                </a:solidFill>
              </a:rPr>
              <a:t>zákonné pětidenní </a:t>
            </a:r>
            <a:r>
              <a:rPr lang="cs-CZ" sz="1800" dirty="0">
                <a:solidFill>
                  <a:srgbClr val="7030A0"/>
                </a:solidFill>
              </a:rPr>
              <a:t>lhůtě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potvrzen </a:t>
            </a:r>
            <a:r>
              <a:rPr lang="cs-CZ" sz="1800" dirty="0">
                <a:solidFill>
                  <a:srgbClr val="7030A0"/>
                </a:solidFill>
              </a:rPr>
              <a:t>nebo doplněn řádným způsobem (§ 37 odst. 4 </a:t>
            </a:r>
            <a:r>
              <a:rPr lang="cs-CZ" sz="1800" dirty="0" smtClean="0">
                <a:solidFill>
                  <a:srgbClr val="7030A0"/>
                </a:solidFill>
              </a:rPr>
              <a:t>správního řádu</a:t>
            </a:r>
            <a:r>
              <a:rPr lang="cs-CZ" sz="1800" dirty="0">
                <a:solidFill>
                  <a:srgbClr val="7030A0"/>
                </a:solidFill>
              </a:rPr>
              <a:t>), není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podáním </a:t>
            </a:r>
            <a:r>
              <a:rPr lang="cs-CZ" sz="1800" dirty="0">
                <a:solidFill>
                  <a:srgbClr val="7030A0"/>
                </a:solidFill>
              </a:rPr>
              <a:t>ve smyslu správního řádu a nemá žádné procesní </a:t>
            </a:r>
            <a:r>
              <a:rPr lang="cs-CZ" sz="1800" dirty="0" smtClean="0">
                <a:solidFill>
                  <a:srgbClr val="7030A0"/>
                </a:solidFill>
              </a:rPr>
              <a:t>účinky.</a:t>
            </a:r>
            <a:endParaRPr lang="cs-CZ" sz="1800" dirty="0">
              <a:solidFill>
                <a:srgbClr val="7030A0"/>
              </a:solidFill>
            </a:endParaRPr>
          </a:p>
        </p:txBody>
      </p:sp>
    </p:spTree>
    <p:extLst>
      <p:ext uri="{BB962C8B-B14F-4D97-AF65-F5344CB8AC3E}">
        <p14:creationId xmlns:p14="http://schemas.microsoft.com/office/powerpoint/2010/main" val="1491478712"/>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Podání</a:t>
            </a:r>
            <a:endParaRPr lang="cs-CZ" sz="2400" dirty="0"/>
          </a:p>
        </p:txBody>
      </p:sp>
      <p:sp>
        <p:nvSpPr>
          <p:cNvPr id="3" name="Zástupný symbol pro obsah 2"/>
          <p:cNvSpPr>
            <a:spLocks noGrp="1"/>
          </p:cNvSpPr>
          <p:nvPr>
            <p:ph idx="1"/>
          </p:nvPr>
        </p:nvSpPr>
        <p:spPr/>
        <p:txBody>
          <a:bodyPr>
            <a:normAutofit/>
          </a:bodyPr>
          <a:lstStyle/>
          <a:p>
            <a:pPr marL="0" indent="0">
              <a:buNone/>
            </a:pPr>
            <a:r>
              <a:rPr lang="cs-CZ" sz="1800" dirty="0">
                <a:solidFill>
                  <a:srgbClr val="7030A0"/>
                </a:solidFill>
              </a:rPr>
              <a:t>III. Správní orgán nemá podle správního řádu povinnost vyzývat </a:t>
            </a:r>
            <a:r>
              <a:rPr lang="cs-CZ" sz="1800" dirty="0" smtClean="0">
                <a:solidFill>
                  <a:srgbClr val="7030A0"/>
                </a:solidFill>
              </a:rPr>
              <a:t>podatele úkonu </a:t>
            </a:r>
            <a:r>
              <a:rPr lang="cs-CZ" sz="1800" dirty="0">
                <a:solidFill>
                  <a:srgbClr val="7030A0"/>
                </a:solidFill>
              </a:rPr>
              <a:t>bez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uznávaného </a:t>
            </a:r>
            <a:r>
              <a:rPr lang="cs-CZ" sz="1800" dirty="0">
                <a:solidFill>
                  <a:srgbClr val="7030A0"/>
                </a:solidFill>
              </a:rPr>
              <a:t>elektronického podpisu k potvrzení, či doplnění tohoto </a:t>
            </a:r>
            <a:r>
              <a:rPr lang="cs-CZ" sz="1800" dirty="0" smtClean="0">
                <a:solidFill>
                  <a:srgbClr val="7030A0"/>
                </a:solidFill>
              </a:rPr>
              <a:t>úkonu řádným </a:t>
            </a:r>
          </a:p>
          <a:p>
            <a:pPr marL="0" indent="0">
              <a:buNone/>
            </a:pPr>
            <a:r>
              <a:rPr lang="cs-CZ" sz="1800" dirty="0">
                <a:solidFill>
                  <a:srgbClr val="7030A0"/>
                </a:solidFill>
              </a:rPr>
              <a:t> </a:t>
            </a:r>
            <a:r>
              <a:rPr lang="cs-CZ" sz="1800" dirty="0" smtClean="0">
                <a:solidFill>
                  <a:srgbClr val="7030A0"/>
                </a:solidFill>
              </a:rPr>
              <a:t>    způsobem </a:t>
            </a:r>
            <a:r>
              <a:rPr lang="cs-CZ" sz="1800" dirty="0">
                <a:solidFill>
                  <a:srgbClr val="7030A0"/>
                </a:solidFill>
              </a:rPr>
              <a:t>(§ 37 odst. 4 správního řádu). </a:t>
            </a:r>
          </a:p>
          <a:p>
            <a:pPr marL="0" indent="0">
              <a:buNone/>
            </a:pPr>
            <a:endParaRPr lang="cs-CZ" sz="1800" dirty="0">
              <a:solidFill>
                <a:srgbClr val="7030A0"/>
              </a:solidFill>
            </a:endParaRPr>
          </a:p>
          <a:p>
            <a:pPr marL="0" indent="0">
              <a:buNone/>
            </a:pPr>
            <a:r>
              <a:rPr lang="cs-CZ" sz="1800" dirty="0" smtClean="0">
                <a:solidFill>
                  <a:srgbClr val="7030A0"/>
                </a:solidFill>
              </a:rPr>
              <a:t>IV</a:t>
            </a:r>
            <a:r>
              <a:rPr lang="cs-CZ" sz="1800" dirty="0">
                <a:solidFill>
                  <a:srgbClr val="7030A0"/>
                </a:solidFill>
              </a:rPr>
              <a:t>. Poučování podatelů o nutnosti potvrzení, či doplnění úkonu </a:t>
            </a:r>
            <a:r>
              <a:rPr lang="cs-CZ" sz="1800" dirty="0" smtClean="0">
                <a:solidFill>
                  <a:srgbClr val="7030A0"/>
                </a:solidFill>
              </a:rPr>
              <a:t>bez uznávaného </a:t>
            </a:r>
          </a:p>
          <a:p>
            <a:pPr marL="0" indent="0">
              <a:buNone/>
            </a:pPr>
            <a:r>
              <a:rPr lang="cs-CZ" sz="1800" dirty="0">
                <a:solidFill>
                  <a:srgbClr val="7030A0"/>
                </a:solidFill>
              </a:rPr>
              <a:t> </a:t>
            </a:r>
            <a:r>
              <a:rPr lang="cs-CZ" sz="1800" dirty="0" smtClean="0">
                <a:solidFill>
                  <a:srgbClr val="7030A0"/>
                </a:solidFill>
              </a:rPr>
              <a:t>    elektronického </a:t>
            </a:r>
            <a:r>
              <a:rPr lang="cs-CZ" sz="1800" dirty="0">
                <a:solidFill>
                  <a:srgbClr val="7030A0"/>
                </a:solidFill>
              </a:rPr>
              <a:t>podpisu řádným způsobem je však, pokud je to </a:t>
            </a:r>
            <a:r>
              <a:rPr lang="cs-CZ" sz="1800" dirty="0" smtClean="0">
                <a:solidFill>
                  <a:srgbClr val="7030A0"/>
                </a:solidFill>
              </a:rPr>
              <a:t>reálně možné</a:t>
            </a:r>
            <a:r>
              <a:rPr lang="cs-CZ" sz="1800" dirty="0">
                <a:solidFill>
                  <a:srgbClr val="7030A0"/>
                </a:solidFill>
              </a:rPr>
              <a:t>,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vhodné </a:t>
            </a:r>
            <a:r>
              <a:rPr lang="cs-CZ" sz="1800" dirty="0">
                <a:solidFill>
                  <a:srgbClr val="7030A0"/>
                </a:solidFill>
              </a:rPr>
              <a:t>s ohledem na principy dobré správy. Podatele je v takovém </a:t>
            </a:r>
            <a:r>
              <a:rPr lang="cs-CZ" sz="1800" dirty="0" smtClean="0">
                <a:solidFill>
                  <a:srgbClr val="7030A0"/>
                </a:solidFill>
              </a:rPr>
              <a:t>případě třeba </a:t>
            </a:r>
          </a:p>
          <a:p>
            <a:pPr marL="0" indent="0">
              <a:buNone/>
            </a:pPr>
            <a:r>
              <a:rPr lang="cs-CZ" sz="1800" dirty="0">
                <a:solidFill>
                  <a:srgbClr val="7030A0"/>
                </a:solidFill>
              </a:rPr>
              <a:t> </a:t>
            </a:r>
            <a:r>
              <a:rPr lang="cs-CZ" sz="1800" dirty="0" smtClean="0">
                <a:solidFill>
                  <a:srgbClr val="7030A0"/>
                </a:solidFill>
              </a:rPr>
              <a:t>    poučit </a:t>
            </a:r>
            <a:r>
              <a:rPr lang="cs-CZ" sz="1800" dirty="0">
                <a:solidFill>
                  <a:srgbClr val="7030A0"/>
                </a:solidFill>
              </a:rPr>
              <a:t>v čase a způsobem (e-mailem, či telefonicky), který mu reálně </a:t>
            </a:r>
            <a:r>
              <a:rPr lang="cs-CZ" sz="1800" dirty="0" smtClean="0">
                <a:solidFill>
                  <a:srgbClr val="7030A0"/>
                </a:solidFill>
              </a:rPr>
              <a:t>umožní </a:t>
            </a:r>
          </a:p>
          <a:p>
            <a:pPr marL="0" indent="0">
              <a:buNone/>
            </a:pPr>
            <a:r>
              <a:rPr lang="cs-CZ" sz="1800" dirty="0">
                <a:solidFill>
                  <a:srgbClr val="7030A0"/>
                </a:solidFill>
              </a:rPr>
              <a:t> </a:t>
            </a:r>
            <a:r>
              <a:rPr lang="cs-CZ" sz="1800" dirty="0" smtClean="0">
                <a:solidFill>
                  <a:srgbClr val="7030A0"/>
                </a:solidFill>
              </a:rPr>
              <a:t>    stihnout </a:t>
            </a:r>
            <a:r>
              <a:rPr lang="cs-CZ" sz="1800" dirty="0">
                <a:solidFill>
                  <a:srgbClr val="7030A0"/>
                </a:solidFill>
              </a:rPr>
              <a:t>lhůtu 5 dnů od doručení formálně vadného úkonu stanovenou pro jeho </a:t>
            </a:r>
            <a:r>
              <a:rPr lang="cs-CZ" sz="1800" dirty="0" smtClean="0">
                <a:solidFill>
                  <a:srgbClr val="7030A0"/>
                </a:solidFill>
              </a:rPr>
              <a:t> </a:t>
            </a:r>
          </a:p>
          <a:p>
            <a:pPr marL="0" indent="0">
              <a:buNone/>
            </a:pPr>
            <a:r>
              <a:rPr lang="cs-CZ" sz="1800" dirty="0">
                <a:solidFill>
                  <a:srgbClr val="7030A0"/>
                </a:solidFill>
              </a:rPr>
              <a:t> </a:t>
            </a:r>
            <a:r>
              <a:rPr lang="cs-CZ" sz="1800" dirty="0" smtClean="0">
                <a:solidFill>
                  <a:srgbClr val="7030A0"/>
                </a:solidFill>
              </a:rPr>
              <a:t>    řádné</a:t>
            </a:r>
            <a:r>
              <a:rPr lang="cs-CZ" sz="1800" dirty="0">
                <a:solidFill>
                  <a:srgbClr val="7030A0"/>
                </a:solidFill>
              </a:rPr>
              <a:t> </a:t>
            </a:r>
            <a:r>
              <a:rPr lang="cs-CZ" sz="1800" dirty="0" smtClean="0">
                <a:solidFill>
                  <a:srgbClr val="7030A0"/>
                </a:solidFill>
              </a:rPr>
              <a:t>potvrzení</a:t>
            </a:r>
            <a:r>
              <a:rPr lang="cs-CZ" sz="1800" dirty="0">
                <a:solidFill>
                  <a:srgbClr val="7030A0"/>
                </a:solidFill>
              </a:rPr>
              <a:t>, nebo doplnění. Nedostatek takového poučení ovšem nemůže mít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vliv na </a:t>
            </a:r>
            <a:r>
              <a:rPr lang="pt-BR" sz="1800" dirty="0" smtClean="0">
                <a:solidFill>
                  <a:srgbClr val="7030A0"/>
                </a:solidFill>
              </a:rPr>
              <a:t>běh </a:t>
            </a:r>
            <a:r>
              <a:rPr lang="pt-BR" sz="1800" dirty="0">
                <a:solidFill>
                  <a:srgbClr val="7030A0"/>
                </a:solidFill>
              </a:rPr>
              <a:t>lhůt a nejedná se o nesprávný úřední postup</a:t>
            </a:r>
            <a:r>
              <a:rPr lang="pt-BR" sz="1800" dirty="0" smtClean="0">
                <a:solidFill>
                  <a:srgbClr val="7030A0"/>
                </a:solidFill>
              </a:rPr>
              <a:t>.</a:t>
            </a:r>
            <a:endParaRPr lang="pt-BR" sz="1800" dirty="0">
              <a:solidFill>
                <a:srgbClr val="7030A0"/>
              </a:solidFill>
            </a:endParaRPr>
          </a:p>
        </p:txBody>
      </p:sp>
    </p:spTree>
    <p:extLst>
      <p:ext uri="{BB962C8B-B14F-4D97-AF65-F5344CB8AC3E}">
        <p14:creationId xmlns:p14="http://schemas.microsoft.com/office/powerpoint/2010/main" val="78410242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Podání</a:t>
            </a:r>
            <a:endParaRPr lang="cs-CZ" sz="2400" dirty="0"/>
          </a:p>
        </p:txBody>
      </p:sp>
      <p:sp>
        <p:nvSpPr>
          <p:cNvPr id="3" name="Zástupný symbol pro obsah 2"/>
          <p:cNvSpPr>
            <a:spLocks noGrp="1"/>
          </p:cNvSpPr>
          <p:nvPr>
            <p:ph idx="1"/>
          </p:nvPr>
        </p:nvSpPr>
        <p:spPr/>
        <p:txBody>
          <a:bodyPr>
            <a:normAutofit/>
          </a:bodyPr>
          <a:lstStyle/>
          <a:p>
            <a:pPr marL="0" indent="0">
              <a:buNone/>
            </a:pPr>
            <a:r>
              <a:rPr lang="cs-CZ" sz="1800" dirty="0">
                <a:solidFill>
                  <a:srgbClr val="7030A0"/>
                </a:solidFill>
              </a:rPr>
              <a:t>V. Podnět (například § 42 nebo § 94 odst. 1 správního řádu) není </a:t>
            </a:r>
            <a:r>
              <a:rPr lang="cs-CZ" sz="1800" dirty="0" smtClean="0">
                <a:solidFill>
                  <a:srgbClr val="7030A0"/>
                </a:solidFill>
              </a:rPr>
              <a:t>podáním (§ </a:t>
            </a:r>
            <a:r>
              <a:rPr lang="cs-CZ" sz="1800" dirty="0">
                <a:solidFill>
                  <a:srgbClr val="7030A0"/>
                </a:solidFill>
              </a:rPr>
              <a:t>37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správního </a:t>
            </a:r>
            <a:r>
              <a:rPr lang="cs-CZ" sz="1800" dirty="0">
                <a:solidFill>
                  <a:srgbClr val="7030A0"/>
                </a:solidFill>
              </a:rPr>
              <a:t>řádu), a proto podnět bez uznávaného elektronického podpisu </a:t>
            </a:r>
            <a:r>
              <a:rPr lang="cs-CZ" sz="1800" dirty="0" smtClean="0">
                <a:solidFill>
                  <a:srgbClr val="7030A0"/>
                </a:solidFill>
              </a:rPr>
              <a:t>je   </a:t>
            </a:r>
          </a:p>
          <a:p>
            <a:pPr marL="0" indent="0">
              <a:buNone/>
            </a:pPr>
            <a:r>
              <a:rPr lang="cs-CZ" sz="1800" dirty="0">
                <a:solidFill>
                  <a:srgbClr val="7030A0"/>
                </a:solidFill>
              </a:rPr>
              <a:t> </a:t>
            </a:r>
            <a:r>
              <a:rPr lang="cs-CZ" sz="1800" dirty="0" smtClean="0">
                <a:solidFill>
                  <a:srgbClr val="7030A0"/>
                </a:solidFill>
              </a:rPr>
              <a:t>   podnětem </a:t>
            </a:r>
            <a:r>
              <a:rPr lang="cs-CZ" sz="1800" dirty="0">
                <a:solidFill>
                  <a:srgbClr val="7030A0"/>
                </a:solidFill>
              </a:rPr>
              <a:t>řádným a úřad jej musí bezodkladně vyřídit zákonem </a:t>
            </a:r>
            <a:r>
              <a:rPr lang="cs-CZ" sz="1800" dirty="0" smtClean="0">
                <a:solidFill>
                  <a:srgbClr val="7030A0"/>
                </a:solidFill>
              </a:rPr>
              <a:t>upraveným </a:t>
            </a:r>
          </a:p>
          <a:p>
            <a:pPr marL="0" indent="0">
              <a:buNone/>
            </a:pPr>
            <a:r>
              <a:rPr lang="cs-CZ" sz="1800" dirty="0">
                <a:solidFill>
                  <a:srgbClr val="7030A0"/>
                </a:solidFill>
              </a:rPr>
              <a:t> </a:t>
            </a:r>
            <a:r>
              <a:rPr lang="cs-CZ" sz="1800" dirty="0" smtClean="0">
                <a:solidFill>
                  <a:srgbClr val="7030A0"/>
                </a:solidFill>
              </a:rPr>
              <a:t>   způsobem.</a:t>
            </a:r>
          </a:p>
          <a:p>
            <a:pPr marL="0" indent="0">
              <a:buNone/>
            </a:pPr>
            <a:endParaRPr lang="cs-CZ" sz="1800" dirty="0" smtClean="0">
              <a:solidFill>
                <a:srgbClr val="7030A0"/>
              </a:solidFill>
            </a:endParaRPr>
          </a:p>
          <a:p>
            <a:pPr marL="0" indent="0">
              <a:buNone/>
            </a:pPr>
            <a:r>
              <a:rPr lang="cs-CZ" sz="1800" dirty="0" smtClean="0">
                <a:solidFill>
                  <a:srgbClr val="7030A0"/>
                </a:solidFill>
              </a:rPr>
              <a:t>VI. Žádost o poskytnutí informace </a:t>
            </a:r>
            <a:r>
              <a:rPr lang="cs-CZ" sz="1800" dirty="0">
                <a:solidFill>
                  <a:srgbClr val="7030A0"/>
                </a:solidFill>
              </a:rPr>
              <a:t>(§ 13 zákona o svobodném </a:t>
            </a:r>
            <a:r>
              <a:rPr lang="cs-CZ" sz="1800" dirty="0" smtClean="0">
                <a:solidFill>
                  <a:srgbClr val="7030A0"/>
                </a:solidFill>
              </a:rPr>
              <a:t>přístupu k </a:t>
            </a:r>
            <a:r>
              <a:rPr lang="cs-CZ" sz="1800" dirty="0">
                <a:solidFill>
                  <a:srgbClr val="7030A0"/>
                </a:solidFill>
              </a:rPr>
              <a:t>informacím)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může </a:t>
            </a:r>
            <a:r>
              <a:rPr lang="cs-CZ" sz="1800" dirty="0">
                <a:solidFill>
                  <a:srgbClr val="7030A0"/>
                </a:solidFill>
              </a:rPr>
              <a:t>být podána i bez uznávaného elektronického podpisu, a proto </a:t>
            </a:r>
            <a:r>
              <a:rPr lang="cs-CZ" sz="1800" dirty="0" smtClean="0">
                <a:solidFill>
                  <a:srgbClr val="7030A0"/>
                </a:solidFill>
              </a:rPr>
              <a:t>je i </a:t>
            </a:r>
            <a:r>
              <a:rPr lang="cs-CZ" sz="1800" dirty="0">
                <a:solidFill>
                  <a:srgbClr val="7030A0"/>
                </a:solidFill>
              </a:rPr>
              <a:t>bez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uznávaného </a:t>
            </a:r>
            <a:r>
              <a:rPr lang="cs-CZ" sz="1800" dirty="0">
                <a:solidFill>
                  <a:srgbClr val="7030A0"/>
                </a:solidFill>
              </a:rPr>
              <a:t>elektronického podpisu žádostí řádnou a úřad ji musí </a:t>
            </a:r>
            <a:r>
              <a:rPr lang="cs-CZ" sz="1800" dirty="0" smtClean="0">
                <a:solidFill>
                  <a:srgbClr val="7030A0"/>
                </a:solidFill>
              </a:rPr>
              <a:t>bezodkladně</a:t>
            </a:r>
            <a:endParaRPr lang="cs-CZ" sz="1800" dirty="0">
              <a:solidFill>
                <a:srgbClr val="7030A0"/>
              </a:solidFill>
            </a:endParaRPr>
          </a:p>
          <a:p>
            <a:pPr marL="0" indent="0">
              <a:buNone/>
            </a:pPr>
            <a:r>
              <a:rPr lang="cs-CZ" sz="1800" dirty="0" smtClean="0">
                <a:solidFill>
                  <a:srgbClr val="7030A0"/>
                </a:solidFill>
              </a:rPr>
              <a:t>      vyřídit </a:t>
            </a:r>
            <a:r>
              <a:rPr lang="cs-CZ" sz="1800" dirty="0">
                <a:solidFill>
                  <a:srgbClr val="7030A0"/>
                </a:solidFill>
              </a:rPr>
              <a:t>zákonem předvídaným způsobem. Žádost o poskytnutí informace však </a:t>
            </a:r>
            <a:r>
              <a:rPr lang="cs-CZ" sz="1800" dirty="0" smtClean="0">
                <a:solidFill>
                  <a:srgbClr val="7030A0"/>
                </a:solidFill>
              </a:rPr>
              <a:t>musí </a:t>
            </a:r>
          </a:p>
          <a:p>
            <a:pPr marL="0" indent="0">
              <a:buNone/>
            </a:pPr>
            <a:r>
              <a:rPr lang="cs-CZ" sz="1800" dirty="0">
                <a:solidFill>
                  <a:srgbClr val="7030A0"/>
                </a:solidFill>
              </a:rPr>
              <a:t> </a:t>
            </a:r>
            <a:r>
              <a:rPr lang="cs-CZ" sz="1800" dirty="0" smtClean="0">
                <a:solidFill>
                  <a:srgbClr val="7030A0"/>
                </a:solidFill>
              </a:rPr>
              <a:t>      </a:t>
            </a:r>
            <a:r>
              <a:rPr lang="pl-PL" sz="1800" dirty="0" smtClean="0">
                <a:solidFill>
                  <a:srgbClr val="7030A0"/>
                </a:solidFill>
              </a:rPr>
              <a:t>být </a:t>
            </a:r>
            <a:r>
              <a:rPr lang="pl-PL" sz="1800" dirty="0">
                <a:solidFill>
                  <a:srgbClr val="7030A0"/>
                </a:solidFill>
              </a:rPr>
              <a:t>podána prostřednictvím elektronické podatelny.</a:t>
            </a:r>
            <a:endParaRPr lang="cs-CZ" sz="1800" dirty="0">
              <a:solidFill>
                <a:srgbClr val="7030A0"/>
              </a:solidFill>
            </a:endParaRPr>
          </a:p>
        </p:txBody>
      </p:sp>
    </p:spTree>
    <p:extLst>
      <p:ext uri="{BB962C8B-B14F-4D97-AF65-F5344CB8AC3E}">
        <p14:creationId xmlns:p14="http://schemas.microsoft.com/office/powerpoint/2010/main" val="2757645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332656"/>
            <a:ext cx="8229600" cy="5793507"/>
          </a:xfrm>
        </p:spPr>
        <p:txBody>
          <a:bodyPr>
            <a:normAutofit/>
          </a:bodyPr>
          <a:lstStyle/>
          <a:p>
            <a:pPr marL="0" indent="0">
              <a:buNone/>
            </a:pPr>
            <a:r>
              <a:rPr lang="cs-CZ" sz="1800" b="1" dirty="0" smtClean="0">
                <a:solidFill>
                  <a:srgbClr val="7030A0"/>
                </a:solidFill>
              </a:rPr>
              <a:t>Problematika opatřování dokumentů zaručeným elektronickým podpisem</a:t>
            </a:r>
          </a:p>
          <a:p>
            <a:endParaRPr lang="cs-CZ" sz="1800" dirty="0">
              <a:solidFill>
                <a:srgbClr val="7030A0"/>
              </a:solidFill>
            </a:endParaRPr>
          </a:p>
          <a:p>
            <a:r>
              <a:rPr lang="cs-CZ" sz="1800" dirty="0" smtClean="0">
                <a:solidFill>
                  <a:srgbClr val="7030A0"/>
                </a:solidFill>
              </a:rPr>
              <a:t>Podání </a:t>
            </a:r>
            <a:r>
              <a:rPr lang="cs-CZ" sz="1800" dirty="0">
                <a:solidFill>
                  <a:srgbClr val="7030A0"/>
                </a:solidFill>
              </a:rPr>
              <a:t>činěná prostřednictvím datové schránky vůči orgánům veřejné moci oprávněnou osobou nebo osobou k tomu pověřenou není třeba opatřovat zaručeným elektronickým podpisem. Datová zpráva je totiž sama o osobě dostatečným identifikátorem svého odesílatele a požadavek připojení zaručeného elektronického podpisu v takovém případě je tak nejen zbytečný, ale je též v rozporu se zákonem. Zaručený elektronický podpis je však třeba připojit k dokumentům, které musí být opatřeny podpisy více osob. </a:t>
            </a:r>
            <a:endParaRPr lang="cs-CZ" sz="1800" dirty="0" smtClean="0">
              <a:solidFill>
                <a:srgbClr val="7030A0"/>
              </a:solidFill>
            </a:endParaRPr>
          </a:p>
          <a:p>
            <a:pPr marL="0" indent="0">
              <a:buNone/>
            </a:pPr>
            <a:endParaRPr lang="cs-CZ" sz="1800" dirty="0" smtClean="0">
              <a:solidFill>
                <a:srgbClr val="7030A0"/>
              </a:solidFill>
            </a:endParaRPr>
          </a:p>
          <a:p>
            <a:r>
              <a:rPr lang="cs-CZ" sz="1800" dirty="0">
                <a:solidFill>
                  <a:srgbClr val="7030A0"/>
                </a:solidFill>
              </a:rPr>
              <a:t>Elektronicky činěná podání nejsou v českém právním řádu žádnou novinkou, učinit podání elektronicky prostřednictvím veřejné datové sítě (například emailem) lze </a:t>
            </a:r>
            <a:r>
              <a:rPr lang="cs-CZ" sz="1800" dirty="0" smtClean="0">
                <a:solidFill>
                  <a:srgbClr val="7030A0"/>
                </a:solidFill>
              </a:rPr>
              <a:t>dle zákona č. </a:t>
            </a:r>
            <a:r>
              <a:rPr lang="cs-CZ" sz="1800" dirty="0" smtClean="0">
                <a:solidFill>
                  <a:srgbClr val="7030A0"/>
                </a:solidFill>
                <a:hlinkClick r:id="rId2"/>
              </a:rPr>
              <a:t>99/1963</a:t>
            </a:r>
            <a:r>
              <a:rPr lang="cs-CZ" sz="1800" dirty="0" smtClean="0">
                <a:solidFill>
                  <a:srgbClr val="7030A0"/>
                </a:solidFill>
              </a:rPr>
              <a:t> Sb. občanského soudního řádu již </a:t>
            </a:r>
            <a:r>
              <a:rPr lang="cs-CZ" sz="1800" dirty="0">
                <a:solidFill>
                  <a:srgbClr val="7030A0"/>
                </a:solidFill>
              </a:rPr>
              <a:t>od 1. 1. 2001. Takto učiněné podání je však dle § 42 odst. 3 OSŘ třeba písemně doplnit do </a:t>
            </a:r>
            <a:r>
              <a:rPr lang="cs-CZ" sz="1800" dirty="0" smtClean="0">
                <a:solidFill>
                  <a:srgbClr val="7030A0"/>
                </a:solidFill>
              </a:rPr>
              <a:t>5 </a:t>
            </a:r>
            <a:r>
              <a:rPr lang="cs-CZ" sz="1800" dirty="0">
                <a:solidFill>
                  <a:srgbClr val="7030A0"/>
                </a:solidFill>
              </a:rPr>
              <a:t>dnů. Písemné doplnění není třeba, pokud bylo podání opatřeno zaručeným elektronickým podpisem založeným na kvalifikovaném certifikátu vydaném akreditovaným poskytovatelem certifikačních </a:t>
            </a:r>
            <a:r>
              <a:rPr lang="cs-CZ" sz="1800" dirty="0" smtClean="0">
                <a:solidFill>
                  <a:srgbClr val="7030A0"/>
                </a:solidFill>
              </a:rPr>
              <a:t>služeb.</a:t>
            </a:r>
            <a:endParaRPr lang="cs-CZ" sz="1800" dirty="0">
              <a:solidFill>
                <a:srgbClr val="7030A0"/>
              </a:solidFill>
            </a:endParaRPr>
          </a:p>
          <a:p>
            <a:endParaRPr lang="cs-CZ" sz="1800" dirty="0"/>
          </a:p>
        </p:txBody>
      </p:sp>
    </p:spTree>
    <p:extLst>
      <p:ext uri="{BB962C8B-B14F-4D97-AF65-F5344CB8AC3E}">
        <p14:creationId xmlns:p14="http://schemas.microsoft.com/office/powerpoint/2010/main" val="26258088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9275"/>
            <a:ext cx="8229600" cy="5576888"/>
          </a:xfrm>
        </p:spPr>
        <p:txBody>
          <a:bodyPr>
            <a:normAutofit lnSpcReduction="10000"/>
          </a:bodyPr>
          <a:lstStyle/>
          <a:p>
            <a:pPr>
              <a:buFont typeface="Wingdings" panose="05000000000000000000" pitchFamily="2" charset="2"/>
              <a:buChar char="§"/>
            </a:pPr>
            <a:r>
              <a:rPr lang="cs-CZ" sz="1800" dirty="0" smtClean="0">
                <a:solidFill>
                  <a:srgbClr val="7030A0"/>
                </a:solidFill>
              </a:rPr>
              <a:t>Datové schránky měly představovat značné usnadnění komunikace ve vztahu k orgánům veřejné moci</a:t>
            </a:r>
          </a:p>
          <a:p>
            <a:pPr lvl="1">
              <a:buFont typeface="Wingdings" panose="05000000000000000000" pitchFamily="2" charset="2"/>
              <a:buChar char="§"/>
            </a:pPr>
            <a:r>
              <a:rPr lang="cs-CZ" sz="1800" dirty="0">
                <a:solidFill>
                  <a:srgbClr val="7030A0"/>
                </a:solidFill>
              </a:rPr>
              <a:t>V § 18 odst. 2 ZEÚ je </a:t>
            </a:r>
            <a:r>
              <a:rPr lang="cs-CZ" sz="1800" dirty="0" smtClean="0">
                <a:solidFill>
                  <a:srgbClr val="7030A0"/>
                </a:solidFill>
              </a:rPr>
              <a:t>uvedeno</a:t>
            </a:r>
            <a:r>
              <a:rPr lang="cs-CZ" sz="1800" dirty="0">
                <a:solidFill>
                  <a:srgbClr val="7030A0"/>
                </a:solidFill>
              </a:rPr>
              <a:t>, že úkon učiněný oprávněnou osobou prostřednictvím datové schránky má stejné účinky jako úkon učiněný písemně a podepsaný, ledaže jiný právní předpis nebo vnitřní předpis požaduje společný úkon více osob. </a:t>
            </a:r>
            <a:endParaRPr lang="cs-CZ" sz="1800" dirty="0" smtClean="0">
              <a:solidFill>
                <a:srgbClr val="7030A0"/>
              </a:solidFill>
            </a:endParaRPr>
          </a:p>
          <a:p>
            <a:pPr lvl="1">
              <a:buFont typeface="Wingdings" panose="05000000000000000000" pitchFamily="2" charset="2"/>
              <a:buChar char="§"/>
            </a:pPr>
            <a:r>
              <a:rPr lang="cs-CZ" sz="1800" dirty="0" smtClean="0">
                <a:solidFill>
                  <a:srgbClr val="7030A0"/>
                </a:solidFill>
              </a:rPr>
              <a:t>Také </a:t>
            </a:r>
            <a:r>
              <a:rPr lang="cs-CZ" sz="1800" dirty="0">
                <a:solidFill>
                  <a:srgbClr val="7030A0"/>
                </a:solidFill>
              </a:rPr>
              <a:t>důvodová </a:t>
            </a:r>
            <a:r>
              <a:rPr lang="cs-CZ" sz="1800" dirty="0" smtClean="0">
                <a:solidFill>
                  <a:srgbClr val="7030A0"/>
                </a:solidFill>
              </a:rPr>
              <a:t>zpráva k </a:t>
            </a:r>
            <a:r>
              <a:rPr lang="cs-CZ" sz="1800" dirty="0">
                <a:solidFill>
                  <a:srgbClr val="7030A0"/>
                </a:solidFill>
              </a:rPr>
              <a:t>ZEÚ uvádí, že „</a:t>
            </a:r>
            <a:r>
              <a:rPr lang="cs-CZ" sz="1800" b="1" i="1" dirty="0">
                <a:solidFill>
                  <a:srgbClr val="7030A0"/>
                </a:solidFill>
              </a:rPr>
              <a:t>Ke zprávám nebude nutné připojit zaručený elektronický podpis (přihlášení do informačního systému datových schránek jej v případě provádění úkonů vůči orgánům veřejné moci nahrazuje</a:t>
            </a:r>
            <a:r>
              <a:rPr lang="cs-CZ" sz="1800" i="1" dirty="0">
                <a:solidFill>
                  <a:srgbClr val="7030A0"/>
                </a:solidFill>
              </a:rPr>
              <a:t>, ale pokud se na jeden dokument musí podle daného právního předpisu podepsat více osob, je naopak nutné datovou zprávu elektronicky podepsat, takže v informačním systému bude elektronický podpis podporován</a:t>
            </a:r>
            <a:r>
              <a:rPr lang="cs-CZ" sz="1800" i="1" dirty="0" smtClean="0">
                <a:solidFill>
                  <a:srgbClr val="7030A0"/>
                </a:solidFill>
              </a:rPr>
              <a:t>).“</a:t>
            </a:r>
          </a:p>
          <a:p>
            <a:pPr lvl="1">
              <a:buFont typeface="Wingdings" panose="05000000000000000000" pitchFamily="2" charset="2"/>
              <a:buChar char="§"/>
            </a:pPr>
            <a:r>
              <a:rPr lang="cs-CZ" sz="1800" dirty="0" smtClean="0">
                <a:solidFill>
                  <a:srgbClr val="7030A0"/>
                </a:solidFill>
              </a:rPr>
              <a:t>Praxe orgánů veřejné moci – vyžadování elektronického podpisu</a:t>
            </a:r>
          </a:p>
          <a:p>
            <a:pPr lvl="1">
              <a:buFont typeface="Wingdings" panose="05000000000000000000" pitchFamily="2" charset="2"/>
              <a:buChar char="§"/>
            </a:pPr>
            <a:r>
              <a:rPr lang="cs-CZ" sz="1800" dirty="0" smtClean="0">
                <a:solidFill>
                  <a:srgbClr val="7030A0"/>
                </a:solidFill>
              </a:rPr>
              <a:t>Nedostatečná reakce zákonodárců na změny v souvislosti se zavedením datových schránek v procesních právních předpisech</a:t>
            </a:r>
          </a:p>
          <a:p>
            <a:pPr lvl="2">
              <a:buFont typeface="Wingdings" panose="05000000000000000000" pitchFamily="2" charset="2"/>
              <a:buChar char="§"/>
            </a:pPr>
            <a:r>
              <a:rPr lang="cs-CZ" sz="1800" dirty="0" smtClean="0">
                <a:solidFill>
                  <a:srgbClr val="7030A0"/>
                </a:solidFill>
              </a:rPr>
              <a:t>V </a:t>
            </a:r>
            <a:r>
              <a:rPr lang="cs-CZ" sz="1800" dirty="0">
                <a:solidFill>
                  <a:srgbClr val="7030A0"/>
                </a:solidFill>
              </a:rPr>
              <a:t>případě zákona č. </a:t>
            </a:r>
            <a:r>
              <a:rPr lang="cs-CZ" sz="1800" dirty="0">
                <a:solidFill>
                  <a:srgbClr val="7030A0"/>
                </a:solidFill>
                <a:hlinkClick r:id="rId2"/>
              </a:rPr>
              <a:t>280/2009</a:t>
            </a:r>
            <a:r>
              <a:rPr lang="cs-CZ" sz="1800" dirty="0">
                <a:solidFill>
                  <a:srgbClr val="7030A0"/>
                </a:solidFill>
              </a:rPr>
              <a:t> Sb., daňového řádu, který v § 71 stanoví, že </a:t>
            </a:r>
            <a:r>
              <a:rPr lang="cs-CZ" sz="1800" b="1" dirty="0">
                <a:solidFill>
                  <a:srgbClr val="7030A0"/>
                </a:solidFill>
              </a:rPr>
              <a:t>podání lze</a:t>
            </a:r>
            <a:r>
              <a:rPr lang="cs-CZ" sz="1800" dirty="0">
                <a:solidFill>
                  <a:srgbClr val="7030A0"/>
                </a:solidFill>
              </a:rPr>
              <a:t> učinit písemně, ústně do protokolu nebo </a:t>
            </a:r>
            <a:r>
              <a:rPr lang="cs-CZ" sz="1800" b="1" dirty="0">
                <a:solidFill>
                  <a:srgbClr val="7030A0"/>
                </a:solidFill>
              </a:rPr>
              <a:t>datovou zprávou</a:t>
            </a:r>
            <a:r>
              <a:rPr lang="cs-CZ" sz="1800" dirty="0">
                <a:solidFill>
                  <a:srgbClr val="7030A0"/>
                </a:solidFill>
              </a:rPr>
              <a:t>, která je podepsána uznávaným elektronickým podpisem, nebo </a:t>
            </a:r>
            <a:r>
              <a:rPr lang="cs-CZ" sz="1800" b="1" dirty="0">
                <a:solidFill>
                  <a:srgbClr val="7030A0"/>
                </a:solidFill>
              </a:rPr>
              <a:t>která je odeslána prostřednictvím datové schránky</a:t>
            </a:r>
            <a:r>
              <a:rPr lang="cs-CZ" sz="1800" dirty="0">
                <a:solidFill>
                  <a:srgbClr val="7030A0"/>
                </a:solidFill>
              </a:rPr>
              <a:t>. </a:t>
            </a:r>
          </a:p>
        </p:txBody>
      </p:sp>
    </p:spTree>
    <p:extLst>
      <p:ext uri="{BB962C8B-B14F-4D97-AF65-F5344CB8AC3E}">
        <p14:creationId xmlns:p14="http://schemas.microsoft.com/office/powerpoint/2010/main" val="169952912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188640"/>
            <a:ext cx="8229600" cy="5937523"/>
          </a:xfrm>
        </p:spPr>
        <p:txBody>
          <a:bodyPr>
            <a:normAutofit/>
          </a:bodyPr>
          <a:lstStyle/>
          <a:p>
            <a:pPr>
              <a:buFont typeface="Wingdings" panose="05000000000000000000" pitchFamily="2" charset="2"/>
              <a:buChar char="§"/>
            </a:pPr>
            <a:r>
              <a:rPr lang="cs-CZ" sz="1800" dirty="0" smtClean="0">
                <a:solidFill>
                  <a:srgbClr val="7030A0"/>
                </a:solidFill>
              </a:rPr>
              <a:t>Absenci nutnosti připojení zaručeného elektronického podpisu k dokumentu odesílanému prostřednictvím DS orgánu veřejné moci potvrzuje </a:t>
            </a:r>
            <a:r>
              <a:rPr lang="cs-CZ" sz="1800" dirty="0">
                <a:solidFill>
                  <a:srgbClr val="7030A0"/>
                </a:solidFill>
              </a:rPr>
              <a:t>aktuální judikatura Nejvyššího správního soudu. Nejvyšší správní soud ve svém rozsudku </a:t>
            </a:r>
            <a:r>
              <a:rPr lang="cs-CZ" sz="1800" dirty="0" err="1">
                <a:solidFill>
                  <a:srgbClr val="7030A0"/>
                </a:solidFill>
              </a:rPr>
              <a:t>sp</a:t>
            </a:r>
            <a:r>
              <a:rPr lang="cs-CZ" sz="1800" dirty="0">
                <a:solidFill>
                  <a:srgbClr val="7030A0"/>
                </a:solidFill>
              </a:rPr>
              <a:t>. zn. 8 As 89/2011 ze dne 17. 2. 2012. Nejvyšší správní soud se v tomto případě zabýval kasační stížností, v níž stěžovatel napadl postup Městského soudu v Praze. Ten totiž odmítl žalobu podanou stěžovatelem prostřednictvím datové schránky s tím, že stěžovatel nepodepsal podání elektronickým podpisem, ani je dodatečně nepotvrdil písemným podáním shodného obsahu. Nejvyšší správní soud se k danému problému vyjádřil tak, že </a:t>
            </a:r>
            <a:r>
              <a:rPr lang="cs-CZ" sz="1800" b="1" dirty="0">
                <a:solidFill>
                  <a:srgbClr val="7030A0"/>
                </a:solidFill>
              </a:rPr>
              <a:t>jestliže bylo podání vůči orgánu veřejné moci učiněno prostřednictvím datové schránky osobou oprávněnou nebo k tomuto úkonu pověřenou, není nutné, aby bylo podání podepsáno zaručeným elektronickým </a:t>
            </a:r>
            <a:r>
              <a:rPr lang="cs-CZ" sz="1800" b="1" dirty="0" smtClean="0">
                <a:solidFill>
                  <a:srgbClr val="7030A0"/>
                </a:solidFill>
              </a:rPr>
              <a:t>podpisem</a:t>
            </a:r>
          </a:p>
          <a:p>
            <a:pPr marL="0" indent="0">
              <a:buNone/>
            </a:pPr>
            <a:endParaRPr lang="cs-CZ" sz="1800" b="1" dirty="0" smtClean="0">
              <a:solidFill>
                <a:srgbClr val="7030A0"/>
              </a:solidFill>
            </a:endParaRPr>
          </a:p>
          <a:p>
            <a:pPr>
              <a:buFont typeface="Wingdings" panose="05000000000000000000" pitchFamily="2" charset="2"/>
              <a:buChar char="§"/>
            </a:pPr>
            <a:r>
              <a:rPr lang="cs-CZ" sz="1800" dirty="0" smtClean="0">
                <a:solidFill>
                  <a:srgbClr val="7030A0"/>
                </a:solidFill>
              </a:rPr>
              <a:t>Pokud je doručena žádost o informaci dle zákona č. 106/1999 Sb., o svobodném přístupu k informacím, ve znění pozdějších předpisů e-mailem bez platného elektronického podpisu, je nutné tuto </a:t>
            </a:r>
            <a:r>
              <a:rPr lang="cs-CZ" sz="1800" dirty="0" err="1" smtClean="0">
                <a:solidFill>
                  <a:srgbClr val="7030A0"/>
                </a:solidFill>
              </a:rPr>
              <a:t>příjmout</a:t>
            </a:r>
            <a:r>
              <a:rPr lang="cs-CZ" sz="1800" dirty="0" smtClean="0">
                <a:solidFill>
                  <a:srgbClr val="7030A0"/>
                </a:solidFill>
              </a:rPr>
              <a:t> a podpis nevyžadovat (rozhodnutí Městského soudu v Praze ze dne 20. prosince 2012 ve věci </a:t>
            </a:r>
            <a:r>
              <a:rPr lang="cs-CZ" sz="1800" dirty="0" err="1" smtClean="0">
                <a:solidFill>
                  <a:srgbClr val="7030A0"/>
                </a:solidFill>
              </a:rPr>
              <a:t>sp</a:t>
            </a:r>
            <a:r>
              <a:rPr lang="cs-CZ" sz="1800" dirty="0" smtClean="0">
                <a:solidFill>
                  <a:srgbClr val="7030A0"/>
                </a:solidFill>
              </a:rPr>
              <a:t>. zn. 8A 52/2012)</a:t>
            </a:r>
          </a:p>
          <a:p>
            <a:pPr marL="0" indent="0">
              <a:buNone/>
            </a:pPr>
            <a:endParaRPr lang="cs-CZ" sz="1800" dirty="0" smtClean="0">
              <a:solidFill>
                <a:srgbClr val="7030A0"/>
              </a:solidFill>
            </a:endParaRPr>
          </a:p>
          <a:p>
            <a:pPr>
              <a:buFont typeface="Wingdings" panose="05000000000000000000" pitchFamily="2" charset="2"/>
              <a:buChar char="§"/>
            </a:pPr>
            <a:r>
              <a:rPr lang="cs-CZ" sz="1800" dirty="0" smtClean="0">
                <a:solidFill>
                  <a:srgbClr val="7030A0"/>
                </a:solidFill>
              </a:rPr>
              <a:t>Stížnosti doručené na e- podatelnu musí být podepsány platným elektronickým podpisem</a:t>
            </a:r>
            <a:endParaRPr lang="cs-CZ" sz="1800" dirty="0">
              <a:solidFill>
                <a:srgbClr val="7030A0"/>
              </a:solidFill>
            </a:endParaRPr>
          </a:p>
        </p:txBody>
      </p:sp>
    </p:spTree>
    <p:extLst>
      <p:ext uri="{BB962C8B-B14F-4D97-AF65-F5344CB8AC3E}">
        <p14:creationId xmlns:p14="http://schemas.microsoft.com/office/powerpoint/2010/main" val="3544219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17.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9/10</a:t>
            </a:r>
            <a:endParaRPr lang="cs-CZ" sz="1800" dirty="0"/>
          </a:p>
        </p:txBody>
      </p:sp>
      <p:sp>
        <p:nvSpPr>
          <p:cNvPr id="5" name="Zástupný symbol pro obsah 4"/>
          <p:cNvSpPr>
            <a:spLocks noGrp="1"/>
          </p:cNvSpPr>
          <p:nvPr>
            <p:ph idx="1"/>
          </p:nvPr>
        </p:nvSpPr>
        <p:spPr>
          <a:xfrm>
            <a:off x="457200" y="1600200"/>
            <a:ext cx="8229600" cy="4853136"/>
          </a:xfrm>
        </p:spPr>
        <p:txBody>
          <a:bodyPr>
            <a:normAutofit/>
          </a:bodyPr>
          <a:lstStyle/>
          <a:p>
            <a:pPr marL="114300" indent="0">
              <a:buNone/>
            </a:pPr>
            <a:r>
              <a:rPr lang="cs-CZ" sz="1800" dirty="0"/>
              <a:t>Mnohem </a:t>
            </a:r>
            <a:r>
              <a:rPr lang="cs-CZ" sz="1800" dirty="0" smtClean="0"/>
              <a:t>jednodušší </a:t>
            </a:r>
            <a:r>
              <a:rPr lang="cs-CZ" sz="1800" dirty="0"/>
              <a:t>spisovou službu v 17. století měli stavové, města, církevní instituce, vrchnost.</a:t>
            </a:r>
          </a:p>
          <a:p>
            <a:pPr marL="800100" lvl="1"/>
            <a:r>
              <a:rPr lang="cs-CZ" sz="1800" dirty="0"/>
              <a:t>Stavové</a:t>
            </a:r>
          </a:p>
          <a:p>
            <a:pPr marL="1200150" lvl="2"/>
            <a:r>
              <a:rPr lang="cs-CZ" sz="1600" dirty="0"/>
              <a:t>Celou písemnou agendu ve výborech a komisích zvládl jediný sekretář s jedním či dvěma písaři. Došlá podání byla evidována v měsíčních fasciklech s jediným abecedním ukazovatelem</a:t>
            </a:r>
          </a:p>
          <a:p>
            <a:pPr marL="1200150" lvl="2"/>
            <a:r>
              <a:rPr lang="cs-CZ" sz="1600" dirty="0"/>
              <a:t>Na Moravě až v roce 1715 došlo ke jmenování vlastního stavovského </a:t>
            </a:r>
            <a:r>
              <a:rPr lang="cs-CZ" sz="1600" dirty="0" smtClean="0"/>
              <a:t>registrátora </a:t>
            </a:r>
            <a:r>
              <a:rPr lang="cs-CZ" sz="1600" i="1" dirty="0" smtClean="0"/>
              <a:t>(úředník vyhledávající spisy, vedoucí </a:t>
            </a:r>
            <a:r>
              <a:rPr lang="cs-CZ" sz="1600" i="1" dirty="0" err="1" smtClean="0"/>
              <a:t>registra</a:t>
            </a:r>
            <a:r>
              <a:rPr lang="cs-CZ" sz="1600" i="1" dirty="0" smtClean="0"/>
              <a:t>) </a:t>
            </a:r>
            <a:r>
              <a:rPr lang="cs-CZ" sz="1600" dirty="0"/>
              <a:t>a až v roce 1753 k založení věcně tříděné zemské </a:t>
            </a:r>
            <a:r>
              <a:rPr lang="cs-CZ" sz="1600" dirty="0" smtClean="0"/>
              <a:t>registratury</a:t>
            </a:r>
          </a:p>
          <a:p>
            <a:pPr marL="971550" lvl="2" indent="0">
              <a:buNone/>
            </a:pPr>
            <a:endParaRPr lang="cs-CZ" sz="1600" dirty="0"/>
          </a:p>
          <a:p>
            <a:pPr marL="800100" lvl="1"/>
            <a:r>
              <a:rPr lang="cs-CZ" sz="1800" dirty="0"/>
              <a:t>Města</a:t>
            </a:r>
          </a:p>
          <a:p>
            <a:pPr marL="1200150" lvl="2"/>
            <a:r>
              <a:rPr lang="cs-CZ" sz="1600" dirty="0"/>
              <a:t>obdobná situace jako u stavů</a:t>
            </a:r>
          </a:p>
          <a:p>
            <a:pPr marL="1200150" lvl="2"/>
            <a:r>
              <a:rPr lang="cs-CZ" sz="1600" dirty="0"/>
              <a:t>Více práce s vedením některých úředních knih a protokolů</a:t>
            </a:r>
          </a:p>
          <a:p>
            <a:pPr marL="1200150" lvl="2"/>
            <a:r>
              <a:rPr lang="cs-CZ" sz="1600" dirty="0"/>
              <a:t>Do roku 1753 (vydání císařského reskriptu) záleželo jen na příslušné městské radě, jak povede svoji kancelář a zda se syndik postará o vhodné ukládání </a:t>
            </a:r>
            <a:r>
              <a:rPr lang="cs-CZ" sz="1600" dirty="0" smtClean="0"/>
              <a:t>spisů</a:t>
            </a:r>
          </a:p>
          <a:p>
            <a:pPr marL="1657350" lvl="3"/>
            <a:r>
              <a:rPr lang="cs-CZ" sz="1600" dirty="0" smtClean="0"/>
              <a:t>Syndik - úředník</a:t>
            </a:r>
            <a:r>
              <a:rPr lang="cs-CZ" sz="1600" dirty="0"/>
              <a:t>, který </a:t>
            </a:r>
            <a:r>
              <a:rPr lang="cs-CZ" sz="1600" dirty="0" smtClean="0"/>
              <a:t>zabezpečoval agendu městského úřadu</a:t>
            </a:r>
            <a:r>
              <a:rPr lang="cs-CZ" sz="1600" dirty="0" smtClean="0">
                <a:hlinkClick r:id="rId2"/>
              </a:rPr>
              <a:t> </a:t>
            </a:r>
            <a:r>
              <a:rPr lang="cs-CZ" sz="1600" dirty="0"/>
              <a:t>ve </a:t>
            </a:r>
            <a:r>
              <a:rPr lang="cs-CZ" sz="1600" dirty="0" smtClean="0"/>
              <a:t>středověku</a:t>
            </a:r>
            <a:endParaRPr lang="cs-CZ" sz="1600" dirty="0"/>
          </a:p>
          <a:p>
            <a:endParaRPr lang="cs-CZ" sz="1600" dirty="0"/>
          </a:p>
        </p:txBody>
      </p:sp>
    </p:spTree>
    <p:extLst>
      <p:ext uri="{BB962C8B-B14F-4D97-AF65-F5344CB8AC3E}">
        <p14:creationId xmlns:p14="http://schemas.microsoft.com/office/powerpoint/2010/main" val="1195135040"/>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994122"/>
          </a:xfrm>
        </p:spPr>
        <p:txBody>
          <a:bodyPr>
            <a:normAutofit/>
          </a:bodyPr>
          <a:lstStyle/>
          <a:p>
            <a:r>
              <a:rPr lang="cs-CZ" sz="2400" dirty="0" smtClean="0">
                <a:solidFill>
                  <a:srgbClr val="FF0000"/>
                </a:solidFill>
              </a:rPr>
              <a:t>Označování  </a:t>
            </a:r>
            <a:r>
              <a:rPr lang="cs-CZ" sz="2400" dirty="0">
                <a:solidFill>
                  <a:srgbClr val="FF0000"/>
                </a:solidFill>
              </a:rPr>
              <a:t>dokumentů</a:t>
            </a:r>
            <a:br>
              <a:rPr lang="cs-CZ" sz="2400" dirty="0">
                <a:solidFill>
                  <a:srgbClr val="FF0000"/>
                </a:solidFill>
              </a:rPr>
            </a:br>
            <a:r>
              <a:rPr lang="cs-CZ" sz="1600" dirty="0">
                <a:solidFill>
                  <a:srgbClr val="FF0000"/>
                </a:solidFill>
              </a:rPr>
              <a:t>§ 64 AZ, § </a:t>
            </a:r>
            <a:r>
              <a:rPr lang="cs-CZ" sz="1600" dirty="0" smtClean="0">
                <a:solidFill>
                  <a:srgbClr val="FF0000"/>
                </a:solidFill>
              </a:rPr>
              <a:t>7 Vyhlášky</a:t>
            </a:r>
            <a:endParaRPr lang="cs-CZ" sz="1600" dirty="0"/>
          </a:p>
        </p:txBody>
      </p:sp>
      <p:sp>
        <p:nvSpPr>
          <p:cNvPr id="5" name="Zástupný symbol pro obsah 4"/>
          <p:cNvSpPr>
            <a:spLocks noGrp="1"/>
          </p:cNvSpPr>
          <p:nvPr>
            <p:ph idx="1"/>
          </p:nvPr>
        </p:nvSpPr>
        <p:spPr>
          <a:xfrm>
            <a:off x="457200" y="1196752"/>
            <a:ext cx="8229600" cy="5400600"/>
          </a:xfrm>
        </p:spPr>
        <p:txBody>
          <a:bodyPr>
            <a:normAutofit fontScale="25000" lnSpcReduction="20000"/>
          </a:bodyPr>
          <a:lstStyle/>
          <a:p>
            <a:pPr marL="0" indent="0" algn="ctr">
              <a:buNone/>
            </a:pPr>
            <a:r>
              <a:rPr lang="cs-CZ" sz="7200" dirty="0">
                <a:solidFill>
                  <a:srgbClr val="FF0000"/>
                </a:solidFill>
              </a:rPr>
              <a:t>§ 7</a:t>
            </a:r>
          </a:p>
          <a:p>
            <a:pPr marL="0" indent="0">
              <a:buNone/>
            </a:pPr>
            <a:endParaRPr lang="cs-CZ" sz="1800" b="1" dirty="0"/>
          </a:p>
          <a:p>
            <a:pPr marL="0" indent="0">
              <a:buNone/>
            </a:pPr>
            <a:r>
              <a:rPr lang="cs-CZ" sz="1800" i="1" dirty="0" smtClean="0"/>
              <a:t>(</a:t>
            </a:r>
            <a:r>
              <a:rPr lang="cs-CZ" sz="7200" i="1" dirty="0" smtClean="0"/>
              <a:t>1)</a:t>
            </a:r>
            <a:r>
              <a:rPr lang="cs-CZ" sz="7200" dirty="0" smtClean="0"/>
              <a:t> Jednoznačný </a:t>
            </a:r>
            <a:r>
              <a:rPr lang="cs-CZ" sz="7200" dirty="0"/>
              <a:t>identifikátor obsahuje zejména označení </a:t>
            </a:r>
            <a:r>
              <a:rPr lang="cs-CZ" sz="7200" dirty="0" smtClean="0"/>
              <a:t>původce</a:t>
            </a:r>
            <a:r>
              <a:rPr lang="cs-CZ" sz="7200" dirty="0"/>
              <a:t>, popřípadě zkratku </a:t>
            </a:r>
            <a:endParaRPr lang="cs-CZ" sz="7200" dirty="0" smtClean="0"/>
          </a:p>
          <a:p>
            <a:pPr marL="0" indent="0">
              <a:buNone/>
            </a:pPr>
            <a:r>
              <a:rPr lang="cs-CZ" sz="7200" dirty="0" smtClean="0"/>
              <a:t>     označení </a:t>
            </a:r>
            <a:r>
              <a:rPr lang="cs-CZ" sz="7200" dirty="0"/>
              <a:t>původce, a alfanumerický kód. </a:t>
            </a:r>
            <a:r>
              <a:rPr lang="cs-CZ" sz="7200" dirty="0" smtClean="0"/>
              <a:t>Jednoznačný </a:t>
            </a:r>
            <a:r>
              <a:rPr lang="cs-CZ" sz="7200" dirty="0"/>
              <a:t>identifikátor musí být </a:t>
            </a:r>
            <a:endParaRPr lang="cs-CZ" sz="7200" dirty="0" smtClean="0"/>
          </a:p>
          <a:p>
            <a:pPr marL="0" indent="0">
              <a:buNone/>
            </a:pPr>
            <a:r>
              <a:rPr lang="cs-CZ" sz="7200" dirty="0"/>
              <a:t> </a:t>
            </a:r>
            <a:r>
              <a:rPr lang="cs-CZ" sz="7200" dirty="0" smtClean="0"/>
              <a:t>    neoddělitelně </a:t>
            </a:r>
            <a:r>
              <a:rPr lang="cs-CZ" sz="7200" dirty="0"/>
              <a:t>spojen s dokumentem, který označuje</a:t>
            </a:r>
            <a:r>
              <a:rPr lang="cs-CZ" sz="7200" dirty="0" smtClean="0"/>
              <a:t>.</a:t>
            </a:r>
          </a:p>
          <a:p>
            <a:pPr marL="0" indent="0">
              <a:buNone/>
            </a:pPr>
            <a:endParaRPr lang="cs-CZ" sz="7200" dirty="0"/>
          </a:p>
          <a:p>
            <a:pPr marL="0" indent="0">
              <a:buNone/>
            </a:pPr>
            <a:r>
              <a:rPr lang="cs-CZ" sz="7200" i="1" dirty="0"/>
              <a:t>(2)</a:t>
            </a:r>
            <a:r>
              <a:rPr lang="cs-CZ" sz="7200" dirty="0"/>
              <a:t> J</a:t>
            </a:r>
            <a:r>
              <a:rPr lang="cs-CZ" sz="7200" dirty="0" smtClean="0"/>
              <a:t>ednoznačným identifikátorem se neoznačuje  </a:t>
            </a:r>
            <a:r>
              <a:rPr lang="cs-CZ" sz="7200" dirty="0"/>
              <a:t>doručený dokument v digitální </a:t>
            </a:r>
            <a:endParaRPr lang="cs-CZ" sz="7200" dirty="0" smtClean="0"/>
          </a:p>
          <a:p>
            <a:pPr marL="0" indent="0">
              <a:buNone/>
            </a:pPr>
            <a:r>
              <a:rPr lang="cs-CZ" sz="7200" dirty="0"/>
              <a:t> </a:t>
            </a:r>
            <a:r>
              <a:rPr lang="cs-CZ" sz="7200" dirty="0" smtClean="0"/>
              <a:t>    podobě</a:t>
            </a:r>
            <a:r>
              <a:rPr lang="cs-CZ" sz="7200" dirty="0"/>
              <a:t>, který byl převeden podle § 6 odst. 1</a:t>
            </a:r>
            <a:r>
              <a:rPr lang="cs-CZ" sz="7200" dirty="0" smtClean="0"/>
              <a:t>. </a:t>
            </a:r>
            <a:r>
              <a:rPr lang="cs-CZ" sz="7200" dirty="0" smtClean="0">
                <a:solidFill>
                  <a:srgbClr val="7030A0"/>
                </a:solidFill>
              </a:rPr>
              <a:t>(SSL)</a:t>
            </a:r>
          </a:p>
          <a:p>
            <a:pPr marL="0" indent="0">
              <a:buNone/>
            </a:pPr>
            <a:endParaRPr lang="cs-CZ" sz="7200" dirty="0">
              <a:solidFill>
                <a:srgbClr val="7030A0"/>
              </a:solidFill>
            </a:endParaRPr>
          </a:p>
          <a:p>
            <a:pPr marL="0" indent="0">
              <a:buNone/>
            </a:pPr>
            <a:r>
              <a:rPr lang="cs-CZ" sz="7200" i="1" dirty="0"/>
              <a:t>(</a:t>
            </a:r>
            <a:r>
              <a:rPr lang="cs-CZ" sz="7200" i="1" dirty="0" smtClean="0"/>
              <a:t>3)</a:t>
            </a:r>
            <a:r>
              <a:rPr lang="cs-CZ" sz="7200" dirty="0"/>
              <a:t> </a:t>
            </a:r>
            <a:r>
              <a:rPr lang="cs-CZ" sz="7200" dirty="0" smtClean="0"/>
              <a:t>Doručený </a:t>
            </a:r>
            <a:r>
              <a:rPr lang="cs-CZ" sz="7200" dirty="0"/>
              <a:t>dokument v digitální podobě a dokument v digitální podobě vyhotovený </a:t>
            </a:r>
            <a:endParaRPr lang="cs-CZ" sz="7200" dirty="0" smtClean="0"/>
          </a:p>
          <a:p>
            <a:pPr marL="0" indent="0">
              <a:buNone/>
            </a:pPr>
            <a:r>
              <a:rPr lang="cs-CZ" sz="7200" dirty="0"/>
              <a:t> </a:t>
            </a:r>
            <a:r>
              <a:rPr lang="cs-CZ" sz="7200" dirty="0" smtClean="0"/>
              <a:t>    veřejnoprávním </a:t>
            </a:r>
            <a:r>
              <a:rPr lang="cs-CZ" sz="7200" dirty="0"/>
              <a:t>původcem </a:t>
            </a:r>
            <a:r>
              <a:rPr lang="cs-CZ" sz="7200" dirty="0" smtClean="0"/>
              <a:t>se opatří jednoznačným identifikátorem</a:t>
            </a:r>
            <a:r>
              <a:rPr lang="cs-CZ" sz="7200" dirty="0"/>
              <a:t>, který je s </a:t>
            </a:r>
            <a:endParaRPr lang="cs-CZ" sz="7200" dirty="0" smtClean="0"/>
          </a:p>
          <a:p>
            <a:pPr marL="0" indent="0">
              <a:buNone/>
            </a:pPr>
            <a:r>
              <a:rPr lang="cs-CZ" sz="7200" dirty="0"/>
              <a:t> </a:t>
            </a:r>
            <a:r>
              <a:rPr lang="cs-CZ" sz="7200" dirty="0" smtClean="0"/>
              <a:t>    dokumentem </a:t>
            </a:r>
            <a:r>
              <a:rPr lang="cs-CZ" sz="7200" dirty="0"/>
              <a:t>spojen prostředky elektronického systému spisové služby</a:t>
            </a:r>
            <a:r>
              <a:rPr lang="cs-CZ" sz="7200" dirty="0" smtClean="0"/>
              <a:t>.</a:t>
            </a:r>
          </a:p>
          <a:p>
            <a:pPr marL="0" indent="0">
              <a:buNone/>
            </a:pPr>
            <a:endParaRPr lang="cs-CZ" sz="7200" dirty="0"/>
          </a:p>
          <a:p>
            <a:pPr marL="0" indent="0">
              <a:buNone/>
            </a:pPr>
            <a:r>
              <a:rPr lang="cs-CZ" sz="7200" i="1" dirty="0"/>
              <a:t>(4)</a:t>
            </a:r>
            <a:r>
              <a:rPr lang="cs-CZ" sz="7200" dirty="0"/>
              <a:t> </a:t>
            </a:r>
            <a:r>
              <a:rPr lang="cs-CZ" sz="7200" dirty="0" smtClean="0"/>
              <a:t>Při </a:t>
            </a:r>
            <a:r>
              <a:rPr lang="cs-CZ" sz="7200" dirty="0"/>
              <a:t>převedení dokumentu v analogové podobě do dokumentu v digitální podobě </a:t>
            </a:r>
            <a:endParaRPr lang="cs-CZ" sz="7200" dirty="0" smtClean="0"/>
          </a:p>
          <a:p>
            <a:pPr marL="0" indent="0">
              <a:buNone/>
            </a:pPr>
            <a:r>
              <a:rPr lang="cs-CZ" sz="7200" dirty="0"/>
              <a:t> </a:t>
            </a:r>
            <a:r>
              <a:rPr lang="cs-CZ" sz="7200" dirty="0" smtClean="0"/>
              <a:t>     podle </a:t>
            </a:r>
            <a:r>
              <a:rPr lang="cs-CZ" sz="7200" dirty="0"/>
              <a:t>§ 6 odst. 2</a:t>
            </a:r>
            <a:r>
              <a:rPr lang="cs-CZ" sz="7200" dirty="0" smtClean="0"/>
              <a:t>, </a:t>
            </a:r>
            <a:r>
              <a:rPr lang="cs-CZ" sz="7200" dirty="0" smtClean="0">
                <a:solidFill>
                  <a:srgbClr val="7030A0"/>
                </a:solidFill>
              </a:rPr>
              <a:t>(SSE) </a:t>
            </a:r>
            <a:r>
              <a:rPr lang="cs-CZ" sz="7200" dirty="0"/>
              <a:t>při změně datového formátu dokumentu v digitální podobě </a:t>
            </a:r>
            <a:endParaRPr lang="cs-CZ" sz="7200" dirty="0" smtClean="0"/>
          </a:p>
          <a:p>
            <a:pPr marL="0" indent="0">
              <a:buNone/>
            </a:pPr>
            <a:r>
              <a:rPr lang="cs-CZ" sz="7200" dirty="0"/>
              <a:t> </a:t>
            </a:r>
            <a:r>
              <a:rPr lang="cs-CZ" sz="7200" dirty="0" smtClean="0"/>
              <a:t>     nebo </a:t>
            </a:r>
            <a:r>
              <a:rPr lang="cs-CZ" sz="7200" dirty="0"/>
              <a:t>při převedení dokumentu v digitální podobě do dokumentu v analogové </a:t>
            </a:r>
            <a:endParaRPr lang="cs-CZ" sz="7200" dirty="0" smtClean="0"/>
          </a:p>
          <a:p>
            <a:pPr marL="0" indent="0">
              <a:buNone/>
            </a:pPr>
            <a:r>
              <a:rPr lang="cs-CZ" sz="7200" dirty="0"/>
              <a:t> </a:t>
            </a:r>
            <a:r>
              <a:rPr lang="cs-CZ" sz="7200" dirty="0" smtClean="0"/>
              <a:t>     podobě se zachová označení </a:t>
            </a:r>
            <a:r>
              <a:rPr lang="cs-CZ" sz="7200" dirty="0"/>
              <a:t>převáděného dokumentu i pro dokument vzniklý </a:t>
            </a:r>
            <a:endParaRPr lang="cs-CZ" sz="7200" dirty="0" smtClean="0"/>
          </a:p>
          <a:p>
            <a:pPr marL="0" indent="0">
              <a:buNone/>
            </a:pPr>
            <a:r>
              <a:rPr lang="cs-CZ" sz="7200" dirty="0"/>
              <a:t> </a:t>
            </a:r>
            <a:r>
              <a:rPr lang="cs-CZ" sz="7200" dirty="0" smtClean="0"/>
              <a:t>     převedením.</a:t>
            </a:r>
          </a:p>
          <a:p>
            <a:pPr marL="0" indent="0">
              <a:buNone/>
            </a:pPr>
            <a:endParaRPr lang="cs-CZ" sz="7200" dirty="0"/>
          </a:p>
          <a:p>
            <a:pPr marL="0" indent="0">
              <a:buNone/>
            </a:pPr>
            <a:endParaRPr lang="cs-CZ" sz="1800" dirty="0" smtClean="0"/>
          </a:p>
        </p:txBody>
      </p:sp>
    </p:spTree>
    <p:extLst>
      <p:ext uri="{BB962C8B-B14F-4D97-AF65-F5344CB8AC3E}">
        <p14:creationId xmlns:p14="http://schemas.microsoft.com/office/powerpoint/2010/main" val="1813504730"/>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solidFill>
                  <a:srgbClr val="FF0000"/>
                </a:solidFill>
              </a:rPr>
              <a:t>Evidence dokumentů</a:t>
            </a:r>
            <a:r>
              <a:rPr lang="cs-CZ" sz="52800" dirty="0">
                <a:solidFill>
                  <a:srgbClr val="FF0000"/>
                </a:solidFill>
              </a:rPr>
              <a:t/>
            </a:r>
            <a:br>
              <a:rPr lang="cs-CZ" sz="52800" dirty="0">
                <a:solidFill>
                  <a:srgbClr val="FF0000"/>
                </a:solidFill>
              </a:rPr>
            </a:br>
            <a:r>
              <a:rPr lang="cs-CZ" sz="1600" dirty="0">
                <a:solidFill>
                  <a:srgbClr val="FF0000"/>
                </a:solidFill>
              </a:rPr>
              <a:t>§ 64 AZ, § </a:t>
            </a:r>
            <a:r>
              <a:rPr lang="cs-CZ" sz="1600" dirty="0" smtClean="0">
                <a:solidFill>
                  <a:srgbClr val="FF0000"/>
                </a:solidFill>
              </a:rPr>
              <a:t>8-11 </a:t>
            </a:r>
            <a:r>
              <a:rPr lang="cs-CZ" sz="1600" dirty="0">
                <a:solidFill>
                  <a:srgbClr val="FF0000"/>
                </a:solidFill>
              </a:rPr>
              <a:t>Vyhlášky</a:t>
            </a:r>
            <a:endParaRPr lang="cs-CZ" sz="1600" dirty="0"/>
          </a:p>
        </p:txBody>
      </p:sp>
      <p:sp>
        <p:nvSpPr>
          <p:cNvPr id="3" name="Zástupný symbol pro obsah 2"/>
          <p:cNvSpPr>
            <a:spLocks noGrp="1"/>
          </p:cNvSpPr>
          <p:nvPr>
            <p:ph idx="1"/>
          </p:nvPr>
        </p:nvSpPr>
        <p:spPr>
          <a:xfrm>
            <a:off x="457200" y="1196752"/>
            <a:ext cx="8229600" cy="5400600"/>
          </a:xfrm>
        </p:spPr>
        <p:txBody>
          <a:bodyPr>
            <a:normAutofit/>
          </a:bodyPr>
          <a:lstStyle/>
          <a:p>
            <a:pPr marL="0" indent="0">
              <a:buNone/>
            </a:pPr>
            <a:endParaRPr lang="cs-CZ" sz="1600" b="1" dirty="0"/>
          </a:p>
          <a:p>
            <a:pPr marL="0" indent="0" algn="ctr">
              <a:buNone/>
            </a:pPr>
            <a:r>
              <a:rPr lang="cs-CZ" sz="1800" dirty="0">
                <a:solidFill>
                  <a:srgbClr val="FF0000"/>
                </a:solidFill>
              </a:rPr>
              <a:t>§ 8</a:t>
            </a:r>
          </a:p>
          <a:p>
            <a:pPr marL="0" indent="0">
              <a:buNone/>
            </a:pPr>
            <a:r>
              <a:rPr lang="cs-CZ" sz="1800" i="1" dirty="0" smtClean="0"/>
              <a:t>(1)</a:t>
            </a:r>
            <a:r>
              <a:rPr lang="cs-CZ" sz="1800" dirty="0" smtClean="0"/>
              <a:t> </a:t>
            </a:r>
          </a:p>
          <a:p>
            <a:r>
              <a:rPr lang="cs-CZ" sz="1800" dirty="0" smtClean="0"/>
              <a:t>Veřejnoprávní </a:t>
            </a:r>
            <a:r>
              <a:rPr lang="cs-CZ" sz="1800" dirty="0"/>
              <a:t>původce eviduje dokumenty v základní evidenční pomůcce. </a:t>
            </a:r>
            <a:endParaRPr lang="cs-CZ" sz="1800" dirty="0" smtClean="0"/>
          </a:p>
          <a:p>
            <a:pPr lvl="1"/>
            <a:r>
              <a:rPr lang="cs-CZ" sz="1800" dirty="0" smtClean="0"/>
              <a:t>Základní </a:t>
            </a:r>
            <a:r>
              <a:rPr lang="cs-CZ" sz="1800" dirty="0"/>
              <a:t>evidenční pomůckou spisové služby vykonávané v elektronické podobě v elektronickém systému spisové služby je elektronický systém spisové služby. </a:t>
            </a:r>
            <a:endParaRPr lang="cs-CZ" sz="1800" dirty="0" smtClean="0"/>
          </a:p>
          <a:p>
            <a:pPr lvl="1"/>
            <a:r>
              <a:rPr lang="cs-CZ" sz="1800" dirty="0" smtClean="0"/>
              <a:t>Základní </a:t>
            </a:r>
            <a:r>
              <a:rPr lang="cs-CZ" sz="1800" dirty="0"/>
              <a:t>evidenční pomůckou spisové služby vykonávané v listinné podobě je podací deník; </a:t>
            </a:r>
            <a:endParaRPr lang="cs-CZ" sz="1800" dirty="0" smtClean="0"/>
          </a:p>
          <a:p>
            <a:pPr lvl="2"/>
            <a:r>
              <a:rPr lang="cs-CZ" sz="1800" dirty="0" smtClean="0"/>
              <a:t>podací </a:t>
            </a:r>
            <a:r>
              <a:rPr lang="cs-CZ" sz="1800" dirty="0"/>
              <a:t>deník je kniha vytvořená ze svázaných a očíslovaných listů tiskopisů, označená názvem veřejnoprávního původce, pro něhož je vedena, časovým obdobím, v němž je užívána, a počtem všech listů</a:t>
            </a:r>
            <a:r>
              <a:rPr lang="cs-CZ" sz="1800" dirty="0" smtClean="0"/>
              <a:t>.</a:t>
            </a:r>
            <a:endParaRPr lang="cs-CZ" sz="1800" dirty="0"/>
          </a:p>
          <a:p>
            <a:pPr marL="0" indent="0">
              <a:buNone/>
            </a:pPr>
            <a:endParaRPr lang="cs-CZ" sz="1600" dirty="0"/>
          </a:p>
          <a:p>
            <a:pPr marL="0" indent="0">
              <a:buNone/>
            </a:pPr>
            <a:endParaRPr lang="cs-CZ" sz="1600" dirty="0">
              <a:solidFill>
                <a:srgbClr val="7030A0"/>
              </a:solidFill>
            </a:endParaRPr>
          </a:p>
          <a:p>
            <a:pPr marL="0" indent="0">
              <a:buNone/>
            </a:pPr>
            <a:endParaRPr lang="cs-CZ" sz="1600" dirty="0"/>
          </a:p>
        </p:txBody>
      </p:sp>
    </p:spTree>
    <p:extLst>
      <p:ext uri="{BB962C8B-B14F-4D97-AF65-F5344CB8AC3E}">
        <p14:creationId xmlns:p14="http://schemas.microsoft.com/office/powerpoint/2010/main" val="2585601845"/>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Evidence dokumentů</a:t>
            </a:r>
            <a:r>
              <a:rPr lang="cs-CZ" sz="79200" dirty="0">
                <a:solidFill>
                  <a:srgbClr val="FF0000"/>
                </a:solidFill>
              </a:rPr>
              <a:t/>
            </a:r>
            <a:br>
              <a:rPr lang="cs-CZ" sz="79200" dirty="0">
                <a:solidFill>
                  <a:srgbClr val="FF0000"/>
                </a:solidFill>
              </a:rPr>
            </a:br>
            <a:r>
              <a:rPr lang="cs-CZ" sz="1800" dirty="0">
                <a:solidFill>
                  <a:srgbClr val="FF0000"/>
                </a:solidFill>
              </a:rPr>
              <a:t>§ 64 AZ, § 8-11 Vyhlášky</a:t>
            </a:r>
            <a:endParaRPr lang="cs-CZ" sz="1800" dirty="0"/>
          </a:p>
        </p:txBody>
      </p:sp>
      <p:sp>
        <p:nvSpPr>
          <p:cNvPr id="3" name="Zástupný symbol pro obsah 2"/>
          <p:cNvSpPr>
            <a:spLocks noGrp="1"/>
          </p:cNvSpPr>
          <p:nvPr>
            <p:ph idx="1"/>
          </p:nvPr>
        </p:nvSpPr>
        <p:spPr>
          <a:xfrm>
            <a:off x="457200" y="1268760"/>
            <a:ext cx="8229600" cy="5328592"/>
          </a:xfrm>
        </p:spPr>
        <p:txBody>
          <a:bodyPr>
            <a:normAutofit/>
          </a:bodyPr>
          <a:lstStyle/>
          <a:p>
            <a:pPr marL="0" indent="0" algn="ctr">
              <a:buNone/>
            </a:pPr>
            <a:r>
              <a:rPr lang="cs-CZ" sz="2400" dirty="0">
                <a:solidFill>
                  <a:srgbClr val="FF0000"/>
                </a:solidFill>
              </a:rPr>
              <a:t>§ 8</a:t>
            </a:r>
            <a:endParaRPr lang="cs-CZ" sz="2400" dirty="0" smtClean="0"/>
          </a:p>
          <a:p>
            <a:pPr marL="0" indent="0">
              <a:buNone/>
            </a:pPr>
            <a:r>
              <a:rPr lang="cs-CZ" sz="1800" i="1" dirty="0"/>
              <a:t>(2)</a:t>
            </a:r>
            <a:r>
              <a:rPr lang="cs-CZ" sz="1800" dirty="0"/>
              <a:t> </a:t>
            </a:r>
          </a:p>
          <a:p>
            <a:r>
              <a:rPr lang="cs-CZ" sz="1800" dirty="0" smtClean="0"/>
              <a:t>Stanoví-li </a:t>
            </a:r>
            <a:r>
              <a:rPr lang="cs-CZ" sz="1800" dirty="0"/>
              <a:t>jiný právní předpis nebo veřejnoprávní původce ve spisovém řádu,  původce eviduje dokumenty v samostatné evidenční pomůcce, kterou je samostatná evidence dokumentů; dokumenty evidované v samostatné evidenci dokumentů veřejnoprávní původce neeviduje v základní evidenční pomůcce. </a:t>
            </a:r>
            <a:endParaRPr lang="cs-CZ" sz="1800" dirty="0" smtClean="0"/>
          </a:p>
          <a:p>
            <a:pPr marL="0" indent="0">
              <a:buNone/>
            </a:pPr>
            <a:endParaRPr lang="cs-CZ" sz="1800" dirty="0"/>
          </a:p>
          <a:p>
            <a:r>
              <a:rPr lang="cs-CZ" sz="1800" dirty="0"/>
              <a:t>Samostatná evidence dokumentů vedená v elektronické podobě musí být v souladu s požadavky stanovenými národním standardem. </a:t>
            </a:r>
            <a:endParaRPr lang="cs-CZ" sz="1800" dirty="0" smtClean="0"/>
          </a:p>
          <a:p>
            <a:pPr marL="0" indent="0">
              <a:buNone/>
            </a:pPr>
            <a:endParaRPr lang="cs-CZ" sz="1800" dirty="0"/>
          </a:p>
          <a:p>
            <a:r>
              <a:rPr lang="cs-CZ" sz="1800" dirty="0"/>
              <a:t>Samostatná evidence dokumentů v listinné podobě je kniha vytvořená ze svázaných a očíslovaných listů tiskopisů, označená názvem veřejnoprávního původce, pro něhož je vedena, druhem dokumentů, které jsou v ní evidovány, časovým obdobím, v němž je užívána, a počtem všech listů</a:t>
            </a:r>
            <a:r>
              <a:rPr lang="cs-CZ" sz="1800" dirty="0" smtClean="0"/>
              <a:t>.</a:t>
            </a:r>
          </a:p>
          <a:p>
            <a:pPr marL="514350" lvl="1" indent="0">
              <a:buNone/>
            </a:pPr>
            <a:endParaRPr lang="cs-CZ" sz="3000" dirty="0">
              <a:solidFill>
                <a:srgbClr val="7030A0"/>
              </a:solidFill>
            </a:endParaRPr>
          </a:p>
          <a:p>
            <a:pPr marL="0" indent="0">
              <a:buNone/>
            </a:pPr>
            <a:endParaRPr lang="cs-CZ" dirty="0"/>
          </a:p>
        </p:txBody>
      </p:sp>
    </p:spTree>
    <p:extLst>
      <p:ext uri="{BB962C8B-B14F-4D97-AF65-F5344CB8AC3E}">
        <p14:creationId xmlns:p14="http://schemas.microsoft.com/office/powerpoint/2010/main" val="147929855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Evidence dokumentů</a:t>
            </a:r>
            <a:br>
              <a:rPr lang="cs-CZ" sz="2400" dirty="0">
                <a:solidFill>
                  <a:srgbClr val="FF0000"/>
                </a:solidFill>
              </a:rPr>
            </a:br>
            <a:r>
              <a:rPr lang="cs-CZ" sz="1800" dirty="0">
                <a:solidFill>
                  <a:srgbClr val="FF0000"/>
                </a:solidFill>
              </a:rPr>
              <a:t>§ 64 AZ, § 8-11 Vyhlášky</a:t>
            </a:r>
            <a:endParaRPr lang="cs-CZ" sz="1800" dirty="0"/>
          </a:p>
        </p:txBody>
      </p:sp>
      <p:sp>
        <p:nvSpPr>
          <p:cNvPr id="3" name="Zástupný symbol pro obsah 2"/>
          <p:cNvSpPr>
            <a:spLocks noGrp="1"/>
          </p:cNvSpPr>
          <p:nvPr>
            <p:ph idx="1"/>
          </p:nvPr>
        </p:nvSpPr>
        <p:spPr/>
        <p:txBody>
          <a:bodyPr>
            <a:normAutofit/>
          </a:bodyPr>
          <a:lstStyle/>
          <a:p>
            <a:pPr marL="457200" lvl="1" indent="0">
              <a:buNone/>
            </a:pPr>
            <a:r>
              <a:rPr lang="cs-CZ" sz="1900" dirty="0" smtClean="0">
                <a:solidFill>
                  <a:srgbClr val="7030A0"/>
                </a:solidFill>
              </a:rPr>
              <a:t>Samostatné evidence:</a:t>
            </a:r>
          </a:p>
          <a:p>
            <a:pPr lvl="1"/>
            <a:r>
              <a:rPr lang="cs-CZ" sz="1900" dirty="0" smtClean="0">
                <a:solidFill>
                  <a:srgbClr val="7030A0"/>
                </a:solidFill>
              </a:rPr>
              <a:t>Nařízení </a:t>
            </a:r>
            <a:r>
              <a:rPr lang="cs-CZ" sz="1900" dirty="0">
                <a:solidFill>
                  <a:srgbClr val="7030A0"/>
                </a:solidFill>
              </a:rPr>
              <a:t>vlády č. 145/2015 Sb., o opatřeních souvisejících s oznamováním podezření ze spáchání protiprávního jednání ve služebním úřadu</a:t>
            </a:r>
          </a:p>
          <a:p>
            <a:pPr lvl="2"/>
            <a:r>
              <a:rPr lang="cs-CZ" sz="1900" dirty="0">
                <a:solidFill>
                  <a:srgbClr val="7030A0"/>
                </a:solidFill>
              </a:rPr>
              <a:t>Povinnost evidovat oznámení a s nimi související dokumenty v samostatné evidenci dokumentů</a:t>
            </a:r>
          </a:p>
          <a:p>
            <a:pPr lvl="2"/>
            <a:r>
              <a:rPr lang="cs-CZ" sz="1900" dirty="0">
                <a:solidFill>
                  <a:srgbClr val="7030A0"/>
                </a:solidFill>
              </a:rPr>
              <a:t>Spis se vede odděleně od ostatních spisů</a:t>
            </a:r>
          </a:p>
          <a:p>
            <a:pPr lvl="2"/>
            <a:r>
              <a:rPr lang="cs-CZ" sz="1900" dirty="0">
                <a:solidFill>
                  <a:srgbClr val="7030A0"/>
                </a:solidFill>
              </a:rPr>
              <a:t>Skartační lhůta je </a:t>
            </a:r>
            <a:r>
              <a:rPr lang="cs-CZ" sz="1900" dirty="0" smtClean="0">
                <a:solidFill>
                  <a:srgbClr val="7030A0"/>
                </a:solidFill>
              </a:rPr>
              <a:t>S3</a:t>
            </a:r>
          </a:p>
          <a:p>
            <a:pPr lvl="1"/>
            <a:r>
              <a:rPr lang="cs-CZ" sz="1900" dirty="0" smtClean="0">
                <a:solidFill>
                  <a:srgbClr val="7030A0"/>
                </a:solidFill>
              </a:rPr>
              <a:t>Veřejné </a:t>
            </a:r>
            <a:r>
              <a:rPr lang="cs-CZ" sz="1900" dirty="0">
                <a:solidFill>
                  <a:srgbClr val="7030A0"/>
                </a:solidFill>
              </a:rPr>
              <a:t>zakázky - § 69 zákona č. 137/2006 Sb., o veřejných zakázkách, v </a:t>
            </a:r>
            <a:r>
              <a:rPr lang="cs-CZ" sz="1900" dirty="0" smtClean="0">
                <a:solidFill>
                  <a:srgbClr val="7030A0"/>
                </a:solidFill>
              </a:rPr>
              <a:t>platném </a:t>
            </a:r>
            <a:r>
              <a:rPr lang="cs-CZ" sz="1900" dirty="0">
                <a:solidFill>
                  <a:srgbClr val="7030A0"/>
                </a:solidFill>
              </a:rPr>
              <a:t>znění</a:t>
            </a:r>
          </a:p>
          <a:p>
            <a:pPr marL="0" indent="0">
              <a:buNone/>
            </a:pPr>
            <a:endParaRPr lang="cs-CZ" sz="1800" dirty="0"/>
          </a:p>
        </p:txBody>
      </p:sp>
    </p:spTree>
    <p:extLst>
      <p:ext uri="{BB962C8B-B14F-4D97-AF65-F5344CB8AC3E}">
        <p14:creationId xmlns:p14="http://schemas.microsoft.com/office/powerpoint/2010/main" val="104132067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a:solidFill>
                  <a:srgbClr val="FF0000"/>
                </a:solidFill>
              </a:rPr>
              <a:t>Evidence dokumentů</a:t>
            </a:r>
            <a:br>
              <a:rPr lang="cs-CZ" sz="2400" dirty="0">
                <a:solidFill>
                  <a:srgbClr val="FF0000"/>
                </a:solidFill>
              </a:rPr>
            </a:br>
            <a:r>
              <a:rPr lang="cs-CZ" sz="1600" dirty="0">
                <a:solidFill>
                  <a:srgbClr val="FF0000"/>
                </a:solidFill>
              </a:rPr>
              <a:t>§ 64 AZ, § </a:t>
            </a:r>
            <a:r>
              <a:rPr lang="cs-CZ" sz="1600" dirty="0" smtClean="0">
                <a:solidFill>
                  <a:srgbClr val="FF0000"/>
                </a:solidFill>
              </a:rPr>
              <a:t>8-11 </a:t>
            </a:r>
            <a:r>
              <a:rPr lang="cs-CZ" sz="1600" dirty="0">
                <a:solidFill>
                  <a:srgbClr val="FF0000"/>
                </a:solidFill>
              </a:rPr>
              <a:t>Vyhlášky</a:t>
            </a:r>
            <a:endParaRPr lang="cs-CZ" sz="1600" dirty="0"/>
          </a:p>
        </p:txBody>
      </p:sp>
      <p:sp>
        <p:nvSpPr>
          <p:cNvPr id="5" name="Zástupný symbol pro obsah 4"/>
          <p:cNvSpPr>
            <a:spLocks noGrp="1"/>
          </p:cNvSpPr>
          <p:nvPr>
            <p:ph idx="1"/>
          </p:nvPr>
        </p:nvSpPr>
        <p:spPr/>
        <p:txBody>
          <a:bodyPr>
            <a:normAutofit/>
          </a:bodyPr>
          <a:lstStyle/>
          <a:p>
            <a:pPr marL="0" indent="0">
              <a:buNone/>
            </a:pPr>
            <a:r>
              <a:rPr lang="cs-CZ" sz="1800" i="1" dirty="0"/>
              <a:t>(3)</a:t>
            </a:r>
            <a:r>
              <a:rPr lang="cs-CZ" sz="1800" dirty="0"/>
              <a:t> Tvoří-li veřejnoprávní původce spisy pomocí sběrného archu, eviduje dokumenty </a:t>
            </a:r>
            <a:endParaRPr lang="cs-CZ" sz="1800" dirty="0" smtClean="0"/>
          </a:p>
          <a:p>
            <a:pPr marL="0" indent="0">
              <a:buNone/>
            </a:pPr>
            <a:r>
              <a:rPr lang="cs-CZ" sz="1800" dirty="0"/>
              <a:t> </a:t>
            </a:r>
            <a:r>
              <a:rPr lang="cs-CZ" sz="1800" dirty="0" smtClean="0"/>
              <a:t>     tvořící </a:t>
            </a:r>
            <a:r>
              <a:rPr lang="cs-CZ" sz="1800" dirty="0"/>
              <a:t>spis v samostatné evidenční pomůcce, kterou je sběrný arch; dokumenty </a:t>
            </a:r>
            <a:endParaRPr lang="cs-CZ" sz="1800" dirty="0" smtClean="0"/>
          </a:p>
          <a:p>
            <a:pPr marL="0" indent="0">
              <a:buNone/>
            </a:pPr>
            <a:r>
              <a:rPr lang="cs-CZ" sz="1800" dirty="0"/>
              <a:t> </a:t>
            </a:r>
            <a:r>
              <a:rPr lang="cs-CZ" sz="1800" dirty="0" smtClean="0"/>
              <a:t>     evidované </a:t>
            </a:r>
            <a:r>
              <a:rPr lang="cs-CZ" sz="1800" dirty="0"/>
              <a:t>ve sběrném archu s výjimkou iniciačního dokumentu veřejnoprávní </a:t>
            </a:r>
            <a:endParaRPr lang="cs-CZ" sz="1800" dirty="0" smtClean="0"/>
          </a:p>
          <a:p>
            <a:pPr marL="0" indent="0">
              <a:buNone/>
            </a:pPr>
            <a:r>
              <a:rPr lang="cs-CZ" sz="1800" dirty="0"/>
              <a:t> </a:t>
            </a:r>
            <a:r>
              <a:rPr lang="cs-CZ" sz="1800" dirty="0" smtClean="0"/>
              <a:t>     původce </a:t>
            </a:r>
            <a:r>
              <a:rPr lang="cs-CZ" sz="1800" dirty="0"/>
              <a:t>neeviduje v základní evidenční pomůcce nebo v samostatné evidenci </a:t>
            </a:r>
            <a:endParaRPr lang="cs-CZ" sz="1800" dirty="0" smtClean="0"/>
          </a:p>
          <a:p>
            <a:pPr marL="0" indent="0">
              <a:buNone/>
            </a:pPr>
            <a:r>
              <a:rPr lang="cs-CZ" sz="1800" dirty="0"/>
              <a:t> </a:t>
            </a:r>
            <a:r>
              <a:rPr lang="cs-CZ" sz="1800" dirty="0" smtClean="0"/>
              <a:t>     dokumentů</a:t>
            </a:r>
            <a:r>
              <a:rPr lang="cs-CZ" sz="1800" dirty="0"/>
              <a:t>.</a:t>
            </a:r>
          </a:p>
          <a:p>
            <a:pPr marL="0" indent="0">
              <a:buNone/>
            </a:pPr>
            <a:endParaRPr lang="cs-CZ" sz="1800" dirty="0"/>
          </a:p>
          <a:p>
            <a:pPr marL="0" indent="0">
              <a:buNone/>
            </a:pPr>
            <a:r>
              <a:rPr lang="cs-CZ" sz="1800" i="1" dirty="0"/>
              <a:t>(4)</a:t>
            </a:r>
            <a:r>
              <a:rPr lang="cs-CZ" sz="1800" dirty="0"/>
              <a:t> Veřejnoprávní původce uvede ve spisovém řádu výčet užívaných evidenčních </a:t>
            </a:r>
            <a:endParaRPr lang="cs-CZ" sz="1800" dirty="0" smtClean="0"/>
          </a:p>
          <a:p>
            <a:pPr marL="0" indent="0">
              <a:buNone/>
            </a:pPr>
            <a:r>
              <a:rPr lang="cs-CZ" sz="1800" dirty="0"/>
              <a:t> </a:t>
            </a:r>
            <a:r>
              <a:rPr lang="cs-CZ" sz="1800" dirty="0" smtClean="0"/>
              <a:t>     pomůcek, </a:t>
            </a:r>
            <a:r>
              <a:rPr lang="cs-CZ" sz="1800" dirty="0"/>
              <a:t>a to v členění podle jejich formy na evidenční pomůcky vedené v </a:t>
            </a:r>
            <a:r>
              <a:rPr lang="cs-CZ" sz="1800" dirty="0" smtClean="0"/>
              <a:t>listinné</a:t>
            </a:r>
          </a:p>
          <a:p>
            <a:pPr marL="0" indent="0">
              <a:buNone/>
            </a:pPr>
            <a:r>
              <a:rPr lang="cs-CZ" sz="1800" dirty="0"/>
              <a:t> </a:t>
            </a:r>
            <a:r>
              <a:rPr lang="cs-CZ" sz="1800" dirty="0" smtClean="0"/>
              <a:t>     </a:t>
            </a:r>
            <a:r>
              <a:rPr lang="cs-CZ" sz="1800" dirty="0"/>
              <a:t>podobě a evidenční pomůcky vedené v elektronické podobě</a:t>
            </a:r>
            <a:r>
              <a:rPr lang="cs-CZ" sz="1800" dirty="0" smtClean="0"/>
              <a:t>.</a:t>
            </a:r>
          </a:p>
          <a:p>
            <a:pPr marL="0" indent="0">
              <a:buNone/>
            </a:pPr>
            <a:endParaRPr lang="cs-CZ" sz="1800" dirty="0"/>
          </a:p>
          <a:p>
            <a:pPr marL="0" indent="0">
              <a:buNone/>
            </a:pPr>
            <a:endParaRPr lang="cs-CZ" sz="1800" dirty="0" smtClean="0"/>
          </a:p>
          <a:p>
            <a:pPr marL="0" indent="0">
              <a:buNone/>
            </a:pPr>
            <a:endParaRPr lang="cs-CZ" sz="1600" dirty="0">
              <a:solidFill>
                <a:srgbClr val="7030A0"/>
              </a:solidFill>
            </a:endParaRPr>
          </a:p>
        </p:txBody>
      </p:sp>
    </p:spTree>
    <p:extLst>
      <p:ext uri="{BB962C8B-B14F-4D97-AF65-F5344CB8AC3E}">
        <p14:creationId xmlns:p14="http://schemas.microsoft.com/office/powerpoint/2010/main" val="283204924"/>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p>
            <a:r>
              <a:rPr lang="cs-CZ" sz="2400" dirty="0">
                <a:solidFill>
                  <a:srgbClr val="FF0000"/>
                </a:solidFill>
              </a:rPr>
              <a:t>Evidence dokumentů</a:t>
            </a:r>
            <a:r>
              <a:rPr lang="cs-CZ" sz="3600" dirty="0">
                <a:solidFill>
                  <a:srgbClr val="FF0000"/>
                </a:solidFill>
              </a:rPr>
              <a:t/>
            </a:r>
            <a:br>
              <a:rPr lang="cs-CZ" sz="3600" dirty="0">
                <a:solidFill>
                  <a:srgbClr val="FF0000"/>
                </a:solidFill>
              </a:rPr>
            </a:br>
            <a:r>
              <a:rPr lang="cs-CZ" sz="1600" dirty="0">
                <a:solidFill>
                  <a:srgbClr val="FF0000"/>
                </a:solidFill>
              </a:rPr>
              <a:t>§ 64 AZ, § </a:t>
            </a:r>
            <a:r>
              <a:rPr lang="cs-CZ" sz="1600" dirty="0" smtClean="0">
                <a:solidFill>
                  <a:srgbClr val="FF0000"/>
                </a:solidFill>
              </a:rPr>
              <a:t>8-11 </a:t>
            </a:r>
            <a:r>
              <a:rPr lang="cs-CZ" sz="1600" dirty="0">
                <a:solidFill>
                  <a:srgbClr val="FF0000"/>
                </a:solidFill>
              </a:rPr>
              <a:t>Vyhlášky</a:t>
            </a:r>
            <a:endParaRPr lang="cs-CZ" sz="1600" dirty="0"/>
          </a:p>
        </p:txBody>
      </p:sp>
      <p:sp>
        <p:nvSpPr>
          <p:cNvPr id="3" name="Zástupný symbol pro obsah 2"/>
          <p:cNvSpPr>
            <a:spLocks noGrp="1"/>
          </p:cNvSpPr>
          <p:nvPr>
            <p:ph idx="1"/>
          </p:nvPr>
        </p:nvSpPr>
        <p:spPr>
          <a:xfrm>
            <a:off x="457200" y="1196752"/>
            <a:ext cx="8229600" cy="4929411"/>
          </a:xfrm>
        </p:spPr>
        <p:txBody>
          <a:bodyPr>
            <a:normAutofit/>
          </a:bodyPr>
          <a:lstStyle/>
          <a:p>
            <a:pPr marL="0" indent="0">
              <a:buNone/>
            </a:pPr>
            <a:r>
              <a:rPr lang="cs-CZ" sz="1800" i="1" dirty="0"/>
              <a:t>(6)</a:t>
            </a:r>
            <a:r>
              <a:rPr lang="cs-CZ" sz="1800" dirty="0"/>
              <a:t> </a:t>
            </a:r>
            <a:endParaRPr lang="cs-CZ" sz="1800" dirty="0" smtClean="0"/>
          </a:p>
          <a:p>
            <a:r>
              <a:rPr lang="cs-CZ" sz="1800" dirty="0" smtClean="0"/>
              <a:t>Veřejnoprávní </a:t>
            </a:r>
            <a:r>
              <a:rPr lang="cs-CZ" sz="1800" dirty="0"/>
              <a:t>původce provede zápis v evidenční pomůcce srozumitelně a přehledně a v evidenční pomůcce vedené v listinné podobě také čitelně a způsobem zaručujícím trvanlivost zápisu. </a:t>
            </a:r>
            <a:endParaRPr lang="cs-CZ" sz="1800" dirty="0" smtClean="0"/>
          </a:p>
          <a:p>
            <a:pPr marL="0" indent="0">
              <a:buNone/>
            </a:pPr>
            <a:endParaRPr lang="cs-CZ" sz="1800" dirty="0" smtClean="0"/>
          </a:p>
          <a:p>
            <a:r>
              <a:rPr lang="cs-CZ" sz="1800" dirty="0" smtClean="0"/>
              <a:t>Je-li </a:t>
            </a:r>
            <a:r>
              <a:rPr lang="cs-CZ" sz="1800" dirty="0"/>
              <a:t>evidenční pomůcka vedena v listinné podobě, veřejnoprávní původce škrtne chybný zápis způsobem zaručujícím čitelnost zápisu i po provedení škrtu a v případě potřeby jej doplní správným zápisem; u provedené opravy veřejnoprávní původce zabezpečí uvedení data opravy, jména, popřípadě jmen, příjmení a podpisu fyzické osoby, která opravu provedla</a:t>
            </a:r>
            <a:r>
              <a:rPr lang="cs-CZ" sz="1800" dirty="0" smtClean="0"/>
              <a:t>.</a:t>
            </a:r>
          </a:p>
          <a:p>
            <a:pPr marL="0" indent="0">
              <a:buNone/>
            </a:pPr>
            <a:endParaRPr lang="cs-CZ" sz="1800" dirty="0"/>
          </a:p>
          <a:p>
            <a:pPr marL="0" indent="0">
              <a:buNone/>
            </a:pPr>
            <a:r>
              <a:rPr lang="cs-CZ" sz="1800" i="1" dirty="0"/>
              <a:t>(7)</a:t>
            </a:r>
            <a:r>
              <a:rPr lang="cs-CZ" sz="1800" dirty="0"/>
              <a:t> Pokud veřejnoprávní původce používá při zapisování do evidenční </a:t>
            </a:r>
            <a:r>
              <a:rPr lang="cs-CZ" sz="1800" dirty="0" smtClean="0"/>
              <a:t>pomůcky </a:t>
            </a:r>
            <a:r>
              <a:rPr lang="cs-CZ" sz="1800" dirty="0"/>
              <a:t>zkratky</a:t>
            </a:r>
            <a:r>
              <a:rPr lang="cs-CZ" sz="1800" dirty="0" smtClean="0"/>
              <a:t>,</a:t>
            </a:r>
          </a:p>
          <a:p>
            <a:pPr marL="0" indent="0">
              <a:buNone/>
            </a:pPr>
            <a:r>
              <a:rPr lang="cs-CZ" sz="1800" dirty="0"/>
              <a:t> </a:t>
            </a:r>
            <a:r>
              <a:rPr lang="cs-CZ" sz="1800" dirty="0" smtClean="0"/>
              <a:t>     </a:t>
            </a:r>
            <a:r>
              <a:rPr lang="cs-CZ" sz="1800" dirty="0"/>
              <a:t>uvede v evidenční pomůcce jejich seznam s vysvětlivkami.</a:t>
            </a:r>
          </a:p>
          <a:p>
            <a:pPr marL="0" indent="0">
              <a:buNone/>
            </a:pPr>
            <a:endParaRPr lang="cs-CZ" sz="7200" dirty="0" smtClean="0"/>
          </a:p>
          <a:p>
            <a:pPr marL="0" indent="0">
              <a:buNone/>
            </a:pPr>
            <a:endParaRPr lang="cs-CZ" sz="7200" dirty="0"/>
          </a:p>
        </p:txBody>
      </p:sp>
    </p:spTree>
    <p:extLst>
      <p:ext uri="{BB962C8B-B14F-4D97-AF65-F5344CB8AC3E}">
        <p14:creationId xmlns:p14="http://schemas.microsoft.com/office/powerpoint/2010/main" val="2121488506"/>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Evidence dokumentů</a:t>
            </a:r>
            <a:br>
              <a:rPr lang="cs-CZ" sz="2400" dirty="0">
                <a:solidFill>
                  <a:srgbClr val="FF0000"/>
                </a:solidFill>
              </a:rPr>
            </a:br>
            <a:r>
              <a:rPr lang="cs-CZ" sz="1600" dirty="0">
                <a:solidFill>
                  <a:srgbClr val="FF0000"/>
                </a:solidFill>
              </a:rPr>
              <a:t>§ 64 AZ, § 8-11 Vyhlášky</a:t>
            </a:r>
            <a:endParaRPr lang="cs-CZ" sz="1600" dirty="0"/>
          </a:p>
        </p:txBody>
      </p:sp>
      <p:sp>
        <p:nvSpPr>
          <p:cNvPr id="3" name="Zástupný symbol pro obsah 2"/>
          <p:cNvSpPr>
            <a:spLocks noGrp="1"/>
          </p:cNvSpPr>
          <p:nvPr>
            <p:ph idx="1"/>
          </p:nvPr>
        </p:nvSpPr>
        <p:spPr>
          <a:xfrm>
            <a:off x="457200" y="1268760"/>
            <a:ext cx="8229600" cy="5256584"/>
          </a:xfrm>
        </p:spPr>
        <p:txBody>
          <a:bodyPr>
            <a:normAutofit fontScale="70000" lnSpcReduction="20000"/>
          </a:bodyPr>
          <a:lstStyle/>
          <a:p>
            <a:pPr marL="0" indent="0" algn="ctr">
              <a:buNone/>
            </a:pPr>
            <a:r>
              <a:rPr lang="cs-CZ" dirty="0">
                <a:solidFill>
                  <a:srgbClr val="FF0000"/>
                </a:solidFill>
              </a:rPr>
              <a:t>§ </a:t>
            </a:r>
            <a:r>
              <a:rPr lang="cs-CZ" dirty="0" smtClean="0">
                <a:solidFill>
                  <a:srgbClr val="FF0000"/>
                </a:solidFill>
              </a:rPr>
              <a:t>9</a:t>
            </a:r>
          </a:p>
          <a:p>
            <a:pPr marL="0" indent="0" algn="ctr">
              <a:buNone/>
            </a:pPr>
            <a:endParaRPr lang="cs-CZ" dirty="0">
              <a:solidFill>
                <a:srgbClr val="FF0000"/>
              </a:solidFill>
            </a:endParaRPr>
          </a:p>
          <a:p>
            <a:pPr marL="514350" indent="-514350">
              <a:buAutoNum type="arabicParenBoth"/>
            </a:pPr>
            <a:r>
              <a:rPr lang="cs-CZ" sz="2600" dirty="0" smtClean="0"/>
              <a:t>Pokud </a:t>
            </a:r>
            <a:r>
              <a:rPr lang="cs-CZ" sz="2600" dirty="0"/>
              <a:t>je dokument </a:t>
            </a:r>
            <a:r>
              <a:rPr lang="cs-CZ" sz="2600" dirty="0" smtClean="0"/>
              <a:t>zaevidován </a:t>
            </a:r>
            <a:r>
              <a:rPr lang="cs-CZ" sz="2600" dirty="0"/>
              <a:t>v jedné evidenční pomůcce a poté </a:t>
            </a:r>
            <a:endParaRPr lang="cs-CZ" sz="2600" dirty="0" smtClean="0"/>
          </a:p>
          <a:p>
            <a:pPr marL="0" indent="0">
              <a:buNone/>
            </a:pPr>
            <a:r>
              <a:rPr lang="cs-CZ" sz="2600" dirty="0"/>
              <a:t> </a:t>
            </a:r>
            <a:r>
              <a:rPr lang="cs-CZ" sz="2600" dirty="0" smtClean="0"/>
              <a:t>        evidenčně </a:t>
            </a:r>
            <a:r>
              <a:rPr lang="cs-CZ" sz="2600" dirty="0"/>
              <a:t>převeden do jiné evidenční pomůcky, </a:t>
            </a:r>
            <a:r>
              <a:rPr lang="cs-CZ" sz="2600" dirty="0" smtClean="0"/>
              <a:t>původní </a:t>
            </a:r>
            <a:r>
              <a:rPr lang="cs-CZ" sz="2600" dirty="0"/>
              <a:t>evidenční </a:t>
            </a:r>
            <a:endParaRPr lang="cs-CZ" sz="2600" dirty="0" smtClean="0"/>
          </a:p>
          <a:p>
            <a:pPr marL="0" indent="0">
              <a:buNone/>
            </a:pPr>
            <a:r>
              <a:rPr lang="cs-CZ" sz="2600" dirty="0"/>
              <a:t> </a:t>
            </a:r>
            <a:r>
              <a:rPr lang="cs-CZ" sz="2600" dirty="0" smtClean="0"/>
              <a:t>        záznam se </a:t>
            </a:r>
            <a:r>
              <a:rPr lang="cs-CZ" sz="2600" dirty="0"/>
              <a:t>ukončí poznámkou o přeevidování dokumentu včetně uvedení </a:t>
            </a:r>
            <a:endParaRPr lang="cs-CZ" sz="2600" dirty="0" smtClean="0"/>
          </a:p>
          <a:p>
            <a:pPr marL="0" indent="0">
              <a:buNone/>
            </a:pPr>
            <a:r>
              <a:rPr lang="cs-CZ" sz="2600" dirty="0"/>
              <a:t> </a:t>
            </a:r>
            <a:r>
              <a:rPr lang="cs-CZ" sz="2600" dirty="0" smtClean="0"/>
              <a:t>        nového </a:t>
            </a:r>
            <a:r>
              <a:rPr lang="cs-CZ" sz="2600" dirty="0"/>
              <a:t>čísla jednacího nebo evidenčního čísla dokumentu ze </a:t>
            </a:r>
            <a:endParaRPr lang="cs-CZ" sz="2600" dirty="0" smtClean="0"/>
          </a:p>
          <a:p>
            <a:pPr marL="0" indent="0">
              <a:buNone/>
            </a:pPr>
            <a:r>
              <a:rPr lang="cs-CZ" sz="2600" dirty="0"/>
              <a:t> </a:t>
            </a:r>
            <a:r>
              <a:rPr lang="cs-CZ" sz="2600" dirty="0" smtClean="0"/>
              <a:t>        samostatné </a:t>
            </a:r>
            <a:r>
              <a:rPr lang="cs-CZ" sz="2600" dirty="0"/>
              <a:t>evidence dokumentů.</a:t>
            </a:r>
          </a:p>
          <a:p>
            <a:pPr marL="0" indent="0">
              <a:buNone/>
            </a:pPr>
            <a:endParaRPr lang="cs-CZ" sz="2600" dirty="0"/>
          </a:p>
          <a:p>
            <a:pPr marL="0" indent="0">
              <a:buNone/>
            </a:pPr>
            <a:r>
              <a:rPr lang="cs-CZ" sz="2600" i="1" dirty="0"/>
              <a:t>(2)</a:t>
            </a:r>
            <a:r>
              <a:rPr lang="cs-CZ" sz="2600" dirty="0"/>
              <a:t> Dojde-li ke ztrátě nebo zničení dokumentu v analogové podobě, k </a:t>
            </a:r>
            <a:endParaRPr lang="cs-CZ" sz="2600" dirty="0" smtClean="0"/>
          </a:p>
          <a:p>
            <a:pPr marL="0" indent="0">
              <a:buNone/>
            </a:pPr>
            <a:r>
              <a:rPr lang="cs-CZ" sz="2600" dirty="0"/>
              <a:t> </a:t>
            </a:r>
            <a:r>
              <a:rPr lang="cs-CZ" sz="2600" dirty="0" smtClean="0"/>
              <a:t>     nevratnému </a:t>
            </a:r>
            <a:r>
              <a:rPr lang="cs-CZ" sz="2600" dirty="0"/>
              <a:t>poškození nebo ke zničení dokumentu v digitální podobě anebo </a:t>
            </a:r>
            <a:r>
              <a:rPr lang="cs-CZ" sz="2600" dirty="0" smtClean="0"/>
              <a:t>nelze-</a:t>
            </a:r>
          </a:p>
          <a:p>
            <a:pPr marL="0" indent="0">
              <a:buNone/>
            </a:pPr>
            <a:r>
              <a:rPr lang="cs-CZ" sz="2600" dirty="0"/>
              <a:t> </a:t>
            </a:r>
            <a:r>
              <a:rPr lang="cs-CZ" sz="2600" dirty="0" smtClean="0"/>
              <a:t>     </a:t>
            </a:r>
            <a:r>
              <a:rPr lang="cs-CZ" sz="2600" dirty="0" err="1" smtClean="0"/>
              <a:t>li</a:t>
            </a:r>
            <a:r>
              <a:rPr lang="cs-CZ" sz="2600" dirty="0" smtClean="0"/>
              <a:t> </a:t>
            </a:r>
            <a:r>
              <a:rPr lang="cs-CZ" sz="2600" dirty="0"/>
              <a:t>dokument v digitální podobě zobrazit uživatelsky vnímatelným způsobem, </a:t>
            </a:r>
            <a:endParaRPr lang="cs-CZ" sz="2600" dirty="0" smtClean="0"/>
          </a:p>
          <a:p>
            <a:pPr marL="0" indent="0">
              <a:buNone/>
            </a:pPr>
            <a:r>
              <a:rPr lang="cs-CZ" sz="2600" dirty="0"/>
              <a:t> </a:t>
            </a:r>
            <a:r>
              <a:rPr lang="cs-CZ" sz="2600" dirty="0" smtClean="0"/>
              <a:t>     poznamená  </a:t>
            </a:r>
            <a:r>
              <a:rPr lang="cs-CZ" sz="2600" dirty="0"/>
              <a:t>původce tuto skutečnost do evidenční pomůcky včetně čísla </a:t>
            </a:r>
            <a:r>
              <a:rPr lang="cs-CZ" sz="2600" dirty="0" smtClean="0"/>
              <a:t>jednacího</a:t>
            </a:r>
          </a:p>
          <a:p>
            <a:pPr marL="0" indent="0">
              <a:buNone/>
            </a:pPr>
            <a:r>
              <a:rPr lang="cs-CZ" sz="2600" dirty="0"/>
              <a:t> </a:t>
            </a:r>
            <a:r>
              <a:rPr lang="cs-CZ" sz="2600" dirty="0" smtClean="0"/>
              <a:t>     </a:t>
            </a:r>
            <a:r>
              <a:rPr lang="cs-CZ" sz="2600" dirty="0"/>
              <a:t>dokumentu nebo evidenčního čísla dokumentu ze samostatné evidenční pomůcky, </a:t>
            </a:r>
            <a:endParaRPr lang="cs-CZ" sz="2600" dirty="0" smtClean="0"/>
          </a:p>
          <a:p>
            <a:pPr marL="0" indent="0">
              <a:buNone/>
            </a:pPr>
            <a:r>
              <a:rPr lang="cs-CZ" sz="2600" dirty="0"/>
              <a:t> </a:t>
            </a:r>
            <a:r>
              <a:rPr lang="cs-CZ" sz="2600" dirty="0" smtClean="0"/>
              <a:t>     kterým </a:t>
            </a:r>
            <a:r>
              <a:rPr lang="cs-CZ" sz="2600" dirty="0"/>
              <a:t>byla ztráta, poškození nebo zničení řešena.</a:t>
            </a:r>
          </a:p>
          <a:p>
            <a:pPr marL="0" indent="0">
              <a:buNone/>
            </a:pPr>
            <a:endParaRPr lang="cs-CZ" sz="2600" dirty="0"/>
          </a:p>
          <a:p>
            <a:pPr marL="0" indent="0">
              <a:buNone/>
            </a:pPr>
            <a:r>
              <a:rPr lang="cs-CZ" sz="2600" i="1" dirty="0"/>
              <a:t>(3)</a:t>
            </a:r>
            <a:r>
              <a:rPr lang="cs-CZ" sz="2600" dirty="0"/>
              <a:t> Dokumenty, které nemají úřední charakter, nepodléhají evidenci dokumentů.</a:t>
            </a:r>
          </a:p>
          <a:p>
            <a:pPr marL="0" indent="0">
              <a:buNone/>
            </a:pPr>
            <a:endParaRPr lang="cs-CZ" sz="2600" dirty="0"/>
          </a:p>
          <a:p>
            <a:pPr marL="0" indent="0">
              <a:buNone/>
            </a:pPr>
            <a:endParaRPr lang="cs-CZ" dirty="0"/>
          </a:p>
        </p:txBody>
      </p:sp>
    </p:spTree>
    <p:extLst>
      <p:ext uri="{BB962C8B-B14F-4D97-AF65-F5344CB8AC3E}">
        <p14:creationId xmlns:p14="http://schemas.microsoft.com/office/powerpoint/2010/main" val="17887468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922114"/>
          </a:xfrm>
        </p:spPr>
        <p:txBody>
          <a:bodyPr>
            <a:normAutofit/>
          </a:bodyPr>
          <a:lstStyle/>
          <a:p>
            <a:r>
              <a:rPr lang="cs-CZ" sz="2400" dirty="0">
                <a:solidFill>
                  <a:srgbClr val="FF0000"/>
                </a:solidFill>
              </a:rPr>
              <a:t>Evidence dokumentů</a:t>
            </a:r>
            <a:r>
              <a:rPr lang="cs-CZ" sz="3600" dirty="0">
                <a:solidFill>
                  <a:srgbClr val="FF0000"/>
                </a:solidFill>
              </a:rPr>
              <a:t/>
            </a:r>
            <a:br>
              <a:rPr lang="cs-CZ" sz="3600" dirty="0">
                <a:solidFill>
                  <a:srgbClr val="FF0000"/>
                </a:solidFill>
              </a:rPr>
            </a:br>
            <a:r>
              <a:rPr lang="cs-CZ" sz="1600" dirty="0">
                <a:solidFill>
                  <a:srgbClr val="FF0000"/>
                </a:solidFill>
              </a:rPr>
              <a:t>§ 64 AZ, § </a:t>
            </a:r>
            <a:r>
              <a:rPr lang="cs-CZ" sz="1600" dirty="0" smtClean="0">
                <a:solidFill>
                  <a:srgbClr val="FF0000"/>
                </a:solidFill>
              </a:rPr>
              <a:t>8-11 </a:t>
            </a:r>
            <a:r>
              <a:rPr lang="cs-CZ" sz="1600" dirty="0">
                <a:solidFill>
                  <a:srgbClr val="FF0000"/>
                </a:solidFill>
              </a:rPr>
              <a:t>Vyhlášky</a:t>
            </a:r>
            <a:endParaRPr lang="cs-CZ" sz="1600" dirty="0"/>
          </a:p>
        </p:txBody>
      </p:sp>
      <p:sp>
        <p:nvSpPr>
          <p:cNvPr id="5" name="Zástupný symbol pro obsah 4"/>
          <p:cNvSpPr>
            <a:spLocks noGrp="1"/>
          </p:cNvSpPr>
          <p:nvPr>
            <p:ph idx="1"/>
          </p:nvPr>
        </p:nvSpPr>
        <p:spPr>
          <a:xfrm>
            <a:off x="457200" y="1484784"/>
            <a:ext cx="8229600" cy="4641379"/>
          </a:xfrm>
        </p:spPr>
        <p:txBody>
          <a:bodyPr>
            <a:normAutofit lnSpcReduction="10000"/>
          </a:bodyPr>
          <a:lstStyle/>
          <a:p>
            <a:pPr marL="0" indent="0" algn="ctr">
              <a:buNone/>
            </a:pPr>
            <a:r>
              <a:rPr lang="cs-CZ" sz="1800" dirty="0">
                <a:solidFill>
                  <a:srgbClr val="FF0000"/>
                </a:solidFill>
              </a:rPr>
              <a:t>§ 10</a:t>
            </a:r>
          </a:p>
          <a:p>
            <a:pPr marL="0" indent="0">
              <a:buNone/>
            </a:pPr>
            <a:r>
              <a:rPr lang="cs-CZ" sz="1800" i="1" dirty="0"/>
              <a:t>(1)</a:t>
            </a:r>
            <a:r>
              <a:rPr lang="cs-CZ" sz="1800" dirty="0"/>
              <a:t> Veřejnoprávní původce vede o dokumentu v podacím deníku tyto údaje:</a:t>
            </a:r>
          </a:p>
          <a:p>
            <a:pPr lvl="1" indent="-342900">
              <a:buAutoNum type="alphaLcParenR"/>
            </a:pPr>
            <a:r>
              <a:rPr lang="cs-CZ" sz="1800" dirty="0" smtClean="0"/>
              <a:t>pořadové </a:t>
            </a:r>
            <a:r>
              <a:rPr lang="cs-CZ" sz="1800" dirty="0"/>
              <a:t>číslo dokumentu, pod nímž je evidován v podacím deníku</a:t>
            </a:r>
            <a:r>
              <a:rPr lang="cs-CZ" sz="1800" dirty="0" smtClean="0"/>
              <a:t>,</a:t>
            </a:r>
          </a:p>
          <a:p>
            <a:pPr marL="400050" lvl="1" indent="0">
              <a:buNone/>
            </a:pPr>
            <a:endParaRPr lang="cs-CZ" sz="1800" dirty="0"/>
          </a:p>
          <a:p>
            <a:pPr marL="400050" lvl="1" indent="0">
              <a:buNone/>
            </a:pPr>
            <a:r>
              <a:rPr lang="cs-CZ" sz="1800" i="1" dirty="0"/>
              <a:t>b)</a:t>
            </a:r>
            <a:r>
              <a:rPr lang="cs-CZ" sz="1800" dirty="0"/>
              <a:t> datum doručení </a:t>
            </a:r>
            <a:r>
              <a:rPr lang="cs-CZ" sz="1800" dirty="0" smtClean="0"/>
              <a:t>dokumentu, </a:t>
            </a:r>
            <a:r>
              <a:rPr lang="cs-CZ" sz="1800" dirty="0"/>
              <a:t>a stanoví-li jiný právní předpis povinnost </a:t>
            </a:r>
            <a:endParaRPr lang="cs-CZ" sz="1800" dirty="0" smtClean="0"/>
          </a:p>
          <a:p>
            <a:pPr marL="400050" lvl="1" indent="0">
              <a:buNone/>
            </a:pPr>
            <a:r>
              <a:rPr lang="cs-CZ" sz="1800" dirty="0"/>
              <a:t> </a:t>
            </a:r>
            <a:r>
              <a:rPr lang="cs-CZ" sz="1800" dirty="0" smtClean="0"/>
              <a:t>   zaznamenat </a:t>
            </a:r>
            <a:r>
              <a:rPr lang="cs-CZ" sz="1800" dirty="0"/>
              <a:t>čas doručení dokumentu, rovněž čas jeho doručení, nebo datum </a:t>
            </a:r>
            <a:endParaRPr lang="cs-CZ" sz="1800" dirty="0" smtClean="0"/>
          </a:p>
          <a:p>
            <a:pPr marL="400050" lvl="1" indent="0">
              <a:buNone/>
            </a:pPr>
            <a:r>
              <a:rPr lang="cs-CZ" sz="1800" dirty="0"/>
              <a:t> </a:t>
            </a:r>
            <a:r>
              <a:rPr lang="cs-CZ" sz="1800" dirty="0" smtClean="0"/>
              <a:t>   vytvoření dokumentu </a:t>
            </a:r>
            <a:r>
              <a:rPr lang="cs-CZ" sz="1800" dirty="0"/>
              <a:t>původcem; datem vytvoření </a:t>
            </a:r>
            <a:r>
              <a:rPr lang="cs-CZ" sz="1800" dirty="0" smtClean="0"/>
              <a:t>dokumentu </a:t>
            </a:r>
            <a:r>
              <a:rPr lang="cs-CZ" sz="1800" dirty="0"/>
              <a:t>původcem se </a:t>
            </a:r>
            <a:endParaRPr lang="cs-CZ" sz="1800" dirty="0" smtClean="0"/>
          </a:p>
          <a:p>
            <a:pPr marL="400050" lvl="1" indent="0">
              <a:buNone/>
            </a:pPr>
            <a:r>
              <a:rPr lang="cs-CZ" sz="1800" dirty="0"/>
              <a:t> </a:t>
            </a:r>
            <a:r>
              <a:rPr lang="cs-CZ" sz="1800" dirty="0" smtClean="0"/>
              <a:t>   rozumí </a:t>
            </a:r>
            <a:r>
              <a:rPr lang="cs-CZ" sz="1800" dirty="0"/>
              <a:t>datum jeho zaevidování v podacím deníku</a:t>
            </a:r>
            <a:r>
              <a:rPr lang="cs-CZ" sz="1800" dirty="0" smtClean="0"/>
              <a:t>,</a:t>
            </a:r>
          </a:p>
          <a:p>
            <a:pPr marL="400050" lvl="1" indent="0">
              <a:buNone/>
            </a:pPr>
            <a:endParaRPr lang="cs-CZ" sz="1800" dirty="0"/>
          </a:p>
          <a:p>
            <a:pPr marL="400050" lvl="1" indent="0">
              <a:buNone/>
            </a:pPr>
            <a:r>
              <a:rPr lang="cs-CZ" sz="1800" i="1" dirty="0"/>
              <a:t>c)</a:t>
            </a:r>
            <a:r>
              <a:rPr lang="cs-CZ" sz="1800" dirty="0"/>
              <a:t> údaje o </a:t>
            </a:r>
            <a:r>
              <a:rPr lang="cs-CZ" sz="1800" dirty="0" smtClean="0"/>
              <a:t>odesílateli; jde-li </a:t>
            </a:r>
            <a:r>
              <a:rPr lang="cs-CZ" sz="1800" dirty="0"/>
              <a:t>o dokument vytvořený veřejnoprávním původcem, </a:t>
            </a:r>
            <a:endParaRPr lang="cs-CZ" sz="1800" dirty="0" smtClean="0"/>
          </a:p>
          <a:p>
            <a:pPr marL="400050" lvl="1" indent="0">
              <a:buNone/>
            </a:pPr>
            <a:r>
              <a:rPr lang="cs-CZ" sz="1800" dirty="0"/>
              <a:t> </a:t>
            </a:r>
            <a:r>
              <a:rPr lang="cs-CZ" sz="1800" dirty="0" smtClean="0"/>
              <a:t>   uvede </a:t>
            </a:r>
            <a:r>
              <a:rPr lang="cs-CZ" sz="1800" dirty="0"/>
              <a:t>se slovo „Vlastní</a:t>
            </a:r>
            <a:r>
              <a:rPr lang="cs-CZ" sz="1800" dirty="0" smtClean="0"/>
              <a:t>“,</a:t>
            </a:r>
          </a:p>
          <a:p>
            <a:pPr marL="400050" lvl="1" indent="0">
              <a:buNone/>
            </a:pPr>
            <a:endParaRPr lang="cs-CZ" sz="1800" dirty="0"/>
          </a:p>
          <a:p>
            <a:pPr marL="400050" lvl="1" indent="0">
              <a:buNone/>
            </a:pPr>
            <a:r>
              <a:rPr lang="cs-CZ" sz="1800" i="1" dirty="0"/>
              <a:t>d)</a:t>
            </a:r>
            <a:r>
              <a:rPr lang="cs-CZ" sz="1800" dirty="0"/>
              <a:t> identifikace dokumentu z evidence dokumentů odesílatele, je-li jí dokument </a:t>
            </a:r>
            <a:endParaRPr lang="cs-CZ" sz="1800" dirty="0" smtClean="0"/>
          </a:p>
          <a:p>
            <a:pPr marL="400050" lvl="1" indent="0">
              <a:buNone/>
            </a:pPr>
            <a:r>
              <a:rPr lang="cs-CZ" sz="1800" dirty="0"/>
              <a:t> </a:t>
            </a:r>
            <a:r>
              <a:rPr lang="cs-CZ" sz="1800" dirty="0" smtClean="0"/>
              <a:t>   označen</a:t>
            </a:r>
            <a:r>
              <a:rPr lang="cs-CZ" sz="1800" dirty="0"/>
              <a:t>,</a:t>
            </a:r>
          </a:p>
          <a:p>
            <a:pPr marL="0" indent="0">
              <a:buNone/>
            </a:pPr>
            <a:r>
              <a:rPr lang="cs-CZ" sz="1600" i="1" dirty="0" smtClean="0"/>
              <a:t>        	</a:t>
            </a:r>
            <a:endParaRPr lang="cs-CZ" sz="1600" dirty="0"/>
          </a:p>
          <a:p>
            <a:pPr marL="0" indent="0">
              <a:buNone/>
            </a:pPr>
            <a:endParaRPr lang="cs-CZ" sz="1600" dirty="0">
              <a:solidFill>
                <a:srgbClr val="7030A0"/>
              </a:solidFill>
            </a:endParaRPr>
          </a:p>
        </p:txBody>
      </p:sp>
    </p:spTree>
    <p:extLst>
      <p:ext uri="{BB962C8B-B14F-4D97-AF65-F5344CB8AC3E}">
        <p14:creationId xmlns:p14="http://schemas.microsoft.com/office/powerpoint/2010/main" val="4002745238"/>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a:solidFill>
                  <a:srgbClr val="FF0000"/>
                </a:solidFill>
              </a:rPr>
              <a:t>Evidence dokumentů</a:t>
            </a:r>
            <a:r>
              <a:rPr lang="cs-CZ" sz="4800" dirty="0">
                <a:solidFill>
                  <a:srgbClr val="FF0000"/>
                </a:solidFill>
              </a:rPr>
              <a:t/>
            </a:r>
            <a:br>
              <a:rPr lang="cs-CZ" sz="4800" dirty="0">
                <a:solidFill>
                  <a:srgbClr val="FF0000"/>
                </a:solidFill>
              </a:rPr>
            </a:br>
            <a:r>
              <a:rPr lang="cs-CZ" sz="1600" dirty="0">
                <a:solidFill>
                  <a:srgbClr val="FF0000"/>
                </a:solidFill>
              </a:rPr>
              <a:t>§ 64 AZ, § 8-11 Vyhlášky</a:t>
            </a:r>
            <a:endParaRPr lang="cs-CZ" sz="1600" dirty="0"/>
          </a:p>
        </p:txBody>
      </p:sp>
      <p:sp>
        <p:nvSpPr>
          <p:cNvPr id="5" name="Zástupný symbol pro obsah 4"/>
          <p:cNvSpPr>
            <a:spLocks noGrp="1"/>
          </p:cNvSpPr>
          <p:nvPr>
            <p:ph idx="1"/>
          </p:nvPr>
        </p:nvSpPr>
        <p:spPr/>
        <p:txBody>
          <a:bodyPr>
            <a:normAutofit/>
          </a:bodyPr>
          <a:lstStyle/>
          <a:p>
            <a:pPr marL="0" indent="0">
              <a:buNone/>
            </a:pPr>
            <a:r>
              <a:rPr lang="cs-CZ" sz="1800" i="1" dirty="0"/>
              <a:t>e)</a:t>
            </a:r>
            <a:r>
              <a:rPr lang="cs-CZ" sz="1800" dirty="0"/>
              <a:t> údaje o kvantitě dokumentu v rozsahu</a:t>
            </a:r>
          </a:p>
          <a:p>
            <a:pPr marL="400050" lvl="1" indent="0">
              <a:buNone/>
            </a:pPr>
            <a:r>
              <a:rPr lang="cs-CZ" sz="1800" i="1" dirty="0"/>
              <a:t>1.</a:t>
            </a:r>
            <a:r>
              <a:rPr lang="cs-CZ" sz="1800" dirty="0"/>
              <a:t> počet listů, jde-li o dokument v listinné podobě,</a:t>
            </a:r>
          </a:p>
          <a:p>
            <a:pPr marL="400050" lvl="1" indent="0">
              <a:buNone/>
            </a:pPr>
            <a:r>
              <a:rPr lang="cs-CZ" sz="1800" i="1" dirty="0"/>
              <a:t>2.</a:t>
            </a:r>
            <a:r>
              <a:rPr lang="cs-CZ" sz="1800" dirty="0"/>
              <a:t> počet listů nebo počet svazků příloh v listinné podobě,</a:t>
            </a:r>
          </a:p>
          <a:p>
            <a:pPr marL="400050" lvl="1" indent="0">
              <a:buNone/>
            </a:pPr>
            <a:r>
              <a:rPr lang="cs-CZ" sz="1800" i="1" dirty="0"/>
              <a:t>3.</a:t>
            </a:r>
            <a:r>
              <a:rPr lang="cs-CZ" sz="1800" dirty="0"/>
              <a:t> počet a druh příloh v nelistinné podobě včetně příloh v digitální podobě; u </a:t>
            </a:r>
            <a:r>
              <a:rPr lang="cs-CZ" sz="1800" dirty="0" smtClean="0"/>
              <a:t> </a:t>
            </a:r>
          </a:p>
          <a:p>
            <a:pPr marL="400050" lvl="1" indent="0">
              <a:buNone/>
            </a:pPr>
            <a:r>
              <a:rPr lang="cs-CZ" sz="1800" dirty="0"/>
              <a:t> </a:t>
            </a:r>
            <a:r>
              <a:rPr lang="cs-CZ" sz="1800" dirty="0" smtClean="0"/>
              <a:t>  dokumentu </a:t>
            </a:r>
            <a:r>
              <a:rPr lang="cs-CZ" sz="1800" dirty="0"/>
              <a:t>v digitální podobě se počet a druh příloh uvádí pouze v případě, že </a:t>
            </a:r>
            <a:endParaRPr lang="cs-CZ" sz="1800" dirty="0" smtClean="0"/>
          </a:p>
          <a:p>
            <a:pPr marL="400050" lvl="1" indent="0">
              <a:buNone/>
            </a:pPr>
            <a:r>
              <a:rPr lang="cs-CZ" sz="1800" dirty="0"/>
              <a:t> </a:t>
            </a:r>
            <a:r>
              <a:rPr lang="cs-CZ" sz="1800" dirty="0" smtClean="0"/>
              <a:t>  je </a:t>
            </a:r>
            <a:r>
              <a:rPr lang="cs-CZ" sz="1800" dirty="0"/>
              <a:t>povaha dokumentu umožňuje určit</a:t>
            </a:r>
            <a:r>
              <a:rPr lang="cs-CZ" sz="1800" dirty="0" smtClean="0"/>
              <a:t>,</a:t>
            </a:r>
          </a:p>
          <a:p>
            <a:pPr marL="400050" lvl="1" indent="0">
              <a:buNone/>
            </a:pPr>
            <a:endParaRPr lang="cs-CZ" sz="1800" dirty="0"/>
          </a:p>
          <a:p>
            <a:pPr marL="0" indent="0">
              <a:buNone/>
            </a:pPr>
            <a:r>
              <a:rPr lang="cs-CZ" sz="1800" i="1" dirty="0"/>
              <a:t>f)</a:t>
            </a:r>
            <a:r>
              <a:rPr lang="cs-CZ" sz="1800" dirty="0"/>
              <a:t> stručný obsah dokumentu</a:t>
            </a:r>
            <a:r>
              <a:rPr lang="cs-CZ" sz="1800" dirty="0" smtClean="0"/>
              <a:t>,</a:t>
            </a:r>
          </a:p>
          <a:p>
            <a:pPr marL="0" indent="0">
              <a:buNone/>
            </a:pPr>
            <a:endParaRPr lang="cs-CZ" sz="1800" dirty="0"/>
          </a:p>
          <a:p>
            <a:pPr marL="0" indent="0">
              <a:buNone/>
            </a:pPr>
            <a:r>
              <a:rPr lang="cs-CZ" sz="1800" i="1" dirty="0"/>
              <a:t>g)</a:t>
            </a:r>
            <a:r>
              <a:rPr lang="cs-CZ" sz="1800" dirty="0"/>
              <a:t> označení organizační součásti veřejnoprávního původce, které byl dokument </a:t>
            </a:r>
            <a:endParaRPr lang="cs-CZ" sz="1800" dirty="0" smtClean="0"/>
          </a:p>
          <a:p>
            <a:pPr marL="0" indent="0">
              <a:buNone/>
            </a:pPr>
            <a:r>
              <a:rPr lang="cs-CZ" sz="1800" dirty="0"/>
              <a:t> </a:t>
            </a:r>
            <a:r>
              <a:rPr lang="cs-CZ" sz="1800" dirty="0" smtClean="0"/>
              <a:t>    přidělen </a:t>
            </a:r>
            <a:r>
              <a:rPr lang="cs-CZ" sz="1800" dirty="0"/>
              <a:t>k vyřízení; pokud </a:t>
            </a:r>
            <a:r>
              <a:rPr lang="cs-CZ" sz="1800" dirty="0" smtClean="0"/>
              <a:t>je </a:t>
            </a:r>
            <a:r>
              <a:rPr lang="cs-CZ" sz="1800" dirty="0"/>
              <a:t>určena k vyřízení dokumentu fyzická osoba, uvede </a:t>
            </a:r>
            <a:r>
              <a:rPr lang="cs-CZ" sz="1800" dirty="0" smtClean="0"/>
              <a:t>se </a:t>
            </a:r>
          </a:p>
          <a:p>
            <a:pPr marL="0" indent="0">
              <a:buNone/>
            </a:pPr>
            <a:r>
              <a:rPr lang="cs-CZ" sz="1800" dirty="0"/>
              <a:t> </a:t>
            </a:r>
            <a:r>
              <a:rPr lang="cs-CZ" sz="1800" dirty="0" smtClean="0"/>
              <a:t>    současně </a:t>
            </a:r>
            <a:r>
              <a:rPr lang="cs-CZ" sz="1800" dirty="0"/>
              <a:t>její jméno, popřípadě jména, a příjmení,</a:t>
            </a:r>
          </a:p>
          <a:p>
            <a:pPr marL="0" indent="0">
              <a:buNone/>
            </a:pPr>
            <a:endParaRPr lang="cs-CZ" sz="1800" dirty="0"/>
          </a:p>
        </p:txBody>
      </p:sp>
    </p:spTree>
    <p:extLst>
      <p:ext uri="{BB962C8B-B14F-4D97-AF65-F5344CB8AC3E}">
        <p14:creationId xmlns:p14="http://schemas.microsoft.com/office/powerpoint/2010/main" val="1772566903"/>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922114"/>
          </a:xfrm>
        </p:spPr>
        <p:txBody>
          <a:bodyPr>
            <a:normAutofit/>
          </a:bodyPr>
          <a:lstStyle/>
          <a:p>
            <a:r>
              <a:rPr lang="cs-CZ" sz="2400" dirty="0">
                <a:solidFill>
                  <a:srgbClr val="FF0000"/>
                </a:solidFill>
              </a:rPr>
              <a:t>Evidence dokumentů</a:t>
            </a:r>
            <a:r>
              <a:rPr lang="cs-CZ" sz="4800" dirty="0">
                <a:solidFill>
                  <a:srgbClr val="FF0000"/>
                </a:solidFill>
              </a:rPr>
              <a:t/>
            </a:r>
            <a:br>
              <a:rPr lang="cs-CZ" sz="4800" dirty="0">
                <a:solidFill>
                  <a:srgbClr val="FF0000"/>
                </a:solidFill>
              </a:rPr>
            </a:br>
            <a:r>
              <a:rPr lang="cs-CZ" sz="1600" dirty="0">
                <a:solidFill>
                  <a:srgbClr val="FF0000"/>
                </a:solidFill>
              </a:rPr>
              <a:t>§ 64 AZ, § </a:t>
            </a:r>
            <a:r>
              <a:rPr lang="cs-CZ" sz="1600" dirty="0" smtClean="0">
                <a:solidFill>
                  <a:srgbClr val="FF0000"/>
                </a:solidFill>
              </a:rPr>
              <a:t>8-11 </a:t>
            </a:r>
            <a:r>
              <a:rPr lang="cs-CZ" sz="1600" dirty="0">
                <a:solidFill>
                  <a:srgbClr val="FF0000"/>
                </a:solidFill>
              </a:rPr>
              <a:t>Vyhlášky</a:t>
            </a:r>
            <a:endParaRPr lang="cs-CZ" sz="1600" dirty="0"/>
          </a:p>
        </p:txBody>
      </p:sp>
      <p:sp>
        <p:nvSpPr>
          <p:cNvPr id="5" name="Zástupný symbol pro obsah 4"/>
          <p:cNvSpPr>
            <a:spLocks noGrp="1"/>
          </p:cNvSpPr>
          <p:nvPr>
            <p:ph idx="1"/>
          </p:nvPr>
        </p:nvSpPr>
        <p:spPr>
          <a:xfrm>
            <a:off x="457200" y="1124744"/>
            <a:ext cx="8229600" cy="5544616"/>
          </a:xfrm>
        </p:spPr>
        <p:txBody>
          <a:bodyPr>
            <a:normAutofit lnSpcReduction="10000"/>
          </a:bodyPr>
          <a:lstStyle/>
          <a:p>
            <a:pPr marL="0" indent="0">
              <a:buNone/>
            </a:pPr>
            <a:r>
              <a:rPr lang="cs-CZ" sz="1800" i="1" dirty="0"/>
              <a:t>h)</a:t>
            </a:r>
            <a:r>
              <a:rPr lang="cs-CZ" sz="1800" dirty="0"/>
              <a:t> údaje o vyřízení dokumentu v rozsahu</a:t>
            </a:r>
          </a:p>
          <a:p>
            <a:pPr marL="400050" lvl="1" indent="0">
              <a:buNone/>
            </a:pPr>
            <a:r>
              <a:rPr lang="cs-CZ" sz="1800" i="1" dirty="0"/>
              <a:t>1.</a:t>
            </a:r>
            <a:r>
              <a:rPr lang="cs-CZ" sz="1800" dirty="0"/>
              <a:t> způsob vyřízení,</a:t>
            </a:r>
          </a:p>
          <a:p>
            <a:pPr marL="400050" lvl="1" indent="0">
              <a:buNone/>
            </a:pPr>
            <a:r>
              <a:rPr lang="cs-CZ" sz="1800" i="1" dirty="0"/>
              <a:t>2.</a:t>
            </a:r>
            <a:r>
              <a:rPr lang="cs-CZ" sz="1800" dirty="0"/>
              <a:t> identifikace </a:t>
            </a:r>
            <a:r>
              <a:rPr lang="cs-CZ" sz="1800" dirty="0" smtClean="0"/>
              <a:t>adresáta,</a:t>
            </a:r>
            <a:endParaRPr lang="cs-CZ" sz="1800" dirty="0"/>
          </a:p>
          <a:p>
            <a:pPr marL="400050" lvl="1" indent="0">
              <a:buNone/>
            </a:pPr>
            <a:r>
              <a:rPr lang="cs-CZ" sz="1800" i="1" dirty="0"/>
              <a:t>3.</a:t>
            </a:r>
            <a:r>
              <a:rPr lang="cs-CZ" sz="1800" dirty="0"/>
              <a:t> datum odeslání,</a:t>
            </a:r>
          </a:p>
          <a:p>
            <a:pPr marL="400050" lvl="1" indent="0">
              <a:buNone/>
            </a:pPr>
            <a:r>
              <a:rPr lang="cs-CZ" sz="1800" i="1" dirty="0"/>
              <a:t>4.</a:t>
            </a:r>
            <a:r>
              <a:rPr lang="cs-CZ" sz="1800" dirty="0"/>
              <a:t> počet a druh odeslaných příloh; </a:t>
            </a:r>
          </a:p>
          <a:p>
            <a:pPr marL="400050" lvl="1" indent="0">
              <a:buNone/>
            </a:pPr>
            <a:endParaRPr lang="cs-CZ" sz="1800" dirty="0"/>
          </a:p>
          <a:p>
            <a:pPr marL="0" indent="0">
              <a:buNone/>
            </a:pPr>
            <a:r>
              <a:rPr lang="cs-CZ" sz="1800" i="1" dirty="0" smtClean="0"/>
              <a:t>i)</a:t>
            </a:r>
            <a:r>
              <a:rPr lang="cs-CZ" sz="1800" dirty="0" smtClean="0"/>
              <a:t> spisový </a:t>
            </a:r>
            <a:r>
              <a:rPr lang="cs-CZ" sz="1800" dirty="0"/>
              <a:t>znak a skartační režim, </a:t>
            </a:r>
          </a:p>
          <a:p>
            <a:pPr marL="0" indent="0">
              <a:buNone/>
            </a:pPr>
            <a:endParaRPr lang="cs-CZ" sz="1600" dirty="0" smtClean="0"/>
          </a:p>
          <a:p>
            <a:pPr marL="0" indent="0">
              <a:buNone/>
            </a:pPr>
            <a:endParaRPr lang="cs-CZ" sz="1600" dirty="0"/>
          </a:p>
          <a:p>
            <a:pPr marL="0" indent="0">
              <a:buNone/>
            </a:pPr>
            <a:r>
              <a:rPr lang="cs-CZ" sz="1800" i="1" dirty="0"/>
              <a:t>(2)</a:t>
            </a:r>
            <a:r>
              <a:rPr lang="cs-CZ" sz="1800" dirty="0"/>
              <a:t> Veřejnoprávní původce vede o dokumentu v elektronickém systému spisové služby </a:t>
            </a:r>
            <a:endParaRPr lang="cs-CZ" sz="1800" dirty="0" smtClean="0"/>
          </a:p>
          <a:p>
            <a:pPr marL="0" indent="0">
              <a:buNone/>
            </a:pPr>
            <a:r>
              <a:rPr lang="cs-CZ" sz="1800" dirty="0"/>
              <a:t> </a:t>
            </a:r>
            <a:r>
              <a:rPr lang="cs-CZ" sz="1800" dirty="0" smtClean="0"/>
              <a:t>     údaje </a:t>
            </a:r>
            <a:r>
              <a:rPr lang="cs-CZ" sz="1800" dirty="0"/>
              <a:t>stanovené v odstavci 1 a dále</a:t>
            </a:r>
          </a:p>
          <a:p>
            <a:pPr marL="400050" lvl="1" indent="0">
              <a:buNone/>
            </a:pPr>
            <a:r>
              <a:rPr lang="cs-CZ" sz="1800" i="1" dirty="0"/>
              <a:t>a)</a:t>
            </a:r>
            <a:r>
              <a:rPr lang="cs-CZ" sz="1800" dirty="0"/>
              <a:t> jednoznačný identifikátor dokumentu,</a:t>
            </a:r>
          </a:p>
          <a:p>
            <a:pPr marL="400050" lvl="1" indent="0">
              <a:buNone/>
            </a:pPr>
            <a:r>
              <a:rPr lang="cs-CZ" sz="1800" i="1" dirty="0"/>
              <a:t>b)</a:t>
            </a:r>
            <a:r>
              <a:rPr lang="cs-CZ" sz="1800" dirty="0"/>
              <a:t> informaci o tom, zda jde o dokument v digitální podobě nebo dokument v </a:t>
            </a:r>
            <a:endParaRPr lang="cs-CZ" sz="1800" dirty="0" smtClean="0"/>
          </a:p>
          <a:p>
            <a:pPr marL="400050" lvl="1" indent="0">
              <a:buNone/>
            </a:pPr>
            <a:r>
              <a:rPr lang="cs-CZ" sz="1800" dirty="0"/>
              <a:t> </a:t>
            </a:r>
            <a:r>
              <a:rPr lang="cs-CZ" sz="1800" dirty="0" smtClean="0"/>
              <a:t>   analogové </a:t>
            </a:r>
            <a:r>
              <a:rPr lang="cs-CZ" sz="1800" dirty="0"/>
              <a:t>podobě,</a:t>
            </a:r>
          </a:p>
          <a:p>
            <a:pPr marL="400050" lvl="1" indent="0">
              <a:buNone/>
            </a:pPr>
            <a:r>
              <a:rPr lang="cs-CZ" sz="1800" i="1" dirty="0"/>
              <a:t>c)</a:t>
            </a:r>
            <a:r>
              <a:rPr lang="cs-CZ" sz="1800" dirty="0"/>
              <a:t> informaci o tom, zda byl dokument zařazen do výběru archiválií a zda byl </a:t>
            </a:r>
            <a:endParaRPr lang="cs-CZ" sz="1800" dirty="0" smtClean="0"/>
          </a:p>
          <a:p>
            <a:pPr marL="400050" lvl="1" indent="0">
              <a:buNone/>
            </a:pPr>
            <a:r>
              <a:rPr lang="cs-CZ" sz="1800" dirty="0"/>
              <a:t> </a:t>
            </a:r>
            <a:r>
              <a:rPr lang="cs-CZ" sz="1800" dirty="0" smtClean="0"/>
              <a:t>   dokument </a:t>
            </a:r>
            <a:r>
              <a:rPr lang="cs-CZ" sz="1800" dirty="0"/>
              <a:t>vybrán jako archiválie, a</a:t>
            </a:r>
          </a:p>
          <a:p>
            <a:pPr marL="400050" lvl="1" indent="0">
              <a:buNone/>
            </a:pPr>
            <a:r>
              <a:rPr lang="cs-CZ" sz="1800" i="1" dirty="0"/>
              <a:t>d)</a:t>
            </a:r>
            <a:r>
              <a:rPr lang="cs-CZ" sz="1800" dirty="0"/>
              <a:t> identifikátor, který dokumentu v digitální podobě, který byl vybrán jako </a:t>
            </a:r>
            <a:endParaRPr lang="cs-CZ" sz="1800" dirty="0" smtClean="0"/>
          </a:p>
          <a:p>
            <a:pPr marL="400050" lvl="1" indent="0">
              <a:buNone/>
            </a:pPr>
            <a:r>
              <a:rPr lang="cs-CZ" sz="1800" dirty="0"/>
              <a:t> </a:t>
            </a:r>
            <a:r>
              <a:rPr lang="cs-CZ" sz="1800" dirty="0" smtClean="0"/>
              <a:t>   archiválie</a:t>
            </a:r>
            <a:r>
              <a:rPr lang="cs-CZ" sz="1800" dirty="0"/>
              <a:t>, přidělil Národní archiv nebo digitální archiv.</a:t>
            </a:r>
          </a:p>
          <a:p>
            <a:pPr marL="0" indent="0">
              <a:buNone/>
            </a:pPr>
            <a:endParaRPr lang="cs-CZ" sz="1600" dirty="0"/>
          </a:p>
        </p:txBody>
      </p:sp>
    </p:spTree>
    <p:extLst>
      <p:ext uri="{BB962C8B-B14F-4D97-AF65-F5344CB8AC3E}">
        <p14:creationId xmlns:p14="http://schemas.microsoft.com/office/powerpoint/2010/main" val="3355880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600200"/>
            <a:ext cx="8229600" cy="5257800"/>
          </a:xfrm>
        </p:spPr>
        <p:txBody>
          <a:bodyPr>
            <a:normAutofit fontScale="92500" lnSpcReduction="10000"/>
          </a:bodyPr>
          <a:lstStyle/>
          <a:p>
            <a:r>
              <a:rPr lang="cs-CZ" sz="1800" dirty="0" smtClean="0"/>
              <a:t>Spisová služba je obor, který se zabývá zvládnutím práce s dokumenty</a:t>
            </a:r>
          </a:p>
          <a:p>
            <a:pPr lvl="1"/>
            <a:r>
              <a:rPr lang="cs-CZ" sz="1600" dirty="0" smtClean="0"/>
              <a:t>papír je dobrý sluha, ale špatný pán</a:t>
            </a:r>
          </a:p>
          <a:p>
            <a:pPr marL="457200" lvl="1" indent="0">
              <a:buNone/>
            </a:pPr>
            <a:endParaRPr lang="cs-CZ" sz="1200" dirty="0" smtClean="0"/>
          </a:p>
          <a:p>
            <a:r>
              <a:rPr lang="cs-CZ" sz="1800" dirty="0" smtClean="0"/>
              <a:t>Výkon spisové služby je zajištění odborné správy dokumentů vzniklých z činností původce, popřípadě z činnosti jeho právních předchůdců, zahrnující jejich řádný příjem, evidenci, rozdělování, oběh, vyřizování, vyhotovování, podepisování odesílání, ukládání a vyřazování ve skartačním řízení, a to včetně kontroly těchto činností (současná zákonná definice - § 2 písm. l) AZ)</a:t>
            </a:r>
          </a:p>
          <a:p>
            <a:pPr marL="0" indent="0">
              <a:buNone/>
            </a:pPr>
            <a:endParaRPr lang="cs-CZ" sz="1600" dirty="0" smtClean="0"/>
          </a:p>
          <a:p>
            <a:r>
              <a:rPr lang="cs-CZ" sz="1800" dirty="0" smtClean="0"/>
              <a:t>Nutnost vedení spisové služby vyplývá z požadavku vnesení do práce s dokumenty určitý řád</a:t>
            </a:r>
          </a:p>
          <a:p>
            <a:pPr lvl="1"/>
            <a:r>
              <a:rPr lang="cs-CZ" sz="1600" dirty="0"/>
              <a:t>a</a:t>
            </a:r>
            <a:r>
              <a:rPr lang="cs-CZ" sz="1600" dirty="0" smtClean="0"/>
              <a:t>by byla nalezena potřebná informace, musí být v práci s dokumenty stanoven určitý řád</a:t>
            </a:r>
          </a:p>
          <a:p>
            <a:pPr marL="457200" lvl="1" indent="0">
              <a:buNone/>
            </a:pPr>
            <a:endParaRPr lang="cs-CZ" sz="1600" dirty="0" smtClean="0"/>
          </a:p>
          <a:p>
            <a:r>
              <a:rPr lang="cs-CZ" sz="1800" dirty="0" smtClean="0"/>
              <a:t>Jestliže místo řádu panuje nepořádek</a:t>
            </a:r>
          </a:p>
          <a:p>
            <a:pPr lvl="1"/>
            <a:r>
              <a:rPr lang="cs-CZ" sz="1600" dirty="0"/>
              <a:t>d</a:t>
            </a:r>
            <a:r>
              <a:rPr lang="cs-CZ" sz="1600" dirty="0" smtClean="0"/>
              <a:t>okumenty nelze nalézt</a:t>
            </a:r>
          </a:p>
          <a:p>
            <a:pPr lvl="1"/>
            <a:r>
              <a:rPr lang="cs-CZ" sz="1600" dirty="0"/>
              <a:t>z</a:t>
            </a:r>
            <a:r>
              <a:rPr lang="cs-CZ" sz="1600" dirty="0" smtClean="0"/>
              <a:t>e všeho se zhotovuje „pro jistotu“ několik kopií (opisů)</a:t>
            </a:r>
          </a:p>
          <a:p>
            <a:pPr lvl="1"/>
            <a:r>
              <a:rPr lang="cs-CZ" sz="1600" dirty="0"/>
              <a:t>v</a:t>
            </a:r>
            <a:r>
              <a:rPr lang="cs-CZ" sz="1600" dirty="0" smtClean="0"/>
              <a:t>ymýšlí se dotazníky a formuláře pro zjišťování dávno a několikráte zjištěného</a:t>
            </a:r>
          </a:p>
          <a:p>
            <a:pPr lvl="1"/>
            <a:r>
              <a:rPr lang="cs-CZ" sz="1600" dirty="0"/>
              <a:t>d</a:t>
            </a:r>
            <a:r>
              <a:rPr lang="cs-CZ" sz="1600" dirty="0" smtClean="0"/>
              <a:t>ochází k nedostatku relevantních informací, k jejich zpožďování</a:t>
            </a:r>
          </a:p>
          <a:p>
            <a:pPr lvl="1"/>
            <a:r>
              <a:rPr lang="cs-CZ" sz="1600" dirty="0"/>
              <a:t>v</a:t>
            </a:r>
            <a:r>
              <a:rPr lang="cs-CZ" sz="1600" dirty="0" smtClean="0"/>
              <a:t>niká nadbytečné „papírování“ (toto postihuje lidstvo již od 16. století, a to i dnes v elektronické podobě – možná, že ještě více)</a:t>
            </a:r>
            <a:endParaRPr lang="cs-CZ" sz="1600" dirty="0"/>
          </a:p>
        </p:txBody>
      </p:sp>
      <p:sp>
        <p:nvSpPr>
          <p:cNvPr id="2" name="Nadpis 1"/>
          <p:cNvSpPr>
            <a:spLocks noGrp="1"/>
          </p:cNvSpPr>
          <p:nvPr>
            <p:ph type="title" idx="4294967295"/>
          </p:nvPr>
        </p:nvSpPr>
        <p:spPr>
          <a:xfrm>
            <a:off x="0" y="274638"/>
            <a:ext cx="8229600" cy="1143000"/>
          </a:xfrm>
        </p:spPr>
        <p:txBody>
          <a:bodyPr>
            <a:normAutofit/>
          </a:bodyPr>
          <a:lstStyle/>
          <a:p>
            <a:r>
              <a:rPr lang="cs-CZ" sz="1800" dirty="0" smtClean="0">
                <a:solidFill>
                  <a:srgbClr val="FF0000"/>
                </a:solidFill>
              </a:rPr>
              <a:t>Vývoj spisové služby – obecně</a:t>
            </a:r>
            <a:br>
              <a:rPr lang="cs-CZ" sz="1800" dirty="0" smtClean="0">
                <a:solidFill>
                  <a:srgbClr val="FF0000"/>
                </a:solidFill>
              </a:rPr>
            </a:br>
            <a:r>
              <a:rPr lang="cs-CZ" sz="1600" dirty="0" smtClean="0">
                <a:solidFill>
                  <a:srgbClr val="FF0000"/>
                </a:solidFill>
              </a:rPr>
              <a:t>1/9</a:t>
            </a:r>
            <a:endParaRPr lang="cs-CZ" sz="1600" dirty="0">
              <a:solidFill>
                <a:srgbClr val="FF0000"/>
              </a:solidFill>
            </a:endParaRPr>
          </a:p>
        </p:txBody>
      </p:sp>
    </p:spTree>
    <p:extLst>
      <p:ext uri="{BB962C8B-B14F-4D97-AF65-F5344CB8AC3E}">
        <p14:creationId xmlns:p14="http://schemas.microsoft.com/office/powerpoint/2010/main" val="1283554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a:t>
            </a:r>
            <a:r>
              <a:rPr lang="cs-CZ" sz="1800" dirty="0" smtClean="0">
                <a:solidFill>
                  <a:srgbClr val="FF0000"/>
                </a:solidFill>
              </a:rPr>
              <a:t>17. století</a:t>
            </a:r>
            <a:r>
              <a:rPr lang="cs-CZ" sz="1800" smtClean="0">
                <a:solidFill>
                  <a:srgbClr val="FF0000"/>
                </a:solidFill>
              </a:rPr>
              <a:t/>
            </a:r>
            <a:br>
              <a:rPr lang="cs-CZ" sz="1800" smtClean="0">
                <a:solidFill>
                  <a:srgbClr val="FF0000"/>
                </a:solidFill>
              </a:rPr>
            </a:br>
            <a:r>
              <a:rPr lang="cs-CZ" sz="1600" smtClean="0">
                <a:solidFill>
                  <a:srgbClr val="FF0000"/>
                </a:solidFill>
              </a:rPr>
              <a:t>10/10</a:t>
            </a:r>
            <a:endParaRPr lang="cs-CZ" sz="1800" dirty="0"/>
          </a:p>
        </p:txBody>
      </p:sp>
      <p:sp>
        <p:nvSpPr>
          <p:cNvPr id="3" name="Zástupný symbol pro obsah 2"/>
          <p:cNvSpPr>
            <a:spLocks noGrp="1"/>
          </p:cNvSpPr>
          <p:nvPr>
            <p:ph idx="1"/>
          </p:nvPr>
        </p:nvSpPr>
        <p:spPr/>
        <p:txBody>
          <a:bodyPr>
            <a:normAutofit/>
          </a:bodyPr>
          <a:lstStyle/>
          <a:p>
            <a:pPr marL="800100" lvl="1"/>
            <a:r>
              <a:rPr lang="cs-CZ" sz="1800" dirty="0"/>
              <a:t>Církevní instituce</a:t>
            </a:r>
          </a:p>
          <a:p>
            <a:pPr marL="1200150" lvl="2"/>
            <a:r>
              <a:rPr lang="cs-CZ" sz="1600" dirty="0"/>
              <a:t>Nebyla jednotná spisová </a:t>
            </a:r>
            <a:r>
              <a:rPr lang="cs-CZ" sz="1600" dirty="0" smtClean="0"/>
              <a:t>manipulace</a:t>
            </a:r>
          </a:p>
          <a:p>
            <a:pPr marL="971550" lvl="2" indent="0">
              <a:buNone/>
            </a:pPr>
            <a:endParaRPr lang="cs-CZ" sz="1600" dirty="0"/>
          </a:p>
          <a:p>
            <a:pPr marL="800100" lvl="1"/>
            <a:r>
              <a:rPr lang="cs-CZ" sz="1800" dirty="0"/>
              <a:t>Vrchnost</a:t>
            </a:r>
          </a:p>
          <a:p>
            <a:pPr marL="1200150" lvl="2"/>
            <a:r>
              <a:rPr lang="cs-CZ" sz="1600" dirty="0"/>
              <a:t>Kancelář se zdála být zbytečným výdajem</a:t>
            </a:r>
          </a:p>
          <a:p>
            <a:pPr marL="1200150" lvl="2"/>
            <a:r>
              <a:rPr lang="cs-CZ" sz="1600" dirty="0"/>
              <a:t>Větší péče se věnovala pouze písemnostem účetním a provozním, které vyhotovovali písaři jednotlivých hospodářských úřadů</a:t>
            </a:r>
          </a:p>
          <a:p>
            <a:pPr marL="0" indent="0">
              <a:buNone/>
            </a:pPr>
            <a:endParaRPr lang="cs-CZ" sz="1800" dirty="0"/>
          </a:p>
        </p:txBody>
      </p:sp>
    </p:spTree>
    <p:extLst>
      <p:ext uri="{BB962C8B-B14F-4D97-AF65-F5344CB8AC3E}">
        <p14:creationId xmlns:p14="http://schemas.microsoft.com/office/powerpoint/2010/main" val="318637896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Evidence dokumentů</a:t>
            </a:r>
            <a:br>
              <a:rPr lang="cs-CZ" sz="2400" dirty="0">
                <a:solidFill>
                  <a:srgbClr val="FF0000"/>
                </a:solidFill>
              </a:rPr>
            </a:br>
            <a:r>
              <a:rPr lang="cs-CZ" sz="1600" dirty="0">
                <a:solidFill>
                  <a:srgbClr val="FF0000"/>
                </a:solidFill>
              </a:rPr>
              <a:t>§ 64 AZ, § 8-11 Vyhlášky</a:t>
            </a:r>
            <a:endParaRPr lang="cs-CZ" sz="1600" dirty="0"/>
          </a:p>
        </p:txBody>
      </p:sp>
      <p:sp>
        <p:nvSpPr>
          <p:cNvPr id="3" name="Zástupný symbol pro obsah 2"/>
          <p:cNvSpPr>
            <a:spLocks noGrp="1"/>
          </p:cNvSpPr>
          <p:nvPr>
            <p:ph idx="1"/>
          </p:nvPr>
        </p:nvSpPr>
        <p:spPr/>
        <p:txBody>
          <a:bodyPr>
            <a:normAutofit fontScale="25000" lnSpcReduction="20000"/>
          </a:bodyPr>
          <a:lstStyle/>
          <a:p>
            <a:pPr marL="0" indent="0">
              <a:buNone/>
            </a:pPr>
            <a:r>
              <a:rPr lang="cs-CZ" sz="7200" i="1" dirty="0"/>
              <a:t>(3)</a:t>
            </a:r>
            <a:r>
              <a:rPr lang="cs-CZ" sz="7200" dirty="0"/>
              <a:t> Veřejnoprávní původce vede o dokumentu </a:t>
            </a:r>
            <a:r>
              <a:rPr lang="cs-CZ" sz="7200" b="1" dirty="0"/>
              <a:t>v samostatné evidenci dokumentů </a:t>
            </a:r>
            <a:endParaRPr lang="cs-CZ" sz="7200" b="1" dirty="0" smtClean="0"/>
          </a:p>
          <a:p>
            <a:pPr marL="0" indent="0">
              <a:buNone/>
            </a:pPr>
            <a:r>
              <a:rPr lang="cs-CZ" sz="7200" b="1" dirty="0"/>
              <a:t> </a:t>
            </a:r>
            <a:r>
              <a:rPr lang="cs-CZ" sz="7200" b="1" dirty="0" smtClean="0"/>
              <a:t>     vedené </a:t>
            </a:r>
            <a:r>
              <a:rPr lang="cs-CZ" sz="7200" b="1" dirty="0"/>
              <a:t>v listinné podobě </a:t>
            </a:r>
            <a:r>
              <a:rPr lang="cs-CZ" sz="7200" dirty="0"/>
              <a:t>alespoň údaje stanovené v odstavci 1 písm. b), c), f) a i). </a:t>
            </a:r>
            <a:endParaRPr lang="cs-CZ" sz="7200" dirty="0" smtClean="0"/>
          </a:p>
          <a:p>
            <a:pPr marL="0" indent="0">
              <a:buNone/>
            </a:pPr>
            <a:endParaRPr lang="cs-CZ" sz="7200" dirty="0" smtClean="0"/>
          </a:p>
          <a:p>
            <a:pPr marL="400050" lvl="1" indent="0">
              <a:buNone/>
            </a:pPr>
            <a:r>
              <a:rPr lang="cs-CZ" sz="7200" i="1" dirty="0"/>
              <a:t>b)</a:t>
            </a:r>
            <a:r>
              <a:rPr lang="cs-CZ" sz="7200" dirty="0"/>
              <a:t> datum doručení dokumentu, a stanoví-li jiný právní předpis povinnost </a:t>
            </a:r>
            <a:endParaRPr lang="cs-CZ" sz="7200" dirty="0" smtClean="0"/>
          </a:p>
          <a:p>
            <a:pPr marL="400050" lvl="1" indent="0">
              <a:buNone/>
            </a:pPr>
            <a:r>
              <a:rPr lang="cs-CZ" sz="7200" dirty="0"/>
              <a:t> </a:t>
            </a:r>
            <a:r>
              <a:rPr lang="cs-CZ" sz="7200" dirty="0" smtClean="0"/>
              <a:t>    zaznamenat </a:t>
            </a:r>
            <a:r>
              <a:rPr lang="cs-CZ" sz="7200" dirty="0"/>
              <a:t>čas doručení dokumentu, rovněž čas jeho doručení, nebo datum </a:t>
            </a:r>
            <a:endParaRPr lang="cs-CZ" sz="7200" dirty="0" smtClean="0"/>
          </a:p>
          <a:p>
            <a:pPr marL="400050" lvl="1" indent="0">
              <a:buNone/>
            </a:pPr>
            <a:r>
              <a:rPr lang="cs-CZ" sz="7200" dirty="0"/>
              <a:t> </a:t>
            </a:r>
            <a:r>
              <a:rPr lang="cs-CZ" sz="7200" dirty="0" smtClean="0"/>
              <a:t>    vytvoření </a:t>
            </a:r>
            <a:r>
              <a:rPr lang="cs-CZ" sz="7200" dirty="0"/>
              <a:t>dokumentu původcem; datem vytvoření dokumentu původcem se </a:t>
            </a:r>
            <a:endParaRPr lang="cs-CZ" sz="7200" dirty="0" smtClean="0"/>
          </a:p>
          <a:p>
            <a:pPr marL="400050" lvl="1" indent="0">
              <a:buNone/>
            </a:pPr>
            <a:r>
              <a:rPr lang="cs-CZ" sz="7200" dirty="0"/>
              <a:t> </a:t>
            </a:r>
            <a:r>
              <a:rPr lang="cs-CZ" sz="7200" dirty="0" smtClean="0"/>
              <a:t>    rozumí </a:t>
            </a:r>
            <a:r>
              <a:rPr lang="cs-CZ" sz="7200" dirty="0"/>
              <a:t>datum jeho zaevidování v podacím deníku</a:t>
            </a:r>
            <a:r>
              <a:rPr lang="cs-CZ" sz="7200" dirty="0" smtClean="0"/>
              <a:t>,</a:t>
            </a:r>
          </a:p>
          <a:p>
            <a:pPr marL="400050" lvl="1" indent="0">
              <a:buNone/>
            </a:pPr>
            <a:endParaRPr lang="cs-CZ" sz="7200" dirty="0"/>
          </a:p>
          <a:p>
            <a:pPr marL="400050" lvl="1" indent="0">
              <a:buNone/>
            </a:pPr>
            <a:r>
              <a:rPr lang="cs-CZ" sz="7200" i="1" dirty="0"/>
              <a:t>c)</a:t>
            </a:r>
            <a:r>
              <a:rPr lang="cs-CZ" sz="7200" dirty="0"/>
              <a:t> údaje o </a:t>
            </a:r>
            <a:r>
              <a:rPr lang="cs-CZ" sz="7200" dirty="0" smtClean="0"/>
              <a:t>odesílateli; </a:t>
            </a:r>
            <a:r>
              <a:rPr lang="cs-CZ" sz="7200" dirty="0"/>
              <a:t>jde-li o dokument vytvořený veřejnoprávním původcem, </a:t>
            </a:r>
            <a:endParaRPr lang="cs-CZ" sz="7200" dirty="0" smtClean="0"/>
          </a:p>
          <a:p>
            <a:pPr marL="400050" lvl="1" indent="0">
              <a:buNone/>
            </a:pPr>
            <a:r>
              <a:rPr lang="cs-CZ" sz="7200" dirty="0"/>
              <a:t> </a:t>
            </a:r>
            <a:r>
              <a:rPr lang="cs-CZ" sz="7200" dirty="0" smtClean="0"/>
              <a:t>   uvede </a:t>
            </a:r>
            <a:r>
              <a:rPr lang="cs-CZ" sz="7200" dirty="0"/>
              <a:t>se slovo „Vlastní</a:t>
            </a:r>
            <a:r>
              <a:rPr lang="cs-CZ" sz="7200" dirty="0" smtClean="0"/>
              <a:t>“,</a:t>
            </a:r>
          </a:p>
          <a:p>
            <a:pPr marL="400050" lvl="1" indent="0">
              <a:buNone/>
            </a:pPr>
            <a:endParaRPr lang="cs-CZ" sz="7200" dirty="0" smtClean="0"/>
          </a:p>
          <a:p>
            <a:pPr marL="400050" lvl="1" indent="0">
              <a:buNone/>
            </a:pPr>
            <a:r>
              <a:rPr lang="cs-CZ" sz="7200" i="1" dirty="0"/>
              <a:t>f)</a:t>
            </a:r>
            <a:r>
              <a:rPr lang="cs-CZ" sz="7200" dirty="0"/>
              <a:t> stručný obsah dokumentu</a:t>
            </a:r>
            <a:r>
              <a:rPr lang="cs-CZ" sz="7200" dirty="0" smtClean="0"/>
              <a:t>,</a:t>
            </a:r>
          </a:p>
          <a:p>
            <a:pPr marL="400050" lvl="1" indent="0">
              <a:buNone/>
            </a:pPr>
            <a:endParaRPr lang="cs-CZ" sz="7200" dirty="0" smtClean="0"/>
          </a:p>
          <a:p>
            <a:pPr marL="400050" lvl="1" indent="0">
              <a:buNone/>
            </a:pPr>
            <a:r>
              <a:rPr lang="cs-CZ" sz="7200" i="1" dirty="0"/>
              <a:t>i)</a:t>
            </a:r>
            <a:r>
              <a:rPr lang="cs-CZ" sz="7200" dirty="0"/>
              <a:t> spisový znak a skartační </a:t>
            </a:r>
            <a:r>
              <a:rPr lang="cs-CZ" sz="7200" dirty="0" smtClean="0"/>
              <a:t>režim.</a:t>
            </a:r>
            <a:endParaRPr lang="cs-CZ" sz="7200" dirty="0"/>
          </a:p>
          <a:p>
            <a:pPr marL="0" indent="0">
              <a:buNone/>
            </a:pPr>
            <a:endParaRPr lang="cs-CZ" sz="1600" dirty="0"/>
          </a:p>
          <a:p>
            <a:pPr marL="400050" lvl="1" indent="0">
              <a:buNone/>
            </a:pPr>
            <a:endParaRPr lang="cs-CZ" sz="1800" dirty="0" smtClean="0"/>
          </a:p>
          <a:p>
            <a:pPr marL="0" indent="0">
              <a:buNone/>
            </a:pPr>
            <a:endParaRPr lang="cs-CZ" sz="1600" dirty="0"/>
          </a:p>
          <a:p>
            <a:pPr marL="400050" lvl="1" indent="0">
              <a:buNone/>
            </a:pPr>
            <a:endParaRPr lang="cs-CZ" sz="1800" dirty="0" smtClean="0"/>
          </a:p>
          <a:p>
            <a:pPr marL="400050" lvl="1" indent="0">
              <a:buNone/>
            </a:pPr>
            <a:endParaRPr lang="cs-CZ" sz="1800" dirty="0"/>
          </a:p>
          <a:p>
            <a:pPr marL="0" indent="0">
              <a:buNone/>
            </a:pPr>
            <a:endParaRPr lang="cs-CZ" sz="1800" dirty="0" smtClean="0"/>
          </a:p>
          <a:p>
            <a:pPr marL="0" indent="0">
              <a:buNone/>
            </a:pPr>
            <a:endParaRPr lang="cs-CZ" sz="1800" dirty="0"/>
          </a:p>
        </p:txBody>
      </p:sp>
    </p:spTree>
    <p:extLst>
      <p:ext uri="{BB962C8B-B14F-4D97-AF65-F5344CB8AC3E}">
        <p14:creationId xmlns:p14="http://schemas.microsoft.com/office/powerpoint/2010/main" val="46806762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Evidence dokumentů</a:t>
            </a:r>
            <a:br>
              <a:rPr lang="cs-CZ" sz="2400" dirty="0">
                <a:solidFill>
                  <a:srgbClr val="FF0000"/>
                </a:solidFill>
              </a:rPr>
            </a:br>
            <a:r>
              <a:rPr lang="cs-CZ" sz="1600" dirty="0">
                <a:solidFill>
                  <a:srgbClr val="FF0000"/>
                </a:solidFill>
              </a:rPr>
              <a:t>§ 64 AZ, § 8-11 Vyhlášky</a:t>
            </a:r>
            <a:endParaRPr lang="cs-CZ" sz="1600" dirty="0"/>
          </a:p>
        </p:txBody>
      </p:sp>
      <p:sp>
        <p:nvSpPr>
          <p:cNvPr id="3" name="Zástupný symbol pro obsah 2"/>
          <p:cNvSpPr>
            <a:spLocks noGrp="1"/>
          </p:cNvSpPr>
          <p:nvPr>
            <p:ph idx="1"/>
          </p:nvPr>
        </p:nvSpPr>
        <p:spPr>
          <a:xfrm>
            <a:off x="457200" y="1417638"/>
            <a:ext cx="8229600" cy="5107706"/>
          </a:xfrm>
        </p:spPr>
        <p:txBody>
          <a:bodyPr>
            <a:normAutofit fontScale="85000" lnSpcReduction="20000"/>
          </a:bodyPr>
          <a:lstStyle/>
          <a:p>
            <a:pPr marL="0" indent="0">
              <a:buNone/>
            </a:pPr>
            <a:r>
              <a:rPr lang="cs-CZ" sz="2100" dirty="0" smtClean="0"/>
              <a:t>Původce </a:t>
            </a:r>
            <a:r>
              <a:rPr lang="cs-CZ" sz="2100" dirty="0"/>
              <a:t>vede o dokumentu v </a:t>
            </a:r>
            <a:r>
              <a:rPr lang="cs-CZ" sz="2100" b="1" dirty="0"/>
              <a:t>samostatné evidenci dokumentů vedené v elektronické podobě </a:t>
            </a:r>
            <a:r>
              <a:rPr lang="cs-CZ" sz="2100" dirty="0"/>
              <a:t>alespoň údaje stanovené v odstavci 1 písm. b), c), f) a i) a v odstavci 2</a:t>
            </a:r>
            <a:r>
              <a:rPr lang="cs-CZ" sz="2100" dirty="0" smtClean="0"/>
              <a:t>.</a:t>
            </a:r>
          </a:p>
          <a:p>
            <a:pPr marL="0" indent="0">
              <a:buNone/>
            </a:pPr>
            <a:endParaRPr lang="cs-CZ" sz="2100" dirty="0" smtClean="0"/>
          </a:p>
          <a:p>
            <a:pPr marL="0" indent="0">
              <a:buNone/>
            </a:pPr>
            <a:r>
              <a:rPr lang="cs-CZ" sz="2100" i="1" dirty="0"/>
              <a:t>b)</a:t>
            </a:r>
            <a:r>
              <a:rPr lang="cs-CZ" sz="2100" dirty="0"/>
              <a:t> datum doručení dokumentu, a stanoví-li jiný právní předpis povinnost </a:t>
            </a:r>
            <a:endParaRPr lang="cs-CZ" sz="2100" dirty="0" smtClean="0"/>
          </a:p>
          <a:p>
            <a:pPr marL="0" indent="0">
              <a:buNone/>
            </a:pPr>
            <a:r>
              <a:rPr lang="cs-CZ" sz="2100" dirty="0"/>
              <a:t> </a:t>
            </a:r>
            <a:r>
              <a:rPr lang="cs-CZ" sz="2100" dirty="0" smtClean="0"/>
              <a:t>    zaznamenat </a:t>
            </a:r>
            <a:r>
              <a:rPr lang="cs-CZ" sz="2100" dirty="0"/>
              <a:t>čas doručení dokumentu, rovněž čas jeho doručení, nebo </a:t>
            </a:r>
            <a:endParaRPr lang="cs-CZ" sz="2100" dirty="0" smtClean="0"/>
          </a:p>
          <a:p>
            <a:pPr marL="0" indent="0">
              <a:buNone/>
            </a:pPr>
            <a:r>
              <a:rPr lang="cs-CZ" sz="2100" dirty="0"/>
              <a:t> </a:t>
            </a:r>
            <a:r>
              <a:rPr lang="cs-CZ" sz="2100" dirty="0" smtClean="0"/>
              <a:t>    datum </a:t>
            </a:r>
            <a:r>
              <a:rPr lang="cs-CZ" sz="2100" dirty="0"/>
              <a:t>vytvoření dokumentu původcem; datem vytvoření dokumentu </a:t>
            </a:r>
            <a:endParaRPr lang="cs-CZ" sz="2100" dirty="0" smtClean="0"/>
          </a:p>
          <a:p>
            <a:pPr marL="0" indent="0">
              <a:buNone/>
            </a:pPr>
            <a:r>
              <a:rPr lang="cs-CZ" sz="2100" dirty="0"/>
              <a:t> </a:t>
            </a:r>
            <a:r>
              <a:rPr lang="cs-CZ" sz="2100" dirty="0" smtClean="0"/>
              <a:t>    původcem </a:t>
            </a:r>
            <a:r>
              <a:rPr lang="cs-CZ" sz="2100" dirty="0"/>
              <a:t>se rozumí datum jeho zaevidování v podacím deníku,</a:t>
            </a:r>
          </a:p>
          <a:p>
            <a:pPr marL="0" indent="0">
              <a:buNone/>
            </a:pPr>
            <a:r>
              <a:rPr lang="cs-CZ" sz="2100" i="1" dirty="0"/>
              <a:t>c)</a:t>
            </a:r>
            <a:r>
              <a:rPr lang="cs-CZ" sz="2100" dirty="0"/>
              <a:t> údaje o odesílateli v </a:t>
            </a:r>
            <a:r>
              <a:rPr lang="cs-CZ" sz="2100" dirty="0" smtClean="0"/>
              <a:t>rozsahu; </a:t>
            </a:r>
            <a:r>
              <a:rPr lang="cs-CZ" sz="2100" dirty="0"/>
              <a:t>jde-li o dokument vytvořený </a:t>
            </a:r>
            <a:r>
              <a:rPr lang="cs-CZ" sz="2100" dirty="0" smtClean="0"/>
              <a:t>veřejnoprávním </a:t>
            </a:r>
          </a:p>
          <a:p>
            <a:pPr marL="0" indent="0">
              <a:buNone/>
            </a:pPr>
            <a:r>
              <a:rPr lang="cs-CZ" sz="2100" dirty="0"/>
              <a:t> </a:t>
            </a:r>
            <a:r>
              <a:rPr lang="cs-CZ" sz="2100" dirty="0" smtClean="0"/>
              <a:t>   původcem</a:t>
            </a:r>
            <a:r>
              <a:rPr lang="cs-CZ" sz="2100" dirty="0"/>
              <a:t>, uvede se slovo „Vlastní“,</a:t>
            </a:r>
          </a:p>
          <a:p>
            <a:pPr marL="0" indent="0">
              <a:buNone/>
            </a:pPr>
            <a:r>
              <a:rPr lang="cs-CZ" sz="2100" i="1" dirty="0"/>
              <a:t>f)</a:t>
            </a:r>
            <a:r>
              <a:rPr lang="cs-CZ" sz="2100" dirty="0"/>
              <a:t> stručný obsah dokumentu,</a:t>
            </a:r>
          </a:p>
          <a:p>
            <a:pPr marL="400050" indent="-400050">
              <a:buAutoNum type="romanLcParenR"/>
            </a:pPr>
            <a:r>
              <a:rPr lang="cs-CZ" sz="2100" dirty="0" smtClean="0"/>
              <a:t>spisový </a:t>
            </a:r>
            <a:r>
              <a:rPr lang="cs-CZ" sz="2100" dirty="0"/>
              <a:t>znak a skartační režim, </a:t>
            </a:r>
            <a:endParaRPr lang="cs-CZ" sz="2100" dirty="0" smtClean="0"/>
          </a:p>
          <a:p>
            <a:pPr marL="0" indent="0">
              <a:buNone/>
            </a:pPr>
            <a:r>
              <a:rPr lang="cs-CZ" sz="2100" i="1" dirty="0"/>
              <a:t>a)</a:t>
            </a:r>
            <a:r>
              <a:rPr lang="cs-CZ" sz="2100" dirty="0"/>
              <a:t> jednoznačný identifikátor dokumentu,</a:t>
            </a:r>
          </a:p>
          <a:p>
            <a:pPr marL="0" indent="0">
              <a:buNone/>
            </a:pPr>
            <a:r>
              <a:rPr lang="cs-CZ" sz="2100" i="1" dirty="0"/>
              <a:t>b)</a:t>
            </a:r>
            <a:r>
              <a:rPr lang="cs-CZ" sz="2100" dirty="0"/>
              <a:t> informaci o tom, zda jde o dokument v digitální podobě nebo dokument v </a:t>
            </a:r>
            <a:endParaRPr lang="cs-CZ" sz="2100" dirty="0" smtClean="0"/>
          </a:p>
          <a:p>
            <a:pPr marL="0" indent="0">
              <a:buNone/>
            </a:pPr>
            <a:r>
              <a:rPr lang="cs-CZ" sz="2100" dirty="0"/>
              <a:t> </a:t>
            </a:r>
            <a:r>
              <a:rPr lang="cs-CZ" sz="2100" dirty="0" smtClean="0"/>
              <a:t>    analogové </a:t>
            </a:r>
            <a:r>
              <a:rPr lang="cs-CZ" sz="2100" dirty="0"/>
              <a:t>podobě,</a:t>
            </a:r>
          </a:p>
          <a:p>
            <a:pPr marL="0" indent="0">
              <a:buNone/>
            </a:pPr>
            <a:r>
              <a:rPr lang="cs-CZ" sz="2100" i="1" dirty="0"/>
              <a:t>c)</a:t>
            </a:r>
            <a:r>
              <a:rPr lang="cs-CZ" sz="2100" dirty="0"/>
              <a:t> informaci o tom, zda byl dokument zařazen do výběru archiválií a zda byl </a:t>
            </a:r>
            <a:endParaRPr lang="cs-CZ" sz="2100" dirty="0" smtClean="0"/>
          </a:p>
          <a:p>
            <a:pPr marL="0" indent="0">
              <a:buNone/>
            </a:pPr>
            <a:r>
              <a:rPr lang="cs-CZ" sz="2100" dirty="0"/>
              <a:t> </a:t>
            </a:r>
            <a:r>
              <a:rPr lang="cs-CZ" sz="2100" dirty="0" smtClean="0"/>
              <a:t>   dokument </a:t>
            </a:r>
            <a:r>
              <a:rPr lang="cs-CZ" sz="2100" dirty="0"/>
              <a:t>vybrán jako archiválie, </a:t>
            </a:r>
          </a:p>
          <a:p>
            <a:pPr marL="0" indent="0">
              <a:buNone/>
            </a:pPr>
            <a:r>
              <a:rPr lang="cs-CZ" sz="2100" i="1" dirty="0"/>
              <a:t>d)</a:t>
            </a:r>
            <a:r>
              <a:rPr lang="cs-CZ" sz="2100" dirty="0"/>
              <a:t> identifikátor, který dokumentu v digitální podobě, který byl vybrán jako </a:t>
            </a:r>
            <a:endParaRPr lang="cs-CZ" sz="2100" dirty="0" smtClean="0"/>
          </a:p>
          <a:p>
            <a:pPr marL="0" indent="0">
              <a:buNone/>
            </a:pPr>
            <a:r>
              <a:rPr lang="cs-CZ" sz="2100" dirty="0"/>
              <a:t> </a:t>
            </a:r>
            <a:r>
              <a:rPr lang="cs-CZ" sz="2100" dirty="0" smtClean="0"/>
              <a:t>   archiválie</a:t>
            </a:r>
            <a:r>
              <a:rPr lang="cs-CZ" sz="2100" dirty="0"/>
              <a:t>, přidělil Národní archiv nebo digitální archiv</a:t>
            </a:r>
            <a:r>
              <a:rPr lang="cs-CZ" sz="2100" dirty="0" smtClean="0"/>
              <a:t>.</a:t>
            </a:r>
            <a:endParaRPr lang="cs-CZ" sz="2100" dirty="0"/>
          </a:p>
          <a:p>
            <a:pPr marL="0" indent="0">
              <a:buNone/>
            </a:pPr>
            <a:endParaRPr lang="cs-CZ" sz="1800" dirty="0"/>
          </a:p>
          <a:p>
            <a:pPr marL="0" indent="0">
              <a:buNone/>
            </a:pPr>
            <a:endParaRPr lang="cs-CZ" sz="1800" dirty="0"/>
          </a:p>
          <a:p>
            <a:pPr marL="0" indent="0">
              <a:buNone/>
            </a:pPr>
            <a:endParaRPr lang="cs-CZ" sz="1800" dirty="0"/>
          </a:p>
        </p:txBody>
      </p:sp>
    </p:spTree>
    <p:extLst>
      <p:ext uri="{BB962C8B-B14F-4D97-AF65-F5344CB8AC3E}">
        <p14:creationId xmlns:p14="http://schemas.microsoft.com/office/powerpoint/2010/main" val="276814652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Evidence dokumentů</a:t>
            </a:r>
            <a:r>
              <a:rPr lang="cs-CZ" sz="8800" dirty="0">
                <a:solidFill>
                  <a:srgbClr val="FF0000"/>
                </a:solidFill>
              </a:rPr>
              <a:t/>
            </a:r>
            <a:br>
              <a:rPr lang="cs-CZ" sz="8800" dirty="0">
                <a:solidFill>
                  <a:srgbClr val="FF0000"/>
                </a:solidFill>
              </a:rPr>
            </a:br>
            <a:r>
              <a:rPr lang="cs-CZ" sz="1600" dirty="0">
                <a:solidFill>
                  <a:srgbClr val="FF0000"/>
                </a:solidFill>
              </a:rPr>
              <a:t>§ 64 AZ, § </a:t>
            </a:r>
            <a:r>
              <a:rPr lang="cs-CZ" sz="1600" dirty="0" smtClean="0">
                <a:solidFill>
                  <a:srgbClr val="FF0000"/>
                </a:solidFill>
              </a:rPr>
              <a:t>8-11 </a:t>
            </a:r>
            <a:r>
              <a:rPr lang="cs-CZ" sz="1600" dirty="0">
                <a:solidFill>
                  <a:srgbClr val="FF0000"/>
                </a:solidFill>
              </a:rPr>
              <a:t>Vyhlášky</a:t>
            </a:r>
            <a:endParaRPr lang="cs-CZ" sz="1600" dirty="0"/>
          </a:p>
        </p:txBody>
      </p:sp>
      <p:sp>
        <p:nvSpPr>
          <p:cNvPr id="3" name="Zástupný symbol pro obsah 2"/>
          <p:cNvSpPr>
            <a:spLocks noGrp="1"/>
          </p:cNvSpPr>
          <p:nvPr>
            <p:ph idx="1"/>
          </p:nvPr>
        </p:nvSpPr>
        <p:spPr>
          <a:xfrm>
            <a:off x="457200" y="1268760"/>
            <a:ext cx="8229600" cy="4857403"/>
          </a:xfrm>
        </p:spPr>
        <p:txBody>
          <a:bodyPr>
            <a:normAutofit lnSpcReduction="10000"/>
          </a:bodyPr>
          <a:lstStyle/>
          <a:p>
            <a:pPr marL="0" indent="0">
              <a:buNone/>
            </a:pPr>
            <a:r>
              <a:rPr lang="cs-CZ" sz="1800" i="1" dirty="0"/>
              <a:t>(4)</a:t>
            </a:r>
            <a:r>
              <a:rPr lang="cs-CZ" sz="1800" dirty="0"/>
              <a:t> Pořadová čísla v evidenční pomůcce tvoří číselnou řadu, která začíná číslem 1 a je složena z celých kladných čísel nepřetržitě po sobě jdoucích. V základní evidenční pomůcce je číselná řada vedena od prvního kalendářního dne časového období, které </a:t>
            </a:r>
            <a:r>
              <a:rPr lang="cs-CZ" sz="1800" dirty="0" smtClean="0"/>
              <a:t> </a:t>
            </a:r>
            <a:r>
              <a:rPr lang="cs-CZ" sz="1800" dirty="0"/>
              <a:t>původce stanoví pro vedení číselné </a:t>
            </a:r>
            <a:r>
              <a:rPr lang="cs-CZ" sz="1800" dirty="0" smtClean="0"/>
              <a:t>řady.</a:t>
            </a:r>
          </a:p>
          <a:p>
            <a:pPr marL="0" indent="0">
              <a:buNone/>
            </a:pPr>
            <a:endParaRPr lang="cs-CZ" sz="1800" dirty="0"/>
          </a:p>
          <a:p>
            <a:pPr marL="0" indent="0">
              <a:buNone/>
            </a:pPr>
            <a:r>
              <a:rPr lang="cs-CZ" sz="1800" i="1" dirty="0"/>
              <a:t>(5)</a:t>
            </a:r>
            <a:r>
              <a:rPr lang="cs-CZ" sz="1800" dirty="0"/>
              <a:t> V podacím </a:t>
            </a:r>
            <a:r>
              <a:rPr lang="cs-CZ" sz="1800" dirty="0" smtClean="0"/>
              <a:t>deníku se </a:t>
            </a:r>
            <a:r>
              <a:rPr lang="cs-CZ" sz="1800" dirty="0"/>
              <a:t>po uplynutí určeného časového období prázdné řádky pod posledním zápisem na konci stránky </a:t>
            </a:r>
            <a:r>
              <a:rPr lang="cs-CZ" sz="1800" dirty="0" smtClean="0"/>
              <a:t>proškrtnou </a:t>
            </a:r>
            <a:r>
              <a:rPr lang="cs-CZ" sz="1800" dirty="0"/>
              <a:t>a doplní záznam o datu provedení posledního zápisu a posledním použitém pořadovém čísle v podacím deníku; záznam se uvede ve tvaru „Ukončeno dne ..... pořadovým číslem ..... “. Veřejnoprávní původce dále zabezpečí připojení jména, popřípadě jmen, příjmení a podpisu fyzické osoby pověřené vedením podacího deníku k záznamu</a:t>
            </a:r>
            <a:r>
              <a:rPr lang="cs-CZ" sz="1800" dirty="0" smtClean="0"/>
              <a:t>.</a:t>
            </a:r>
          </a:p>
          <a:p>
            <a:pPr marL="0" indent="0">
              <a:buNone/>
            </a:pPr>
            <a:endParaRPr lang="cs-CZ" sz="1800" dirty="0" smtClean="0"/>
          </a:p>
          <a:p>
            <a:pPr marL="0" indent="0">
              <a:buNone/>
            </a:pPr>
            <a:r>
              <a:rPr lang="cs-CZ" sz="1800" i="1" dirty="0"/>
              <a:t>6)</a:t>
            </a:r>
            <a:r>
              <a:rPr lang="cs-CZ" sz="1800" dirty="0"/>
              <a:t> Elektronický systém spisové služby neumožní, aby byl proveden zápis dalšího dokumentu s pořadovým číslem zápisu dokumentu v elektronickém systému spisové služby, které již bylo přiděleno v rámci tohoto určeného časového období, nebo aby po ukončení určeného časového období byl proveden zápis dokumentu nebo spisu, jehož evidence náleží do následujícího určeného časového období.</a:t>
            </a:r>
          </a:p>
          <a:p>
            <a:pPr marL="0" indent="0">
              <a:buNone/>
            </a:pPr>
            <a:endParaRPr lang="cs-CZ" sz="1800" dirty="0"/>
          </a:p>
          <a:p>
            <a:pPr marL="0" indent="0">
              <a:buNone/>
            </a:pPr>
            <a:endParaRPr lang="cs-CZ" sz="1600" dirty="0"/>
          </a:p>
        </p:txBody>
      </p:sp>
    </p:spTree>
    <p:extLst>
      <p:ext uri="{BB962C8B-B14F-4D97-AF65-F5344CB8AC3E}">
        <p14:creationId xmlns:p14="http://schemas.microsoft.com/office/powerpoint/2010/main" val="1829492582"/>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922114"/>
          </a:xfrm>
        </p:spPr>
        <p:txBody>
          <a:bodyPr>
            <a:normAutofit/>
          </a:bodyPr>
          <a:lstStyle/>
          <a:p>
            <a:r>
              <a:rPr lang="cs-CZ" sz="2400" dirty="0">
                <a:solidFill>
                  <a:srgbClr val="FF0000"/>
                </a:solidFill>
              </a:rPr>
              <a:t>Evidence dokumentů</a:t>
            </a:r>
            <a:r>
              <a:rPr lang="cs-CZ" sz="9600" dirty="0">
                <a:solidFill>
                  <a:srgbClr val="FF0000"/>
                </a:solidFill>
              </a:rPr>
              <a:t/>
            </a:r>
            <a:br>
              <a:rPr lang="cs-CZ" sz="9600" dirty="0">
                <a:solidFill>
                  <a:srgbClr val="FF0000"/>
                </a:solidFill>
              </a:rPr>
            </a:br>
            <a:r>
              <a:rPr lang="cs-CZ" sz="1600" dirty="0">
                <a:solidFill>
                  <a:srgbClr val="FF0000"/>
                </a:solidFill>
              </a:rPr>
              <a:t>§ 64 AZ, § </a:t>
            </a:r>
            <a:r>
              <a:rPr lang="cs-CZ" sz="1600" dirty="0" smtClean="0">
                <a:solidFill>
                  <a:srgbClr val="FF0000"/>
                </a:solidFill>
              </a:rPr>
              <a:t>8-11 </a:t>
            </a:r>
            <a:r>
              <a:rPr lang="cs-CZ" sz="1600" dirty="0">
                <a:solidFill>
                  <a:srgbClr val="FF0000"/>
                </a:solidFill>
              </a:rPr>
              <a:t>Vyhlášky</a:t>
            </a:r>
            <a:endParaRPr lang="cs-CZ" sz="1600" dirty="0"/>
          </a:p>
        </p:txBody>
      </p:sp>
      <p:sp>
        <p:nvSpPr>
          <p:cNvPr id="5" name="Zástupný symbol pro obsah 4"/>
          <p:cNvSpPr>
            <a:spLocks noGrp="1"/>
          </p:cNvSpPr>
          <p:nvPr>
            <p:ph idx="1"/>
          </p:nvPr>
        </p:nvSpPr>
        <p:spPr>
          <a:xfrm>
            <a:off x="457200" y="1124744"/>
            <a:ext cx="8229600" cy="5733256"/>
          </a:xfrm>
        </p:spPr>
        <p:txBody>
          <a:bodyPr>
            <a:normAutofit fontScale="92500" lnSpcReduction="20000"/>
          </a:bodyPr>
          <a:lstStyle/>
          <a:p>
            <a:pPr marL="0" indent="0" algn="ctr">
              <a:buNone/>
            </a:pPr>
            <a:r>
              <a:rPr lang="cs-CZ" sz="1800" dirty="0">
                <a:solidFill>
                  <a:srgbClr val="FF0000"/>
                </a:solidFill>
              </a:rPr>
              <a:t>§ 11</a:t>
            </a:r>
          </a:p>
          <a:p>
            <a:pPr marL="0" indent="0">
              <a:buNone/>
            </a:pPr>
            <a:r>
              <a:rPr lang="cs-CZ" sz="1900" b="1" dirty="0"/>
              <a:t>Číslo jednací a evidenční číslo ze samostatné evidence dokumentů</a:t>
            </a:r>
          </a:p>
          <a:p>
            <a:pPr marL="0" indent="0">
              <a:buNone/>
            </a:pPr>
            <a:r>
              <a:rPr lang="cs-CZ" sz="1900" i="1" dirty="0" smtClean="0"/>
              <a:t>(1)</a:t>
            </a:r>
            <a:r>
              <a:rPr lang="cs-CZ" sz="1900" dirty="0" smtClean="0"/>
              <a:t> </a:t>
            </a:r>
          </a:p>
          <a:p>
            <a:r>
              <a:rPr lang="cs-CZ" sz="1900" dirty="0" smtClean="0"/>
              <a:t>Dokument </a:t>
            </a:r>
            <a:r>
              <a:rPr lang="cs-CZ" sz="1900" dirty="0"/>
              <a:t>zaevidovaný v elektronickém systému spisové služby nebo v podacím deníku označuje veřejnoprávní původce číslem jednacím. </a:t>
            </a:r>
            <a:endParaRPr lang="cs-CZ" sz="1900" dirty="0" smtClean="0"/>
          </a:p>
          <a:p>
            <a:r>
              <a:rPr lang="cs-CZ" sz="1900" dirty="0" smtClean="0"/>
              <a:t>Číslo </a:t>
            </a:r>
            <a:r>
              <a:rPr lang="cs-CZ" sz="1900" dirty="0"/>
              <a:t>jednací obsahuje </a:t>
            </a:r>
            <a:endParaRPr lang="cs-CZ" sz="1900" dirty="0" smtClean="0"/>
          </a:p>
          <a:p>
            <a:pPr lvl="1"/>
            <a:r>
              <a:rPr lang="cs-CZ" sz="1900" dirty="0" smtClean="0"/>
              <a:t>označení </a:t>
            </a:r>
            <a:r>
              <a:rPr lang="cs-CZ" sz="1900" dirty="0"/>
              <a:t>nebo zkratku označení veřejnoprávního původce, </a:t>
            </a:r>
            <a:endParaRPr lang="cs-CZ" sz="1900" dirty="0" smtClean="0"/>
          </a:p>
          <a:p>
            <a:pPr lvl="1"/>
            <a:r>
              <a:rPr lang="cs-CZ" sz="1900" dirty="0" smtClean="0"/>
              <a:t>pořadové </a:t>
            </a:r>
            <a:r>
              <a:rPr lang="cs-CZ" sz="1900" dirty="0"/>
              <a:t>číslo zápisu dokumentu v základní evidenční pomůcce a označení určeného časového období, kterým je zpravidla kalendářní rok, popřípadě označení nebo zkratku označení organizační součásti veřejnoprávního původce nebo jiné znaky charakterizující skutečnosti související s dokumentem. </a:t>
            </a:r>
            <a:endParaRPr lang="cs-CZ" sz="1900" dirty="0" smtClean="0"/>
          </a:p>
          <a:p>
            <a:pPr lvl="1"/>
            <a:r>
              <a:rPr lang="cs-CZ" sz="1900" dirty="0"/>
              <a:t>e</a:t>
            </a:r>
            <a:r>
              <a:rPr lang="cs-CZ" sz="1900" dirty="0" smtClean="0"/>
              <a:t>viduje-li </a:t>
            </a:r>
            <a:r>
              <a:rPr lang="cs-CZ" sz="1900" dirty="0"/>
              <a:t>veřejnoprávní původce dokument ve sběrném </a:t>
            </a:r>
            <a:r>
              <a:rPr lang="cs-CZ" sz="1900" dirty="0" smtClean="0"/>
              <a:t>archu, </a:t>
            </a:r>
            <a:r>
              <a:rPr lang="cs-CZ" sz="1900" dirty="0"/>
              <a:t>uvede v čísle jednacím za pořadovým číslem zápisu </a:t>
            </a:r>
            <a:r>
              <a:rPr lang="cs-CZ" sz="1900" dirty="0" smtClean="0"/>
              <a:t>dokumentu </a:t>
            </a:r>
            <a:r>
              <a:rPr lang="cs-CZ" sz="1900" dirty="0"/>
              <a:t>pomlčku nebo lomítko a pořadové číslo zápisu dokumentu ve sběrném archu</a:t>
            </a:r>
            <a:r>
              <a:rPr lang="cs-CZ" sz="1900" dirty="0" smtClean="0"/>
              <a:t>.</a:t>
            </a:r>
          </a:p>
          <a:p>
            <a:pPr marL="457200" lvl="1" indent="0">
              <a:buNone/>
            </a:pPr>
            <a:endParaRPr lang="cs-CZ" sz="1900" dirty="0" smtClean="0"/>
          </a:p>
          <a:p>
            <a:pPr marL="57150" indent="0">
              <a:buNone/>
            </a:pPr>
            <a:r>
              <a:rPr lang="cs-CZ" sz="1900" i="1" dirty="0"/>
              <a:t>(2)</a:t>
            </a:r>
            <a:r>
              <a:rPr lang="cs-CZ" sz="1900" dirty="0"/>
              <a:t> Původce přidělí dokumentu evidovanému v samostatné evidenci dokumentů evidenční číslo ze samostatné evidence dokumentů; strukturu evidenčního čísla stanoví původce ve spisovém řádu. </a:t>
            </a:r>
          </a:p>
          <a:p>
            <a:pPr marL="457200" lvl="1" indent="0">
              <a:buNone/>
            </a:pPr>
            <a:endParaRPr lang="cs-CZ" sz="1800" dirty="0" smtClean="0"/>
          </a:p>
          <a:p>
            <a:pPr marL="0" indent="0">
              <a:buNone/>
            </a:pPr>
            <a:endParaRPr lang="cs-CZ" sz="1900" dirty="0"/>
          </a:p>
          <a:p>
            <a:pPr marL="0" indent="0">
              <a:buNone/>
            </a:pPr>
            <a:r>
              <a:rPr lang="cs-CZ" sz="1600" dirty="0" smtClean="0"/>
              <a:t>.</a:t>
            </a:r>
            <a:endParaRPr lang="cs-CZ" sz="1600" dirty="0"/>
          </a:p>
          <a:p>
            <a:pPr marL="0" indent="0">
              <a:buNone/>
            </a:pPr>
            <a:endParaRPr lang="cs-CZ" sz="1600" dirty="0"/>
          </a:p>
        </p:txBody>
      </p:sp>
    </p:spTree>
    <p:extLst>
      <p:ext uri="{BB962C8B-B14F-4D97-AF65-F5344CB8AC3E}">
        <p14:creationId xmlns:p14="http://schemas.microsoft.com/office/powerpoint/2010/main" val="3531179460"/>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solidFill>
                  <a:srgbClr val="FF0000"/>
                </a:solidFill>
              </a:rPr>
              <a:t>Tvorba spisu</a:t>
            </a:r>
            <a:r>
              <a:rPr lang="cs-CZ" sz="2400" dirty="0">
                <a:solidFill>
                  <a:srgbClr val="FF0000"/>
                </a:solidFill>
              </a:rPr>
              <a:t/>
            </a:r>
            <a:br>
              <a:rPr lang="cs-CZ" sz="2400" dirty="0">
                <a:solidFill>
                  <a:srgbClr val="FF0000"/>
                </a:solidFill>
              </a:rPr>
            </a:br>
            <a:r>
              <a:rPr lang="cs-CZ" sz="1600" dirty="0">
                <a:solidFill>
                  <a:srgbClr val="FF0000"/>
                </a:solidFill>
              </a:rPr>
              <a:t>§ </a:t>
            </a:r>
            <a:r>
              <a:rPr lang="cs-CZ" sz="1600" dirty="0" smtClean="0">
                <a:solidFill>
                  <a:srgbClr val="FF0000"/>
                </a:solidFill>
              </a:rPr>
              <a:t>65 </a:t>
            </a:r>
            <a:r>
              <a:rPr lang="cs-CZ" sz="1600" dirty="0">
                <a:solidFill>
                  <a:srgbClr val="FF0000"/>
                </a:solidFill>
              </a:rPr>
              <a:t>AZ, § </a:t>
            </a:r>
            <a:r>
              <a:rPr lang="cs-CZ" sz="1600" dirty="0" smtClean="0">
                <a:solidFill>
                  <a:srgbClr val="FF0000"/>
                </a:solidFill>
              </a:rPr>
              <a:t>12 </a:t>
            </a:r>
            <a:r>
              <a:rPr lang="cs-CZ" sz="1600" dirty="0">
                <a:solidFill>
                  <a:srgbClr val="FF0000"/>
                </a:solidFill>
              </a:rPr>
              <a:t>Vyhlášky</a:t>
            </a:r>
            <a:endParaRPr lang="cs-CZ" sz="1600" dirty="0"/>
          </a:p>
        </p:txBody>
      </p:sp>
      <p:sp>
        <p:nvSpPr>
          <p:cNvPr id="3" name="Zástupný symbol pro obsah 2"/>
          <p:cNvSpPr>
            <a:spLocks noGrp="1"/>
          </p:cNvSpPr>
          <p:nvPr>
            <p:ph idx="1"/>
          </p:nvPr>
        </p:nvSpPr>
        <p:spPr>
          <a:xfrm>
            <a:off x="457200" y="1340768"/>
            <a:ext cx="8229600" cy="5256584"/>
          </a:xfrm>
        </p:spPr>
        <p:txBody>
          <a:bodyPr>
            <a:normAutofit lnSpcReduction="10000"/>
          </a:bodyPr>
          <a:lstStyle/>
          <a:p>
            <a:pPr marL="0" indent="0" algn="ctr">
              <a:buNone/>
            </a:pPr>
            <a:r>
              <a:rPr lang="cs-CZ" sz="1800" dirty="0">
                <a:solidFill>
                  <a:srgbClr val="FF0000"/>
                </a:solidFill>
              </a:rPr>
              <a:t>§ </a:t>
            </a:r>
            <a:r>
              <a:rPr lang="cs-CZ" sz="1800" dirty="0" smtClean="0">
                <a:solidFill>
                  <a:srgbClr val="FF0000"/>
                </a:solidFill>
              </a:rPr>
              <a:t>12</a:t>
            </a:r>
            <a:endParaRPr lang="cs-CZ" sz="1800" b="1" dirty="0"/>
          </a:p>
          <a:p>
            <a:pPr marL="0" indent="0">
              <a:buNone/>
            </a:pPr>
            <a:r>
              <a:rPr lang="cs-CZ" sz="1800" i="1" dirty="0" smtClean="0"/>
              <a:t>(1)</a:t>
            </a:r>
            <a:r>
              <a:rPr lang="cs-CZ" sz="1800" dirty="0" smtClean="0"/>
              <a:t> Veřejnoprávní </a:t>
            </a:r>
            <a:r>
              <a:rPr lang="cs-CZ" sz="1800" dirty="0"/>
              <a:t>původce vytváří spis spojováním dokumentů nebo pomocí sběrného </a:t>
            </a:r>
            <a:r>
              <a:rPr lang="cs-CZ" sz="1800" dirty="0" smtClean="0"/>
              <a:t>archu.</a:t>
            </a:r>
          </a:p>
          <a:p>
            <a:pPr marL="0" indent="0">
              <a:buNone/>
            </a:pPr>
            <a:endParaRPr lang="cs-CZ" sz="1800" dirty="0"/>
          </a:p>
          <a:p>
            <a:pPr marL="0" indent="0">
              <a:buNone/>
            </a:pPr>
            <a:r>
              <a:rPr lang="cs-CZ" sz="1800" i="1" dirty="0"/>
              <a:t>(2)</a:t>
            </a:r>
            <a:r>
              <a:rPr lang="cs-CZ" sz="1800" dirty="0"/>
              <a:t> Pokud veřejnoprávní původce vytváří </a:t>
            </a:r>
            <a:r>
              <a:rPr lang="cs-CZ" sz="1800" b="1" dirty="0"/>
              <a:t>spis spojováním dokumentů</a:t>
            </a:r>
            <a:r>
              <a:rPr lang="cs-CZ" sz="1800" dirty="0"/>
              <a:t>, nový dokument zaeviduje v evidenční pomůcce a přidělí mu číslo jednací nebo evidenční číslo ze samostatné evidence dokumentů. </a:t>
            </a:r>
            <a:r>
              <a:rPr lang="cs-CZ" sz="1800" dirty="0" smtClean="0"/>
              <a:t>V </a:t>
            </a:r>
            <a:r>
              <a:rPr lang="cs-CZ" sz="1800" dirty="0"/>
              <a:t>evidenční pomůcce </a:t>
            </a:r>
            <a:r>
              <a:rPr lang="cs-CZ" sz="1800" dirty="0" smtClean="0"/>
              <a:t>se poznamenají u </a:t>
            </a:r>
            <a:r>
              <a:rPr lang="cs-CZ" sz="1800" dirty="0"/>
              <a:t>předcházejícího i nového dokumentu vzájemné odkazy. Součástí spisu je soupis vložených dokumentů s jejich čísly jednacími nebo evidenčními čísly ze samostatné evidence dokumentů</a:t>
            </a:r>
            <a:r>
              <a:rPr lang="cs-CZ" sz="1800" dirty="0" smtClean="0"/>
              <a:t>.</a:t>
            </a:r>
          </a:p>
          <a:p>
            <a:pPr marL="0" indent="0">
              <a:buNone/>
            </a:pPr>
            <a:endParaRPr lang="cs-CZ" sz="1800" dirty="0"/>
          </a:p>
          <a:p>
            <a:pPr marL="0" indent="0">
              <a:buNone/>
            </a:pPr>
            <a:r>
              <a:rPr lang="cs-CZ" sz="1800" i="1" dirty="0"/>
              <a:t>(3)</a:t>
            </a:r>
            <a:r>
              <a:rPr lang="cs-CZ" sz="1800" dirty="0"/>
              <a:t> Pokud veřejnoprávní původce vytváří </a:t>
            </a:r>
            <a:r>
              <a:rPr lang="cs-CZ" sz="1800" b="1" dirty="0"/>
              <a:t>spis pomocí sběrného archu</a:t>
            </a:r>
            <a:r>
              <a:rPr lang="cs-CZ" sz="1800" dirty="0"/>
              <a:t>, zaeviduje iniciační dokument v základní evidenční pomůcce nebo samostatné evidenci </a:t>
            </a:r>
            <a:r>
              <a:rPr lang="cs-CZ" sz="1800" dirty="0" smtClean="0"/>
              <a:t>dokumentů </a:t>
            </a:r>
            <a:r>
              <a:rPr lang="cs-CZ" sz="1800" dirty="0"/>
              <a:t>a současně zaeviduje iniciační dokument ve sběrném archu jako první dokument v pořadí. Následující dokumenty </a:t>
            </a:r>
            <a:r>
              <a:rPr lang="cs-CZ" sz="1800" dirty="0" smtClean="0"/>
              <a:t>spisu se  evidují  </a:t>
            </a:r>
            <a:r>
              <a:rPr lang="cs-CZ" sz="1800" dirty="0"/>
              <a:t>pouze ve sběrném archu. </a:t>
            </a:r>
            <a:r>
              <a:rPr lang="cs-CZ" sz="1800" dirty="0" smtClean="0"/>
              <a:t>Ve </a:t>
            </a:r>
            <a:r>
              <a:rPr lang="cs-CZ" sz="1800" dirty="0"/>
              <a:t>sběrném </a:t>
            </a:r>
            <a:r>
              <a:rPr lang="cs-CZ" sz="1800" dirty="0" smtClean="0"/>
              <a:t>archu jsou vedeny </a:t>
            </a:r>
            <a:r>
              <a:rPr lang="cs-CZ" sz="1800" dirty="0"/>
              <a:t>údaje stanovené v § 10 odst. 1, 2 </a:t>
            </a:r>
            <a:r>
              <a:rPr lang="cs-CZ" sz="1800" dirty="0" smtClean="0"/>
              <a:t>nebo </a:t>
            </a:r>
            <a:r>
              <a:rPr lang="cs-CZ" sz="1800" dirty="0" smtClean="0">
                <a:solidFill>
                  <a:srgbClr val="7030A0"/>
                </a:solidFill>
              </a:rPr>
              <a:t>(údaje pro evidenci v podacím deníku) </a:t>
            </a:r>
            <a:r>
              <a:rPr lang="cs-CZ" sz="1800" dirty="0" smtClean="0"/>
              <a:t>3 </a:t>
            </a:r>
            <a:r>
              <a:rPr lang="cs-CZ" sz="1800" dirty="0" smtClean="0">
                <a:solidFill>
                  <a:srgbClr val="7030A0"/>
                </a:solidFill>
              </a:rPr>
              <a:t>(údaje pro evidenci v samostatné evidenci)</a:t>
            </a:r>
            <a:r>
              <a:rPr lang="cs-CZ" sz="1800" dirty="0" smtClean="0"/>
              <a:t>, </a:t>
            </a:r>
            <a:r>
              <a:rPr lang="cs-CZ" sz="1800" dirty="0"/>
              <a:t>a to podle druhu evidenční pomůcky, ve které je dokument evidován. Sběrný arch je součástí spisu.</a:t>
            </a:r>
          </a:p>
          <a:p>
            <a:pPr marL="0" indent="0">
              <a:buNone/>
            </a:pPr>
            <a:endParaRPr lang="cs-CZ" sz="1800" dirty="0"/>
          </a:p>
        </p:txBody>
      </p:sp>
    </p:spTree>
    <p:extLst>
      <p:ext uri="{BB962C8B-B14F-4D97-AF65-F5344CB8AC3E}">
        <p14:creationId xmlns:p14="http://schemas.microsoft.com/office/powerpoint/2010/main" val="204995357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Tvorba spisu</a:t>
            </a:r>
            <a:br>
              <a:rPr lang="cs-CZ" sz="2400" dirty="0">
                <a:solidFill>
                  <a:srgbClr val="FF0000"/>
                </a:solidFill>
              </a:rPr>
            </a:br>
            <a:r>
              <a:rPr lang="cs-CZ" sz="1600" dirty="0">
                <a:solidFill>
                  <a:srgbClr val="FF0000"/>
                </a:solidFill>
              </a:rPr>
              <a:t>§ 65 AZ, § 12 Vyhlášky</a:t>
            </a:r>
            <a:endParaRPr lang="cs-CZ" sz="1600" dirty="0"/>
          </a:p>
        </p:txBody>
      </p:sp>
      <p:sp>
        <p:nvSpPr>
          <p:cNvPr id="3" name="Zástupný symbol pro obsah 2"/>
          <p:cNvSpPr>
            <a:spLocks noGrp="1"/>
          </p:cNvSpPr>
          <p:nvPr>
            <p:ph idx="1"/>
          </p:nvPr>
        </p:nvSpPr>
        <p:spPr>
          <a:xfrm>
            <a:off x="457200" y="1600200"/>
            <a:ext cx="8229600" cy="4997152"/>
          </a:xfrm>
        </p:spPr>
        <p:txBody>
          <a:bodyPr>
            <a:normAutofit fontScale="92500" lnSpcReduction="10000"/>
          </a:bodyPr>
          <a:lstStyle/>
          <a:p>
            <a:pPr marL="0" indent="0">
              <a:buNone/>
            </a:pPr>
            <a:r>
              <a:rPr lang="cs-CZ" sz="1800" i="1" dirty="0"/>
              <a:t>(4)</a:t>
            </a:r>
            <a:r>
              <a:rPr lang="cs-CZ" sz="1800" dirty="0"/>
              <a:t> Veřejnoprávní původce vede v elektronickém systému spisové služby nebo v samostatné evidenci dokumentů vedené v elektronické podobě údaje o spisu v rozsahu</a:t>
            </a:r>
          </a:p>
          <a:p>
            <a:pPr marL="400050" lvl="1" indent="0">
              <a:buNone/>
            </a:pPr>
            <a:r>
              <a:rPr lang="cs-CZ" sz="1800" i="1" dirty="0"/>
              <a:t>a)</a:t>
            </a:r>
            <a:r>
              <a:rPr lang="cs-CZ" sz="1800" dirty="0"/>
              <a:t> jednoznačný identifikátor spisu,</a:t>
            </a:r>
          </a:p>
          <a:p>
            <a:pPr marL="400050" lvl="1" indent="0">
              <a:buNone/>
            </a:pPr>
            <a:r>
              <a:rPr lang="cs-CZ" sz="1800" i="1" dirty="0"/>
              <a:t>b)</a:t>
            </a:r>
            <a:r>
              <a:rPr lang="cs-CZ" sz="1800" dirty="0"/>
              <a:t> stručný obsah spisu,</a:t>
            </a:r>
          </a:p>
          <a:p>
            <a:pPr marL="400050" lvl="1" indent="0">
              <a:buNone/>
            </a:pPr>
            <a:r>
              <a:rPr lang="cs-CZ" sz="1800" i="1" dirty="0"/>
              <a:t>c)</a:t>
            </a:r>
            <a:r>
              <a:rPr lang="cs-CZ" sz="1800" dirty="0"/>
              <a:t> spisová značka spisu,</a:t>
            </a:r>
          </a:p>
          <a:p>
            <a:pPr marL="400050" lvl="1" indent="0">
              <a:buNone/>
            </a:pPr>
            <a:r>
              <a:rPr lang="cs-CZ" sz="1800" i="1" dirty="0"/>
              <a:t>d)</a:t>
            </a:r>
            <a:r>
              <a:rPr lang="cs-CZ" sz="1800" dirty="0"/>
              <a:t> datum založení spisu,</a:t>
            </a:r>
          </a:p>
          <a:p>
            <a:pPr marL="400050" lvl="1" indent="0">
              <a:buNone/>
            </a:pPr>
            <a:r>
              <a:rPr lang="cs-CZ" sz="1800" i="1" dirty="0"/>
              <a:t>e)</a:t>
            </a:r>
            <a:r>
              <a:rPr lang="cs-CZ" sz="1800" dirty="0"/>
              <a:t> datum uzavření spisu,</a:t>
            </a:r>
          </a:p>
          <a:p>
            <a:pPr marL="400050" lvl="1" indent="0">
              <a:buNone/>
            </a:pPr>
            <a:r>
              <a:rPr lang="cs-CZ" sz="1800" i="1" dirty="0"/>
              <a:t>f)</a:t>
            </a:r>
            <a:r>
              <a:rPr lang="cs-CZ" sz="1800" dirty="0"/>
              <a:t> spisový znak spisu,</a:t>
            </a:r>
          </a:p>
          <a:p>
            <a:pPr marL="400050" lvl="1" indent="0">
              <a:buNone/>
            </a:pPr>
            <a:r>
              <a:rPr lang="cs-CZ" sz="1800" i="1" dirty="0"/>
              <a:t>g)</a:t>
            </a:r>
            <a:r>
              <a:rPr lang="cs-CZ" sz="1800" dirty="0"/>
              <a:t> skartační režim spisu,</a:t>
            </a:r>
          </a:p>
          <a:p>
            <a:pPr marL="400050" lvl="1" indent="0">
              <a:buNone/>
            </a:pPr>
            <a:r>
              <a:rPr lang="cs-CZ" sz="1800" i="1" dirty="0"/>
              <a:t>h)</a:t>
            </a:r>
            <a:r>
              <a:rPr lang="cs-CZ" sz="1800" dirty="0"/>
              <a:t> údaje o uložení spisu, kterými jsou počet uložených listů dokumentů v listinné podobě tvořících spis, popřípadě svazků příloh v listinné podobě dokumentů tvořících spis,</a:t>
            </a:r>
          </a:p>
          <a:p>
            <a:pPr marL="400050" lvl="1" indent="0">
              <a:buNone/>
            </a:pPr>
            <a:r>
              <a:rPr lang="cs-CZ" sz="1800" i="1" dirty="0"/>
              <a:t>i)</a:t>
            </a:r>
            <a:r>
              <a:rPr lang="cs-CZ" sz="1800" dirty="0"/>
              <a:t> informace o tom, zda spis obsahuje dokumenty v analogové podobě a jejich fyzické umístění,</a:t>
            </a:r>
          </a:p>
          <a:p>
            <a:pPr marL="400050" lvl="1" indent="0">
              <a:buNone/>
            </a:pPr>
            <a:r>
              <a:rPr lang="cs-CZ" sz="1800" i="1" dirty="0"/>
              <a:t>j)</a:t>
            </a:r>
            <a:r>
              <a:rPr lang="cs-CZ" sz="1800" dirty="0"/>
              <a:t> informaci o tom, zda byl spis zařazen do výběru archiválií a zda byl spis vybrán jako archiválie, a</a:t>
            </a:r>
          </a:p>
          <a:p>
            <a:pPr marL="400050" lvl="1" indent="0">
              <a:buNone/>
            </a:pPr>
            <a:r>
              <a:rPr lang="cs-CZ" sz="1800" i="1" dirty="0"/>
              <a:t>k)</a:t>
            </a:r>
            <a:r>
              <a:rPr lang="cs-CZ" sz="1800" dirty="0"/>
              <a:t> identifikátor, který spisu obsahujícímu dokumenty v digitální podobě, který byl vybrán jako archiválie, přidělil Národní archiv nebo digitální archiv.</a:t>
            </a:r>
          </a:p>
          <a:p>
            <a:pPr marL="0" indent="0">
              <a:buNone/>
            </a:pPr>
            <a:endParaRPr lang="cs-CZ" sz="1800" dirty="0"/>
          </a:p>
        </p:txBody>
      </p:sp>
    </p:spTree>
    <p:extLst>
      <p:ext uri="{BB962C8B-B14F-4D97-AF65-F5344CB8AC3E}">
        <p14:creationId xmlns:p14="http://schemas.microsoft.com/office/powerpoint/2010/main" val="41563694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Tvorba spisu</a:t>
            </a:r>
            <a:br>
              <a:rPr lang="cs-CZ" sz="2400" dirty="0">
                <a:solidFill>
                  <a:srgbClr val="FF0000"/>
                </a:solidFill>
              </a:rPr>
            </a:br>
            <a:r>
              <a:rPr lang="cs-CZ" sz="1600" dirty="0">
                <a:solidFill>
                  <a:srgbClr val="FF0000"/>
                </a:solidFill>
              </a:rPr>
              <a:t>§ 65 AZ, § 12 Vyhlášky</a:t>
            </a:r>
            <a:endParaRPr lang="cs-CZ" sz="1600" dirty="0"/>
          </a:p>
        </p:txBody>
      </p:sp>
      <p:sp>
        <p:nvSpPr>
          <p:cNvPr id="3" name="Zástupný symbol pro obsah 2"/>
          <p:cNvSpPr>
            <a:spLocks noGrp="1"/>
          </p:cNvSpPr>
          <p:nvPr>
            <p:ph idx="1"/>
          </p:nvPr>
        </p:nvSpPr>
        <p:spPr>
          <a:xfrm>
            <a:off x="457200" y="1268760"/>
            <a:ext cx="8229600" cy="5184576"/>
          </a:xfrm>
        </p:spPr>
        <p:txBody>
          <a:bodyPr>
            <a:normAutofit/>
          </a:bodyPr>
          <a:lstStyle/>
          <a:p>
            <a:pPr marL="0" indent="0">
              <a:buNone/>
            </a:pPr>
            <a:r>
              <a:rPr lang="cs-CZ" sz="1800" i="1" dirty="0"/>
              <a:t>(5)</a:t>
            </a:r>
            <a:r>
              <a:rPr lang="cs-CZ" sz="1800" dirty="0"/>
              <a:t> Vykonává-li veřejnoprávní původce spisovou službu v listinné podobě, </a:t>
            </a:r>
            <a:r>
              <a:rPr lang="cs-CZ" sz="1800" dirty="0" smtClean="0"/>
              <a:t>uvede na</a:t>
            </a:r>
          </a:p>
          <a:p>
            <a:pPr marL="0" indent="0">
              <a:buNone/>
            </a:pPr>
            <a:r>
              <a:rPr lang="cs-CZ" sz="1800" dirty="0"/>
              <a:t> </a:t>
            </a:r>
            <a:r>
              <a:rPr lang="cs-CZ" sz="1800" dirty="0" smtClean="0"/>
              <a:t>     </a:t>
            </a:r>
            <a:r>
              <a:rPr lang="cs-CZ" sz="1800" dirty="0"/>
              <a:t>obálce </a:t>
            </a:r>
            <a:r>
              <a:rPr lang="cs-CZ" sz="1800" dirty="0" smtClean="0"/>
              <a:t>spisu údaje:.</a:t>
            </a:r>
            <a:endParaRPr lang="cs-CZ" sz="1800" dirty="0"/>
          </a:p>
          <a:p>
            <a:r>
              <a:rPr lang="cs-CZ" sz="1800" dirty="0" smtClean="0"/>
              <a:t>stručný </a:t>
            </a:r>
            <a:r>
              <a:rPr lang="cs-CZ" sz="1800" dirty="0"/>
              <a:t>obsah spisu</a:t>
            </a:r>
            <a:r>
              <a:rPr lang="cs-CZ" sz="1800" dirty="0" smtClean="0"/>
              <a:t>,</a:t>
            </a:r>
          </a:p>
          <a:p>
            <a:r>
              <a:rPr lang="cs-CZ" sz="1800" dirty="0" smtClean="0"/>
              <a:t>spisová značka spisu,</a:t>
            </a:r>
          </a:p>
          <a:p>
            <a:r>
              <a:rPr lang="cs-CZ" sz="1800" dirty="0" smtClean="0"/>
              <a:t>datum </a:t>
            </a:r>
            <a:r>
              <a:rPr lang="cs-CZ" sz="1800" dirty="0"/>
              <a:t>založení spisu</a:t>
            </a:r>
            <a:r>
              <a:rPr lang="cs-CZ" sz="1800" dirty="0" smtClean="0"/>
              <a:t>,</a:t>
            </a:r>
          </a:p>
          <a:p>
            <a:r>
              <a:rPr lang="cs-CZ" sz="1800" dirty="0" smtClean="0"/>
              <a:t>datum </a:t>
            </a:r>
            <a:r>
              <a:rPr lang="cs-CZ" sz="1800" dirty="0"/>
              <a:t>uzavření spisu</a:t>
            </a:r>
            <a:r>
              <a:rPr lang="cs-CZ" sz="1800" dirty="0" smtClean="0"/>
              <a:t>,</a:t>
            </a:r>
          </a:p>
          <a:p>
            <a:r>
              <a:rPr lang="cs-CZ" sz="1800" dirty="0" smtClean="0"/>
              <a:t>spisový znak spisu,</a:t>
            </a:r>
          </a:p>
          <a:p>
            <a:r>
              <a:rPr lang="cs-CZ" sz="1800" dirty="0" smtClean="0"/>
              <a:t>skartační </a:t>
            </a:r>
            <a:r>
              <a:rPr lang="cs-CZ" sz="1800" dirty="0"/>
              <a:t>režim spisu</a:t>
            </a:r>
            <a:r>
              <a:rPr lang="cs-CZ" sz="1800" dirty="0" smtClean="0"/>
              <a:t>,</a:t>
            </a:r>
          </a:p>
          <a:p>
            <a:r>
              <a:rPr lang="cs-CZ" sz="1800" dirty="0" smtClean="0"/>
              <a:t>údaje </a:t>
            </a:r>
            <a:r>
              <a:rPr lang="cs-CZ" sz="1800" dirty="0"/>
              <a:t>o uložení spisu, kterými jsou počet uložených listů dokumentů v listinné podobě tvořících spis, popřípadě svazků příloh v listinné podobě dokumentů tvořících spis</a:t>
            </a:r>
            <a:r>
              <a:rPr lang="cs-CZ" sz="1800" dirty="0" smtClean="0"/>
              <a:t>,</a:t>
            </a:r>
            <a:endParaRPr lang="cs-CZ" sz="1800" dirty="0"/>
          </a:p>
          <a:p>
            <a:pPr marL="0" indent="0">
              <a:buNone/>
            </a:pPr>
            <a:endParaRPr lang="cs-CZ" sz="1800" dirty="0" smtClean="0"/>
          </a:p>
          <a:p>
            <a:pPr marL="0" indent="0">
              <a:buNone/>
            </a:pPr>
            <a:endParaRPr lang="cs-CZ" sz="1800" dirty="0"/>
          </a:p>
          <a:p>
            <a:pPr marL="0" indent="0">
              <a:buNone/>
            </a:pPr>
            <a:endParaRPr lang="cs-CZ" sz="1800" dirty="0"/>
          </a:p>
        </p:txBody>
      </p:sp>
    </p:spTree>
    <p:extLst>
      <p:ext uri="{BB962C8B-B14F-4D97-AF65-F5344CB8AC3E}">
        <p14:creationId xmlns:p14="http://schemas.microsoft.com/office/powerpoint/2010/main" val="106409848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Tvorba spisu</a:t>
            </a:r>
            <a:br>
              <a:rPr lang="cs-CZ" sz="2400" dirty="0">
                <a:solidFill>
                  <a:srgbClr val="FF0000"/>
                </a:solidFill>
              </a:rPr>
            </a:br>
            <a:r>
              <a:rPr lang="cs-CZ" sz="1600" dirty="0">
                <a:solidFill>
                  <a:srgbClr val="FF0000"/>
                </a:solidFill>
              </a:rPr>
              <a:t>§ 65 AZ, § 12 Vyhlášky</a:t>
            </a:r>
            <a:endParaRPr lang="cs-CZ" sz="1600" dirty="0"/>
          </a:p>
        </p:txBody>
      </p:sp>
      <p:sp>
        <p:nvSpPr>
          <p:cNvPr id="3" name="Zástupný symbol pro obsah 2"/>
          <p:cNvSpPr>
            <a:spLocks noGrp="1"/>
          </p:cNvSpPr>
          <p:nvPr>
            <p:ph idx="1"/>
          </p:nvPr>
        </p:nvSpPr>
        <p:spPr/>
        <p:txBody>
          <a:bodyPr>
            <a:normAutofit/>
          </a:bodyPr>
          <a:lstStyle/>
          <a:p>
            <a:pPr marL="0" indent="0">
              <a:buNone/>
            </a:pPr>
            <a:r>
              <a:rPr lang="cs-CZ" sz="1800" i="1" dirty="0"/>
              <a:t>(6)</a:t>
            </a:r>
            <a:r>
              <a:rPr lang="cs-CZ" sz="1800" dirty="0"/>
              <a:t> Vyžaduje-li to jiný právní předpis nebo to z jiných důvodů považuje veřejnoprávní </a:t>
            </a:r>
            <a:endParaRPr lang="cs-CZ" sz="1800" dirty="0" smtClean="0"/>
          </a:p>
          <a:p>
            <a:pPr marL="0" indent="0">
              <a:buNone/>
            </a:pPr>
            <a:r>
              <a:rPr lang="cs-CZ" sz="1800" dirty="0"/>
              <a:t> </a:t>
            </a:r>
            <a:r>
              <a:rPr lang="cs-CZ" sz="1800" dirty="0" smtClean="0"/>
              <a:t>     původce </a:t>
            </a:r>
            <a:r>
              <a:rPr lang="cs-CZ" sz="1800" dirty="0"/>
              <a:t>za účelné, označí spis spisovou značkou, pod níž je také evidován. </a:t>
            </a:r>
            <a:endParaRPr lang="cs-CZ" sz="1800" dirty="0" smtClean="0"/>
          </a:p>
          <a:p>
            <a:pPr marL="0" indent="0">
              <a:buNone/>
            </a:pPr>
            <a:r>
              <a:rPr lang="cs-CZ" sz="1800" dirty="0"/>
              <a:t> </a:t>
            </a:r>
            <a:r>
              <a:rPr lang="cs-CZ" sz="1800" dirty="0" smtClean="0"/>
              <a:t>     Spisovou </a:t>
            </a:r>
            <a:r>
              <a:rPr lang="cs-CZ" sz="1800" dirty="0"/>
              <a:t>značkou je</a:t>
            </a:r>
          </a:p>
          <a:p>
            <a:pPr lvl="1" indent="-342900">
              <a:buAutoNum type="alphaLcParenR"/>
            </a:pPr>
            <a:r>
              <a:rPr lang="cs-CZ" sz="1800" dirty="0" smtClean="0"/>
              <a:t>v </a:t>
            </a:r>
            <a:r>
              <a:rPr lang="cs-CZ" sz="1800" dirty="0"/>
              <a:t>případě tvorby spisu spojováním dokumentů číslo jednací nebo evidenční </a:t>
            </a:r>
            <a:endParaRPr lang="cs-CZ" sz="1800" dirty="0" smtClean="0"/>
          </a:p>
          <a:p>
            <a:pPr marL="400050" lvl="1" indent="0">
              <a:buNone/>
            </a:pPr>
            <a:r>
              <a:rPr lang="cs-CZ" sz="1800" dirty="0"/>
              <a:t> </a:t>
            </a:r>
            <a:r>
              <a:rPr lang="cs-CZ" sz="1800" dirty="0" smtClean="0"/>
              <a:t>      číslo </a:t>
            </a:r>
            <a:r>
              <a:rPr lang="cs-CZ" sz="1800" dirty="0"/>
              <a:t>ze samostatné evidence dokumentů prvního nebo posledního </a:t>
            </a:r>
            <a:endParaRPr lang="cs-CZ" sz="1800" dirty="0" smtClean="0"/>
          </a:p>
          <a:p>
            <a:pPr marL="400050" lvl="1" indent="0">
              <a:buNone/>
            </a:pPr>
            <a:r>
              <a:rPr lang="cs-CZ" sz="1800" dirty="0"/>
              <a:t> </a:t>
            </a:r>
            <a:r>
              <a:rPr lang="cs-CZ" sz="1800" dirty="0" smtClean="0"/>
              <a:t>      evidovaného </a:t>
            </a:r>
            <a:r>
              <a:rPr lang="cs-CZ" sz="1800" dirty="0"/>
              <a:t>dokumentu,</a:t>
            </a:r>
          </a:p>
          <a:p>
            <a:pPr marL="400050" lvl="1" indent="0">
              <a:buNone/>
            </a:pPr>
            <a:r>
              <a:rPr lang="cs-CZ" sz="1800" i="1" dirty="0"/>
              <a:t>b)</a:t>
            </a:r>
            <a:r>
              <a:rPr lang="cs-CZ" sz="1800" dirty="0"/>
              <a:t> v případě tvorby spisu pomocí sběrného archu číslo jednací nebo evidenční </a:t>
            </a:r>
            <a:endParaRPr lang="cs-CZ" sz="1800" dirty="0" smtClean="0"/>
          </a:p>
          <a:p>
            <a:pPr marL="400050" lvl="1" indent="0">
              <a:buNone/>
            </a:pPr>
            <a:r>
              <a:rPr lang="cs-CZ" sz="1800" dirty="0"/>
              <a:t> </a:t>
            </a:r>
            <a:r>
              <a:rPr lang="cs-CZ" sz="1800" dirty="0" smtClean="0"/>
              <a:t>    číslo </a:t>
            </a:r>
            <a:r>
              <a:rPr lang="cs-CZ" sz="1800" dirty="0"/>
              <a:t>ze samostatné evidence dokumentů iniciačního dokumentu bez </a:t>
            </a:r>
            <a:endParaRPr lang="cs-CZ" sz="1800" dirty="0" smtClean="0"/>
          </a:p>
          <a:p>
            <a:pPr marL="400050" lvl="1" indent="0">
              <a:buNone/>
            </a:pPr>
            <a:r>
              <a:rPr lang="cs-CZ" sz="1800" dirty="0"/>
              <a:t> </a:t>
            </a:r>
            <a:r>
              <a:rPr lang="cs-CZ" sz="1800" dirty="0" smtClean="0"/>
              <a:t>    pořadového </a:t>
            </a:r>
            <a:r>
              <a:rPr lang="cs-CZ" sz="1800" dirty="0"/>
              <a:t>čísla zápisu tohoto dokumentu ve sběrném archu, nebo</a:t>
            </a:r>
          </a:p>
          <a:p>
            <a:pPr marL="400050" lvl="1" indent="0">
              <a:buNone/>
            </a:pPr>
            <a:r>
              <a:rPr lang="cs-CZ" sz="1800" i="1" dirty="0"/>
              <a:t>c)</a:t>
            </a:r>
            <a:r>
              <a:rPr lang="cs-CZ" sz="1800" dirty="0"/>
              <a:t> jiné označení.</a:t>
            </a:r>
          </a:p>
          <a:p>
            <a:pPr marL="400050" lvl="1" indent="0">
              <a:buNone/>
            </a:pPr>
            <a:endParaRPr lang="cs-CZ" sz="1800" dirty="0"/>
          </a:p>
          <a:p>
            <a:pPr marL="0" indent="0">
              <a:buNone/>
            </a:pPr>
            <a:r>
              <a:rPr lang="cs-CZ" sz="1800" i="1" dirty="0"/>
              <a:t>(7)</a:t>
            </a:r>
            <a:r>
              <a:rPr lang="cs-CZ" sz="1800" dirty="0"/>
              <a:t> Součástí vyřízeného spisu je záznam o jeho vyřízení a dokument, kterým byl spis </a:t>
            </a:r>
            <a:endParaRPr lang="cs-CZ" sz="1800" dirty="0" smtClean="0"/>
          </a:p>
          <a:p>
            <a:pPr marL="0" indent="0">
              <a:buNone/>
            </a:pPr>
            <a:r>
              <a:rPr lang="cs-CZ" sz="1800" dirty="0"/>
              <a:t> </a:t>
            </a:r>
            <a:r>
              <a:rPr lang="cs-CZ" sz="1800" dirty="0" smtClean="0"/>
              <a:t>     vyřízen</a:t>
            </a:r>
            <a:r>
              <a:rPr lang="cs-CZ" sz="1800" dirty="0"/>
              <a:t>.</a:t>
            </a:r>
          </a:p>
          <a:p>
            <a:pPr marL="0" indent="0">
              <a:buNone/>
            </a:pPr>
            <a:endParaRPr lang="cs-CZ" sz="1800" dirty="0"/>
          </a:p>
        </p:txBody>
      </p:sp>
    </p:spTree>
    <p:extLst>
      <p:ext uri="{BB962C8B-B14F-4D97-AF65-F5344CB8AC3E}">
        <p14:creationId xmlns:p14="http://schemas.microsoft.com/office/powerpoint/2010/main" val="3247733915"/>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Tvorba spisu</a:t>
            </a:r>
            <a:br>
              <a:rPr lang="cs-CZ" sz="2400" dirty="0">
                <a:solidFill>
                  <a:srgbClr val="FF0000"/>
                </a:solidFill>
              </a:rPr>
            </a:br>
            <a:r>
              <a:rPr lang="cs-CZ" sz="1600" dirty="0">
                <a:solidFill>
                  <a:srgbClr val="FF0000"/>
                </a:solidFill>
              </a:rPr>
              <a:t>§ 65 AZ, § 12 Vyhlášky</a:t>
            </a:r>
            <a:endParaRPr lang="cs-CZ" sz="1600" dirty="0"/>
          </a:p>
        </p:txBody>
      </p:sp>
      <p:sp>
        <p:nvSpPr>
          <p:cNvPr id="3" name="Zástupný symbol pro obsah 2"/>
          <p:cNvSpPr>
            <a:spLocks noGrp="1"/>
          </p:cNvSpPr>
          <p:nvPr>
            <p:ph idx="1"/>
          </p:nvPr>
        </p:nvSpPr>
        <p:spPr/>
        <p:txBody>
          <a:bodyPr>
            <a:normAutofit/>
          </a:bodyPr>
          <a:lstStyle/>
          <a:p>
            <a:pPr marL="0" indent="0">
              <a:buNone/>
            </a:pPr>
            <a:r>
              <a:rPr lang="cs-CZ" sz="1800" i="1" dirty="0" smtClean="0"/>
              <a:t>8</a:t>
            </a:r>
            <a:r>
              <a:rPr lang="cs-CZ" sz="1800" i="1" dirty="0"/>
              <a:t>)</a:t>
            </a:r>
            <a:r>
              <a:rPr lang="cs-CZ" sz="1800" dirty="0"/>
              <a:t> Veřejnoprávní původce uspořádá dokumenty v analogové podobě ve spisu </a:t>
            </a:r>
            <a:endParaRPr lang="cs-CZ" sz="1800" dirty="0" smtClean="0"/>
          </a:p>
          <a:p>
            <a:pPr marL="0" indent="0">
              <a:buNone/>
            </a:pPr>
            <a:r>
              <a:rPr lang="cs-CZ" sz="1800" dirty="0"/>
              <a:t> </a:t>
            </a:r>
            <a:r>
              <a:rPr lang="cs-CZ" sz="1800" dirty="0" smtClean="0"/>
              <a:t>   chronologicky</a:t>
            </a:r>
            <a:r>
              <a:rPr lang="cs-CZ" sz="1800" dirty="0"/>
              <a:t>, a to vzestupně nebo sestupně. V odůvodněných případech může </a:t>
            </a:r>
            <a:endParaRPr lang="cs-CZ" sz="1800" dirty="0" smtClean="0"/>
          </a:p>
          <a:p>
            <a:pPr marL="0" indent="0">
              <a:buNone/>
            </a:pPr>
            <a:r>
              <a:rPr lang="cs-CZ" sz="1800" dirty="0"/>
              <a:t> </a:t>
            </a:r>
            <a:r>
              <a:rPr lang="cs-CZ" sz="1800" dirty="0" smtClean="0"/>
              <a:t>   veřejnoprávní </a:t>
            </a:r>
            <a:r>
              <a:rPr lang="cs-CZ" sz="1800" dirty="0"/>
              <a:t>původce dokumenty uspořádat jiným způsobem; pravidla pro takové </a:t>
            </a:r>
            <a:endParaRPr lang="cs-CZ" sz="1800" dirty="0" smtClean="0"/>
          </a:p>
          <a:p>
            <a:pPr marL="0" indent="0">
              <a:buNone/>
            </a:pPr>
            <a:r>
              <a:rPr lang="cs-CZ" sz="1800" dirty="0"/>
              <a:t> </a:t>
            </a:r>
            <a:r>
              <a:rPr lang="cs-CZ" sz="1800" dirty="0" smtClean="0"/>
              <a:t>   uspořádání </a:t>
            </a:r>
            <a:r>
              <a:rPr lang="cs-CZ" sz="1800" dirty="0"/>
              <a:t>stanoví veřejnoprávní původce ve spisovém řádu</a:t>
            </a:r>
            <a:r>
              <a:rPr lang="cs-CZ" sz="1800" dirty="0" smtClean="0"/>
              <a:t>.</a:t>
            </a:r>
          </a:p>
          <a:p>
            <a:pPr marL="0" indent="0">
              <a:buNone/>
            </a:pPr>
            <a:endParaRPr lang="cs-CZ" sz="1800" dirty="0"/>
          </a:p>
          <a:p>
            <a:pPr marL="0" indent="0">
              <a:buNone/>
            </a:pPr>
            <a:r>
              <a:rPr lang="cs-CZ" sz="1800" i="1" dirty="0"/>
              <a:t>(9)</a:t>
            </a:r>
            <a:r>
              <a:rPr lang="cs-CZ" sz="1800" dirty="0"/>
              <a:t> Veřejnoprávní původce uvede způsob tvorby spisu a spisové značky ve spisovém </a:t>
            </a:r>
            <a:endParaRPr lang="cs-CZ" sz="1800" dirty="0" smtClean="0"/>
          </a:p>
          <a:p>
            <a:pPr marL="0" indent="0">
              <a:buNone/>
            </a:pPr>
            <a:r>
              <a:rPr lang="cs-CZ" sz="1800" dirty="0"/>
              <a:t> </a:t>
            </a:r>
            <a:r>
              <a:rPr lang="cs-CZ" sz="1800" dirty="0" smtClean="0"/>
              <a:t>    řádu.</a:t>
            </a:r>
          </a:p>
          <a:p>
            <a:pPr marL="0" indent="0">
              <a:lnSpc>
                <a:spcPct val="120000"/>
              </a:lnSpc>
              <a:buNone/>
            </a:pPr>
            <a:endParaRPr lang="cs-CZ" sz="1800" dirty="0"/>
          </a:p>
          <a:p>
            <a:pPr marL="0" indent="0">
              <a:buNone/>
            </a:pPr>
            <a:endParaRPr lang="cs-CZ" sz="1800" dirty="0"/>
          </a:p>
        </p:txBody>
      </p:sp>
    </p:spTree>
    <p:extLst>
      <p:ext uri="{BB962C8B-B14F-4D97-AF65-F5344CB8AC3E}">
        <p14:creationId xmlns:p14="http://schemas.microsoft.com/office/powerpoint/2010/main" val="266410778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p>
            <a:r>
              <a:rPr lang="cs-CZ" sz="2400" dirty="0">
                <a:solidFill>
                  <a:srgbClr val="FF0000"/>
                </a:solidFill>
              </a:rPr>
              <a:t>Tvorba spisu</a:t>
            </a:r>
            <a:br>
              <a:rPr lang="cs-CZ" sz="2400" dirty="0">
                <a:solidFill>
                  <a:srgbClr val="FF0000"/>
                </a:solidFill>
              </a:rPr>
            </a:br>
            <a:r>
              <a:rPr lang="cs-CZ" sz="1600" dirty="0">
                <a:solidFill>
                  <a:srgbClr val="FF0000"/>
                </a:solidFill>
              </a:rPr>
              <a:t>§ </a:t>
            </a:r>
            <a:r>
              <a:rPr lang="cs-CZ" sz="1600" dirty="0" smtClean="0">
                <a:solidFill>
                  <a:srgbClr val="FF0000"/>
                </a:solidFill>
              </a:rPr>
              <a:t>17 zákona č. 500/2004 Sb., správní řád</a:t>
            </a:r>
            <a:endParaRPr lang="cs-CZ" sz="1600" dirty="0"/>
          </a:p>
        </p:txBody>
      </p:sp>
      <p:sp>
        <p:nvSpPr>
          <p:cNvPr id="3" name="Zástupný symbol pro obsah 2"/>
          <p:cNvSpPr>
            <a:spLocks noGrp="1"/>
          </p:cNvSpPr>
          <p:nvPr>
            <p:ph idx="1"/>
          </p:nvPr>
        </p:nvSpPr>
        <p:spPr>
          <a:xfrm>
            <a:off x="457200" y="1124744"/>
            <a:ext cx="8229600" cy="5472608"/>
          </a:xfrm>
        </p:spPr>
        <p:txBody>
          <a:bodyPr>
            <a:normAutofit/>
          </a:bodyPr>
          <a:lstStyle/>
          <a:p>
            <a:pPr marL="0" indent="0" algn="ctr">
              <a:buNone/>
            </a:pPr>
            <a:r>
              <a:rPr lang="cs-CZ" sz="1800" dirty="0">
                <a:solidFill>
                  <a:srgbClr val="FF0000"/>
                </a:solidFill>
              </a:rPr>
              <a:t>§ 17</a:t>
            </a:r>
          </a:p>
          <a:p>
            <a:pPr marL="0" indent="0">
              <a:buNone/>
            </a:pPr>
            <a:r>
              <a:rPr lang="cs-CZ" sz="1800" b="1" dirty="0"/>
              <a:t>Spis</a:t>
            </a:r>
          </a:p>
          <a:p>
            <a:pPr marL="514350" indent="-514350">
              <a:buAutoNum type="arabicParenBoth"/>
            </a:pPr>
            <a:r>
              <a:rPr lang="cs-CZ" sz="1800" dirty="0" smtClean="0"/>
              <a:t>V </a:t>
            </a:r>
            <a:r>
              <a:rPr lang="cs-CZ" sz="1800" dirty="0"/>
              <a:t>každé věci se zakládá spis. Každý spis musí být označen spisovou značkou. Spis </a:t>
            </a:r>
            <a:endParaRPr lang="cs-CZ" sz="1800" dirty="0" smtClean="0"/>
          </a:p>
          <a:p>
            <a:pPr marL="0" indent="0">
              <a:buNone/>
            </a:pPr>
            <a:r>
              <a:rPr lang="cs-CZ" sz="1800" dirty="0" smtClean="0"/>
              <a:t>          tvoří </a:t>
            </a:r>
            <a:r>
              <a:rPr lang="cs-CZ" sz="1800" dirty="0"/>
              <a:t>zejména podání, protokoly, záznamy, písemná vyhotovení rozhodnutí a </a:t>
            </a:r>
            <a:r>
              <a:rPr lang="cs-CZ" sz="1800" dirty="0" smtClean="0"/>
              <a:t>další</a:t>
            </a:r>
          </a:p>
          <a:p>
            <a:pPr marL="0" indent="0">
              <a:buNone/>
            </a:pPr>
            <a:r>
              <a:rPr lang="cs-CZ" sz="1800" dirty="0"/>
              <a:t> </a:t>
            </a:r>
            <a:r>
              <a:rPr lang="cs-CZ" sz="1800" dirty="0" smtClean="0"/>
              <a:t>         </a:t>
            </a:r>
            <a:r>
              <a:rPr lang="cs-CZ" sz="1800" dirty="0"/>
              <a:t>písemnosti, které se vztahují k dané věci. Přílohou, která je součástí spisu, jsou </a:t>
            </a:r>
            <a:endParaRPr lang="cs-CZ" sz="1800" dirty="0" smtClean="0"/>
          </a:p>
          <a:p>
            <a:pPr marL="0" indent="0">
              <a:buNone/>
            </a:pPr>
            <a:r>
              <a:rPr lang="cs-CZ" sz="1800" dirty="0"/>
              <a:t> </a:t>
            </a:r>
            <a:r>
              <a:rPr lang="cs-CZ" sz="1800" dirty="0" smtClean="0"/>
              <a:t>         zejména </a:t>
            </a:r>
            <a:r>
              <a:rPr lang="cs-CZ" sz="1800" dirty="0"/>
              <a:t>důkazní prostředky, obrazové a zvukové záznamy a záznamy na </a:t>
            </a:r>
            <a:endParaRPr lang="cs-CZ" sz="1800" dirty="0" smtClean="0"/>
          </a:p>
          <a:p>
            <a:pPr marL="0" indent="0">
              <a:buNone/>
            </a:pPr>
            <a:r>
              <a:rPr lang="cs-CZ" sz="1800" dirty="0"/>
              <a:t> </a:t>
            </a:r>
            <a:r>
              <a:rPr lang="cs-CZ" sz="1800" dirty="0" smtClean="0"/>
              <a:t>         elektronických </a:t>
            </a:r>
            <a:r>
              <a:rPr lang="cs-CZ" sz="1800" dirty="0"/>
              <a:t>médiích. Spis musí obsahovat soupis všech svých součástí, včetně </a:t>
            </a:r>
            <a:endParaRPr lang="cs-CZ" sz="1800" dirty="0" smtClean="0"/>
          </a:p>
          <a:p>
            <a:pPr marL="0" indent="0">
              <a:buNone/>
            </a:pPr>
            <a:r>
              <a:rPr lang="cs-CZ" sz="1800" dirty="0"/>
              <a:t> </a:t>
            </a:r>
            <a:r>
              <a:rPr lang="cs-CZ" sz="1800" dirty="0" smtClean="0"/>
              <a:t>         příloh</a:t>
            </a:r>
            <a:r>
              <a:rPr lang="cs-CZ" sz="1800" dirty="0"/>
              <a:t>, s určením data, kdy byly do spisu vloženy</a:t>
            </a:r>
            <a:r>
              <a:rPr lang="cs-CZ" sz="1800" dirty="0" smtClean="0"/>
              <a:t>.</a:t>
            </a:r>
          </a:p>
          <a:p>
            <a:pPr marL="0" indent="0">
              <a:buNone/>
            </a:pPr>
            <a:endParaRPr lang="cs-CZ" sz="1800" dirty="0" smtClean="0"/>
          </a:p>
          <a:p>
            <a:pPr marL="0" indent="0">
              <a:buNone/>
            </a:pPr>
            <a:endParaRPr lang="cs-CZ" sz="3800" dirty="0"/>
          </a:p>
        </p:txBody>
      </p:sp>
    </p:spTree>
    <p:extLst>
      <p:ext uri="{BB962C8B-B14F-4D97-AF65-F5344CB8AC3E}">
        <p14:creationId xmlns:p14="http://schemas.microsoft.com/office/powerpoint/2010/main" val="286624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a:t>
            </a:r>
            <a:r>
              <a:rPr lang="cs-CZ" sz="1800" dirty="0" smtClean="0">
                <a:solidFill>
                  <a:srgbClr val="FF0000"/>
                </a:solidFill>
              </a:rPr>
              <a:t>18. století</a:t>
            </a:r>
            <a:br>
              <a:rPr lang="cs-CZ" sz="1800" dirty="0" smtClean="0">
                <a:solidFill>
                  <a:srgbClr val="FF0000"/>
                </a:solidFill>
              </a:rPr>
            </a:br>
            <a:r>
              <a:rPr lang="cs-CZ" sz="1600" dirty="0" smtClean="0">
                <a:solidFill>
                  <a:srgbClr val="FF0000"/>
                </a:solidFill>
              </a:rPr>
              <a:t>1/7</a:t>
            </a:r>
            <a:endParaRPr lang="cs-CZ" sz="1800" dirty="0"/>
          </a:p>
        </p:txBody>
      </p:sp>
      <p:sp>
        <p:nvSpPr>
          <p:cNvPr id="3" name="Zástupný symbol pro obsah 2"/>
          <p:cNvSpPr>
            <a:spLocks noGrp="1"/>
          </p:cNvSpPr>
          <p:nvPr>
            <p:ph idx="1"/>
          </p:nvPr>
        </p:nvSpPr>
        <p:spPr>
          <a:xfrm>
            <a:off x="457200" y="1600200"/>
            <a:ext cx="8229600" cy="5141168"/>
          </a:xfrm>
        </p:spPr>
        <p:txBody>
          <a:bodyPr>
            <a:normAutofit/>
          </a:bodyPr>
          <a:lstStyle/>
          <a:p>
            <a:r>
              <a:rPr lang="cs-CZ" sz="1800" dirty="0"/>
              <a:t>V 18. století došlo k rozsáhlému zavádění skutečné spisové služby do celého aparátu </a:t>
            </a:r>
            <a:r>
              <a:rPr lang="cs-CZ" sz="1800" dirty="0" smtClean="0"/>
              <a:t>státu. </a:t>
            </a:r>
            <a:r>
              <a:rPr lang="cs-CZ" sz="1800" dirty="0"/>
              <a:t>Postupně se formulovaly principy spisové služby, jak je známe </a:t>
            </a:r>
            <a:r>
              <a:rPr lang="cs-CZ" sz="1800" dirty="0" smtClean="0"/>
              <a:t>dnes</a:t>
            </a:r>
          </a:p>
          <a:p>
            <a:pPr marL="0" indent="0">
              <a:buNone/>
            </a:pPr>
            <a:endParaRPr lang="cs-CZ" sz="1800" dirty="0" smtClean="0"/>
          </a:p>
          <a:p>
            <a:r>
              <a:rPr lang="cs-CZ" sz="1800" dirty="0"/>
              <a:t>Od druhé poloviny 18. století ve všeobecné státní správě agenda dělena na tajnou, presidiální a </a:t>
            </a:r>
            <a:r>
              <a:rPr lang="cs-CZ" sz="1800" dirty="0" smtClean="0"/>
              <a:t>všeobecnou</a:t>
            </a:r>
          </a:p>
          <a:p>
            <a:pPr marL="0" indent="0">
              <a:buNone/>
            </a:pPr>
            <a:endParaRPr lang="cs-CZ" sz="1800" dirty="0"/>
          </a:p>
          <a:p>
            <a:r>
              <a:rPr lang="cs-CZ" sz="1800" dirty="0"/>
              <a:t>Pro zvládnutí péče o agendu vydávány od </a:t>
            </a:r>
            <a:r>
              <a:rPr lang="cs-CZ" sz="1800" dirty="0" smtClean="0"/>
              <a:t>druhé </a:t>
            </a:r>
            <a:r>
              <a:rPr lang="cs-CZ" sz="1800" dirty="0"/>
              <a:t>poloviny 18. století kancelářské a registraturní řády. Agenda byla podle nich dělena do věcných skupin, ke kterým byly vedeny rejstříky se zápisy v chronologickém </a:t>
            </a:r>
            <a:r>
              <a:rPr lang="cs-CZ" sz="1800" dirty="0" smtClean="0"/>
              <a:t>pořadí</a:t>
            </a:r>
          </a:p>
          <a:p>
            <a:pPr marL="0" indent="0">
              <a:buNone/>
            </a:pPr>
            <a:endParaRPr lang="cs-CZ" sz="1600" dirty="0"/>
          </a:p>
          <a:p>
            <a:r>
              <a:rPr lang="cs-CZ" sz="1800" dirty="0"/>
              <a:t>2. polovina 18. století – zdokonalení spisové služby na všech úsecích správy, justice a legislativy</a:t>
            </a:r>
          </a:p>
          <a:p>
            <a:pPr lvl="1"/>
            <a:r>
              <a:rPr lang="cs-CZ" sz="1600" dirty="0"/>
              <a:t>Četné podrobné kancelářské instrukce a řady praktických příruček</a:t>
            </a:r>
          </a:p>
          <a:p>
            <a:pPr lvl="1"/>
            <a:r>
              <a:rPr lang="cs-CZ" sz="1600" dirty="0"/>
              <a:t>Vývoj se dá postihnout i v jednotlivých archivních fondech</a:t>
            </a:r>
          </a:p>
          <a:p>
            <a:pPr lvl="1"/>
            <a:r>
              <a:rPr lang="cs-CZ" sz="1600" dirty="0"/>
              <a:t>Krajské úřady po roce 1751 zavedly ukládání spisů podle agend nazvaných latinsky. Tento způsob se používal až do roku 1848 </a:t>
            </a:r>
            <a:r>
              <a:rPr lang="cs-CZ" sz="1600" i="1" dirty="0"/>
              <a:t>(</a:t>
            </a:r>
            <a:r>
              <a:rPr lang="cs-CZ" sz="1600" i="1" dirty="0" err="1"/>
              <a:t>contributionale</a:t>
            </a:r>
            <a:r>
              <a:rPr lang="cs-CZ" sz="1600" i="1" dirty="0"/>
              <a:t>, publicum, </a:t>
            </a:r>
            <a:r>
              <a:rPr lang="cs-CZ" sz="1600" i="1" dirty="0" err="1"/>
              <a:t>dietale</a:t>
            </a:r>
            <a:r>
              <a:rPr lang="cs-CZ" sz="1600" i="1" dirty="0"/>
              <a:t>, </a:t>
            </a:r>
            <a:r>
              <a:rPr lang="cs-CZ" sz="1600" i="1" dirty="0" err="1"/>
              <a:t>commerciale</a:t>
            </a:r>
            <a:r>
              <a:rPr lang="cs-CZ" sz="1600" i="1" dirty="0"/>
              <a:t>, </a:t>
            </a:r>
            <a:r>
              <a:rPr lang="cs-CZ" sz="1600" i="1" dirty="0" err="1"/>
              <a:t>camerale</a:t>
            </a:r>
            <a:r>
              <a:rPr lang="cs-CZ" sz="1600" i="1" dirty="0"/>
              <a:t>, </a:t>
            </a:r>
            <a:r>
              <a:rPr lang="cs-CZ" sz="1600" i="1" dirty="0" err="1"/>
              <a:t>militare</a:t>
            </a:r>
            <a:r>
              <a:rPr lang="cs-CZ" sz="1600" i="1" dirty="0"/>
              <a:t>, </a:t>
            </a:r>
            <a:r>
              <a:rPr lang="cs-CZ" sz="1600" i="1" dirty="0" err="1"/>
              <a:t>iudicale</a:t>
            </a:r>
            <a:r>
              <a:rPr lang="cs-CZ" sz="1600" i="1" dirty="0"/>
              <a:t>)</a:t>
            </a:r>
          </a:p>
          <a:p>
            <a:endParaRPr lang="cs-CZ" sz="1600" dirty="0"/>
          </a:p>
          <a:p>
            <a:endParaRPr lang="cs-CZ" sz="1600" dirty="0"/>
          </a:p>
          <a:p>
            <a:endParaRPr lang="cs-CZ" sz="1600" dirty="0"/>
          </a:p>
        </p:txBody>
      </p:sp>
    </p:spTree>
    <p:extLst>
      <p:ext uri="{BB962C8B-B14F-4D97-AF65-F5344CB8AC3E}">
        <p14:creationId xmlns:p14="http://schemas.microsoft.com/office/powerpoint/2010/main" val="3472235024"/>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solidFill>
                  <a:srgbClr val="FF0000"/>
                </a:solidFill>
              </a:rPr>
              <a:t>Rozdělování a oběh dokumentů</a:t>
            </a:r>
            <a:r>
              <a:rPr lang="cs-CZ" sz="21600" dirty="0">
                <a:solidFill>
                  <a:srgbClr val="FF0000"/>
                </a:solidFill>
              </a:rPr>
              <a:t/>
            </a:r>
            <a:br>
              <a:rPr lang="cs-CZ" sz="21600" dirty="0">
                <a:solidFill>
                  <a:srgbClr val="FF0000"/>
                </a:solidFill>
              </a:rPr>
            </a:br>
            <a:r>
              <a:rPr lang="cs-CZ" sz="1600" dirty="0" smtClean="0">
                <a:solidFill>
                  <a:srgbClr val="FF0000"/>
                </a:solidFill>
              </a:rPr>
              <a:t>§ 64 AZ , § 13 </a:t>
            </a:r>
            <a:r>
              <a:rPr lang="cs-CZ" sz="1600" dirty="0">
                <a:solidFill>
                  <a:srgbClr val="FF0000"/>
                </a:solidFill>
              </a:rPr>
              <a:t>Vyhlášky</a:t>
            </a:r>
            <a:endParaRPr lang="cs-CZ" sz="1600" dirty="0"/>
          </a:p>
        </p:txBody>
      </p:sp>
      <p:sp>
        <p:nvSpPr>
          <p:cNvPr id="3" name="Zástupný symbol pro obsah 2"/>
          <p:cNvSpPr>
            <a:spLocks noGrp="1"/>
          </p:cNvSpPr>
          <p:nvPr>
            <p:ph idx="1"/>
          </p:nvPr>
        </p:nvSpPr>
        <p:spPr/>
        <p:txBody>
          <a:bodyPr>
            <a:normAutofit fontScale="25000" lnSpcReduction="20000"/>
          </a:bodyPr>
          <a:lstStyle/>
          <a:p>
            <a:pPr>
              <a:lnSpc>
                <a:spcPct val="120000"/>
              </a:lnSpc>
            </a:pPr>
            <a:r>
              <a:rPr lang="cs-CZ" sz="7200" dirty="0"/>
              <a:t>Dokumenty </a:t>
            </a:r>
            <a:r>
              <a:rPr lang="cs-CZ" sz="7200" dirty="0" smtClean="0"/>
              <a:t>evidované se </a:t>
            </a:r>
            <a:r>
              <a:rPr lang="cs-CZ" sz="7200" dirty="0"/>
              <a:t>předají příslušné organizační součásti určeného </a:t>
            </a:r>
            <a:r>
              <a:rPr lang="cs-CZ" sz="7200" dirty="0" smtClean="0"/>
              <a:t>původce </a:t>
            </a:r>
            <a:r>
              <a:rPr lang="cs-CZ" sz="7200" dirty="0"/>
              <a:t>nebo osobě k tomu pověřené, o čemž se učiní záznam v příslušné evidenci </a:t>
            </a:r>
            <a:r>
              <a:rPr lang="cs-CZ" sz="7200" dirty="0" smtClean="0"/>
              <a:t>dokumentů </a:t>
            </a:r>
            <a:r>
              <a:rPr lang="cs-CZ" sz="7200" dirty="0" smtClean="0">
                <a:solidFill>
                  <a:srgbClr val="7030A0"/>
                </a:solidFill>
              </a:rPr>
              <a:t>(§ 64 odst. 8 AZ)</a:t>
            </a:r>
          </a:p>
          <a:p>
            <a:pPr marL="0" indent="0">
              <a:lnSpc>
                <a:spcPct val="120000"/>
              </a:lnSpc>
              <a:buNone/>
            </a:pPr>
            <a:endParaRPr lang="cs-CZ" sz="7200" dirty="0" smtClean="0">
              <a:solidFill>
                <a:srgbClr val="7030A0"/>
              </a:solidFill>
            </a:endParaRPr>
          </a:p>
          <a:p>
            <a:pPr>
              <a:lnSpc>
                <a:spcPct val="120000"/>
              </a:lnSpc>
            </a:pPr>
            <a:r>
              <a:rPr lang="cs-CZ" sz="7200" dirty="0"/>
              <a:t>Podatelna provede rozdělení dokumentů mezi organizační </a:t>
            </a:r>
            <a:r>
              <a:rPr lang="cs-CZ" sz="7200" dirty="0" smtClean="0"/>
              <a:t>součásti veřejnoprávního </a:t>
            </a:r>
            <a:r>
              <a:rPr lang="cs-CZ" sz="7200" dirty="0"/>
              <a:t>původce, </a:t>
            </a:r>
            <a:r>
              <a:rPr lang="cs-CZ" sz="7200" dirty="0" smtClean="0"/>
              <a:t>popřípadě </a:t>
            </a:r>
            <a:r>
              <a:rPr lang="cs-CZ" sz="7200" dirty="0"/>
              <a:t>fyzické osoby určené k jejich vyřízení bezodkladně po jejich zaevidování. </a:t>
            </a:r>
            <a:r>
              <a:rPr lang="cs-CZ" sz="7200" dirty="0" smtClean="0"/>
              <a:t>Veřejnoprávní </a:t>
            </a:r>
            <a:r>
              <a:rPr lang="cs-CZ" sz="7200" dirty="0"/>
              <a:t>původce stanoví způsob rozdělování doručených dokumentů ve </a:t>
            </a:r>
            <a:r>
              <a:rPr lang="cs-CZ" sz="7200" dirty="0" smtClean="0"/>
              <a:t>spisovém řádu </a:t>
            </a:r>
            <a:r>
              <a:rPr lang="cs-CZ" sz="7200" dirty="0" smtClean="0">
                <a:solidFill>
                  <a:srgbClr val="7030A0"/>
                </a:solidFill>
              </a:rPr>
              <a:t>(§ 13 odst. 1 vyhlášky)</a:t>
            </a:r>
            <a:endParaRPr lang="cs-CZ" sz="7200" dirty="0">
              <a:solidFill>
                <a:srgbClr val="7030A0"/>
              </a:solidFill>
            </a:endParaRPr>
          </a:p>
          <a:p>
            <a:pPr marL="0" indent="0">
              <a:lnSpc>
                <a:spcPct val="120000"/>
              </a:lnSpc>
              <a:buNone/>
            </a:pPr>
            <a:endParaRPr lang="cs-CZ" sz="7200" dirty="0"/>
          </a:p>
          <a:p>
            <a:pPr>
              <a:lnSpc>
                <a:spcPct val="120000"/>
              </a:lnSpc>
            </a:pPr>
            <a:r>
              <a:rPr lang="cs-CZ" sz="7200" dirty="0" smtClean="0"/>
              <a:t>Veřejnoprávní </a:t>
            </a:r>
            <a:r>
              <a:rPr lang="cs-CZ" sz="7200" dirty="0"/>
              <a:t>původce zajistí oběh dokumentů a spisů způsobem umožňujícím sledovat </a:t>
            </a:r>
            <a:r>
              <a:rPr lang="cs-CZ" sz="7200" dirty="0" smtClean="0"/>
              <a:t>veškeré </a:t>
            </a:r>
            <a:r>
              <a:rPr lang="cs-CZ" sz="7200" dirty="0"/>
              <a:t>úkony s dokumenty a spisy, identifikovat fyzické osoby, které úkon provedly, a </a:t>
            </a:r>
            <a:r>
              <a:rPr lang="cs-CZ" sz="7200" dirty="0" smtClean="0"/>
              <a:t>určit datum</a:t>
            </a:r>
            <a:r>
              <a:rPr lang="cs-CZ" sz="7200" dirty="0"/>
              <a:t>, kdy byly úkony </a:t>
            </a:r>
            <a:r>
              <a:rPr lang="cs-CZ" sz="7200" dirty="0" smtClean="0"/>
              <a:t>provedeny </a:t>
            </a:r>
            <a:r>
              <a:rPr lang="cs-CZ" sz="7200" dirty="0" smtClean="0">
                <a:solidFill>
                  <a:srgbClr val="7030A0"/>
                </a:solidFill>
              </a:rPr>
              <a:t>(§13 odst. 2 vyhlášky)</a:t>
            </a:r>
            <a:endParaRPr lang="cs-CZ" sz="7200" dirty="0">
              <a:solidFill>
                <a:srgbClr val="7030A0"/>
              </a:solidFill>
            </a:endParaRPr>
          </a:p>
          <a:p>
            <a:pPr marL="0" indent="0">
              <a:lnSpc>
                <a:spcPct val="120000"/>
              </a:lnSpc>
              <a:buNone/>
            </a:pPr>
            <a:endParaRPr lang="cs-CZ" sz="1600" dirty="0">
              <a:solidFill>
                <a:srgbClr val="7030A0"/>
              </a:solidFill>
            </a:endParaRPr>
          </a:p>
          <a:p>
            <a:pPr marL="0" indent="0">
              <a:buNone/>
            </a:pPr>
            <a:endParaRPr lang="cs-CZ" sz="1600" dirty="0"/>
          </a:p>
        </p:txBody>
      </p:sp>
    </p:spTree>
    <p:extLst>
      <p:ext uri="{BB962C8B-B14F-4D97-AF65-F5344CB8AC3E}">
        <p14:creationId xmlns:p14="http://schemas.microsoft.com/office/powerpoint/2010/main" val="3392303534"/>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922114"/>
          </a:xfrm>
        </p:spPr>
        <p:txBody>
          <a:bodyPr>
            <a:normAutofit/>
          </a:bodyPr>
          <a:lstStyle/>
          <a:p>
            <a:r>
              <a:rPr lang="cs-CZ" sz="2400" dirty="0" smtClean="0">
                <a:solidFill>
                  <a:srgbClr val="FF0000"/>
                </a:solidFill>
              </a:rPr>
              <a:t>Vyřizování dokumentů a spisů</a:t>
            </a:r>
            <a:r>
              <a:rPr lang="cs-CZ" sz="21600" dirty="0">
                <a:solidFill>
                  <a:srgbClr val="FF0000"/>
                </a:solidFill>
              </a:rPr>
              <a:t/>
            </a:r>
            <a:br>
              <a:rPr lang="cs-CZ" sz="21600" dirty="0">
                <a:solidFill>
                  <a:srgbClr val="FF0000"/>
                </a:solidFill>
              </a:rPr>
            </a:br>
            <a:r>
              <a:rPr lang="cs-CZ" sz="1600" dirty="0">
                <a:solidFill>
                  <a:srgbClr val="FF0000"/>
                </a:solidFill>
              </a:rPr>
              <a:t>§ </a:t>
            </a:r>
            <a:r>
              <a:rPr lang="cs-CZ" sz="1600" dirty="0" smtClean="0">
                <a:solidFill>
                  <a:srgbClr val="FF0000"/>
                </a:solidFill>
              </a:rPr>
              <a:t>65 </a:t>
            </a:r>
            <a:r>
              <a:rPr lang="cs-CZ" sz="1600" dirty="0">
                <a:solidFill>
                  <a:srgbClr val="FF0000"/>
                </a:solidFill>
              </a:rPr>
              <a:t>AZ , § </a:t>
            </a:r>
            <a:r>
              <a:rPr lang="cs-CZ" sz="1600" dirty="0" smtClean="0">
                <a:solidFill>
                  <a:srgbClr val="FF0000"/>
                </a:solidFill>
              </a:rPr>
              <a:t>14 </a:t>
            </a:r>
            <a:r>
              <a:rPr lang="cs-CZ" sz="1600" dirty="0">
                <a:solidFill>
                  <a:srgbClr val="FF0000"/>
                </a:solidFill>
              </a:rPr>
              <a:t>Vyhlášky</a:t>
            </a:r>
            <a:endParaRPr lang="cs-CZ" sz="2400" dirty="0"/>
          </a:p>
        </p:txBody>
      </p:sp>
      <p:sp>
        <p:nvSpPr>
          <p:cNvPr id="5" name="Zástupný symbol pro obsah 4"/>
          <p:cNvSpPr>
            <a:spLocks noGrp="1"/>
          </p:cNvSpPr>
          <p:nvPr>
            <p:ph idx="1"/>
          </p:nvPr>
        </p:nvSpPr>
        <p:spPr>
          <a:xfrm>
            <a:off x="457200" y="1124744"/>
            <a:ext cx="8229600" cy="5544616"/>
          </a:xfrm>
        </p:spPr>
        <p:txBody>
          <a:bodyPr>
            <a:normAutofit lnSpcReduction="10000"/>
          </a:bodyPr>
          <a:lstStyle/>
          <a:p>
            <a:pPr>
              <a:buAutoNum type="arabicParenBoth"/>
            </a:pPr>
            <a:r>
              <a:rPr lang="cs-CZ" sz="1800" dirty="0" smtClean="0"/>
              <a:t>Veřejnoprávní </a:t>
            </a:r>
            <a:r>
              <a:rPr lang="cs-CZ" sz="1800" dirty="0"/>
              <a:t>p</a:t>
            </a:r>
            <a:r>
              <a:rPr lang="cs-CZ" sz="1800" dirty="0" smtClean="0"/>
              <a:t>ůvodce </a:t>
            </a:r>
            <a:r>
              <a:rPr lang="cs-CZ" sz="1800" dirty="0"/>
              <a:t>zajistí vyřízení dokumentu, popřípadě spisu jím pověřenou </a:t>
            </a:r>
            <a:endParaRPr lang="cs-CZ" sz="1800" dirty="0" smtClean="0"/>
          </a:p>
          <a:p>
            <a:pPr marL="0" indent="0">
              <a:buNone/>
            </a:pPr>
            <a:r>
              <a:rPr lang="cs-CZ" sz="1800" dirty="0"/>
              <a:t> </a:t>
            </a:r>
            <a:r>
              <a:rPr lang="cs-CZ" sz="1800" dirty="0" smtClean="0"/>
              <a:t>      fyzickou </a:t>
            </a:r>
            <a:r>
              <a:rPr lang="cs-CZ" sz="1800" dirty="0"/>
              <a:t>osobou</a:t>
            </a:r>
            <a:r>
              <a:rPr lang="cs-CZ" sz="1800" dirty="0" smtClean="0"/>
              <a:t>.</a:t>
            </a:r>
            <a:endParaRPr lang="cs-CZ" sz="1800" dirty="0"/>
          </a:p>
          <a:p>
            <a:pPr marL="0" indent="0">
              <a:buNone/>
            </a:pPr>
            <a:r>
              <a:rPr lang="cs-CZ" sz="1800" i="1" dirty="0"/>
              <a:t>(2)</a:t>
            </a:r>
            <a:r>
              <a:rPr lang="cs-CZ" sz="1800" dirty="0"/>
              <a:t> Veřejnoprávní původce vyřídí dokument, popřípadě spis</a:t>
            </a:r>
          </a:p>
          <a:p>
            <a:pPr marL="400050" lvl="1" indent="0">
              <a:buNone/>
            </a:pPr>
            <a:r>
              <a:rPr lang="cs-CZ" sz="1800" i="1" dirty="0"/>
              <a:t>a)</a:t>
            </a:r>
            <a:r>
              <a:rPr lang="cs-CZ" sz="1800" dirty="0"/>
              <a:t> dokumentem,</a:t>
            </a:r>
          </a:p>
          <a:p>
            <a:pPr marL="400050" lvl="1" indent="0">
              <a:buNone/>
            </a:pPr>
            <a:r>
              <a:rPr lang="cs-CZ" sz="1800" i="1" dirty="0"/>
              <a:t>b)</a:t>
            </a:r>
            <a:r>
              <a:rPr lang="cs-CZ" sz="1800" dirty="0"/>
              <a:t> postoupením,</a:t>
            </a:r>
          </a:p>
          <a:p>
            <a:pPr marL="400050" lvl="1" indent="0">
              <a:buNone/>
            </a:pPr>
            <a:r>
              <a:rPr lang="cs-CZ" sz="1800" i="1" dirty="0"/>
              <a:t>c)</a:t>
            </a:r>
            <a:r>
              <a:rPr lang="cs-CZ" sz="1800" dirty="0"/>
              <a:t> vzetím na vědomí,</a:t>
            </a:r>
          </a:p>
          <a:p>
            <a:pPr marL="400050" lvl="1" indent="0">
              <a:buNone/>
            </a:pPr>
            <a:r>
              <a:rPr lang="cs-CZ" sz="1800" i="1" dirty="0"/>
              <a:t>d)</a:t>
            </a:r>
            <a:r>
              <a:rPr lang="cs-CZ" sz="1800" dirty="0"/>
              <a:t> záznamem na dokumentu,</a:t>
            </a:r>
          </a:p>
          <a:p>
            <a:pPr marL="400050" lvl="1" indent="0">
              <a:buNone/>
            </a:pPr>
            <a:r>
              <a:rPr lang="cs-CZ" sz="1800" i="1" dirty="0"/>
              <a:t>e)</a:t>
            </a:r>
            <a:r>
              <a:rPr lang="cs-CZ" sz="1800" dirty="0"/>
              <a:t> dalšími způsoby, které stanoví veřejnoprávní původce ve spisovém řádu</a:t>
            </a:r>
            <a:r>
              <a:rPr lang="cs-CZ" sz="1800" dirty="0" smtClean="0"/>
              <a:t>.</a:t>
            </a:r>
          </a:p>
          <a:p>
            <a:pPr marL="400050" lvl="1" indent="0">
              <a:buNone/>
            </a:pPr>
            <a:endParaRPr lang="cs-CZ" sz="1800" dirty="0"/>
          </a:p>
          <a:p>
            <a:pPr marL="0" indent="0">
              <a:buNone/>
            </a:pPr>
            <a:r>
              <a:rPr lang="cs-CZ" sz="1800" i="1" dirty="0"/>
              <a:t>(3)</a:t>
            </a:r>
            <a:r>
              <a:rPr lang="cs-CZ" sz="1800" dirty="0"/>
              <a:t> </a:t>
            </a:r>
            <a:r>
              <a:rPr lang="cs-CZ" sz="1800" dirty="0" smtClean="0"/>
              <a:t>V </a:t>
            </a:r>
            <a:r>
              <a:rPr lang="cs-CZ" sz="1800" dirty="0"/>
              <a:t>příslušné evidenční pomůcce </a:t>
            </a:r>
            <a:r>
              <a:rPr lang="cs-CZ" sz="1800" dirty="0" smtClean="0"/>
              <a:t>je zaznamenán způsob </a:t>
            </a:r>
            <a:r>
              <a:rPr lang="cs-CZ" sz="1800" dirty="0"/>
              <a:t>vyřízení dokumentu, </a:t>
            </a:r>
            <a:endParaRPr lang="cs-CZ" sz="1800" dirty="0" smtClean="0"/>
          </a:p>
          <a:p>
            <a:pPr marL="0" indent="0">
              <a:buNone/>
            </a:pPr>
            <a:r>
              <a:rPr lang="cs-CZ" sz="1800" dirty="0"/>
              <a:t> </a:t>
            </a:r>
            <a:r>
              <a:rPr lang="cs-CZ" sz="1800" dirty="0" smtClean="0"/>
              <a:t>     popřípadě </a:t>
            </a:r>
            <a:r>
              <a:rPr lang="cs-CZ" sz="1800" dirty="0"/>
              <a:t>spisu a údaje identifikující adresáta vyřízení dokumentu, popřípadě </a:t>
            </a:r>
            <a:endParaRPr lang="cs-CZ" sz="1800" dirty="0" smtClean="0"/>
          </a:p>
          <a:p>
            <a:pPr marL="0" indent="0">
              <a:buNone/>
            </a:pPr>
            <a:r>
              <a:rPr lang="cs-CZ" sz="1800" dirty="0"/>
              <a:t> </a:t>
            </a:r>
            <a:r>
              <a:rPr lang="cs-CZ" sz="1800" dirty="0" smtClean="0"/>
              <a:t>     spisu</a:t>
            </a:r>
            <a:r>
              <a:rPr lang="cs-CZ" sz="1800" dirty="0"/>
              <a:t>. Byl-li dokument vyřízen spolu s jiným dokumentem</a:t>
            </a:r>
            <a:r>
              <a:rPr lang="cs-CZ" sz="1800" dirty="0" smtClean="0"/>
              <a:t>, uvede se tato skutečnost</a:t>
            </a:r>
          </a:p>
          <a:p>
            <a:pPr marL="0" indent="0">
              <a:buNone/>
            </a:pPr>
            <a:r>
              <a:rPr lang="cs-CZ" sz="1800" dirty="0"/>
              <a:t> </a:t>
            </a:r>
            <a:r>
              <a:rPr lang="cs-CZ" sz="1800" dirty="0" smtClean="0"/>
              <a:t>     </a:t>
            </a:r>
            <a:r>
              <a:rPr lang="cs-CZ" sz="1800" dirty="0"/>
              <a:t>v příslušné evidenční pomůcce</a:t>
            </a:r>
            <a:r>
              <a:rPr lang="cs-CZ" sz="1800" dirty="0" smtClean="0"/>
              <a:t>.</a:t>
            </a:r>
          </a:p>
          <a:p>
            <a:pPr marL="0" indent="0">
              <a:buNone/>
            </a:pPr>
            <a:endParaRPr lang="cs-CZ" sz="1800" dirty="0"/>
          </a:p>
          <a:p>
            <a:pPr marL="0" indent="0">
              <a:buNone/>
            </a:pPr>
            <a:r>
              <a:rPr lang="cs-CZ" sz="1800" i="1" dirty="0"/>
              <a:t>(4)</a:t>
            </a:r>
            <a:r>
              <a:rPr lang="cs-CZ" sz="1800" dirty="0"/>
              <a:t> </a:t>
            </a:r>
            <a:r>
              <a:rPr lang="cs-CZ" sz="1800" dirty="0" smtClean="0"/>
              <a:t>Nejpozději při vyřízení dokumentu a uzavření spisu se mu přidělí spisový </a:t>
            </a:r>
            <a:r>
              <a:rPr lang="cs-CZ" sz="1800" dirty="0"/>
              <a:t>znak a </a:t>
            </a:r>
            <a:endParaRPr lang="cs-CZ" sz="1800" dirty="0" smtClean="0"/>
          </a:p>
          <a:p>
            <a:pPr marL="0" indent="0">
              <a:buNone/>
            </a:pPr>
            <a:r>
              <a:rPr lang="cs-CZ" sz="1800" dirty="0"/>
              <a:t> </a:t>
            </a:r>
            <a:r>
              <a:rPr lang="cs-CZ" sz="1800" dirty="0" smtClean="0"/>
              <a:t>     skartační </a:t>
            </a:r>
            <a:r>
              <a:rPr lang="cs-CZ" sz="1800" dirty="0"/>
              <a:t>režim podle spisového a skartačního plánu účinného v době vyřízení </a:t>
            </a:r>
            <a:endParaRPr lang="cs-CZ" sz="1800" dirty="0" smtClean="0"/>
          </a:p>
          <a:p>
            <a:pPr marL="0" indent="0">
              <a:buNone/>
            </a:pPr>
            <a:r>
              <a:rPr lang="cs-CZ" sz="1800" dirty="0"/>
              <a:t> </a:t>
            </a:r>
            <a:r>
              <a:rPr lang="cs-CZ" sz="1800" dirty="0" smtClean="0"/>
              <a:t>    dokumentu. </a:t>
            </a:r>
            <a:endParaRPr lang="cs-CZ" sz="1800" dirty="0"/>
          </a:p>
          <a:p>
            <a:pPr marL="0" indent="0">
              <a:buNone/>
            </a:pPr>
            <a:endParaRPr lang="cs-CZ" sz="1600" dirty="0">
              <a:solidFill>
                <a:srgbClr val="7030A0"/>
              </a:solidFill>
            </a:endParaRPr>
          </a:p>
        </p:txBody>
      </p:sp>
    </p:spTree>
    <p:extLst>
      <p:ext uri="{BB962C8B-B14F-4D97-AF65-F5344CB8AC3E}">
        <p14:creationId xmlns:p14="http://schemas.microsoft.com/office/powerpoint/2010/main" val="453139172"/>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922114"/>
          </a:xfrm>
        </p:spPr>
        <p:txBody>
          <a:bodyPr>
            <a:normAutofit/>
          </a:bodyPr>
          <a:lstStyle/>
          <a:p>
            <a:r>
              <a:rPr lang="cs-CZ" sz="2400" dirty="0">
                <a:solidFill>
                  <a:srgbClr val="FF0000"/>
                </a:solidFill>
              </a:rPr>
              <a:t>Vyřizování dokumentů a spisů</a:t>
            </a:r>
            <a:r>
              <a:rPr lang="cs-CZ" sz="21600" dirty="0">
                <a:solidFill>
                  <a:srgbClr val="FF0000"/>
                </a:solidFill>
              </a:rPr>
              <a:t/>
            </a:r>
            <a:br>
              <a:rPr lang="cs-CZ" sz="21600" dirty="0">
                <a:solidFill>
                  <a:srgbClr val="FF0000"/>
                </a:solidFill>
              </a:rPr>
            </a:br>
            <a:r>
              <a:rPr lang="cs-CZ" sz="1600" dirty="0">
                <a:solidFill>
                  <a:srgbClr val="FF0000"/>
                </a:solidFill>
              </a:rPr>
              <a:t>§ 65 AZ , § 14 Vyhlášky</a:t>
            </a:r>
            <a:endParaRPr lang="cs-CZ" sz="2400" dirty="0"/>
          </a:p>
        </p:txBody>
      </p:sp>
      <p:sp>
        <p:nvSpPr>
          <p:cNvPr id="5" name="Zástupný symbol pro obsah 4"/>
          <p:cNvSpPr>
            <a:spLocks noGrp="1"/>
          </p:cNvSpPr>
          <p:nvPr>
            <p:ph idx="1"/>
          </p:nvPr>
        </p:nvSpPr>
        <p:spPr>
          <a:xfrm>
            <a:off x="457200" y="1556792"/>
            <a:ext cx="8229600" cy="4569371"/>
          </a:xfrm>
        </p:spPr>
        <p:txBody>
          <a:bodyPr>
            <a:normAutofit fontScale="25000" lnSpcReduction="20000"/>
          </a:bodyPr>
          <a:lstStyle/>
          <a:p>
            <a:pPr>
              <a:lnSpc>
                <a:spcPct val="120000"/>
              </a:lnSpc>
            </a:pPr>
            <a:r>
              <a:rPr lang="cs-CZ" sz="7200" dirty="0"/>
              <a:t>Při vyřizování dokumentů se všechny dokumenty týkající se téže věci spojí ve spis. Dokumenty </a:t>
            </a:r>
            <a:r>
              <a:rPr lang="cs-CZ" sz="7200" dirty="0" smtClean="0"/>
              <a:t>v </a:t>
            </a:r>
            <a:r>
              <a:rPr lang="cs-CZ" sz="7200" dirty="0"/>
              <a:t>analogové podobě se vzájemně spojí fyzicky, dokumenty v digitální podobě se vzájemně </a:t>
            </a:r>
            <a:r>
              <a:rPr lang="cs-CZ" sz="7200" dirty="0" smtClean="0"/>
              <a:t>spojí </a:t>
            </a:r>
            <a:r>
              <a:rPr lang="cs-CZ" sz="7200" dirty="0"/>
              <a:t>prostřednictvím </a:t>
            </a:r>
            <a:r>
              <a:rPr lang="cs-CZ" sz="7200" dirty="0" err="1"/>
              <a:t>metadat</a:t>
            </a:r>
            <a:r>
              <a:rPr lang="cs-CZ" sz="7200" dirty="0"/>
              <a:t>, vzájemné spojení dokumentu v analogové podobě a </a:t>
            </a:r>
            <a:r>
              <a:rPr lang="cs-CZ" sz="7200" dirty="0" smtClean="0"/>
              <a:t>dokumentu </a:t>
            </a:r>
            <a:r>
              <a:rPr lang="cs-CZ" sz="7200" dirty="0"/>
              <a:t>v digitální podobě se činí pomocí </a:t>
            </a:r>
            <a:r>
              <a:rPr lang="cs-CZ" sz="7200" dirty="0" smtClean="0"/>
              <a:t>odkazů </a:t>
            </a:r>
            <a:r>
              <a:rPr lang="cs-CZ" sz="7200" dirty="0" smtClean="0">
                <a:solidFill>
                  <a:srgbClr val="7030A0"/>
                </a:solidFill>
              </a:rPr>
              <a:t>(§ 65 odst. 1 AZ)</a:t>
            </a:r>
            <a:r>
              <a:rPr lang="cs-CZ" sz="7200" dirty="0">
                <a:solidFill>
                  <a:srgbClr val="7030A0"/>
                </a:solidFill>
              </a:rPr>
              <a:t/>
            </a:r>
            <a:br>
              <a:rPr lang="cs-CZ" sz="7200" dirty="0">
                <a:solidFill>
                  <a:srgbClr val="7030A0"/>
                </a:solidFill>
              </a:rPr>
            </a:br>
            <a:endParaRPr lang="cs-CZ" sz="7200" dirty="0">
              <a:solidFill>
                <a:srgbClr val="7030A0"/>
              </a:solidFill>
            </a:endParaRPr>
          </a:p>
          <a:p>
            <a:pPr>
              <a:lnSpc>
                <a:spcPct val="120000"/>
              </a:lnSpc>
            </a:pPr>
            <a:r>
              <a:rPr lang="cs-CZ" sz="7200" dirty="0" smtClean="0"/>
              <a:t>Vyřízením </a:t>
            </a:r>
            <a:r>
              <a:rPr lang="cs-CZ" sz="7200" dirty="0"/>
              <a:t>spisu se rozumí zpracování návrhu, jeho schválení, vyhotovení, podepsání a </a:t>
            </a:r>
            <a:r>
              <a:rPr lang="cs-CZ" sz="7200" dirty="0" smtClean="0"/>
              <a:t>vypravení </a:t>
            </a:r>
            <a:r>
              <a:rPr lang="cs-CZ" sz="7200" dirty="0"/>
              <a:t>rozhodnutí nebo jiné formy </a:t>
            </a:r>
            <a:r>
              <a:rPr lang="cs-CZ" sz="7200" dirty="0" smtClean="0"/>
              <a:t>vyřízení </a:t>
            </a:r>
            <a:r>
              <a:rPr lang="cs-CZ" sz="7200" dirty="0" smtClean="0">
                <a:solidFill>
                  <a:srgbClr val="7030A0"/>
                </a:solidFill>
              </a:rPr>
              <a:t>(§ 65 odst. 2 AZ)</a:t>
            </a:r>
          </a:p>
          <a:p>
            <a:pPr marL="0" indent="0">
              <a:lnSpc>
                <a:spcPct val="120000"/>
              </a:lnSpc>
              <a:buNone/>
            </a:pPr>
            <a:endParaRPr lang="cs-CZ" sz="7200" dirty="0" smtClean="0">
              <a:solidFill>
                <a:srgbClr val="7030A0"/>
              </a:solidFill>
            </a:endParaRPr>
          </a:p>
          <a:p>
            <a:pPr>
              <a:lnSpc>
                <a:spcPct val="120000"/>
              </a:lnSpc>
            </a:pPr>
            <a:r>
              <a:rPr lang="cs-CZ" sz="7200" dirty="0"/>
              <a:t>Po vyřízení věci se spis uzavře. </a:t>
            </a:r>
            <a:r>
              <a:rPr lang="cs-CZ" sz="7200" dirty="0" smtClean="0"/>
              <a:t>Uzavřením spisu </a:t>
            </a:r>
            <a:r>
              <a:rPr lang="cs-CZ" sz="7200" dirty="0"/>
              <a:t>se rozumí kompletace všech dokumentů </a:t>
            </a:r>
            <a:r>
              <a:rPr lang="cs-CZ" sz="7200" dirty="0" smtClean="0"/>
              <a:t>patřících </a:t>
            </a:r>
            <a:r>
              <a:rPr lang="pl-PL" sz="7200" dirty="0" smtClean="0"/>
              <a:t>do </a:t>
            </a:r>
            <a:r>
              <a:rPr lang="pl-PL" sz="7200" dirty="0"/>
              <a:t>spisu, kontrola a doplnění údajů podle § 66 odst. </a:t>
            </a:r>
            <a:r>
              <a:rPr lang="pl-PL" sz="7200" dirty="0" smtClean="0"/>
              <a:t>3 (</a:t>
            </a:r>
            <a:r>
              <a:rPr lang="pl-PL" sz="7200" i="1" dirty="0" smtClean="0"/>
              <a:t>označení dokumentu spisovým znakem,  skartačním znakem, skartační lhůtou podle spisového a skartačního plánu</a:t>
            </a:r>
            <a:r>
              <a:rPr lang="pl-PL" sz="7200" dirty="0" smtClean="0"/>
              <a:t>)</a:t>
            </a:r>
            <a:r>
              <a:rPr lang="pl-PL" sz="7200" dirty="0"/>
              <a:t> </a:t>
            </a:r>
            <a:r>
              <a:rPr lang="cs-CZ" sz="7200" dirty="0" smtClean="0"/>
              <a:t>před </a:t>
            </a:r>
            <a:r>
              <a:rPr lang="cs-CZ" sz="7200" dirty="0"/>
              <a:t>uložením do </a:t>
            </a:r>
            <a:r>
              <a:rPr lang="cs-CZ" sz="7200" dirty="0" smtClean="0"/>
              <a:t>spisovny </a:t>
            </a:r>
            <a:r>
              <a:rPr lang="cs-CZ" sz="7200" dirty="0"/>
              <a:t>a převedení </a:t>
            </a:r>
            <a:r>
              <a:rPr lang="cs-CZ" sz="7200" dirty="0" smtClean="0"/>
              <a:t>dokumentů v </a:t>
            </a:r>
            <a:r>
              <a:rPr lang="cs-CZ" sz="7200" dirty="0"/>
              <a:t>digitální podobě do výstupního datového </a:t>
            </a:r>
            <a:r>
              <a:rPr lang="cs-CZ" sz="7200" dirty="0" smtClean="0"/>
              <a:t>formátu  a </a:t>
            </a:r>
            <a:r>
              <a:rPr lang="cs-CZ" sz="7200" dirty="0"/>
              <a:t>jejich opatření </a:t>
            </a:r>
            <a:r>
              <a:rPr lang="cs-CZ" sz="7200" dirty="0" err="1"/>
              <a:t>metadaty</a:t>
            </a:r>
            <a:r>
              <a:rPr lang="cs-CZ" sz="7200" dirty="0"/>
              <a:t> podle národního </a:t>
            </a:r>
            <a:r>
              <a:rPr lang="cs-CZ" sz="7200" dirty="0" smtClean="0"/>
              <a:t>standardu </a:t>
            </a:r>
            <a:r>
              <a:rPr lang="cs-CZ" sz="7200" dirty="0" smtClean="0">
                <a:solidFill>
                  <a:srgbClr val="7030A0"/>
                </a:solidFill>
              </a:rPr>
              <a:t>(§ 65 odst. 5 AZ</a:t>
            </a:r>
            <a:r>
              <a:rPr lang="cs-CZ" sz="1600" dirty="0" smtClean="0">
                <a:solidFill>
                  <a:srgbClr val="7030A0"/>
                </a:solidFill>
              </a:rPr>
              <a:t>)</a:t>
            </a:r>
          </a:p>
          <a:p>
            <a:pPr marL="0" indent="0">
              <a:buNone/>
            </a:pPr>
            <a:endParaRPr lang="cs-CZ" sz="1600" dirty="0" smtClean="0">
              <a:solidFill>
                <a:srgbClr val="7030A0"/>
              </a:solidFill>
            </a:endParaRPr>
          </a:p>
        </p:txBody>
      </p:sp>
    </p:spTree>
    <p:extLst>
      <p:ext uri="{BB962C8B-B14F-4D97-AF65-F5344CB8AC3E}">
        <p14:creationId xmlns:p14="http://schemas.microsoft.com/office/powerpoint/2010/main" val="3863434504"/>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a:solidFill>
                  <a:srgbClr val="FF0000"/>
                </a:solidFill>
              </a:rPr>
              <a:t>Vyřizování dokumentů a spisů</a:t>
            </a:r>
            <a:r>
              <a:rPr lang="cs-CZ" sz="39600" dirty="0">
                <a:solidFill>
                  <a:srgbClr val="FF0000"/>
                </a:solidFill>
              </a:rPr>
              <a:t/>
            </a:r>
            <a:br>
              <a:rPr lang="cs-CZ" sz="39600" dirty="0">
                <a:solidFill>
                  <a:srgbClr val="FF0000"/>
                </a:solidFill>
              </a:rPr>
            </a:br>
            <a:r>
              <a:rPr lang="cs-CZ" sz="1600" dirty="0">
                <a:solidFill>
                  <a:srgbClr val="FF0000"/>
                </a:solidFill>
              </a:rPr>
              <a:t>§ 65 AZ , § 14 Vyhlášky</a:t>
            </a:r>
            <a:endParaRPr lang="cs-CZ" sz="1600" dirty="0"/>
          </a:p>
        </p:txBody>
      </p:sp>
      <p:sp>
        <p:nvSpPr>
          <p:cNvPr id="5" name="Zástupný symbol pro obsah 4"/>
          <p:cNvSpPr>
            <a:spLocks noGrp="1"/>
          </p:cNvSpPr>
          <p:nvPr>
            <p:ph idx="1"/>
          </p:nvPr>
        </p:nvSpPr>
        <p:spPr/>
        <p:txBody>
          <a:bodyPr>
            <a:normAutofit/>
          </a:bodyPr>
          <a:lstStyle/>
          <a:p>
            <a:r>
              <a:rPr lang="cs-CZ" sz="1800" dirty="0"/>
              <a:t>Z uzavřeného spisu nesmějí být vyjímány jednotlivé dokumenty. Uzavřený spis je možno </a:t>
            </a:r>
            <a:r>
              <a:rPr lang="cs-CZ" sz="1800" dirty="0" smtClean="0"/>
              <a:t>připojit k </a:t>
            </a:r>
            <a:r>
              <a:rPr lang="cs-CZ" sz="1800" dirty="0"/>
              <a:t>jinému spisu, pokud neuplynula jeho skartační lhůta </a:t>
            </a:r>
            <a:r>
              <a:rPr lang="cs-CZ" sz="1800" dirty="0">
                <a:solidFill>
                  <a:srgbClr val="7030A0"/>
                </a:solidFill>
              </a:rPr>
              <a:t>(§ 65 odst. 6 AZ</a:t>
            </a:r>
            <a:r>
              <a:rPr lang="cs-CZ" sz="1800" dirty="0" smtClean="0">
                <a:solidFill>
                  <a:srgbClr val="7030A0"/>
                </a:solidFill>
              </a:rPr>
              <a:t>)</a:t>
            </a:r>
          </a:p>
          <a:p>
            <a:r>
              <a:rPr lang="cs-CZ" sz="1800" dirty="0"/>
              <a:t>Spis musí obsahovat soupis všech svých součástí, včetně příloh, s určením data, kdy byly do spisu vloženy </a:t>
            </a:r>
            <a:r>
              <a:rPr lang="cs-CZ" sz="1800" dirty="0">
                <a:solidFill>
                  <a:srgbClr val="7030A0"/>
                </a:solidFill>
              </a:rPr>
              <a:t>(§ 17 zákona č. 500/2004 Sb., Správní řád)</a:t>
            </a:r>
            <a:endParaRPr lang="cs-CZ" sz="1700" dirty="0">
              <a:solidFill>
                <a:srgbClr val="7030A0"/>
              </a:solidFill>
            </a:endParaRPr>
          </a:p>
          <a:p>
            <a:endParaRPr lang="cs-CZ" sz="1800" dirty="0">
              <a:solidFill>
                <a:srgbClr val="7030A0"/>
              </a:solidFill>
            </a:endParaRPr>
          </a:p>
          <a:p>
            <a:pPr marL="0" indent="0">
              <a:buNone/>
            </a:pPr>
            <a:endParaRPr lang="cs-CZ" sz="1800" dirty="0"/>
          </a:p>
        </p:txBody>
      </p:sp>
    </p:spTree>
    <p:extLst>
      <p:ext uri="{BB962C8B-B14F-4D97-AF65-F5344CB8AC3E}">
        <p14:creationId xmlns:p14="http://schemas.microsoft.com/office/powerpoint/2010/main" val="1949094928"/>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Podrobnosti zpracování a struktura spisového a skartačního plánu</a:t>
            </a:r>
            <a:br>
              <a:rPr lang="cs-CZ" sz="2400" dirty="0">
                <a:solidFill>
                  <a:srgbClr val="FF0000"/>
                </a:solidFill>
              </a:rPr>
            </a:br>
            <a:endParaRPr lang="cs-CZ" sz="2400" dirty="0">
              <a:solidFill>
                <a:srgbClr val="FF0000"/>
              </a:solidFill>
            </a:endParaRPr>
          </a:p>
        </p:txBody>
      </p:sp>
      <p:sp>
        <p:nvSpPr>
          <p:cNvPr id="3" name="Zástupný symbol pro obsah 2"/>
          <p:cNvSpPr>
            <a:spLocks noGrp="1"/>
          </p:cNvSpPr>
          <p:nvPr>
            <p:ph idx="1"/>
          </p:nvPr>
        </p:nvSpPr>
        <p:spPr>
          <a:xfrm>
            <a:off x="457200" y="1600200"/>
            <a:ext cx="8229600" cy="4997152"/>
          </a:xfrm>
        </p:spPr>
        <p:txBody>
          <a:bodyPr>
            <a:normAutofit fontScale="25000" lnSpcReduction="20000"/>
          </a:bodyPr>
          <a:lstStyle/>
          <a:p>
            <a:pPr marL="0" indent="0" algn="ctr">
              <a:buNone/>
            </a:pPr>
            <a:r>
              <a:rPr lang="cs-CZ" sz="7100" dirty="0">
                <a:solidFill>
                  <a:srgbClr val="FF0000"/>
                </a:solidFill>
              </a:rPr>
              <a:t>§ 15</a:t>
            </a:r>
          </a:p>
          <a:p>
            <a:pPr marL="0" indent="0">
              <a:buNone/>
            </a:pPr>
            <a:endParaRPr lang="cs-CZ" sz="7100" b="1" dirty="0"/>
          </a:p>
          <a:p>
            <a:pPr>
              <a:buAutoNum type="arabicParenBoth"/>
            </a:pPr>
            <a:r>
              <a:rPr lang="cs-CZ" sz="7100" dirty="0" smtClean="0"/>
              <a:t>Veřejnoprávní </a:t>
            </a:r>
            <a:r>
              <a:rPr lang="cs-CZ" sz="7100" dirty="0"/>
              <a:t>původce uvede přehled spisových znaků ve spisovém a skartačním plánu</a:t>
            </a:r>
            <a:r>
              <a:rPr lang="cs-CZ" sz="7100" dirty="0" smtClean="0"/>
              <a:t>.</a:t>
            </a:r>
          </a:p>
          <a:p>
            <a:pPr>
              <a:buAutoNum type="arabicParenBoth"/>
            </a:pPr>
            <a:endParaRPr lang="cs-CZ" sz="7100" dirty="0" smtClean="0"/>
          </a:p>
          <a:p>
            <a:pPr marL="0" indent="0">
              <a:buNone/>
            </a:pPr>
            <a:r>
              <a:rPr lang="cs-CZ" sz="7100" i="1" dirty="0" smtClean="0"/>
              <a:t>(</a:t>
            </a:r>
            <a:r>
              <a:rPr lang="cs-CZ" sz="7100" i="1" dirty="0"/>
              <a:t>2)</a:t>
            </a:r>
            <a:r>
              <a:rPr lang="cs-CZ" sz="7100" dirty="0"/>
              <a:t> </a:t>
            </a:r>
            <a:endParaRPr lang="cs-CZ" sz="7100" dirty="0" smtClean="0"/>
          </a:p>
          <a:p>
            <a:r>
              <a:rPr lang="cs-CZ" sz="7100" dirty="0" smtClean="0"/>
              <a:t>Strukturu </a:t>
            </a:r>
            <a:r>
              <a:rPr lang="cs-CZ" sz="7100" dirty="0"/>
              <a:t>spisového a skartačního plánu tvoří hierarchicky uspořádané věcné skupiny. </a:t>
            </a:r>
            <a:endParaRPr lang="cs-CZ" sz="7100" dirty="0" smtClean="0"/>
          </a:p>
          <a:p>
            <a:r>
              <a:rPr lang="cs-CZ" sz="7100" dirty="0" smtClean="0"/>
              <a:t>Věcné </a:t>
            </a:r>
            <a:r>
              <a:rPr lang="cs-CZ" sz="7100" dirty="0"/>
              <a:t>skupiny na nejnižší úrovni obsahují dokumenty a spisy uspořádané podle věcných charakteristik. </a:t>
            </a:r>
            <a:endParaRPr lang="cs-CZ" sz="7100" dirty="0" smtClean="0"/>
          </a:p>
          <a:p>
            <a:r>
              <a:rPr lang="cs-CZ" sz="7100" dirty="0" smtClean="0"/>
              <a:t>Věcné </a:t>
            </a:r>
            <a:r>
              <a:rPr lang="cs-CZ" sz="7100" dirty="0"/>
              <a:t>skupiny spisového a skartačního plánu jsou označeny spisovým znakem. </a:t>
            </a:r>
            <a:endParaRPr lang="cs-CZ" sz="7100" dirty="0" smtClean="0"/>
          </a:p>
          <a:p>
            <a:r>
              <a:rPr lang="cs-CZ" sz="7100" dirty="0" smtClean="0"/>
              <a:t>Věcné </a:t>
            </a:r>
            <a:r>
              <a:rPr lang="cs-CZ" sz="7100" dirty="0"/>
              <a:t>skupiny spisového a skartačního plánu uvedené na nejnižší úrovni hierarchie obsahují skartační režim. </a:t>
            </a:r>
            <a:endParaRPr lang="cs-CZ" sz="7100" dirty="0" smtClean="0"/>
          </a:p>
          <a:p>
            <a:r>
              <a:rPr lang="cs-CZ" sz="7100" dirty="0" smtClean="0"/>
              <a:t>Dokumenty </a:t>
            </a:r>
            <a:r>
              <a:rPr lang="cs-CZ" sz="7100" dirty="0"/>
              <a:t>nebo spisy se řadí do věcných skupin, které mají uveden skartační režim</a:t>
            </a:r>
            <a:r>
              <a:rPr lang="cs-CZ" sz="7100" dirty="0" smtClean="0"/>
              <a:t>.</a:t>
            </a:r>
          </a:p>
          <a:p>
            <a:pPr marL="0" indent="0">
              <a:buNone/>
            </a:pPr>
            <a:endParaRPr lang="cs-CZ" sz="7100" dirty="0"/>
          </a:p>
          <a:p>
            <a:pPr marL="0" indent="0">
              <a:buNone/>
            </a:pPr>
            <a:endParaRPr lang="cs-CZ" sz="1800" dirty="0"/>
          </a:p>
        </p:txBody>
      </p:sp>
    </p:spTree>
    <p:extLst>
      <p:ext uri="{BB962C8B-B14F-4D97-AF65-F5344CB8AC3E}">
        <p14:creationId xmlns:p14="http://schemas.microsoft.com/office/powerpoint/2010/main" val="171523832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Podrobnosti zpracování a struktura spisového a skartačního plánu</a:t>
            </a:r>
            <a:br>
              <a:rPr lang="cs-CZ" sz="2400" dirty="0">
                <a:solidFill>
                  <a:srgbClr val="FF0000"/>
                </a:solidFill>
              </a:rPr>
            </a:br>
            <a:endParaRPr lang="cs-CZ" sz="2400" dirty="0"/>
          </a:p>
        </p:txBody>
      </p:sp>
      <p:sp>
        <p:nvSpPr>
          <p:cNvPr id="3" name="Zástupný symbol pro obsah 2"/>
          <p:cNvSpPr>
            <a:spLocks noGrp="1"/>
          </p:cNvSpPr>
          <p:nvPr>
            <p:ph idx="1"/>
          </p:nvPr>
        </p:nvSpPr>
        <p:spPr/>
        <p:txBody>
          <a:bodyPr>
            <a:normAutofit/>
          </a:bodyPr>
          <a:lstStyle/>
          <a:p>
            <a:pPr marL="0" indent="0">
              <a:buNone/>
            </a:pPr>
            <a:r>
              <a:rPr lang="cs-CZ" sz="1800" i="1" dirty="0"/>
              <a:t>(3)</a:t>
            </a:r>
            <a:r>
              <a:rPr lang="cs-CZ" sz="1800" dirty="0"/>
              <a:t> </a:t>
            </a:r>
            <a:endParaRPr lang="cs-CZ" sz="1800" dirty="0" smtClean="0"/>
          </a:p>
          <a:p>
            <a:r>
              <a:rPr lang="cs-CZ" sz="1800" dirty="0" smtClean="0"/>
              <a:t>Skartační </a:t>
            </a:r>
            <a:r>
              <a:rPr lang="cs-CZ" sz="1800" dirty="0"/>
              <a:t>znak vyjadřuje hodnotu dokumentu podle jeho obsahu a označuje způsob posouzení dokumentu ve skartačním řízení. </a:t>
            </a:r>
            <a:endParaRPr lang="cs-CZ" sz="1800" dirty="0" smtClean="0"/>
          </a:p>
          <a:p>
            <a:r>
              <a:rPr lang="cs-CZ" sz="1800" dirty="0" smtClean="0"/>
              <a:t>Skartačním </a:t>
            </a:r>
            <a:r>
              <a:rPr lang="cs-CZ" sz="1800" dirty="0"/>
              <a:t>znakem „A“ (archiv) veřejnoprávní původce označí dokument trvalé hodnoty, který se do skartačního řízení zařazuje s návrhem k vybrání za archiválii</a:t>
            </a:r>
            <a:r>
              <a:rPr lang="cs-CZ" sz="1800" dirty="0" smtClean="0"/>
              <a:t>.</a:t>
            </a:r>
          </a:p>
          <a:p>
            <a:r>
              <a:rPr lang="cs-CZ" sz="1800" dirty="0" smtClean="0"/>
              <a:t> </a:t>
            </a:r>
            <a:r>
              <a:rPr lang="cs-CZ" sz="1800" dirty="0"/>
              <a:t>Skartačním znakem „S“ (stoupa) veřejnoprávní původce označí dokument bez trvalé hodnoty, který se do skartačního řízení zařazuje s návrhem na zničení. </a:t>
            </a:r>
            <a:endParaRPr lang="cs-CZ" sz="1800" dirty="0" smtClean="0"/>
          </a:p>
          <a:p>
            <a:r>
              <a:rPr lang="cs-CZ" sz="1800" dirty="0" smtClean="0"/>
              <a:t>Skartačním </a:t>
            </a:r>
            <a:r>
              <a:rPr lang="cs-CZ" sz="1800" dirty="0"/>
              <a:t>znakem „V“ (výběr) veřejnoprávní původce označí dokument, který se ve skartačním řízení posoudí a navrhne k vybrání za archiválii nebo ke zničení.</a:t>
            </a:r>
          </a:p>
          <a:p>
            <a:pPr marL="0" indent="0">
              <a:buNone/>
            </a:pPr>
            <a:endParaRPr lang="cs-CZ" sz="1800" dirty="0"/>
          </a:p>
        </p:txBody>
      </p:sp>
    </p:spTree>
    <p:extLst>
      <p:ext uri="{BB962C8B-B14F-4D97-AF65-F5344CB8AC3E}">
        <p14:creationId xmlns:p14="http://schemas.microsoft.com/office/powerpoint/2010/main" val="175360233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700" dirty="0">
                <a:solidFill>
                  <a:srgbClr val="FF0000"/>
                </a:solidFill>
              </a:rPr>
              <a:t>Podrobnosti zpracování a struktura spisového a skartačního plánu</a:t>
            </a:r>
            <a:r>
              <a:rPr lang="cs-CZ" dirty="0">
                <a:solidFill>
                  <a:srgbClr val="FF0000"/>
                </a:solidFill>
              </a:rPr>
              <a:t/>
            </a:r>
            <a:br>
              <a:rPr lang="cs-CZ" dirty="0">
                <a:solidFill>
                  <a:srgbClr val="FF0000"/>
                </a:solidFill>
              </a:rPr>
            </a:br>
            <a:endParaRPr lang="cs-CZ" dirty="0"/>
          </a:p>
        </p:txBody>
      </p:sp>
      <p:sp>
        <p:nvSpPr>
          <p:cNvPr id="3" name="Zástupný symbol pro obsah 2"/>
          <p:cNvSpPr>
            <a:spLocks noGrp="1"/>
          </p:cNvSpPr>
          <p:nvPr>
            <p:ph idx="1"/>
          </p:nvPr>
        </p:nvSpPr>
        <p:spPr>
          <a:xfrm>
            <a:off x="457200" y="980728"/>
            <a:ext cx="8229600" cy="5616624"/>
          </a:xfrm>
        </p:spPr>
        <p:txBody>
          <a:bodyPr>
            <a:normAutofit/>
          </a:bodyPr>
          <a:lstStyle/>
          <a:p>
            <a:pPr marL="0" indent="0">
              <a:buNone/>
            </a:pPr>
            <a:r>
              <a:rPr lang="cs-CZ" sz="1800" i="1" dirty="0"/>
              <a:t>(4)</a:t>
            </a:r>
            <a:r>
              <a:rPr lang="cs-CZ" sz="1800" dirty="0"/>
              <a:t> Skartační lhůta se vyjadřuje číslem doplněným za skartačním znakem. Veřejnoprávní původce stanoví ve spisovém a skartačním plánu </a:t>
            </a:r>
            <a:r>
              <a:rPr lang="cs-CZ" sz="1800" b="1" dirty="0"/>
              <a:t>spouštěcí událost, </a:t>
            </a:r>
            <a:r>
              <a:rPr lang="cs-CZ" sz="1800" dirty="0"/>
              <a:t>kterou je okamžik rozhodný pro počátek plynutí skartační lhůty. Skartační lhůta se určuje počtem celých roků počítaných od 1. ledna kalendářního roku následujícího po kalendářním roce, v němž nastala spouštěcí událost</a:t>
            </a:r>
            <a:r>
              <a:rPr lang="cs-CZ" sz="1800" dirty="0" smtClean="0"/>
              <a:t>.</a:t>
            </a:r>
          </a:p>
          <a:p>
            <a:pPr marL="0" indent="0">
              <a:buNone/>
            </a:pPr>
            <a:endParaRPr lang="cs-CZ" sz="1800" dirty="0"/>
          </a:p>
          <a:p>
            <a:pPr marL="0" indent="0">
              <a:buNone/>
            </a:pPr>
            <a:r>
              <a:rPr lang="cs-CZ" sz="1800" i="1" dirty="0"/>
              <a:t>(5)</a:t>
            </a:r>
            <a:r>
              <a:rPr lang="cs-CZ" sz="1800" dirty="0"/>
              <a:t> Pokud spis obsahuje dokument se skartačním znakem „A“, </a:t>
            </a:r>
            <a:r>
              <a:rPr lang="cs-CZ" sz="1800" dirty="0" smtClean="0"/>
              <a:t> označí se </a:t>
            </a:r>
            <a:r>
              <a:rPr lang="cs-CZ" sz="1800" dirty="0"/>
              <a:t>spis skartačním znakem „A“. Pokud spis obsahuje dokumenty se skartačním znakem „V“ a „S</a:t>
            </a:r>
            <a:r>
              <a:rPr lang="cs-CZ" sz="1800" dirty="0" smtClean="0"/>
              <a:t>“, </a:t>
            </a:r>
            <a:r>
              <a:rPr lang="cs-CZ" sz="1800" dirty="0"/>
              <a:t>označí </a:t>
            </a:r>
            <a:r>
              <a:rPr lang="cs-CZ" sz="1800" dirty="0" smtClean="0"/>
              <a:t>se spis </a:t>
            </a:r>
            <a:r>
              <a:rPr lang="cs-CZ" sz="1800" dirty="0"/>
              <a:t>skartačním znakem „V“. Pokud spis obsahuje pouze dokumenty se skartačním znakem „S</a:t>
            </a:r>
            <a:r>
              <a:rPr lang="cs-CZ" sz="1800" dirty="0" smtClean="0"/>
              <a:t>“, označí se </a:t>
            </a:r>
            <a:r>
              <a:rPr lang="cs-CZ" sz="1800" dirty="0"/>
              <a:t>spis skartačním znakem „S“. </a:t>
            </a:r>
            <a:r>
              <a:rPr lang="cs-CZ" sz="1800" dirty="0" smtClean="0"/>
              <a:t> Skartační </a:t>
            </a:r>
            <a:r>
              <a:rPr lang="cs-CZ" sz="1800" dirty="0"/>
              <a:t>lhůtu </a:t>
            </a:r>
            <a:r>
              <a:rPr lang="cs-CZ" sz="1800" dirty="0" smtClean="0"/>
              <a:t>spisu se stanoví </a:t>
            </a:r>
            <a:r>
              <a:rPr lang="cs-CZ" sz="1800" dirty="0"/>
              <a:t>podle dokumentu v tomto spisu, který má být zařazen do skartačního řízení nejpozději</a:t>
            </a:r>
            <a:r>
              <a:rPr lang="cs-CZ" sz="1800" dirty="0" smtClean="0"/>
              <a:t>.</a:t>
            </a:r>
          </a:p>
          <a:p>
            <a:pPr marL="0" indent="0">
              <a:buNone/>
            </a:pPr>
            <a:endParaRPr lang="cs-CZ" sz="1800" dirty="0"/>
          </a:p>
          <a:p>
            <a:pPr marL="0" indent="0">
              <a:buNone/>
            </a:pPr>
            <a:r>
              <a:rPr lang="cs-CZ" sz="1800" i="1" dirty="0"/>
              <a:t>(6)</a:t>
            </a:r>
            <a:r>
              <a:rPr lang="cs-CZ" sz="1800" dirty="0"/>
              <a:t> Veřejnoprávní původce, který vykonává spisovou službu v elektronické podobě v elektronickém systému spisové služby, zpracovává spisový a skartační plán v elektronické podobě ve struktuře určené pro zaslání podle schématu XML pro export a import spisového a skartačního plánu stanoveného národním standardem.</a:t>
            </a:r>
          </a:p>
          <a:p>
            <a:pPr marL="0" indent="0">
              <a:buNone/>
            </a:pPr>
            <a:endParaRPr lang="cs-CZ" sz="1800" dirty="0"/>
          </a:p>
        </p:txBody>
      </p:sp>
    </p:spTree>
    <p:extLst>
      <p:ext uri="{BB962C8B-B14F-4D97-AF65-F5344CB8AC3E}">
        <p14:creationId xmlns:p14="http://schemas.microsoft.com/office/powerpoint/2010/main" val="116400879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sz="2400" dirty="0">
                <a:solidFill>
                  <a:srgbClr val="FF0000"/>
                </a:solidFill>
              </a:rPr>
              <a:t>Spisový řád</a:t>
            </a:r>
            <a:br>
              <a:rPr lang="cs-CZ" sz="2400" dirty="0">
                <a:solidFill>
                  <a:srgbClr val="FF0000"/>
                </a:solidFill>
              </a:rPr>
            </a:br>
            <a:r>
              <a:rPr lang="cs-CZ" sz="1800" dirty="0">
                <a:solidFill>
                  <a:srgbClr val="FF0000"/>
                </a:solidFill>
              </a:rPr>
              <a:t>§ 66 AZ , § 15 Vyhlášky</a:t>
            </a:r>
            <a:r>
              <a:rPr lang="cs-CZ" sz="4800" dirty="0">
                <a:solidFill>
                  <a:srgbClr val="FF0000"/>
                </a:solidFill>
              </a:rPr>
              <a:t/>
            </a:r>
            <a:br>
              <a:rPr lang="cs-CZ" sz="4800" dirty="0">
                <a:solidFill>
                  <a:srgbClr val="FF0000"/>
                </a:solidFill>
              </a:rPr>
            </a:br>
            <a:endParaRPr lang="cs-CZ" sz="2400" dirty="0"/>
          </a:p>
        </p:txBody>
      </p:sp>
      <p:sp>
        <p:nvSpPr>
          <p:cNvPr id="137218" name="Zástupný symbol pro obsah 2"/>
          <p:cNvSpPr>
            <a:spLocks noGrp="1"/>
          </p:cNvSpPr>
          <p:nvPr>
            <p:ph idx="1"/>
          </p:nvPr>
        </p:nvSpPr>
        <p:spPr>
          <a:xfrm>
            <a:off x="457200" y="908720"/>
            <a:ext cx="8229600" cy="5217443"/>
          </a:xfrm>
        </p:spPr>
        <p:txBody>
          <a:bodyPr>
            <a:normAutofit fontScale="25000" lnSpcReduction="20000"/>
          </a:bodyPr>
          <a:lstStyle/>
          <a:p>
            <a:pPr>
              <a:lnSpc>
                <a:spcPct val="120000"/>
              </a:lnSpc>
              <a:buFont typeface="Arial" charset="0"/>
              <a:buNone/>
            </a:pPr>
            <a:r>
              <a:rPr lang="cs-CZ" sz="1600" dirty="0" smtClean="0">
                <a:solidFill>
                  <a:srgbClr val="FF0000"/>
                </a:solidFill>
              </a:rPr>
              <a:t>	</a:t>
            </a:r>
            <a:r>
              <a:rPr lang="cs-CZ" sz="7200" dirty="0" smtClean="0">
                <a:solidFill>
                  <a:srgbClr val="7030A0"/>
                </a:solidFill>
              </a:rPr>
              <a:t>§ 66 AZ</a:t>
            </a:r>
          </a:p>
          <a:p>
            <a:pPr>
              <a:lnSpc>
                <a:spcPct val="120000"/>
              </a:lnSpc>
            </a:pPr>
            <a:r>
              <a:rPr lang="cs-CZ" sz="7200" dirty="0" smtClean="0"/>
              <a:t>Určení původci vydají spisový řád. </a:t>
            </a:r>
            <a:r>
              <a:rPr lang="cs-CZ" sz="7200" b="1" dirty="0" smtClean="0"/>
              <a:t> </a:t>
            </a:r>
            <a:endParaRPr lang="cs-CZ" sz="7200" dirty="0" smtClean="0"/>
          </a:p>
          <a:p>
            <a:pPr>
              <a:lnSpc>
                <a:spcPct val="120000"/>
              </a:lnSpc>
            </a:pPr>
            <a:r>
              <a:rPr lang="cs-CZ" sz="7200" dirty="0" smtClean="0"/>
              <a:t>Součástí spisového řádu je spisový a skartační plán. Spisový a skartační plán obsahuje seznam typů dokumentů roztříděných do věcných skupin s vyznačenými spisovými znaky, skartačními znaky a skartačními lhůtami. </a:t>
            </a:r>
            <a:r>
              <a:rPr lang="cs-CZ" sz="7200" b="1" dirty="0"/>
              <a:t>Určení původci zasílají spisový a skartační plán příslušnému archivu bezodkladně po jeho vydání nebo změně. Příslušný archiv spisový a skartační plán uloží</a:t>
            </a:r>
            <a:r>
              <a:rPr lang="cs-CZ" sz="7200" b="1" dirty="0" smtClean="0"/>
              <a:t>. </a:t>
            </a:r>
            <a:endParaRPr lang="cs-CZ" sz="7200" dirty="0" smtClean="0"/>
          </a:p>
          <a:p>
            <a:pPr>
              <a:lnSpc>
                <a:spcPct val="120000"/>
              </a:lnSpc>
            </a:pPr>
            <a:r>
              <a:rPr lang="cs-CZ" sz="7200" dirty="0" smtClean="0"/>
              <a:t>Určení původci označují dokumenty spisovými znaky, skartačními znaky a skartačními lhůtami podle spisového a skartačního plánu. </a:t>
            </a:r>
          </a:p>
          <a:p>
            <a:pPr>
              <a:lnSpc>
                <a:spcPct val="120000"/>
              </a:lnSpc>
            </a:pPr>
            <a:r>
              <a:rPr lang="cs-CZ" sz="7200" dirty="0" smtClean="0"/>
              <a:t>Počátek </a:t>
            </a:r>
            <a:r>
              <a:rPr lang="cs-CZ" sz="7200" dirty="0"/>
              <a:t>plynutí skartační lhůty stanoví spouštěcí událost, kterou se rozumí vyřízení dokumentu nebo uzavření spisu. Pokud určený původce pro příslušný dokument nebo spis stanoví jinou skutečnost jako spouštěcí událost, připojí ke skartační lhůtě uvedené ve spisovém a skartačním plánu poznámku o této spouštěcí události</a:t>
            </a:r>
            <a:r>
              <a:rPr lang="cs-CZ" sz="7200" dirty="0" smtClean="0"/>
              <a:t>.</a:t>
            </a:r>
            <a:endParaRPr lang="cs-CZ" sz="7200" dirty="0" smtClean="0">
              <a:solidFill>
                <a:srgbClr val="7030A0"/>
              </a:solidFill>
            </a:endParaRPr>
          </a:p>
          <a:p>
            <a:pPr>
              <a:lnSpc>
                <a:spcPct val="120000"/>
              </a:lnSpc>
            </a:pPr>
            <a:r>
              <a:rPr lang="cs-CZ" sz="7200" dirty="0" smtClean="0"/>
              <a:t>Délka </a:t>
            </a:r>
            <a:r>
              <a:rPr lang="cs-CZ" sz="7200" dirty="0"/>
              <a:t>skartační lhůty dokumentu může být nejvýše 100 let, nestanoví-li zvláštní právní předpis  jinak  </a:t>
            </a:r>
          </a:p>
          <a:p>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2825018845"/>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600200"/>
            <a:ext cx="8229600" cy="4525963"/>
          </a:xfrm>
        </p:spPr>
        <p:txBody>
          <a:bodyPr>
            <a:normAutofit/>
          </a:bodyPr>
          <a:lstStyle/>
          <a:p>
            <a:pPr marL="0" indent="0">
              <a:buNone/>
            </a:pPr>
            <a:r>
              <a:rPr lang="cs-CZ" sz="1800" dirty="0"/>
              <a:t>Typový spis</a:t>
            </a:r>
          </a:p>
          <a:p>
            <a:r>
              <a:rPr lang="cs-CZ" sz="1800" b="1" dirty="0"/>
              <a:t>Typový spis je soubor dokumentů s předem stanovenou strukturou, členěný na věcné, podle obsahu stanovené části (součásti), které jsou dále členěny na díly, do kterých se zatřiďují dokumenty nebo vkládají křížové odkazy na spisy</a:t>
            </a:r>
            <a:r>
              <a:rPr lang="cs-CZ" sz="1800" dirty="0"/>
              <a:t>.</a:t>
            </a:r>
          </a:p>
          <a:p>
            <a:r>
              <a:rPr lang="cs-CZ" sz="1800" dirty="0"/>
              <a:t>Typový spis </a:t>
            </a:r>
            <a:r>
              <a:rPr lang="cs-CZ" sz="1800" b="1" dirty="0" smtClean="0"/>
              <a:t>se </a:t>
            </a:r>
            <a:r>
              <a:rPr lang="cs-CZ" sz="1800" b="1" dirty="0"/>
              <a:t>týká</a:t>
            </a:r>
            <a:r>
              <a:rPr lang="cs-CZ" sz="1800" dirty="0"/>
              <a:t> jedné nebo více agend. Základním odlišujícím znakem typových spisů je skutečnost, že příslušný typový spis je vždy výsledkem stejnorodých opakujících se procesů (například stavební spisy budov, zdravotnická dokumentace, personální spisy) a má obdobný obsah nebo strukturu.</a:t>
            </a:r>
          </a:p>
          <a:p>
            <a:r>
              <a:rPr lang="cs-CZ" sz="1800" dirty="0"/>
              <a:t>K dalším znakům typových spisů patří skutečnost, že</a:t>
            </a:r>
          </a:p>
          <a:p>
            <a:pPr marL="0" lvl="0" indent="0" hangingPunct="0">
              <a:buNone/>
            </a:pPr>
            <a:r>
              <a:rPr lang="cs-CZ" sz="1800" dirty="0" smtClean="0"/>
              <a:t>	a)mají </a:t>
            </a:r>
            <a:r>
              <a:rPr lang="cs-CZ" sz="1800" dirty="0"/>
              <a:t>předvídatelnou strukturu svého obsahu,</a:t>
            </a:r>
          </a:p>
          <a:p>
            <a:pPr marL="0" lvl="0" indent="0" hangingPunct="0">
              <a:buNone/>
            </a:pPr>
            <a:r>
              <a:rPr lang="cs-CZ" sz="1800" dirty="0" smtClean="0"/>
              <a:t>	b) jsou </a:t>
            </a:r>
            <a:r>
              <a:rPr lang="cs-CZ" sz="1800" dirty="0"/>
              <a:t>početné,</a:t>
            </a:r>
          </a:p>
          <a:p>
            <a:pPr marL="0" lvl="0" indent="0">
              <a:buNone/>
            </a:pPr>
            <a:r>
              <a:rPr lang="cs-CZ" sz="1800" dirty="0" smtClean="0"/>
              <a:t>	c) se </a:t>
            </a:r>
            <a:r>
              <a:rPr lang="cs-CZ" sz="1800" dirty="0"/>
              <a:t>používají a jsou spravovány v rámci známého a předem stanoveného </a:t>
            </a:r>
            <a:endParaRPr lang="cs-CZ" sz="1800" dirty="0" smtClean="0"/>
          </a:p>
          <a:p>
            <a:pPr marL="0" lvl="0" indent="0">
              <a:buNone/>
            </a:pPr>
            <a:r>
              <a:rPr lang="cs-CZ" sz="1800" dirty="0"/>
              <a:t> </a:t>
            </a:r>
            <a:r>
              <a:rPr lang="cs-CZ" sz="1800" dirty="0" smtClean="0"/>
              <a:t>                     procesu</a:t>
            </a:r>
            <a:r>
              <a:rPr lang="cs-CZ" sz="1800" b="1" dirty="0" smtClean="0"/>
              <a:t>,</a:t>
            </a:r>
            <a:endParaRPr lang="cs-CZ" sz="1800" dirty="0"/>
          </a:p>
          <a:p>
            <a:pPr marL="0" lvl="0" indent="0">
              <a:buNone/>
            </a:pPr>
            <a:r>
              <a:rPr lang="cs-CZ" sz="1800" b="1" dirty="0" smtClean="0"/>
              <a:t>	d) jejich </a:t>
            </a:r>
            <a:r>
              <a:rPr lang="cs-CZ" sz="1800" b="1" dirty="0"/>
              <a:t>označení názvem nemá vazbu na evidenci dokumentů</a:t>
            </a:r>
            <a:r>
              <a:rPr lang="cs-CZ" sz="1800" b="1" dirty="0" smtClean="0"/>
              <a:t>.</a:t>
            </a:r>
          </a:p>
          <a:p>
            <a:pPr marL="0" lvl="0" indent="0">
              <a:buNone/>
            </a:pPr>
            <a:endParaRPr lang="cs-CZ" sz="1800" b="1" dirty="0" smtClean="0"/>
          </a:p>
          <a:p>
            <a:pPr marL="0" lvl="0" indent="0">
              <a:buNone/>
            </a:pPr>
            <a:endParaRPr lang="cs-CZ" sz="1800" i="1" dirty="0"/>
          </a:p>
          <a:p>
            <a:pPr marL="0" indent="0">
              <a:buNone/>
            </a:pPr>
            <a:endParaRPr lang="cs-CZ" sz="1800" i="1" dirty="0"/>
          </a:p>
        </p:txBody>
      </p:sp>
      <p:sp>
        <p:nvSpPr>
          <p:cNvPr id="4" name="Nadpis 3"/>
          <p:cNvSpPr>
            <a:spLocks noGrp="1"/>
          </p:cNvSpPr>
          <p:nvPr>
            <p:ph type="title" idx="4294967295"/>
          </p:nvPr>
        </p:nvSpPr>
        <p:spPr>
          <a:xfrm>
            <a:off x="0" y="274638"/>
            <a:ext cx="8229600" cy="1143000"/>
          </a:xfrm>
        </p:spPr>
        <p:txBody>
          <a:bodyPr>
            <a:normAutofit fontScale="90000"/>
          </a:bodyPr>
          <a:lstStyle/>
          <a:p>
            <a:pPr lvl="0"/>
            <a:r>
              <a:rPr lang="cs-CZ" sz="2700" dirty="0">
                <a:solidFill>
                  <a:srgbClr val="FF0000"/>
                </a:solidFill>
              </a:rPr>
              <a:t>Spisový řád</a:t>
            </a:r>
            <a:r>
              <a:rPr lang="cs-CZ" sz="3600" dirty="0">
                <a:solidFill>
                  <a:srgbClr val="FF0000"/>
                </a:solidFill>
              </a:rPr>
              <a:t/>
            </a:r>
            <a:br>
              <a:rPr lang="cs-CZ" sz="3600" dirty="0">
                <a:solidFill>
                  <a:srgbClr val="FF0000"/>
                </a:solidFill>
              </a:rPr>
            </a:br>
            <a:r>
              <a:rPr lang="cs-CZ" sz="2000" i="1" dirty="0">
                <a:solidFill>
                  <a:srgbClr val="FF0000"/>
                </a:solidFill>
              </a:rPr>
              <a:t>(Národní standard pro elektronické systémy spisových služeb, základní pojmy)</a:t>
            </a:r>
            <a:br>
              <a:rPr lang="cs-CZ" sz="2000" i="1" dirty="0">
                <a:solidFill>
                  <a:srgbClr val="FF0000"/>
                </a:solidFill>
              </a:rPr>
            </a:br>
            <a:r>
              <a:rPr lang="cs-CZ" sz="1800" dirty="0">
                <a:solidFill>
                  <a:srgbClr val="FF0000"/>
                </a:solidFill>
              </a:rPr>
              <a:t/>
            </a:r>
            <a:br>
              <a:rPr lang="cs-CZ" sz="1800" dirty="0">
                <a:solidFill>
                  <a:srgbClr val="FF0000"/>
                </a:solidFill>
              </a:rPr>
            </a:br>
            <a:endParaRPr lang="cs-CZ" sz="1800" dirty="0">
              <a:solidFill>
                <a:srgbClr val="FF0000"/>
              </a:solidFill>
            </a:endParaRPr>
          </a:p>
        </p:txBody>
      </p:sp>
    </p:spTree>
    <p:extLst>
      <p:ext uri="{BB962C8B-B14F-4D97-AF65-F5344CB8AC3E}">
        <p14:creationId xmlns:p14="http://schemas.microsoft.com/office/powerpoint/2010/main" val="2290304797"/>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sz="2700" dirty="0" smtClean="0">
                <a:solidFill>
                  <a:srgbClr val="FF0000"/>
                </a:solidFill>
              </a:rPr>
              <a:t>Vyhotovování dokumentů</a:t>
            </a:r>
            <a:r>
              <a:rPr lang="cs-CZ" sz="2700" dirty="0">
                <a:solidFill>
                  <a:srgbClr val="FF0000"/>
                </a:solidFill>
              </a:rPr>
              <a:t/>
            </a:r>
            <a:br>
              <a:rPr lang="cs-CZ" sz="2700" dirty="0">
                <a:solidFill>
                  <a:srgbClr val="FF0000"/>
                </a:solidFill>
              </a:rPr>
            </a:br>
            <a:r>
              <a:rPr lang="cs-CZ" sz="1800" dirty="0" smtClean="0">
                <a:solidFill>
                  <a:srgbClr val="FF0000"/>
                </a:solidFill>
              </a:rPr>
              <a:t>§ 16 </a:t>
            </a:r>
            <a:r>
              <a:rPr lang="cs-CZ" sz="1800" dirty="0">
                <a:solidFill>
                  <a:srgbClr val="FF0000"/>
                </a:solidFill>
              </a:rPr>
              <a:t>Vyhlášky</a:t>
            </a:r>
            <a:br>
              <a:rPr lang="cs-CZ" sz="1800" dirty="0">
                <a:solidFill>
                  <a:srgbClr val="FF0000"/>
                </a:solidFill>
              </a:rPr>
            </a:br>
            <a:endParaRPr lang="cs-CZ" sz="1800" dirty="0"/>
          </a:p>
        </p:txBody>
      </p:sp>
      <p:sp>
        <p:nvSpPr>
          <p:cNvPr id="3" name="Zástupný symbol pro obsah 2"/>
          <p:cNvSpPr>
            <a:spLocks noGrp="1"/>
          </p:cNvSpPr>
          <p:nvPr>
            <p:ph idx="1"/>
          </p:nvPr>
        </p:nvSpPr>
        <p:spPr>
          <a:xfrm>
            <a:off x="457200" y="908720"/>
            <a:ext cx="8229600" cy="5688632"/>
          </a:xfrm>
        </p:spPr>
        <p:txBody>
          <a:bodyPr>
            <a:normAutofit fontScale="70000" lnSpcReduction="20000"/>
          </a:bodyPr>
          <a:lstStyle/>
          <a:p>
            <a:pPr marL="0" indent="0">
              <a:buNone/>
            </a:pPr>
            <a:r>
              <a:rPr lang="cs-CZ" sz="2600" i="1" dirty="0" smtClean="0"/>
              <a:t>(1)</a:t>
            </a:r>
            <a:r>
              <a:rPr lang="cs-CZ" sz="2600" dirty="0" smtClean="0"/>
              <a:t> Dokument </a:t>
            </a:r>
            <a:r>
              <a:rPr lang="cs-CZ" sz="2600" dirty="0"/>
              <a:t>vyhotovený veřejnoprávním původcem a určený k odeslání obsahuje záhlaví, v němž je uvedeno označení původce, které zpravidla tvoří název nebo obchodní firma a adresa sídla nebo jiná adresa veřejnoprávního původce</a:t>
            </a:r>
            <a:r>
              <a:rPr lang="cs-CZ" sz="2600" dirty="0" smtClean="0"/>
              <a:t>.</a:t>
            </a:r>
          </a:p>
          <a:p>
            <a:pPr marL="0" indent="0">
              <a:buNone/>
            </a:pPr>
            <a:endParaRPr lang="cs-CZ" sz="2600" dirty="0"/>
          </a:p>
          <a:p>
            <a:pPr marL="0" indent="0">
              <a:buNone/>
            </a:pPr>
            <a:r>
              <a:rPr lang="cs-CZ" sz="2600" i="1" dirty="0"/>
              <a:t>(2)</a:t>
            </a:r>
            <a:r>
              <a:rPr lang="cs-CZ" sz="2600" dirty="0"/>
              <a:t> </a:t>
            </a:r>
            <a:r>
              <a:rPr lang="cs-CZ" sz="2600" dirty="0" smtClean="0"/>
              <a:t>Původce </a:t>
            </a:r>
            <a:r>
              <a:rPr lang="cs-CZ" sz="2600" dirty="0"/>
              <a:t>na jím vyhotoveném dokumentu určeném k odeslání dále vyznačí</a:t>
            </a:r>
          </a:p>
          <a:p>
            <a:pPr marL="400050" lvl="1" indent="0">
              <a:buNone/>
            </a:pPr>
            <a:r>
              <a:rPr lang="cs-CZ" sz="2600" i="1" dirty="0"/>
              <a:t>a)</a:t>
            </a:r>
            <a:r>
              <a:rPr lang="cs-CZ" sz="2600" dirty="0"/>
              <a:t> číslo jednací dokumentu nebo evidenční číslo dokumentu ze samostatné evidence dokumentů,</a:t>
            </a:r>
          </a:p>
          <a:p>
            <a:pPr marL="400050" lvl="1" indent="0">
              <a:buNone/>
            </a:pPr>
            <a:r>
              <a:rPr lang="cs-CZ" sz="2600" i="1" dirty="0"/>
              <a:t>b)</a:t>
            </a:r>
            <a:r>
              <a:rPr lang="cs-CZ" sz="2600" dirty="0"/>
              <a:t> číslo jednací doručeného dokumentu nebo evidenční číslo doručeného dokumentu ze samostatné evidence dokumentů, pod kterými je doručený dokument evidován u svého odesílatele, je-li vyhotovovaný dokument odpovědí na doručený dokument a pokud je v doručeném dokumentu toto číslo uvedeno,</a:t>
            </a:r>
          </a:p>
          <a:p>
            <a:pPr marL="400050" lvl="1" indent="0">
              <a:buNone/>
            </a:pPr>
            <a:r>
              <a:rPr lang="cs-CZ" sz="2600" i="1" dirty="0"/>
              <a:t>c)</a:t>
            </a:r>
            <a:r>
              <a:rPr lang="cs-CZ" sz="2600" dirty="0"/>
              <a:t> datum podpisu dokumentu,</a:t>
            </a:r>
          </a:p>
          <a:p>
            <a:pPr marL="400050" lvl="1" indent="0">
              <a:buNone/>
            </a:pPr>
            <a:r>
              <a:rPr lang="cs-CZ" sz="2600" i="1" dirty="0"/>
              <a:t>d)</a:t>
            </a:r>
            <a:r>
              <a:rPr lang="cs-CZ" sz="2600" dirty="0"/>
              <a:t> počet listů, jde-li o dokument v listinné podobě,</a:t>
            </a:r>
          </a:p>
          <a:p>
            <a:pPr marL="400050" lvl="1" indent="0">
              <a:buNone/>
            </a:pPr>
            <a:r>
              <a:rPr lang="cs-CZ" sz="2600" i="1" dirty="0"/>
              <a:t>e)</a:t>
            </a:r>
            <a:r>
              <a:rPr lang="cs-CZ" sz="2600" dirty="0"/>
              <a:t> počet příloh; u dokumentu v digitální podobě se počet příloh vyznačuje pouze v případě, že ho povaha dokumentu umožňuje určit,</a:t>
            </a:r>
          </a:p>
          <a:p>
            <a:pPr marL="400050" lvl="1" indent="0">
              <a:buNone/>
            </a:pPr>
            <a:r>
              <a:rPr lang="cs-CZ" sz="2600" i="1" dirty="0"/>
              <a:t>f)</a:t>
            </a:r>
            <a:r>
              <a:rPr lang="cs-CZ" sz="2600" dirty="0"/>
              <a:t> počet listů příloh nebo počet svazků příloh v listinné podobě a počet a druh příloh v digitální nebo jiné nelistinné podobě, jsou-li přílohou dokumentu v analogové podobě,</a:t>
            </a:r>
          </a:p>
          <a:p>
            <a:pPr marL="400050" lvl="1" indent="0">
              <a:buNone/>
            </a:pPr>
            <a:r>
              <a:rPr lang="cs-CZ" sz="2600" i="1" dirty="0"/>
              <a:t>g)</a:t>
            </a:r>
            <a:r>
              <a:rPr lang="cs-CZ" sz="2600" dirty="0"/>
              <a:t> jméno, popřípadě jména, příjmení a funkce fyzické osoby pověřené jeho podpisem; stanoví-li to jiný právní </a:t>
            </a:r>
            <a:r>
              <a:rPr lang="cs-CZ" sz="2600" dirty="0" smtClean="0"/>
              <a:t>předpis, </a:t>
            </a:r>
            <a:r>
              <a:rPr lang="cs-CZ" sz="2600" dirty="0"/>
              <a:t>lze údaj o funkci fyzické osoby pověřené podpisem dokumentu nahradit jejím služebním číslem.</a:t>
            </a:r>
          </a:p>
          <a:p>
            <a:pPr marL="0" indent="0">
              <a:buNone/>
            </a:pPr>
            <a:endParaRPr lang="cs-CZ" sz="1600" dirty="0"/>
          </a:p>
        </p:txBody>
      </p:sp>
    </p:spTree>
    <p:extLst>
      <p:ext uri="{BB962C8B-B14F-4D97-AF65-F5344CB8AC3E}">
        <p14:creationId xmlns:p14="http://schemas.microsoft.com/office/powerpoint/2010/main" val="18999938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a:t>
            </a:r>
            <a:r>
              <a:rPr lang="cs-CZ" sz="1800" dirty="0" smtClean="0">
                <a:solidFill>
                  <a:srgbClr val="FF0000"/>
                </a:solidFill>
              </a:rPr>
              <a:t>18. století</a:t>
            </a:r>
            <a:br>
              <a:rPr lang="cs-CZ" sz="1800" dirty="0" smtClean="0">
                <a:solidFill>
                  <a:srgbClr val="FF0000"/>
                </a:solidFill>
              </a:rPr>
            </a:br>
            <a:r>
              <a:rPr lang="cs-CZ" sz="1600" dirty="0" smtClean="0">
                <a:solidFill>
                  <a:srgbClr val="FF0000"/>
                </a:solidFill>
              </a:rPr>
              <a:t>2/7</a:t>
            </a:r>
            <a:endParaRPr lang="cs-CZ" sz="1800" dirty="0"/>
          </a:p>
        </p:txBody>
      </p:sp>
      <p:sp>
        <p:nvSpPr>
          <p:cNvPr id="3" name="Zástupný symbol pro obsah 2"/>
          <p:cNvSpPr>
            <a:spLocks noGrp="1"/>
          </p:cNvSpPr>
          <p:nvPr>
            <p:ph idx="1"/>
          </p:nvPr>
        </p:nvSpPr>
        <p:spPr>
          <a:xfrm>
            <a:off x="457200" y="1600200"/>
            <a:ext cx="8229600" cy="5069160"/>
          </a:xfrm>
        </p:spPr>
        <p:txBody>
          <a:bodyPr>
            <a:normAutofit/>
          </a:bodyPr>
          <a:lstStyle/>
          <a:p>
            <a:pPr marL="0" indent="0">
              <a:buNone/>
            </a:pPr>
            <a:endParaRPr lang="cs-CZ" sz="1800" dirty="0" smtClean="0"/>
          </a:p>
          <a:p>
            <a:pPr lvl="1"/>
            <a:r>
              <a:rPr lang="cs-CZ" sz="1600" dirty="0" smtClean="0"/>
              <a:t>U zemských a krajských politických úřadů již nebylo možné zachovávat kolegiální systém rozhodování</a:t>
            </a:r>
          </a:p>
          <a:p>
            <a:pPr lvl="2"/>
            <a:r>
              <a:rPr lang="cs-CZ" sz="1600" dirty="0" smtClean="0"/>
              <a:t>Dochází ke značnému nárůstu písemností  (u krajských úřadů v letech 1750-1790 z počtu 500 podacích čísel na 6 000)</a:t>
            </a:r>
          </a:p>
          <a:p>
            <a:pPr lvl="2"/>
            <a:r>
              <a:rPr lang="cs-CZ" sz="1600" dirty="0" smtClean="0"/>
              <a:t>Úřady se rozpadly na několik oddělení, kde rozhodovali jednotliví referenti samostatně</a:t>
            </a:r>
          </a:p>
          <a:p>
            <a:pPr lvl="2"/>
            <a:r>
              <a:rPr lang="cs-CZ" sz="1600" dirty="0" smtClean="0"/>
              <a:t>Další postup k byrokratizaci veřejné správy</a:t>
            </a:r>
          </a:p>
          <a:p>
            <a:pPr lvl="2"/>
            <a:r>
              <a:rPr lang="cs-CZ" sz="1600" dirty="0" smtClean="0"/>
              <a:t>Přesná hierarchie zaměstnaneckých tříd</a:t>
            </a:r>
          </a:p>
          <a:p>
            <a:pPr lvl="2"/>
            <a:r>
              <a:rPr lang="cs-CZ" sz="1600" dirty="0" smtClean="0"/>
              <a:t>Zpřesnění aprobačního postupu</a:t>
            </a:r>
          </a:p>
          <a:p>
            <a:pPr lvl="2"/>
            <a:r>
              <a:rPr lang="cs-CZ" sz="1600" dirty="0" smtClean="0"/>
              <a:t>Diferenciace kancelářských úkonů</a:t>
            </a:r>
          </a:p>
          <a:p>
            <a:pPr lvl="2"/>
            <a:r>
              <a:rPr lang="cs-CZ" sz="1600" dirty="0" smtClean="0"/>
              <a:t>Osamostatňování registratur (přecházela do nich akta zrušených starších úřadů a klášterů)</a:t>
            </a:r>
          </a:p>
          <a:p>
            <a:pPr lvl="2"/>
            <a:r>
              <a:rPr lang="cs-CZ" sz="1600" dirty="0" smtClean="0"/>
              <a:t>Zavádění jednotných zjednodušených evidenčních pomůcek</a:t>
            </a:r>
          </a:p>
          <a:p>
            <a:pPr lvl="2"/>
            <a:r>
              <a:rPr lang="cs-CZ" sz="1600" dirty="0" smtClean="0"/>
              <a:t>Užívání věcně tříděných ukládacích schémat</a:t>
            </a:r>
          </a:p>
        </p:txBody>
      </p:sp>
    </p:spTree>
    <p:extLst>
      <p:ext uri="{BB962C8B-B14F-4D97-AF65-F5344CB8AC3E}">
        <p14:creationId xmlns:p14="http://schemas.microsoft.com/office/powerpoint/2010/main" val="415908897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778098"/>
          </a:xfrm>
        </p:spPr>
        <p:txBody>
          <a:bodyPr>
            <a:normAutofit fontScale="90000"/>
          </a:bodyPr>
          <a:lstStyle/>
          <a:p>
            <a:r>
              <a:rPr lang="cs-CZ" sz="2400" dirty="0" smtClean="0">
                <a:solidFill>
                  <a:srgbClr val="FF0000"/>
                </a:solidFill>
              </a:rPr>
              <a:t>Podepisování dokumentů a používání úředních razítek</a:t>
            </a:r>
            <a:r>
              <a:rPr lang="cs-CZ" sz="2700" dirty="0">
                <a:solidFill>
                  <a:srgbClr val="FF0000"/>
                </a:solidFill>
              </a:rPr>
              <a:t/>
            </a:r>
            <a:br>
              <a:rPr lang="cs-CZ" sz="2700" dirty="0">
                <a:solidFill>
                  <a:srgbClr val="FF0000"/>
                </a:solidFill>
              </a:rPr>
            </a:br>
            <a:r>
              <a:rPr lang="cs-CZ" sz="1600" dirty="0">
                <a:solidFill>
                  <a:srgbClr val="FF0000"/>
                </a:solidFill>
              </a:rPr>
              <a:t>§ </a:t>
            </a:r>
            <a:r>
              <a:rPr lang="cs-CZ" sz="1600" dirty="0" smtClean="0">
                <a:solidFill>
                  <a:srgbClr val="FF0000"/>
                </a:solidFill>
              </a:rPr>
              <a:t>65 AZ, § 17 </a:t>
            </a:r>
            <a:r>
              <a:rPr lang="cs-CZ" sz="1600" dirty="0">
                <a:solidFill>
                  <a:srgbClr val="FF0000"/>
                </a:solidFill>
              </a:rPr>
              <a:t>Vyhlášky</a:t>
            </a:r>
            <a:br>
              <a:rPr lang="cs-CZ" sz="1600" dirty="0">
                <a:solidFill>
                  <a:srgbClr val="FF0000"/>
                </a:solidFill>
              </a:rPr>
            </a:br>
            <a:endParaRPr lang="cs-CZ" sz="2400" dirty="0"/>
          </a:p>
        </p:txBody>
      </p:sp>
      <p:sp>
        <p:nvSpPr>
          <p:cNvPr id="5" name="Zástupný symbol pro obsah 4"/>
          <p:cNvSpPr>
            <a:spLocks noGrp="1"/>
          </p:cNvSpPr>
          <p:nvPr>
            <p:ph idx="1"/>
          </p:nvPr>
        </p:nvSpPr>
        <p:spPr>
          <a:xfrm>
            <a:off x="457200" y="908720"/>
            <a:ext cx="8229600" cy="5217443"/>
          </a:xfrm>
        </p:spPr>
        <p:txBody>
          <a:bodyPr>
            <a:normAutofit fontScale="25000" lnSpcReduction="20000"/>
          </a:bodyPr>
          <a:lstStyle/>
          <a:p>
            <a:pPr marL="0" indent="0">
              <a:buNone/>
            </a:pPr>
            <a:r>
              <a:rPr lang="cs-CZ" sz="7200" i="1" dirty="0" smtClean="0"/>
              <a:t>(1)</a:t>
            </a:r>
            <a:r>
              <a:rPr lang="cs-CZ" sz="7200" dirty="0" smtClean="0"/>
              <a:t> </a:t>
            </a:r>
          </a:p>
          <a:p>
            <a:r>
              <a:rPr lang="cs-CZ" sz="7200" dirty="0" smtClean="0"/>
              <a:t>Veřejnoprávní </a:t>
            </a:r>
            <a:r>
              <a:rPr lang="cs-CZ" sz="7200" dirty="0"/>
              <a:t>původce určí fyzické osoby oprávněné k podepisování jím vyhotovovaných dokumentů a fyzické osoby oprávněné k užívání úředních </a:t>
            </a:r>
            <a:r>
              <a:rPr lang="cs-CZ" sz="7200" dirty="0" smtClean="0"/>
              <a:t>razítek. </a:t>
            </a:r>
          </a:p>
          <a:p>
            <a:r>
              <a:rPr lang="cs-CZ" sz="7200" dirty="0" smtClean="0"/>
              <a:t>Veřejnoprávní </a:t>
            </a:r>
            <a:r>
              <a:rPr lang="cs-CZ" sz="7200" dirty="0"/>
              <a:t>původce stanoví podmínky podepisování jím odesílaných dokumentů v analogové podobě, podmínky používání uznávaného elektronického podpisu, uznávané elektronické značky, kvalifikovaného časového razítka a úředních razítek ve spisovém řádu</a:t>
            </a:r>
            <a:r>
              <a:rPr lang="cs-CZ" sz="7200" dirty="0" smtClean="0"/>
              <a:t>.</a:t>
            </a:r>
          </a:p>
          <a:p>
            <a:pPr marL="0" indent="0">
              <a:buNone/>
            </a:pPr>
            <a:endParaRPr lang="cs-CZ" sz="7200" dirty="0"/>
          </a:p>
          <a:p>
            <a:pPr marL="0" indent="0">
              <a:buNone/>
            </a:pPr>
            <a:r>
              <a:rPr lang="cs-CZ" sz="7200" i="1" dirty="0"/>
              <a:t>(2)</a:t>
            </a:r>
            <a:r>
              <a:rPr lang="cs-CZ" sz="7200" dirty="0"/>
              <a:t> </a:t>
            </a:r>
            <a:endParaRPr lang="cs-CZ" sz="7200" dirty="0" smtClean="0"/>
          </a:p>
          <a:p>
            <a:r>
              <a:rPr lang="cs-CZ" sz="7200" dirty="0" smtClean="0"/>
              <a:t>Veřejnoprávní </a:t>
            </a:r>
            <a:r>
              <a:rPr lang="cs-CZ" sz="7200" dirty="0"/>
              <a:t>původce vede evidenci úředních razítek </a:t>
            </a:r>
            <a:r>
              <a:rPr lang="cs-CZ" sz="7200" dirty="0" smtClean="0"/>
              <a:t>obsahující</a:t>
            </a:r>
          </a:p>
          <a:p>
            <a:pPr lvl="1"/>
            <a:r>
              <a:rPr lang="cs-CZ" sz="6400" dirty="0" smtClean="0"/>
              <a:t> </a:t>
            </a:r>
            <a:r>
              <a:rPr lang="cs-CZ" sz="6400" dirty="0"/>
              <a:t>otisk razítka s uvedením jména, popřípadě jmen, příjmení a funkce fyzické osoby, která úřední razítko převzala a užívá, </a:t>
            </a:r>
            <a:endParaRPr lang="cs-CZ" sz="6400" dirty="0" smtClean="0"/>
          </a:p>
          <a:p>
            <a:pPr lvl="1"/>
            <a:r>
              <a:rPr lang="cs-CZ" sz="6400" dirty="0" smtClean="0"/>
              <a:t>datum </a:t>
            </a:r>
            <a:r>
              <a:rPr lang="cs-CZ" sz="6400" dirty="0"/>
              <a:t>převzetí</a:t>
            </a:r>
            <a:r>
              <a:rPr lang="cs-CZ" sz="6400" dirty="0" smtClean="0"/>
              <a:t>,</a:t>
            </a:r>
          </a:p>
          <a:p>
            <a:pPr lvl="1"/>
            <a:r>
              <a:rPr lang="cs-CZ" sz="6400" dirty="0" smtClean="0"/>
              <a:t>podpis </a:t>
            </a:r>
            <a:r>
              <a:rPr lang="cs-CZ" sz="6400" dirty="0"/>
              <a:t>přebírající fyzické osoby</a:t>
            </a:r>
            <a:r>
              <a:rPr lang="cs-CZ" sz="6400" dirty="0" smtClean="0"/>
              <a:t>,</a:t>
            </a:r>
          </a:p>
          <a:p>
            <a:pPr lvl="1"/>
            <a:r>
              <a:rPr lang="cs-CZ" sz="6400" dirty="0" smtClean="0"/>
              <a:t>datum </a:t>
            </a:r>
            <a:r>
              <a:rPr lang="cs-CZ" sz="6400" dirty="0"/>
              <a:t>vrácení úředního razítka, </a:t>
            </a:r>
            <a:endParaRPr lang="cs-CZ" sz="6400" dirty="0" smtClean="0"/>
          </a:p>
          <a:p>
            <a:pPr lvl="1"/>
            <a:r>
              <a:rPr lang="cs-CZ" sz="6400" dirty="0" smtClean="0"/>
              <a:t>datum </a:t>
            </a:r>
            <a:r>
              <a:rPr lang="cs-CZ" sz="6400" dirty="0"/>
              <a:t>vyřazení úředního razítka z evidence</a:t>
            </a:r>
            <a:r>
              <a:rPr lang="cs-CZ" sz="6400" dirty="0" smtClean="0"/>
              <a:t>;</a:t>
            </a:r>
          </a:p>
          <a:p>
            <a:pPr lvl="1"/>
            <a:r>
              <a:rPr lang="cs-CZ" sz="6400" dirty="0" smtClean="0"/>
              <a:t>v </a:t>
            </a:r>
            <a:r>
              <a:rPr lang="cs-CZ" sz="6400" dirty="0"/>
              <a:t>případě ztráty úředního razítka </a:t>
            </a:r>
            <a:r>
              <a:rPr lang="cs-CZ" sz="6400" dirty="0" smtClean="0"/>
              <a:t>je veden v </a:t>
            </a:r>
            <a:r>
              <a:rPr lang="cs-CZ" sz="6400" dirty="0"/>
              <a:t>evidenci rovněž záznam o ztrátě obsahující datum ztráty, popřípadě předpokládané datum ztráty úředního razítka</a:t>
            </a:r>
            <a:r>
              <a:rPr lang="cs-CZ" sz="6400" dirty="0" smtClean="0"/>
              <a:t>.</a:t>
            </a:r>
          </a:p>
          <a:p>
            <a:pPr marL="0" indent="0">
              <a:buNone/>
            </a:pPr>
            <a:endParaRPr lang="cs-CZ" sz="7200" dirty="0"/>
          </a:p>
          <a:p>
            <a:pPr marL="0" indent="0">
              <a:buNone/>
            </a:pPr>
            <a:r>
              <a:rPr lang="cs-CZ" sz="7200" i="1" dirty="0"/>
              <a:t>(3)</a:t>
            </a:r>
            <a:r>
              <a:rPr lang="cs-CZ" sz="7200" dirty="0"/>
              <a:t> Veřejnoprávní původce bezodkladně oznámí ztrátu úředního razítka Ministerstvu vnitra. V oznámení uvede datum, od kdy je razítko postrádáno, rozměr a popis razítka. Ministerstvo vnitra uveřejní oznámení o ztrátě razítka ve Věstníku vlády pro orgány krajů a orgány obcí a ve Věstníku Ministerstva vnitra.</a:t>
            </a:r>
          </a:p>
          <a:p>
            <a:pPr marL="0" indent="0">
              <a:lnSpc>
                <a:spcPct val="120000"/>
              </a:lnSpc>
              <a:buNone/>
            </a:pPr>
            <a:endParaRPr lang="cs-CZ" sz="2900" dirty="0">
              <a:solidFill>
                <a:srgbClr val="7030A0"/>
              </a:solidFill>
            </a:endParaRPr>
          </a:p>
          <a:p>
            <a:pPr marL="0" indent="0">
              <a:lnSpc>
                <a:spcPct val="120000"/>
              </a:lnSpc>
              <a:buNone/>
            </a:pPr>
            <a:r>
              <a:rPr lang="cs-CZ" sz="1600" dirty="0">
                <a:solidFill>
                  <a:srgbClr val="7030A0"/>
                </a:solidFill>
              </a:rPr>
              <a:t/>
            </a:r>
            <a:br>
              <a:rPr lang="cs-CZ" sz="1600" dirty="0">
                <a:solidFill>
                  <a:srgbClr val="7030A0"/>
                </a:solidFill>
              </a:rPr>
            </a:br>
            <a:endParaRPr lang="cs-CZ" sz="1600" dirty="0">
              <a:solidFill>
                <a:srgbClr val="7030A0"/>
              </a:solidFill>
            </a:endParaRPr>
          </a:p>
          <a:p>
            <a:pPr marL="0" indent="0">
              <a:buNone/>
            </a:pPr>
            <a:endParaRPr lang="cs-CZ" sz="1600" dirty="0">
              <a:solidFill>
                <a:srgbClr val="7030A0"/>
              </a:solidFill>
            </a:endParaRPr>
          </a:p>
          <a:p>
            <a:pPr marL="0" indent="0">
              <a:buNone/>
            </a:pPr>
            <a:endParaRPr lang="cs-CZ" sz="1600" dirty="0"/>
          </a:p>
        </p:txBody>
      </p:sp>
    </p:spTree>
    <p:extLst>
      <p:ext uri="{BB962C8B-B14F-4D97-AF65-F5344CB8AC3E}">
        <p14:creationId xmlns:p14="http://schemas.microsoft.com/office/powerpoint/2010/main" val="1123178592"/>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850106"/>
          </a:xfrm>
        </p:spPr>
        <p:txBody>
          <a:bodyPr>
            <a:normAutofit fontScale="90000"/>
          </a:bodyPr>
          <a:lstStyle/>
          <a:p>
            <a:r>
              <a:rPr lang="cs-CZ" sz="2400" dirty="0">
                <a:solidFill>
                  <a:srgbClr val="FF0000"/>
                </a:solidFill>
              </a:rPr>
              <a:t>Podepisování dokumentů a používání úředních razítek</a:t>
            </a:r>
            <a:r>
              <a:rPr lang="cs-CZ" sz="2700" dirty="0">
                <a:solidFill>
                  <a:srgbClr val="FF0000"/>
                </a:solidFill>
              </a:rPr>
              <a:t/>
            </a:r>
            <a:br>
              <a:rPr lang="cs-CZ" sz="2700" dirty="0">
                <a:solidFill>
                  <a:srgbClr val="FF0000"/>
                </a:solidFill>
              </a:rPr>
            </a:br>
            <a:r>
              <a:rPr lang="cs-CZ" sz="1600" dirty="0">
                <a:solidFill>
                  <a:srgbClr val="FF0000"/>
                </a:solidFill>
              </a:rPr>
              <a:t>§ 65 AZ, § 17 Vyhlášky</a:t>
            </a:r>
            <a:br>
              <a:rPr lang="cs-CZ" sz="1600" dirty="0">
                <a:solidFill>
                  <a:srgbClr val="FF0000"/>
                </a:solidFill>
              </a:rPr>
            </a:br>
            <a:endParaRPr lang="cs-CZ" sz="2400" dirty="0"/>
          </a:p>
        </p:txBody>
      </p:sp>
      <p:sp>
        <p:nvSpPr>
          <p:cNvPr id="5" name="Zástupný symbol pro obsah 4"/>
          <p:cNvSpPr>
            <a:spLocks noGrp="1"/>
          </p:cNvSpPr>
          <p:nvPr>
            <p:ph idx="1"/>
          </p:nvPr>
        </p:nvSpPr>
        <p:spPr>
          <a:xfrm>
            <a:off x="457200" y="1052736"/>
            <a:ext cx="8229600" cy="5073427"/>
          </a:xfrm>
        </p:spPr>
        <p:txBody>
          <a:bodyPr>
            <a:normAutofit lnSpcReduction="10000"/>
          </a:bodyPr>
          <a:lstStyle/>
          <a:p>
            <a:pPr marL="0" indent="0">
              <a:buNone/>
            </a:pPr>
            <a:r>
              <a:rPr lang="cs-CZ" sz="1600" i="1" dirty="0"/>
              <a:t>(</a:t>
            </a:r>
            <a:r>
              <a:rPr lang="cs-CZ" sz="1800" i="1" dirty="0"/>
              <a:t>4)</a:t>
            </a:r>
            <a:r>
              <a:rPr lang="cs-CZ" sz="1800" dirty="0"/>
              <a:t> Veřejnoprávní původce vede evidenci kvalifikovaných certifikátů vydaných akreditovanými poskytovateli certifikačních </a:t>
            </a:r>
            <a:r>
              <a:rPr lang="cs-CZ" sz="1800" dirty="0" smtClean="0"/>
              <a:t>služeb, </a:t>
            </a:r>
            <a:r>
              <a:rPr lang="cs-CZ" sz="1800" dirty="0"/>
              <a:t>jichž je držitelem a na nichž jsou založeny jím užívané uznávané elektronické podpisy, a kvalifikovaných systémových certifikátů vydaných akreditovanými poskytovateli certifikačních služeb, jichž je držitelem a na nichž jsou založeny jím užívané uznávané elektronické značky, do které </a:t>
            </a:r>
            <a:r>
              <a:rPr lang="cs-CZ" sz="1800" dirty="0" smtClean="0"/>
              <a:t>zaznamená:</a:t>
            </a:r>
          </a:p>
          <a:p>
            <a:pPr marL="0" indent="0">
              <a:buNone/>
            </a:pPr>
            <a:endParaRPr lang="cs-CZ" sz="1800" dirty="0"/>
          </a:p>
          <a:p>
            <a:pPr marL="400050" lvl="1" indent="0">
              <a:buNone/>
            </a:pPr>
            <a:r>
              <a:rPr lang="cs-CZ" sz="1800" i="1" dirty="0"/>
              <a:t>a)</a:t>
            </a:r>
            <a:r>
              <a:rPr lang="cs-CZ" sz="1800" dirty="0"/>
              <a:t> číslo kvalifikovaného certifikátu nebo kvalifikovaného systémového certifikátu,</a:t>
            </a:r>
          </a:p>
          <a:p>
            <a:pPr marL="400050" lvl="1" indent="0">
              <a:buNone/>
            </a:pPr>
            <a:r>
              <a:rPr lang="cs-CZ" sz="1800" i="1" dirty="0"/>
              <a:t>b)</a:t>
            </a:r>
            <a:r>
              <a:rPr lang="cs-CZ" sz="1800" dirty="0"/>
              <a:t> údaj o tom, zda se jedná o kvalifikovaný certifikát nebo kvalifikovaný systémový certifikát,</a:t>
            </a:r>
          </a:p>
          <a:p>
            <a:pPr marL="400050" lvl="1" indent="0">
              <a:buNone/>
            </a:pPr>
            <a:r>
              <a:rPr lang="cs-CZ" sz="1800" i="1" dirty="0"/>
              <a:t>c)</a:t>
            </a:r>
            <a:r>
              <a:rPr lang="cs-CZ" sz="1800" dirty="0"/>
              <a:t> počátek a konec platnosti kvalifikovaného certifikátu nebo kvalifikovaného systémového certifikátu,</a:t>
            </a:r>
          </a:p>
          <a:p>
            <a:pPr marL="400050" lvl="1" indent="0">
              <a:buNone/>
            </a:pPr>
            <a:r>
              <a:rPr lang="cs-CZ" sz="1800" i="1" dirty="0"/>
              <a:t>d)</a:t>
            </a:r>
            <a:r>
              <a:rPr lang="cs-CZ" sz="1800" dirty="0"/>
              <a:t> datum, čas a důvod zneplatnění kvalifikovaného certifikátu nebo kvalifikovaného systémového certifikátu,</a:t>
            </a:r>
          </a:p>
          <a:p>
            <a:pPr marL="400050" lvl="1" indent="0">
              <a:buNone/>
            </a:pPr>
            <a:r>
              <a:rPr lang="cs-CZ" sz="1800" i="1" dirty="0"/>
              <a:t>e)</a:t>
            </a:r>
            <a:r>
              <a:rPr lang="cs-CZ" sz="1800" dirty="0"/>
              <a:t> obchodní firmu nebo název anebo jméno, popřípadě jména a příjmení, popřípadě dodatek akreditovaného poskytovatele certifikačních služeb a stát, ve kterém je akreditovaný poskytovatel usazen,</a:t>
            </a:r>
          </a:p>
          <a:p>
            <a:pPr marL="400050" lvl="1" indent="0">
              <a:buNone/>
            </a:pPr>
            <a:r>
              <a:rPr lang="cs-CZ" sz="1800" i="1" dirty="0"/>
              <a:t>f)</a:t>
            </a:r>
            <a:r>
              <a:rPr lang="cs-CZ" sz="1800" dirty="0"/>
              <a:t> údaje identifikující oprávněného uživatele uznávaného elektronického podpisu.</a:t>
            </a:r>
          </a:p>
          <a:p>
            <a:pPr marL="0" indent="0">
              <a:buNone/>
            </a:pPr>
            <a:endParaRPr lang="cs-CZ" sz="1600" dirty="0"/>
          </a:p>
        </p:txBody>
      </p:sp>
    </p:spTree>
    <p:extLst>
      <p:ext uri="{BB962C8B-B14F-4D97-AF65-F5344CB8AC3E}">
        <p14:creationId xmlns:p14="http://schemas.microsoft.com/office/powerpoint/2010/main" val="2316768598"/>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cs-CZ" sz="2400" dirty="0" err="1" smtClean="0">
                <a:solidFill>
                  <a:srgbClr val="7030A0"/>
                </a:solidFill>
              </a:rPr>
              <a:t>eIDAS</a:t>
            </a:r>
            <a:endParaRPr lang="cs-CZ" sz="2400" dirty="0">
              <a:solidFill>
                <a:srgbClr val="7030A0"/>
              </a:solidFill>
            </a:endParaRPr>
          </a:p>
        </p:txBody>
      </p:sp>
      <p:sp>
        <p:nvSpPr>
          <p:cNvPr id="3" name="Zástupný symbol pro obsah 2"/>
          <p:cNvSpPr>
            <a:spLocks noGrp="1"/>
          </p:cNvSpPr>
          <p:nvPr>
            <p:ph idx="1"/>
          </p:nvPr>
        </p:nvSpPr>
        <p:spPr>
          <a:xfrm>
            <a:off x="457200" y="1124744"/>
            <a:ext cx="8229600" cy="5400600"/>
          </a:xfrm>
        </p:spPr>
        <p:txBody>
          <a:bodyPr>
            <a:normAutofit fontScale="92500" lnSpcReduction="10000"/>
          </a:bodyPr>
          <a:lstStyle/>
          <a:p>
            <a:r>
              <a:rPr lang="cs-CZ" sz="1800" dirty="0" err="1" smtClean="0">
                <a:solidFill>
                  <a:srgbClr val="7030A0"/>
                </a:solidFill>
              </a:rPr>
              <a:t>eIDAS</a:t>
            </a:r>
            <a:r>
              <a:rPr lang="cs-CZ" sz="1800" dirty="0" smtClean="0">
                <a:solidFill>
                  <a:srgbClr val="7030A0"/>
                </a:solidFill>
              </a:rPr>
              <a:t> je zkratka pro nařízení Evropského parlamentu a Rady (EU) č. 910/2014 o elektronické identifikaci a službách vytvářejících důvěru pro elektronické transakce na vnitřním trhu </a:t>
            </a:r>
          </a:p>
          <a:p>
            <a:pPr lvl="1"/>
            <a:r>
              <a:rPr lang="cs-CZ" sz="1900" dirty="0" smtClean="0">
                <a:solidFill>
                  <a:srgbClr val="7030A0"/>
                </a:solidFill>
              </a:rPr>
              <a:t>stanoví podmínky, za nichž členské státy uznávají prostředky pro elektronickou identifikaci fyzických a právnických osob, které spadají do oznámeného systému elektronické identifikace jiného členského státu, </a:t>
            </a:r>
          </a:p>
          <a:p>
            <a:pPr lvl="1"/>
            <a:r>
              <a:rPr lang="cs-CZ" sz="1900" dirty="0" smtClean="0">
                <a:solidFill>
                  <a:srgbClr val="7030A0"/>
                </a:solidFill>
              </a:rPr>
              <a:t>stanoví pravidla pro služby vytvářející důvěru, zejména u elektronických transakcí,</a:t>
            </a:r>
          </a:p>
          <a:p>
            <a:pPr lvl="1"/>
            <a:r>
              <a:rPr lang="cs-CZ" sz="1900" dirty="0" smtClean="0">
                <a:solidFill>
                  <a:srgbClr val="7030A0"/>
                </a:solidFill>
              </a:rPr>
              <a:t>stanoví právní rámec pro elektronické podpisy, elektronické pečetě, elektronická časová razítka, elektronické dokumenty, služby elektronického doporučeného doručování a certifikační služby pro autentizaci internetových stránek</a:t>
            </a:r>
          </a:p>
          <a:p>
            <a:pPr marL="0" indent="0">
              <a:buNone/>
            </a:pPr>
            <a:endParaRPr lang="cs-CZ" sz="1800" dirty="0" smtClean="0">
              <a:solidFill>
                <a:srgbClr val="7030A0"/>
              </a:solidFill>
            </a:endParaRPr>
          </a:p>
          <a:p>
            <a:r>
              <a:rPr lang="cs-CZ" sz="1800" dirty="0" smtClean="0">
                <a:solidFill>
                  <a:srgbClr val="7030A0"/>
                </a:solidFill>
              </a:rPr>
              <a:t>Nařízení Evropského parlamentu a Rady (EU) č. 910/2014 ze dne 23. července 2014 o elektronické identifikaci a službách vytvářející důvěru pro elektronické transakce na vnitřním trhu</a:t>
            </a:r>
          </a:p>
          <a:p>
            <a:r>
              <a:rPr lang="cs-CZ" sz="1800" dirty="0" smtClean="0">
                <a:solidFill>
                  <a:srgbClr val="7030A0"/>
                </a:solidFill>
              </a:rPr>
              <a:t>Prováděcí rozhodnutí Komise (EU) 2015/1506 ze dne 8 září 2015, kterým se stanoví specifikace pro formáty zaručených elektronických podpisů a zaručených pečetí uznávaných subjekty veřejného sektoru</a:t>
            </a:r>
            <a:endParaRPr lang="cs-CZ" sz="1400" dirty="0" smtClean="0">
              <a:solidFill>
                <a:srgbClr val="7030A0"/>
              </a:solidFill>
            </a:endParaRPr>
          </a:p>
        </p:txBody>
      </p:sp>
    </p:spTree>
    <p:extLst>
      <p:ext uri="{BB962C8B-B14F-4D97-AF65-F5344CB8AC3E}">
        <p14:creationId xmlns:p14="http://schemas.microsoft.com/office/powerpoint/2010/main" val="239233067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err="1">
                <a:solidFill>
                  <a:srgbClr val="7030A0"/>
                </a:solidFill>
              </a:rPr>
              <a:t>eIDAS</a:t>
            </a:r>
            <a:endParaRPr lang="cs-CZ" sz="2400" dirty="0"/>
          </a:p>
        </p:txBody>
      </p:sp>
      <p:sp>
        <p:nvSpPr>
          <p:cNvPr id="3" name="Zástupný symbol pro obsah 2"/>
          <p:cNvSpPr>
            <a:spLocks noGrp="1"/>
          </p:cNvSpPr>
          <p:nvPr>
            <p:ph idx="1"/>
          </p:nvPr>
        </p:nvSpPr>
        <p:spPr>
          <a:xfrm>
            <a:off x="457200" y="1124744"/>
            <a:ext cx="8229600" cy="5472608"/>
          </a:xfrm>
        </p:spPr>
        <p:txBody>
          <a:bodyPr>
            <a:normAutofit lnSpcReduction="10000"/>
          </a:bodyPr>
          <a:lstStyle/>
          <a:p>
            <a:r>
              <a:rPr lang="cs-CZ" sz="1800" dirty="0" smtClean="0">
                <a:solidFill>
                  <a:srgbClr val="7030A0"/>
                </a:solidFill>
              </a:rPr>
              <a:t>Jedná se o regulativní normu evropského práva</a:t>
            </a:r>
          </a:p>
          <a:p>
            <a:r>
              <a:rPr lang="cs-CZ" sz="1800" dirty="0">
                <a:solidFill>
                  <a:srgbClr val="7030A0"/>
                </a:solidFill>
              </a:rPr>
              <a:t>N</a:t>
            </a:r>
            <a:r>
              <a:rPr lang="cs-CZ" sz="1800" dirty="0" smtClean="0">
                <a:solidFill>
                  <a:srgbClr val="7030A0"/>
                </a:solidFill>
              </a:rPr>
              <a:t>ařízení </a:t>
            </a:r>
            <a:r>
              <a:rPr lang="cs-CZ" sz="1800" dirty="0" err="1" smtClean="0">
                <a:solidFill>
                  <a:srgbClr val="7030A0"/>
                </a:solidFill>
              </a:rPr>
              <a:t>eIDAS</a:t>
            </a:r>
            <a:r>
              <a:rPr lang="cs-CZ" sz="1800" dirty="0" smtClean="0">
                <a:solidFill>
                  <a:srgbClr val="7030A0"/>
                </a:solidFill>
              </a:rPr>
              <a:t> má přímou účinnost a stává se součástí českého právního řádu</a:t>
            </a:r>
          </a:p>
          <a:p>
            <a:r>
              <a:rPr lang="cs-CZ" sz="1800" dirty="0" smtClean="0">
                <a:solidFill>
                  <a:srgbClr val="7030A0"/>
                </a:solidFill>
              </a:rPr>
              <a:t>Nařízení </a:t>
            </a:r>
            <a:r>
              <a:rPr lang="cs-CZ" sz="1800" dirty="0" err="1" smtClean="0">
                <a:solidFill>
                  <a:srgbClr val="7030A0"/>
                </a:solidFill>
              </a:rPr>
              <a:t>eIDAS</a:t>
            </a:r>
            <a:r>
              <a:rPr lang="cs-CZ" sz="1800" dirty="0" smtClean="0">
                <a:solidFill>
                  <a:srgbClr val="7030A0"/>
                </a:solidFill>
              </a:rPr>
              <a:t> přináší ucelený výklad elektronické identifikace a klasifikaci jednotlivých služeb v oblasti elektronických transakcí se základním cílem zvýšení právní jistoty uživatelů jednotlivých služeb</a:t>
            </a:r>
          </a:p>
          <a:p>
            <a:r>
              <a:rPr lang="cs-CZ" sz="1800" dirty="0" smtClean="0">
                <a:solidFill>
                  <a:srgbClr val="7030A0"/>
                </a:solidFill>
              </a:rPr>
              <a:t>Nařízení </a:t>
            </a:r>
            <a:r>
              <a:rPr lang="cs-CZ" sz="1800" dirty="0" err="1" smtClean="0">
                <a:solidFill>
                  <a:srgbClr val="7030A0"/>
                </a:solidFill>
              </a:rPr>
              <a:t>eIDAS</a:t>
            </a:r>
            <a:r>
              <a:rPr lang="cs-CZ" sz="1800" dirty="0" smtClean="0">
                <a:solidFill>
                  <a:srgbClr val="7030A0"/>
                </a:solidFill>
              </a:rPr>
              <a:t> komplexně upravuje:</a:t>
            </a:r>
          </a:p>
          <a:p>
            <a:pPr lvl="1"/>
            <a:r>
              <a:rPr lang="cs-CZ" sz="1800" dirty="0">
                <a:solidFill>
                  <a:srgbClr val="7030A0"/>
                </a:solidFill>
              </a:rPr>
              <a:t>e</a:t>
            </a:r>
            <a:r>
              <a:rPr lang="cs-CZ" sz="1800" dirty="0" smtClean="0">
                <a:solidFill>
                  <a:srgbClr val="7030A0"/>
                </a:solidFill>
              </a:rPr>
              <a:t>lektronickou identifikaci</a:t>
            </a:r>
          </a:p>
          <a:p>
            <a:pPr lvl="1"/>
            <a:r>
              <a:rPr lang="cs-CZ" sz="1800" dirty="0">
                <a:solidFill>
                  <a:srgbClr val="7030A0"/>
                </a:solidFill>
              </a:rPr>
              <a:t>e</a:t>
            </a:r>
            <a:r>
              <a:rPr lang="cs-CZ" sz="1800" dirty="0" smtClean="0">
                <a:solidFill>
                  <a:srgbClr val="7030A0"/>
                </a:solidFill>
              </a:rPr>
              <a:t>lektronické podpisy</a:t>
            </a:r>
          </a:p>
          <a:p>
            <a:pPr lvl="1"/>
            <a:r>
              <a:rPr lang="cs-CZ" sz="1800" dirty="0">
                <a:solidFill>
                  <a:srgbClr val="7030A0"/>
                </a:solidFill>
              </a:rPr>
              <a:t>e</a:t>
            </a:r>
            <a:r>
              <a:rPr lang="cs-CZ" sz="1800" dirty="0" smtClean="0">
                <a:solidFill>
                  <a:srgbClr val="7030A0"/>
                </a:solidFill>
              </a:rPr>
              <a:t>lektronické podpisy ve veřejných službách</a:t>
            </a:r>
          </a:p>
          <a:p>
            <a:pPr lvl="1"/>
            <a:r>
              <a:rPr lang="cs-CZ" sz="1800" dirty="0">
                <a:solidFill>
                  <a:srgbClr val="7030A0"/>
                </a:solidFill>
              </a:rPr>
              <a:t>e</a:t>
            </a:r>
            <a:r>
              <a:rPr lang="cs-CZ" sz="1800" dirty="0" smtClean="0">
                <a:solidFill>
                  <a:srgbClr val="7030A0"/>
                </a:solidFill>
              </a:rPr>
              <a:t>lektronické pečetě</a:t>
            </a:r>
          </a:p>
          <a:p>
            <a:pPr lvl="1"/>
            <a:r>
              <a:rPr lang="cs-CZ" sz="1800" dirty="0">
                <a:solidFill>
                  <a:srgbClr val="7030A0"/>
                </a:solidFill>
              </a:rPr>
              <a:t>e</a:t>
            </a:r>
            <a:r>
              <a:rPr lang="cs-CZ" sz="1800" dirty="0" smtClean="0">
                <a:solidFill>
                  <a:srgbClr val="7030A0"/>
                </a:solidFill>
              </a:rPr>
              <a:t>lektronická časová razítka</a:t>
            </a:r>
          </a:p>
          <a:p>
            <a:pPr lvl="1"/>
            <a:r>
              <a:rPr lang="cs-CZ" sz="1800" dirty="0">
                <a:solidFill>
                  <a:srgbClr val="7030A0"/>
                </a:solidFill>
              </a:rPr>
              <a:t>e</a:t>
            </a:r>
            <a:r>
              <a:rPr lang="cs-CZ" sz="1800" dirty="0" smtClean="0">
                <a:solidFill>
                  <a:srgbClr val="7030A0"/>
                </a:solidFill>
              </a:rPr>
              <a:t>lektronické doporučené doručování</a:t>
            </a:r>
          </a:p>
          <a:p>
            <a:pPr lvl="1"/>
            <a:r>
              <a:rPr lang="cs-CZ" sz="1800" dirty="0">
                <a:solidFill>
                  <a:srgbClr val="7030A0"/>
                </a:solidFill>
              </a:rPr>
              <a:t>a</a:t>
            </a:r>
            <a:r>
              <a:rPr lang="cs-CZ" sz="1800" dirty="0" smtClean="0">
                <a:solidFill>
                  <a:srgbClr val="7030A0"/>
                </a:solidFill>
              </a:rPr>
              <a:t>utentizace internetových stránek</a:t>
            </a:r>
          </a:p>
          <a:p>
            <a:r>
              <a:rPr lang="cs-CZ" sz="1800" dirty="0" smtClean="0">
                <a:solidFill>
                  <a:srgbClr val="7030A0"/>
                </a:solidFill>
              </a:rPr>
              <a:t>Nařízení </a:t>
            </a:r>
            <a:r>
              <a:rPr lang="cs-CZ" sz="1800" dirty="0" err="1" smtClean="0">
                <a:solidFill>
                  <a:srgbClr val="7030A0"/>
                </a:solidFill>
              </a:rPr>
              <a:t>eIDAS</a:t>
            </a:r>
            <a:r>
              <a:rPr lang="cs-CZ" sz="1800" dirty="0" smtClean="0">
                <a:solidFill>
                  <a:srgbClr val="7030A0"/>
                </a:solidFill>
              </a:rPr>
              <a:t> stanovuje právní účinky elektronických dokumentů a definuje tzv. značku důvěry pro kvalifikované služby vytvářející důvěru</a:t>
            </a:r>
          </a:p>
          <a:p>
            <a:r>
              <a:rPr lang="cs-CZ" sz="1800" dirty="0" smtClean="0">
                <a:solidFill>
                  <a:srgbClr val="7030A0"/>
                </a:solidFill>
              </a:rPr>
              <a:t>od 1. července 2016 je v Evropské unii na základě </a:t>
            </a:r>
            <a:r>
              <a:rPr lang="cs-CZ" sz="1800" dirty="0" err="1" smtClean="0">
                <a:solidFill>
                  <a:srgbClr val="7030A0"/>
                </a:solidFill>
              </a:rPr>
              <a:t>eIDAS</a:t>
            </a:r>
            <a:r>
              <a:rPr lang="cs-CZ" sz="1800" dirty="0" smtClean="0">
                <a:solidFill>
                  <a:srgbClr val="7030A0"/>
                </a:solidFill>
              </a:rPr>
              <a:t> elektronický dokument opatřený kvalifikovaným podpisem zcela rovnocenný listině s vlastnoručním podpisem</a:t>
            </a:r>
          </a:p>
          <a:p>
            <a:endParaRPr lang="cs-CZ" sz="1800" dirty="0" smtClean="0"/>
          </a:p>
        </p:txBody>
      </p:sp>
    </p:spTree>
    <p:extLst>
      <p:ext uri="{BB962C8B-B14F-4D97-AF65-F5344CB8AC3E}">
        <p14:creationId xmlns:p14="http://schemas.microsoft.com/office/powerpoint/2010/main" val="405147738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err="1">
                <a:solidFill>
                  <a:srgbClr val="7030A0"/>
                </a:solidFill>
              </a:rPr>
              <a:t>eIDAS</a:t>
            </a:r>
            <a:endParaRPr lang="cs-CZ" sz="2400" dirty="0"/>
          </a:p>
        </p:txBody>
      </p:sp>
      <p:sp>
        <p:nvSpPr>
          <p:cNvPr id="3" name="Zástupný symbol pro obsah 2"/>
          <p:cNvSpPr>
            <a:spLocks noGrp="1"/>
          </p:cNvSpPr>
          <p:nvPr>
            <p:ph idx="1"/>
          </p:nvPr>
        </p:nvSpPr>
        <p:spPr>
          <a:xfrm>
            <a:off x="457200" y="1124744"/>
            <a:ext cx="8229600" cy="5472608"/>
          </a:xfrm>
        </p:spPr>
        <p:txBody>
          <a:bodyPr>
            <a:noAutofit/>
          </a:bodyPr>
          <a:lstStyle/>
          <a:p>
            <a:r>
              <a:rPr lang="cs-CZ" sz="1800" b="1" dirty="0" smtClean="0">
                <a:solidFill>
                  <a:srgbClr val="7030A0"/>
                </a:solidFill>
              </a:rPr>
              <a:t>Elektronická identifikace</a:t>
            </a:r>
          </a:p>
          <a:p>
            <a:pPr lvl="1"/>
            <a:r>
              <a:rPr lang="cs-CZ" sz="1800" dirty="0" smtClean="0">
                <a:solidFill>
                  <a:srgbClr val="7030A0"/>
                </a:solidFill>
              </a:rPr>
              <a:t>Slouží s pomocí prostředků pro elektronickou identifikaci a autentizaci k identifikaci konkrétní osoby a její případné autentizaci v rámci on-line služeb.</a:t>
            </a:r>
          </a:p>
          <a:p>
            <a:pPr lvl="1"/>
            <a:r>
              <a:rPr lang="cs-CZ" sz="1800" dirty="0" smtClean="0">
                <a:solidFill>
                  <a:srgbClr val="7030A0"/>
                </a:solidFill>
              </a:rPr>
              <a:t>Může identifikovat</a:t>
            </a:r>
          </a:p>
          <a:p>
            <a:pPr lvl="2"/>
            <a:r>
              <a:rPr lang="cs-CZ" sz="1800" dirty="0">
                <a:solidFill>
                  <a:srgbClr val="7030A0"/>
                </a:solidFill>
              </a:rPr>
              <a:t>f</a:t>
            </a:r>
            <a:r>
              <a:rPr lang="cs-CZ" sz="1800" dirty="0" smtClean="0">
                <a:solidFill>
                  <a:srgbClr val="7030A0"/>
                </a:solidFill>
              </a:rPr>
              <a:t>yzickou osobu</a:t>
            </a:r>
          </a:p>
          <a:p>
            <a:pPr lvl="2"/>
            <a:r>
              <a:rPr lang="cs-CZ" sz="1800" dirty="0">
                <a:solidFill>
                  <a:srgbClr val="7030A0"/>
                </a:solidFill>
              </a:rPr>
              <a:t>p</a:t>
            </a:r>
            <a:r>
              <a:rPr lang="cs-CZ" sz="1800" dirty="0" smtClean="0">
                <a:solidFill>
                  <a:srgbClr val="7030A0"/>
                </a:solidFill>
              </a:rPr>
              <a:t>rávnickou osobu</a:t>
            </a:r>
          </a:p>
          <a:p>
            <a:pPr lvl="2"/>
            <a:r>
              <a:rPr lang="cs-CZ" sz="1800" dirty="0">
                <a:solidFill>
                  <a:srgbClr val="7030A0"/>
                </a:solidFill>
              </a:rPr>
              <a:t>f</a:t>
            </a:r>
            <a:r>
              <a:rPr lang="cs-CZ" sz="1800" dirty="0" smtClean="0">
                <a:solidFill>
                  <a:srgbClr val="7030A0"/>
                </a:solidFill>
              </a:rPr>
              <a:t>yzickou osobu jednající za právnickou osobu</a:t>
            </a:r>
          </a:p>
          <a:p>
            <a:r>
              <a:rPr lang="cs-CZ" sz="1800" b="1" dirty="0" smtClean="0">
                <a:solidFill>
                  <a:srgbClr val="7030A0"/>
                </a:solidFill>
              </a:rPr>
              <a:t>Elektronické podpisy</a:t>
            </a:r>
          </a:p>
          <a:p>
            <a:pPr lvl="1"/>
            <a:r>
              <a:rPr lang="cs-CZ" sz="1800" dirty="0" smtClean="0">
                <a:solidFill>
                  <a:srgbClr val="7030A0"/>
                </a:solidFill>
              </a:rPr>
              <a:t>Slouží zejména k projevu vůle</a:t>
            </a:r>
          </a:p>
          <a:p>
            <a:pPr lvl="2"/>
            <a:r>
              <a:rPr lang="cs-CZ" sz="1800" dirty="0" smtClean="0">
                <a:solidFill>
                  <a:srgbClr val="7030A0"/>
                </a:solidFill>
              </a:rPr>
              <a:t>Elektronické doručování a </a:t>
            </a:r>
            <a:r>
              <a:rPr lang="cs-CZ" sz="1800" dirty="0" err="1" smtClean="0">
                <a:solidFill>
                  <a:srgbClr val="7030A0"/>
                </a:solidFill>
              </a:rPr>
              <a:t>eID</a:t>
            </a:r>
            <a:r>
              <a:rPr lang="cs-CZ" sz="1800" dirty="0" smtClean="0">
                <a:solidFill>
                  <a:srgbClr val="7030A0"/>
                </a:solidFill>
              </a:rPr>
              <a:t> sama o sobě nemůže ani prostřednictvím jiných služeb vytvářejících důvěru nahradit projev vůle. Ten může být vyjádřen pouze podepsáním elektronickým podpisem nebo označením elektronickou pečetí</a:t>
            </a:r>
          </a:p>
          <a:p>
            <a:pPr lvl="1"/>
            <a:r>
              <a:rPr lang="cs-CZ" sz="1800" dirty="0" smtClean="0">
                <a:solidFill>
                  <a:srgbClr val="7030A0"/>
                </a:solidFill>
              </a:rPr>
              <a:t>Kvalifikovaný elektronický podpis má právní účinek rovnocenný vlastnoručnímu podpisu</a:t>
            </a:r>
          </a:p>
          <a:p>
            <a:r>
              <a:rPr lang="cs-CZ" sz="1800" b="1" dirty="0" smtClean="0">
                <a:solidFill>
                  <a:srgbClr val="7030A0"/>
                </a:solidFill>
              </a:rPr>
              <a:t>Elektronické podpisy ve veřejných službách</a:t>
            </a:r>
          </a:p>
          <a:p>
            <a:pPr lvl="1"/>
            <a:r>
              <a:rPr lang="cs-CZ" sz="1800" dirty="0" smtClean="0">
                <a:solidFill>
                  <a:srgbClr val="7030A0"/>
                </a:solidFill>
              </a:rPr>
              <a:t>Slouží pro využití on-line služeb a k podepisování dokumentů v rámci těchto on-line služeb</a:t>
            </a:r>
          </a:p>
        </p:txBody>
      </p:sp>
    </p:spTree>
    <p:extLst>
      <p:ext uri="{BB962C8B-B14F-4D97-AF65-F5344CB8AC3E}">
        <p14:creationId xmlns:p14="http://schemas.microsoft.com/office/powerpoint/2010/main" val="387487755"/>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err="1">
                <a:solidFill>
                  <a:srgbClr val="7030A0"/>
                </a:solidFill>
              </a:rPr>
              <a:t>eIDAS</a:t>
            </a:r>
            <a:endParaRPr lang="cs-CZ" sz="2400" dirty="0"/>
          </a:p>
        </p:txBody>
      </p:sp>
      <p:sp>
        <p:nvSpPr>
          <p:cNvPr id="3" name="Zástupný symbol pro obsah 2"/>
          <p:cNvSpPr>
            <a:spLocks noGrp="1"/>
          </p:cNvSpPr>
          <p:nvPr>
            <p:ph idx="1"/>
          </p:nvPr>
        </p:nvSpPr>
        <p:spPr>
          <a:xfrm>
            <a:off x="457200" y="1124744"/>
            <a:ext cx="8229600" cy="5472608"/>
          </a:xfrm>
        </p:spPr>
        <p:txBody>
          <a:bodyPr>
            <a:noAutofit/>
          </a:bodyPr>
          <a:lstStyle/>
          <a:p>
            <a:r>
              <a:rPr lang="cs-CZ" sz="1800" b="1" dirty="0" smtClean="0">
                <a:solidFill>
                  <a:srgbClr val="7030A0"/>
                </a:solidFill>
              </a:rPr>
              <a:t>Elektronická identifikace</a:t>
            </a:r>
          </a:p>
          <a:p>
            <a:pPr lvl="1"/>
            <a:r>
              <a:rPr lang="cs-CZ" sz="1800" dirty="0" smtClean="0">
                <a:solidFill>
                  <a:srgbClr val="7030A0"/>
                </a:solidFill>
              </a:rPr>
              <a:t>Slouží s pomocí prostředků pro elektronickou identifikaci a autentizaci k identifikaci konkrétní osoby a její případné autentizaci v rámci on-line služeb.</a:t>
            </a:r>
          </a:p>
          <a:p>
            <a:pPr lvl="1"/>
            <a:r>
              <a:rPr lang="cs-CZ" sz="1800" dirty="0" smtClean="0">
                <a:solidFill>
                  <a:srgbClr val="7030A0"/>
                </a:solidFill>
              </a:rPr>
              <a:t>Může identifikovat</a:t>
            </a:r>
          </a:p>
          <a:p>
            <a:pPr lvl="2"/>
            <a:r>
              <a:rPr lang="cs-CZ" sz="1800" dirty="0">
                <a:solidFill>
                  <a:srgbClr val="7030A0"/>
                </a:solidFill>
              </a:rPr>
              <a:t>f</a:t>
            </a:r>
            <a:r>
              <a:rPr lang="cs-CZ" sz="1800" dirty="0" smtClean="0">
                <a:solidFill>
                  <a:srgbClr val="7030A0"/>
                </a:solidFill>
              </a:rPr>
              <a:t>yzickou osobu</a:t>
            </a:r>
          </a:p>
          <a:p>
            <a:pPr lvl="2"/>
            <a:r>
              <a:rPr lang="cs-CZ" sz="1800" dirty="0">
                <a:solidFill>
                  <a:srgbClr val="7030A0"/>
                </a:solidFill>
              </a:rPr>
              <a:t>p</a:t>
            </a:r>
            <a:r>
              <a:rPr lang="cs-CZ" sz="1800" dirty="0" smtClean="0">
                <a:solidFill>
                  <a:srgbClr val="7030A0"/>
                </a:solidFill>
              </a:rPr>
              <a:t>rávnickou osobu</a:t>
            </a:r>
          </a:p>
          <a:p>
            <a:pPr lvl="2"/>
            <a:r>
              <a:rPr lang="cs-CZ" sz="1800" dirty="0">
                <a:solidFill>
                  <a:srgbClr val="7030A0"/>
                </a:solidFill>
              </a:rPr>
              <a:t>f</a:t>
            </a:r>
            <a:r>
              <a:rPr lang="cs-CZ" sz="1800" dirty="0" smtClean="0">
                <a:solidFill>
                  <a:srgbClr val="7030A0"/>
                </a:solidFill>
              </a:rPr>
              <a:t>yzickou osobu jednající za právnickou osobu</a:t>
            </a:r>
          </a:p>
          <a:p>
            <a:r>
              <a:rPr lang="cs-CZ" sz="1800" b="1" dirty="0" smtClean="0">
                <a:solidFill>
                  <a:srgbClr val="7030A0"/>
                </a:solidFill>
              </a:rPr>
              <a:t>Elektronické podpisy</a:t>
            </a:r>
          </a:p>
          <a:p>
            <a:pPr lvl="1"/>
            <a:r>
              <a:rPr lang="cs-CZ" sz="1800" dirty="0" smtClean="0">
                <a:solidFill>
                  <a:srgbClr val="7030A0"/>
                </a:solidFill>
              </a:rPr>
              <a:t>Slouží zejména k projevu vůle</a:t>
            </a:r>
          </a:p>
          <a:p>
            <a:pPr lvl="2"/>
            <a:r>
              <a:rPr lang="cs-CZ" sz="1800" dirty="0" smtClean="0">
                <a:solidFill>
                  <a:srgbClr val="7030A0"/>
                </a:solidFill>
              </a:rPr>
              <a:t>Elektronické doručování a </a:t>
            </a:r>
            <a:r>
              <a:rPr lang="cs-CZ" sz="1800" dirty="0" err="1" smtClean="0">
                <a:solidFill>
                  <a:srgbClr val="7030A0"/>
                </a:solidFill>
              </a:rPr>
              <a:t>eID</a:t>
            </a:r>
            <a:r>
              <a:rPr lang="cs-CZ" sz="1800" dirty="0" smtClean="0">
                <a:solidFill>
                  <a:srgbClr val="7030A0"/>
                </a:solidFill>
              </a:rPr>
              <a:t> sama o sobě nemůže ani prostřednictvím jiných služeb vytvářejících důvěru nahradit projev vůle. Ten může být vyjádřen pouze podepsáním elektronickým podpisem nebo označením elektronickou pečetí</a:t>
            </a:r>
          </a:p>
          <a:p>
            <a:pPr lvl="1"/>
            <a:r>
              <a:rPr lang="cs-CZ" sz="1800" dirty="0" smtClean="0">
                <a:solidFill>
                  <a:srgbClr val="7030A0"/>
                </a:solidFill>
              </a:rPr>
              <a:t>Kvalifikovaný elektronický podpis má právní účinek rovnocenný vlastnoručnímu podpisu</a:t>
            </a:r>
          </a:p>
          <a:p>
            <a:r>
              <a:rPr lang="cs-CZ" sz="1800" b="1" dirty="0" smtClean="0">
                <a:solidFill>
                  <a:srgbClr val="7030A0"/>
                </a:solidFill>
              </a:rPr>
              <a:t>Elektronické podpisy ve veřejných službách</a:t>
            </a:r>
          </a:p>
          <a:p>
            <a:pPr lvl="1"/>
            <a:r>
              <a:rPr lang="cs-CZ" sz="1800" dirty="0" smtClean="0">
                <a:solidFill>
                  <a:srgbClr val="7030A0"/>
                </a:solidFill>
              </a:rPr>
              <a:t>Slouží pro využití on-line služeb a k podepisování dokumentů v rámci těchto on-line služeb</a:t>
            </a:r>
          </a:p>
        </p:txBody>
      </p:sp>
    </p:spTree>
    <p:extLst>
      <p:ext uri="{BB962C8B-B14F-4D97-AF65-F5344CB8AC3E}">
        <p14:creationId xmlns:p14="http://schemas.microsoft.com/office/powerpoint/2010/main" val="125710460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err="1" smtClean="0">
                <a:solidFill>
                  <a:srgbClr val="7030A0"/>
                </a:solidFill>
              </a:rPr>
              <a:t>eIDAS</a:t>
            </a:r>
            <a:r>
              <a:rPr lang="cs-CZ" sz="2400" dirty="0" smtClean="0">
                <a:solidFill>
                  <a:srgbClr val="7030A0"/>
                </a:solidFill>
              </a:rPr>
              <a:t/>
            </a:r>
            <a:br>
              <a:rPr lang="cs-CZ" sz="2400" dirty="0" smtClean="0">
                <a:solidFill>
                  <a:srgbClr val="7030A0"/>
                </a:solidFill>
              </a:rPr>
            </a:br>
            <a:r>
              <a:rPr lang="cs-CZ" sz="2400" dirty="0" smtClean="0">
                <a:solidFill>
                  <a:srgbClr val="7030A0"/>
                </a:solidFill>
              </a:rPr>
              <a:t>Zákon 297/2016 Sb., o službách vytvářejících důvěru pro elektronické transakce</a:t>
            </a:r>
            <a:endParaRPr lang="cs-CZ" sz="2400" dirty="0"/>
          </a:p>
        </p:txBody>
      </p:sp>
      <p:sp>
        <p:nvSpPr>
          <p:cNvPr id="3" name="Zástupný symbol pro obsah 2"/>
          <p:cNvSpPr>
            <a:spLocks noGrp="1"/>
          </p:cNvSpPr>
          <p:nvPr>
            <p:ph idx="1"/>
          </p:nvPr>
        </p:nvSpPr>
        <p:spPr>
          <a:xfrm>
            <a:off x="457200" y="1600200"/>
            <a:ext cx="8229600" cy="4925144"/>
          </a:xfrm>
        </p:spPr>
        <p:txBody>
          <a:bodyPr>
            <a:normAutofit/>
          </a:bodyPr>
          <a:lstStyle/>
          <a:p>
            <a:pPr marL="0" indent="0">
              <a:buNone/>
            </a:pPr>
            <a:endParaRPr lang="cs-CZ" sz="1800" dirty="0" smtClean="0">
              <a:solidFill>
                <a:srgbClr val="7030A0"/>
              </a:solidFill>
            </a:endParaRPr>
          </a:p>
          <a:p>
            <a:r>
              <a:rPr lang="cs-CZ" sz="1800" dirty="0" smtClean="0">
                <a:solidFill>
                  <a:srgbClr val="7030A0"/>
                </a:solidFill>
              </a:rPr>
              <a:t>Dne 19. 9. 2016 začal platit zákon č. 297/2016 Sb., o službách vytvářejících důvěru pro elektronické transakce a zákon č. 298/2016 Sb., kterým se mění některé zákony v souvislosti s přijetím zákona o službách vytvářející důvěru pro elektronické transakce</a:t>
            </a:r>
            <a:endParaRPr lang="cs-CZ" sz="1800" dirty="0">
              <a:solidFill>
                <a:srgbClr val="7030A0"/>
              </a:solidFill>
            </a:endParaRPr>
          </a:p>
          <a:p>
            <a:pPr lvl="1"/>
            <a:r>
              <a:rPr lang="cs-CZ" sz="1800" dirty="0">
                <a:solidFill>
                  <a:srgbClr val="7030A0"/>
                </a:solidFill>
              </a:rPr>
              <a:t>Vydáním tohoto zákona </a:t>
            </a:r>
            <a:r>
              <a:rPr lang="cs-CZ" sz="1800" dirty="0" smtClean="0">
                <a:solidFill>
                  <a:srgbClr val="7030A0"/>
                </a:solidFill>
              </a:rPr>
              <a:t>přestal </a:t>
            </a:r>
            <a:r>
              <a:rPr lang="cs-CZ" sz="1800" dirty="0">
                <a:solidFill>
                  <a:srgbClr val="7030A0"/>
                </a:solidFill>
              </a:rPr>
              <a:t>platit zákon č. 227/2000 Sb., o elektronickém podpisu</a:t>
            </a:r>
          </a:p>
          <a:p>
            <a:pPr lvl="1"/>
            <a:r>
              <a:rPr lang="cs-CZ" sz="1800" dirty="0">
                <a:solidFill>
                  <a:srgbClr val="7030A0"/>
                </a:solidFill>
              </a:rPr>
              <a:t>Dotčeny </a:t>
            </a:r>
            <a:r>
              <a:rPr lang="cs-CZ" sz="1800" dirty="0" smtClean="0">
                <a:solidFill>
                  <a:srgbClr val="7030A0"/>
                </a:solidFill>
              </a:rPr>
              <a:t>jsou:</a:t>
            </a:r>
            <a:endParaRPr lang="cs-CZ" sz="1800" dirty="0">
              <a:solidFill>
                <a:srgbClr val="7030A0"/>
              </a:solidFill>
            </a:endParaRPr>
          </a:p>
          <a:p>
            <a:pPr lvl="2"/>
            <a:r>
              <a:rPr lang="cs-CZ" sz="1800" dirty="0">
                <a:solidFill>
                  <a:srgbClr val="7030A0"/>
                </a:solidFill>
              </a:rPr>
              <a:t>zákon č. 499/2004 Sb., o archivnictví a spisové službě</a:t>
            </a:r>
          </a:p>
          <a:p>
            <a:pPr lvl="2"/>
            <a:r>
              <a:rPr lang="cs-CZ" sz="1800" dirty="0">
                <a:solidFill>
                  <a:srgbClr val="7030A0"/>
                </a:solidFill>
              </a:rPr>
              <a:t>zákon č. 300/2008 Sb., o elektronických úkonech a autorizované konverzi dokumentů</a:t>
            </a:r>
          </a:p>
          <a:p>
            <a:pPr lvl="2"/>
            <a:r>
              <a:rPr lang="cs-CZ" sz="1800" dirty="0">
                <a:solidFill>
                  <a:srgbClr val="7030A0"/>
                </a:solidFill>
              </a:rPr>
              <a:t>zákon č. 500/2004 Sb., správní řád</a:t>
            </a:r>
          </a:p>
          <a:p>
            <a:pPr lvl="2"/>
            <a:r>
              <a:rPr lang="cs-CZ" sz="1800" dirty="0">
                <a:solidFill>
                  <a:srgbClr val="7030A0"/>
                </a:solidFill>
              </a:rPr>
              <a:t>aj</a:t>
            </a:r>
            <a:r>
              <a:rPr lang="cs-CZ" sz="1800" dirty="0" smtClean="0">
                <a:solidFill>
                  <a:srgbClr val="7030A0"/>
                </a:solidFill>
              </a:rPr>
              <a:t>.</a:t>
            </a:r>
          </a:p>
          <a:p>
            <a:pPr marL="914400" lvl="2" indent="0">
              <a:buNone/>
            </a:pPr>
            <a:endParaRPr lang="cs-CZ" sz="1800" dirty="0" smtClean="0">
              <a:solidFill>
                <a:srgbClr val="7030A0"/>
              </a:solidFill>
            </a:endParaRPr>
          </a:p>
          <a:p>
            <a:pPr marL="914400" lvl="2" indent="0">
              <a:buNone/>
            </a:pPr>
            <a:endParaRPr lang="cs-CZ" sz="1800" dirty="0">
              <a:solidFill>
                <a:srgbClr val="7030A0"/>
              </a:solidFill>
            </a:endParaRPr>
          </a:p>
          <a:p>
            <a:pPr marL="0" indent="0">
              <a:buNone/>
            </a:pPr>
            <a:endParaRPr lang="cs-CZ" sz="1800" dirty="0"/>
          </a:p>
        </p:txBody>
      </p:sp>
    </p:spTree>
    <p:extLst>
      <p:ext uri="{BB962C8B-B14F-4D97-AF65-F5344CB8AC3E}">
        <p14:creationId xmlns:p14="http://schemas.microsoft.com/office/powerpoint/2010/main" val="204994444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000" dirty="0" err="1">
                <a:solidFill>
                  <a:srgbClr val="7030A0"/>
                </a:solidFill>
              </a:rPr>
              <a:t>eIDAS</a:t>
            </a:r>
            <a:r>
              <a:rPr lang="cs-CZ" sz="2000" dirty="0">
                <a:solidFill>
                  <a:srgbClr val="7030A0"/>
                </a:solidFill>
              </a:rPr>
              <a:t/>
            </a:r>
            <a:br>
              <a:rPr lang="cs-CZ" sz="2000" dirty="0">
                <a:solidFill>
                  <a:srgbClr val="7030A0"/>
                </a:solidFill>
              </a:rPr>
            </a:br>
            <a:r>
              <a:rPr lang="cs-CZ" sz="2000" dirty="0">
                <a:solidFill>
                  <a:srgbClr val="7030A0"/>
                </a:solidFill>
              </a:rPr>
              <a:t>Zákon 297/2016 Sb., o službách vytvářejících důvěru pro elektronické transakce</a:t>
            </a:r>
            <a:endParaRPr lang="cs-CZ" sz="2000" dirty="0"/>
          </a:p>
        </p:txBody>
      </p:sp>
      <p:sp>
        <p:nvSpPr>
          <p:cNvPr id="3" name="Zástupný symbol pro obsah 2"/>
          <p:cNvSpPr>
            <a:spLocks noGrp="1"/>
          </p:cNvSpPr>
          <p:nvPr>
            <p:ph idx="1"/>
          </p:nvPr>
        </p:nvSpPr>
        <p:spPr/>
        <p:txBody>
          <a:bodyPr>
            <a:normAutofit/>
          </a:bodyPr>
          <a:lstStyle/>
          <a:p>
            <a:pPr marL="914400" lvl="2" indent="0">
              <a:buNone/>
            </a:pPr>
            <a:endParaRPr lang="cs-CZ" sz="1800" dirty="0">
              <a:solidFill>
                <a:srgbClr val="7030A0"/>
              </a:solidFill>
            </a:endParaRPr>
          </a:p>
          <a:p>
            <a:pPr marL="571500" indent="-457200"/>
            <a:r>
              <a:rPr lang="cs-CZ" sz="1800" dirty="0">
                <a:solidFill>
                  <a:srgbClr val="7030A0"/>
                </a:solidFill>
              </a:rPr>
              <a:t>Aplikace zákona, kterým se do českého právního prostředí transponuje nařízení EU </a:t>
            </a:r>
            <a:r>
              <a:rPr lang="cs-CZ" sz="1800" dirty="0" err="1">
                <a:solidFill>
                  <a:srgbClr val="7030A0"/>
                </a:solidFill>
              </a:rPr>
              <a:t>eIDAS</a:t>
            </a:r>
            <a:r>
              <a:rPr lang="cs-CZ" sz="1800" dirty="0">
                <a:solidFill>
                  <a:srgbClr val="7030A0"/>
                </a:solidFill>
              </a:rPr>
              <a:t>, se oblasti archivnictví a spisové služby dotýká okrajově, a to především v oblasti doručování a terminologie</a:t>
            </a:r>
            <a:r>
              <a:rPr lang="cs-CZ" sz="1800" dirty="0"/>
              <a:t>. </a:t>
            </a:r>
            <a:endParaRPr lang="cs-CZ" sz="1800" dirty="0" smtClean="0"/>
          </a:p>
          <a:p>
            <a:pPr marL="971550" lvl="1" indent="-457200"/>
            <a:r>
              <a:rPr lang="cs-CZ" sz="1800" dirty="0" smtClean="0">
                <a:solidFill>
                  <a:srgbClr val="7030A0"/>
                </a:solidFill>
              </a:rPr>
              <a:t>Kvalifikovaný elektronický podpis</a:t>
            </a:r>
          </a:p>
          <a:p>
            <a:pPr marL="971550" lvl="1" indent="-457200"/>
            <a:r>
              <a:rPr lang="cs-CZ" sz="1800" dirty="0" smtClean="0">
                <a:solidFill>
                  <a:srgbClr val="7030A0"/>
                </a:solidFill>
              </a:rPr>
              <a:t>Uznávaný elektronický podpis</a:t>
            </a:r>
          </a:p>
          <a:p>
            <a:pPr marL="971550" lvl="1" indent="-457200"/>
            <a:r>
              <a:rPr lang="cs-CZ" sz="1800" dirty="0" smtClean="0">
                <a:solidFill>
                  <a:srgbClr val="7030A0"/>
                </a:solidFill>
              </a:rPr>
              <a:t>Zaručený elektronický podpis</a:t>
            </a:r>
          </a:p>
          <a:p>
            <a:pPr marL="971550" lvl="1" indent="-457200"/>
            <a:r>
              <a:rPr lang="cs-CZ" sz="1800" dirty="0" smtClean="0">
                <a:solidFill>
                  <a:srgbClr val="7030A0"/>
                </a:solidFill>
              </a:rPr>
              <a:t>Kvalifikovaná elektronická pečeť</a:t>
            </a:r>
            <a:endParaRPr lang="cs-CZ" sz="1800" dirty="0">
              <a:solidFill>
                <a:srgbClr val="7030A0"/>
              </a:solidFill>
            </a:endParaRPr>
          </a:p>
          <a:p>
            <a:endParaRPr lang="cs-CZ" sz="1800" dirty="0" smtClean="0">
              <a:solidFill>
                <a:srgbClr val="7030A0"/>
              </a:solidFill>
            </a:endParaRPr>
          </a:p>
          <a:p>
            <a:r>
              <a:rPr lang="cs-CZ" sz="1800" dirty="0" smtClean="0">
                <a:solidFill>
                  <a:srgbClr val="7030A0"/>
                </a:solidFill>
              </a:rPr>
              <a:t>V </a:t>
            </a:r>
            <a:r>
              <a:rPr lang="cs-CZ" sz="1800" dirty="0">
                <a:solidFill>
                  <a:srgbClr val="7030A0"/>
                </a:solidFill>
              </a:rPr>
              <a:t>zákoně </a:t>
            </a:r>
            <a:r>
              <a:rPr lang="cs-CZ" sz="1800" dirty="0" smtClean="0">
                <a:solidFill>
                  <a:srgbClr val="7030A0"/>
                </a:solidFill>
              </a:rPr>
              <a:t>jsou stanovena </a:t>
            </a:r>
            <a:r>
              <a:rPr lang="cs-CZ" sz="1800" dirty="0">
                <a:solidFill>
                  <a:srgbClr val="7030A0"/>
                </a:solidFill>
              </a:rPr>
              <a:t>přechodné období dvou let, </a:t>
            </a:r>
            <a:r>
              <a:rPr lang="cs-CZ" sz="1800" dirty="0" smtClean="0">
                <a:solidFill>
                  <a:srgbClr val="7030A0"/>
                </a:solidFill>
              </a:rPr>
              <a:t>kdy platí jak </a:t>
            </a:r>
            <a:r>
              <a:rPr lang="cs-CZ" sz="1800" dirty="0">
                <a:solidFill>
                  <a:srgbClr val="7030A0"/>
                </a:solidFill>
              </a:rPr>
              <a:t>nové, tak dosavadní certifikáty</a:t>
            </a:r>
          </a:p>
          <a:p>
            <a:endParaRPr lang="cs-CZ" sz="1800" dirty="0">
              <a:solidFill>
                <a:srgbClr val="7030A0"/>
              </a:solidFill>
            </a:endParaRPr>
          </a:p>
          <a:p>
            <a:endParaRPr lang="cs-CZ" sz="1600" dirty="0"/>
          </a:p>
        </p:txBody>
      </p:sp>
    </p:spTree>
    <p:extLst>
      <p:ext uri="{BB962C8B-B14F-4D97-AF65-F5344CB8AC3E}">
        <p14:creationId xmlns:p14="http://schemas.microsoft.com/office/powerpoint/2010/main" val="221926376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err="1" smtClean="0">
                <a:solidFill>
                  <a:srgbClr val="7030A0"/>
                </a:solidFill>
              </a:rPr>
              <a:t>eIDAS</a:t>
            </a:r>
            <a:r>
              <a:rPr lang="cs-CZ" sz="2400" dirty="0">
                <a:solidFill>
                  <a:srgbClr val="7030A0"/>
                </a:solidFill>
              </a:rPr>
              <a:t/>
            </a:r>
            <a:br>
              <a:rPr lang="cs-CZ" sz="2400" dirty="0">
                <a:solidFill>
                  <a:srgbClr val="7030A0"/>
                </a:solidFill>
              </a:rPr>
            </a:br>
            <a:r>
              <a:rPr lang="cs-CZ" sz="2400" dirty="0">
                <a:solidFill>
                  <a:srgbClr val="7030A0"/>
                </a:solidFill>
              </a:rPr>
              <a:t>Zákon 297/2016 Sb., o službách vytvářejících důvěru pro elektronické </a:t>
            </a:r>
            <a:r>
              <a:rPr lang="cs-CZ" sz="2400" dirty="0" smtClean="0">
                <a:solidFill>
                  <a:srgbClr val="7030A0"/>
                </a:solidFill>
              </a:rPr>
              <a:t>transakce</a:t>
            </a:r>
            <a:endParaRPr lang="cs-CZ" sz="2400" dirty="0"/>
          </a:p>
        </p:txBody>
      </p:sp>
      <p:sp>
        <p:nvSpPr>
          <p:cNvPr id="3" name="Zástupný symbol pro obsah 2"/>
          <p:cNvSpPr>
            <a:spLocks noGrp="1"/>
          </p:cNvSpPr>
          <p:nvPr>
            <p:ph idx="1"/>
          </p:nvPr>
        </p:nvSpPr>
        <p:spPr/>
        <p:txBody>
          <a:bodyPr>
            <a:normAutofit lnSpcReduction="10000"/>
          </a:bodyPr>
          <a:lstStyle/>
          <a:p>
            <a:pPr marL="0" indent="0">
              <a:buNone/>
            </a:pPr>
            <a:endParaRPr lang="cs-CZ" sz="1800" dirty="0"/>
          </a:p>
          <a:p>
            <a:r>
              <a:rPr lang="cs-CZ" sz="1800" dirty="0">
                <a:solidFill>
                  <a:srgbClr val="7030A0"/>
                </a:solidFill>
              </a:rPr>
              <a:t>Z nového </a:t>
            </a:r>
            <a:r>
              <a:rPr lang="cs-CZ" sz="1800" dirty="0" smtClean="0">
                <a:solidFill>
                  <a:srgbClr val="7030A0"/>
                </a:solidFill>
              </a:rPr>
              <a:t>zákona vyplývá </a:t>
            </a:r>
            <a:r>
              <a:rPr lang="cs-CZ" sz="1800" dirty="0">
                <a:solidFill>
                  <a:srgbClr val="7030A0"/>
                </a:solidFill>
              </a:rPr>
              <a:t>povinnost umět ověřit typ </a:t>
            </a:r>
            <a:r>
              <a:rPr lang="cs-CZ" sz="1800" dirty="0" smtClean="0">
                <a:solidFill>
                  <a:srgbClr val="7030A0"/>
                </a:solidFill>
              </a:rPr>
              <a:t>podpisu</a:t>
            </a:r>
          </a:p>
          <a:p>
            <a:pPr lvl="1"/>
            <a:r>
              <a:rPr lang="cs-CZ" sz="1800" dirty="0">
                <a:solidFill>
                  <a:srgbClr val="7030A0"/>
                </a:solidFill>
              </a:rPr>
              <a:t>ú</a:t>
            </a:r>
            <a:r>
              <a:rPr lang="cs-CZ" sz="1800" dirty="0" smtClean="0">
                <a:solidFill>
                  <a:srgbClr val="7030A0"/>
                </a:solidFill>
              </a:rPr>
              <a:t>řad, který příjme elektronický dokument, bude muset ověřit, jestli je certifikační autorita vystavitele elektronického podpisu na seznamu důvěryhodných poskytovatelů uveřejněných na webu Evropské unie</a:t>
            </a:r>
          </a:p>
          <a:p>
            <a:pPr lvl="1"/>
            <a:r>
              <a:rPr lang="cs-CZ" sz="1800" dirty="0">
                <a:solidFill>
                  <a:srgbClr val="7030A0"/>
                </a:solidFill>
              </a:rPr>
              <a:t>d</a:t>
            </a:r>
            <a:r>
              <a:rPr lang="cs-CZ" sz="1800" dirty="0" smtClean="0">
                <a:solidFill>
                  <a:srgbClr val="7030A0"/>
                </a:solidFill>
              </a:rPr>
              <a:t>ále bude muset úřad ověřit na tzv. CRL listu, jestli konkrétní podpis není zneplatněný (ověření musí proběhnou dvakrát tak, aby lhůta mezi dvěma ověřeními byla delší než 24 hodin)</a:t>
            </a:r>
          </a:p>
          <a:p>
            <a:r>
              <a:rPr lang="cs-CZ" sz="1800" dirty="0" smtClean="0">
                <a:solidFill>
                  <a:srgbClr val="7030A0"/>
                </a:solidFill>
              </a:rPr>
              <a:t>Původci budou muset v souvislosti s elektronickými podpisy inovovat své nástroje na tvorbu PDF/A, včetně konverzních nástrojů</a:t>
            </a:r>
          </a:p>
          <a:p>
            <a:pPr lvl="1"/>
            <a:r>
              <a:rPr lang="cs-CZ" sz="1800" dirty="0">
                <a:solidFill>
                  <a:srgbClr val="7030A0"/>
                </a:solidFill>
              </a:rPr>
              <a:t>d</a:t>
            </a:r>
            <a:r>
              <a:rPr lang="cs-CZ" sz="1800" dirty="0" smtClean="0">
                <a:solidFill>
                  <a:srgbClr val="7030A0"/>
                </a:solidFill>
              </a:rPr>
              <a:t>louhodobě ověřitelný podpis pro PDF dokument (</a:t>
            </a:r>
            <a:r>
              <a:rPr lang="cs-CZ" sz="1800" dirty="0" err="1" smtClean="0">
                <a:solidFill>
                  <a:srgbClr val="7030A0"/>
                </a:solidFill>
              </a:rPr>
              <a:t>PAdES</a:t>
            </a:r>
            <a:r>
              <a:rPr lang="cs-CZ" sz="1800" dirty="0" smtClean="0">
                <a:solidFill>
                  <a:srgbClr val="7030A0"/>
                </a:solidFill>
              </a:rPr>
              <a:t>) je možné plnohodnotně vložit pouze do novějšího formátu PDF/A-2 a vyššího (založeného na PDF verzi 1.7). Doposud běžně užívaný formát PDF/A-1 (založený na PDF verzi 1.4) bude již nedostatečný</a:t>
            </a:r>
          </a:p>
          <a:p>
            <a:pPr lvl="2"/>
            <a:r>
              <a:rPr lang="cs-CZ" sz="1800" i="1" dirty="0" smtClean="0">
                <a:solidFill>
                  <a:srgbClr val="7030A0"/>
                </a:solidFill>
              </a:rPr>
              <a:t>Nákup DKS (dokumentový konverzní server</a:t>
            </a:r>
          </a:p>
          <a:p>
            <a:pPr lvl="1"/>
            <a:endParaRPr lang="cs-CZ" sz="1800" dirty="0">
              <a:solidFill>
                <a:srgbClr val="7030A0"/>
              </a:solidFill>
            </a:endParaRPr>
          </a:p>
          <a:p>
            <a:pPr lvl="1"/>
            <a:endParaRPr lang="cs-CZ" sz="1400" dirty="0"/>
          </a:p>
          <a:p>
            <a:pPr marL="57150" indent="0">
              <a:buNone/>
            </a:pPr>
            <a:endParaRPr lang="cs-CZ" sz="1800" dirty="0"/>
          </a:p>
          <a:p>
            <a:pPr marL="0" indent="0">
              <a:buNone/>
            </a:pPr>
            <a:endParaRPr lang="cs-CZ" sz="1800" dirty="0"/>
          </a:p>
        </p:txBody>
      </p:sp>
    </p:spTree>
    <p:extLst>
      <p:ext uri="{BB962C8B-B14F-4D97-AF65-F5344CB8AC3E}">
        <p14:creationId xmlns:p14="http://schemas.microsoft.com/office/powerpoint/2010/main" val="285946144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err="1">
                <a:solidFill>
                  <a:srgbClr val="7030A0"/>
                </a:solidFill>
              </a:rPr>
              <a:t>eIDAS</a:t>
            </a:r>
            <a:r>
              <a:rPr lang="cs-CZ" sz="2400" dirty="0">
                <a:solidFill>
                  <a:srgbClr val="7030A0"/>
                </a:solidFill>
              </a:rPr>
              <a:t/>
            </a:r>
            <a:br>
              <a:rPr lang="cs-CZ" sz="2400" dirty="0">
                <a:solidFill>
                  <a:srgbClr val="7030A0"/>
                </a:solidFill>
              </a:rPr>
            </a:br>
            <a:r>
              <a:rPr lang="cs-CZ" sz="2400" dirty="0">
                <a:solidFill>
                  <a:srgbClr val="7030A0"/>
                </a:solidFill>
              </a:rPr>
              <a:t>Zákon 297/2016 Sb., o službách vytvářejících důvěru pro elektronické transakce</a:t>
            </a:r>
            <a:endParaRPr lang="cs-CZ" sz="2400" dirty="0"/>
          </a:p>
        </p:txBody>
      </p:sp>
      <p:sp>
        <p:nvSpPr>
          <p:cNvPr id="3" name="Zástupný symbol pro obsah 2"/>
          <p:cNvSpPr>
            <a:spLocks noGrp="1"/>
          </p:cNvSpPr>
          <p:nvPr>
            <p:ph idx="1"/>
          </p:nvPr>
        </p:nvSpPr>
        <p:spPr/>
        <p:txBody>
          <a:bodyPr>
            <a:normAutofit/>
          </a:bodyPr>
          <a:lstStyle/>
          <a:p>
            <a:pPr marL="0" indent="0">
              <a:buNone/>
            </a:pPr>
            <a:r>
              <a:rPr lang="cs-CZ" sz="1800" dirty="0">
                <a:solidFill>
                  <a:srgbClr val="7030A0"/>
                </a:solidFill>
              </a:rPr>
              <a:t>K podepisování elektronickým podpisem lze použít </a:t>
            </a:r>
            <a:r>
              <a:rPr lang="cs-CZ" sz="1800" dirty="0" smtClean="0">
                <a:solidFill>
                  <a:srgbClr val="7030A0"/>
                </a:solidFill>
              </a:rPr>
              <a:t>pouze</a:t>
            </a:r>
          </a:p>
          <a:p>
            <a:r>
              <a:rPr lang="cs-CZ" sz="1800" dirty="0" smtClean="0">
                <a:solidFill>
                  <a:srgbClr val="7030A0"/>
                </a:solidFill>
              </a:rPr>
              <a:t>kvalifikovaný </a:t>
            </a:r>
            <a:r>
              <a:rPr lang="cs-CZ" sz="1800" dirty="0">
                <a:solidFill>
                  <a:srgbClr val="7030A0"/>
                </a:solidFill>
              </a:rPr>
              <a:t>elektronický podpis</a:t>
            </a:r>
            <a:r>
              <a:rPr lang="cs-CZ" sz="1800" dirty="0" smtClean="0">
                <a:solidFill>
                  <a:srgbClr val="7030A0"/>
                </a:solidFill>
              </a:rPr>
              <a:t>,</a:t>
            </a:r>
          </a:p>
          <a:p>
            <a:r>
              <a:rPr lang="cs-CZ" sz="1800" dirty="0" smtClean="0">
                <a:solidFill>
                  <a:srgbClr val="7030A0"/>
                </a:solidFill>
              </a:rPr>
              <a:t>uznávaný </a:t>
            </a:r>
            <a:r>
              <a:rPr lang="cs-CZ" sz="1800" dirty="0">
                <a:solidFill>
                  <a:srgbClr val="7030A0"/>
                </a:solidFill>
              </a:rPr>
              <a:t>elektronický </a:t>
            </a:r>
            <a:r>
              <a:rPr lang="cs-CZ" sz="1800" dirty="0" smtClean="0">
                <a:solidFill>
                  <a:srgbClr val="7030A0"/>
                </a:solidFill>
              </a:rPr>
              <a:t>podpis, </a:t>
            </a:r>
          </a:p>
          <a:p>
            <a:pPr lvl="1"/>
            <a:r>
              <a:rPr lang="cs-CZ" sz="1800" dirty="0" smtClean="0">
                <a:solidFill>
                  <a:srgbClr val="7030A0"/>
                </a:solidFill>
              </a:rPr>
              <a:t>uznávaným </a:t>
            </a:r>
            <a:r>
              <a:rPr lang="cs-CZ" sz="1800" dirty="0">
                <a:solidFill>
                  <a:srgbClr val="7030A0"/>
                </a:solidFill>
              </a:rPr>
              <a:t>elektronickým podpisem se rozumí zaručený elektronický podpis založený na kvalifikovaném certifikátu pro elektronický podpis nebo kvalifikovaný elektronický podpis</a:t>
            </a:r>
            <a:r>
              <a:rPr lang="cs-CZ" sz="1800" dirty="0" smtClean="0">
                <a:solidFill>
                  <a:srgbClr val="7030A0"/>
                </a:solidFill>
              </a:rPr>
              <a:t>.</a:t>
            </a:r>
          </a:p>
          <a:p>
            <a:r>
              <a:rPr lang="cs-CZ" sz="1800" dirty="0">
                <a:solidFill>
                  <a:srgbClr val="7030A0"/>
                </a:solidFill>
              </a:rPr>
              <a:t>zaručený elektronický podpis,</a:t>
            </a:r>
            <a:br>
              <a:rPr lang="cs-CZ" sz="1800" dirty="0">
                <a:solidFill>
                  <a:srgbClr val="7030A0"/>
                </a:solidFill>
              </a:rPr>
            </a:br>
            <a:endParaRPr lang="cs-CZ" sz="1800" dirty="0">
              <a:solidFill>
                <a:srgbClr val="7030A0"/>
              </a:solidFill>
            </a:endParaRPr>
          </a:p>
        </p:txBody>
      </p:sp>
    </p:spTree>
    <p:extLst>
      <p:ext uri="{BB962C8B-B14F-4D97-AF65-F5344CB8AC3E}">
        <p14:creationId xmlns:p14="http://schemas.microsoft.com/office/powerpoint/2010/main" val="2127535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18.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3/7</a:t>
            </a:r>
            <a:endParaRPr lang="cs-CZ" sz="1800" dirty="0"/>
          </a:p>
        </p:txBody>
      </p:sp>
      <p:sp>
        <p:nvSpPr>
          <p:cNvPr id="3" name="Zástupný symbol pro obsah 2"/>
          <p:cNvSpPr>
            <a:spLocks noGrp="1"/>
          </p:cNvSpPr>
          <p:nvPr>
            <p:ph idx="1"/>
          </p:nvPr>
        </p:nvSpPr>
        <p:spPr/>
        <p:txBody>
          <a:bodyPr>
            <a:normAutofit/>
          </a:bodyPr>
          <a:lstStyle/>
          <a:p>
            <a:pPr lvl="2"/>
            <a:r>
              <a:rPr lang="cs-CZ" sz="1600" dirty="0"/>
              <a:t>Řada změn v konceptní práci</a:t>
            </a:r>
          </a:p>
          <a:p>
            <a:pPr lvl="3"/>
            <a:r>
              <a:rPr lang="cs-CZ" sz="1600" dirty="0"/>
              <a:t>Klade se velký důraz na znalost předpisů</a:t>
            </a:r>
          </a:p>
          <a:p>
            <a:pPr lvl="3"/>
            <a:r>
              <a:rPr lang="cs-CZ" sz="1600" dirty="0"/>
              <a:t>Kladl se velký důraz na prostudování celé materie</a:t>
            </a:r>
          </a:p>
          <a:p>
            <a:pPr lvl="3"/>
            <a:r>
              <a:rPr lang="cs-CZ" sz="1600" dirty="0"/>
              <a:t>Přechází se na </a:t>
            </a:r>
            <a:r>
              <a:rPr lang="cs-CZ" sz="1600" dirty="0" err="1"/>
              <a:t>prioraci</a:t>
            </a:r>
            <a:r>
              <a:rPr lang="cs-CZ" sz="1600" dirty="0"/>
              <a:t> spisů </a:t>
            </a:r>
          </a:p>
          <a:p>
            <a:pPr lvl="3"/>
            <a:r>
              <a:rPr lang="cs-CZ" sz="1600" dirty="0"/>
              <a:t>Kladl se důraz na zřetelnost, krátkost a </a:t>
            </a:r>
            <a:r>
              <a:rPr lang="cs-CZ" sz="1600" dirty="0" smtClean="0"/>
              <a:t>správnou </a:t>
            </a:r>
            <a:r>
              <a:rPr lang="cs-CZ" sz="1600" dirty="0"/>
              <a:t>stylizaci vyřízení (zde se začíná objevovat přemíra citací zákonů a nižších norem</a:t>
            </a:r>
            <a:r>
              <a:rPr lang="cs-CZ" sz="1600" dirty="0" smtClean="0"/>
              <a:t>)</a:t>
            </a:r>
          </a:p>
          <a:p>
            <a:pPr marL="1371600" lvl="3" indent="0">
              <a:buNone/>
            </a:pPr>
            <a:endParaRPr lang="cs-CZ" sz="1600" dirty="0" smtClean="0"/>
          </a:p>
          <a:p>
            <a:pPr lvl="2"/>
            <a:r>
              <a:rPr lang="cs-CZ" sz="1600" dirty="0"/>
              <a:t>Pro reorganizované zemské úřady, gubernia a zemské vlády, byly vydávány nové manipulační řády</a:t>
            </a:r>
          </a:p>
          <a:p>
            <a:pPr lvl="3"/>
            <a:r>
              <a:rPr lang="cs-CZ" sz="1600" dirty="0"/>
              <a:t>Podrobně popsány práce konané v podacím protokolů (příjem, podání, presentace, protokolování, přidělování referentům). Ve výpravně (přehlédnutí konceptu, pořízení čistopisu, kolace, taxace, subskripce, expedice) a v registratuře (převzetí spisu, pořádání akt, pořízení indexů, fascikulace)</a:t>
            </a:r>
          </a:p>
          <a:p>
            <a:pPr lvl="3"/>
            <a:endParaRPr lang="cs-CZ" sz="1600" dirty="0"/>
          </a:p>
          <a:p>
            <a:pPr marL="0" indent="0">
              <a:buNone/>
            </a:pPr>
            <a:endParaRPr lang="cs-CZ" sz="1600" dirty="0"/>
          </a:p>
        </p:txBody>
      </p:sp>
    </p:spTree>
    <p:extLst>
      <p:ext uri="{BB962C8B-B14F-4D97-AF65-F5344CB8AC3E}">
        <p14:creationId xmlns:p14="http://schemas.microsoft.com/office/powerpoint/2010/main" val="350418781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err="1">
                <a:solidFill>
                  <a:srgbClr val="7030A0"/>
                </a:solidFill>
              </a:rPr>
              <a:t>eIDAS</a:t>
            </a:r>
            <a:r>
              <a:rPr lang="cs-CZ" sz="2400" dirty="0">
                <a:solidFill>
                  <a:srgbClr val="7030A0"/>
                </a:solidFill>
              </a:rPr>
              <a:t/>
            </a:r>
            <a:br>
              <a:rPr lang="cs-CZ" sz="2400" dirty="0">
                <a:solidFill>
                  <a:srgbClr val="7030A0"/>
                </a:solidFill>
              </a:rPr>
            </a:br>
            <a:r>
              <a:rPr lang="cs-CZ" sz="2400" dirty="0">
                <a:solidFill>
                  <a:srgbClr val="7030A0"/>
                </a:solidFill>
              </a:rPr>
              <a:t>Zákon 297/2016 Sb., o službách vytvářejících důvěru pro elektronické transakce</a:t>
            </a:r>
            <a:endParaRPr lang="cs-CZ" sz="2400" dirty="0"/>
          </a:p>
        </p:txBody>
      </p:sp>
      <p:sp>
        <p:nvSpPr>
          <p:cNvPr id="3" name="Zástupný symbol pro obsah 2"/>
          <p:cNvSpPr>
            <a:spLocks noGrp="1"/>
          </p:cNvSpPr>
          <p:nvPr>
            <p:ph idx="1"/>
          </p:nvPr>
        </p:nvSpPr>
        <p:spPr>
          <a:xfrm>
            <a:off x="457200" y="1600200"/>
            <a:ext cx="8229600" cy="5429200"/>
          </a:xfrm>
        </p:spPr>
        <p:txBody>
          <a:bodyPr>
            <a:normAutofit fontScale="55000" lnSpcReduction="20000"/>
          </a:bodyPr>
          <a:lstStyle/>
          <a:p>
            <a:pPr marL="0" indent="0">
              <a:buNone/>
            </a:pPr>
            <a:r>
              <a:rPr lang="cs-CZ" dirty="0" smtClean="0">
                <a:solidFill>
                  <a:srgbClr val="7030A0"/>
                </a:solidFill>
              </a:rPr>
              <a:t>Kdy je možné použít typ podpisu - § 5 -7</a:t>
            </a:r>
          </a:p>
          <a:p>
            <a:pPr marL="0" indent="0">
              <a:buNone/>
            </a:pPr>
            <a:r>
              <a:rPr lang="cs-CZ" dirty="0" smtClean="0">
                <a:solidFill>
                  <a:srgbClr val="7030A0"/>
                </a:solidFill>
              </a:rPr>
              <a:t>§ 5</a:t>
            </a:r>
          </a:p>
          <a:p>
            <a:pPr marL="0" indent="0">
              <a:buNone/>
            </a:pPr>
            <a:r>
              <a:rPr lang="cs-CZ" dirty="0" smtClean="0">
                <a:solidFill>
                  <a:srgbClr val="7030A0"/>
                </a:solidFill>
              </a:rPr>
              <a:t>K </a:t>
            </a:r>
            <a:r>
              <a:rPr lang="cs-CZ" dirty="0">
                <a:solidFill>
                  <a:srgbClr val="7030A0"/>
                </a:solidFill>
              </a:rPr>
              <a:t>podepisování elektronickým podpisem lze použít pouze </a:t>
            </a:r>
            <a:r>
              <a:rPr lang="cs-CZ" b="1" u="sng" dirty="0">
                <a:solidFill>
                  <a:srgbClr val="7030A0"/>
                </a:solidFill>
              </a:rPr>
              <a:t>kvalifikovaný elektronický podpis</a:t>
            </a:r>
            <a:r>
              <a:rPr lang="cs-CZ" b="1" dirty="0">
                <a:solidFill>
                  <a:srgbClr val="7030A0"/>
                </a:solidFill>
              </a:rPr>
              <a:t>,</a:t>
            </a:r>
            <a:r>
              <a:rPr lang="cs-CZ" dirty="0">
                <a:solidFill>
                  <a:srgbClr val="7030A0"/>
                </a:solidFill>
              </a:rPr>
              <a:t> podepisuje-li elektronický dokument, kterým právně jedná</a:t>
            </a:r>
            <a:r>
              <a:rPr lang="cs-CZ" dirty="0" smtClean="0">
                <a:solidFill>
                  <a:srgbClr val="7030A0"/>
                </a:solidFill>
              </a:rPr>
              <a:t>,</a:t>
            </a:r>
          </a:p>
          <a:p>
            <a:pPr>
              <a:buAutoNum type="alphaLcParenR"/>
            </a:pPr>
            <a:r>
              <a:rPr lang="cs-CZ" dirty="0" smtClean="0">
                <a:solidFill>
                  <a:srgbClr val="7030A0"/>
                </a:solidFill>
              </a:rPr>
              <a:t>stát</a:t>
            </a:r>
            <a:r>
              <a:rPr lang="cs-CZ" dirty="0">
                <a:solidFill>
                  <a:srgbClr val="7030A0"/>
                </a:solidFill>
              </a:rPr>
              <a:t>, územní samosprávný celek, právnická osoba zřízená zákonem nebo právnická osoba zřízená nebo založená státem, územním samosprávným celkem nebo právnickou osobou zřízenou zákonem (dále jen "veřejnoprávní podepisující"), </a:t>
            </a:r>
            <a:r>
              <a:rPr lang="cs-CZ" dirty="0" smtClean="0">
                <a:solidFill>
                  <a:srgbClr val="7030A0"/>
                </a:solidFill>
              </a:rPr>
              <a:t>nebo</a:t>
            </a:r>
          </a:p>
          <a:p>
            <a:pPr>
              <a:buAutoNum type="alphaLcParenR"/>
            </a:pPr>
            <a:r>
              <a:rPr lang="cs-CZ" dirty="0" smtClean="0">
                <a:solidFill>
                  <a:srgbClr val="7030A0"/>
                </a:solidFill>
              </a:rPr>
              <a:t>osoba </a:t>
            </a:r>
            <a:r>
              <a:rPr lang="cs-CZ" dirty="0">
                <a:solidFill>
                  <a:srgbClr val="7030A0"/>
                </a:solidFill>
              </a:rPr>
              <a:t>neuvedená v písmenu a) při výkonu své působnosti</a:t>
            </a:r>
            <a:r>
              <a:rPr lang="cs-CZ" dirty="0" smtClean="0">
                <a:solidFill>
                  <a:srgbClr val="7030A0"/>
                </a:solidFill>
              </a:rPr>
              <a:t>.</a:t>
            </a:r>
          </a:p>
          <a:p>
            <a:pPr>
              <a:buAutoNum type="alphaLcParenR"/>
            </a:pPr>
            <a:endParaRPr lang="cs-CZ" dirty="0">
              <a:solidFill>
                <a:srgbClr val="7030A0"/>
              </a:solidFill>
            </a:endParaRPr>
          </a:p>
          <a:p>
            <a:pPr marL="0" indent="0">
              <a:buNone/>
            </a:pPr>
            <a:r>
              <a:rPr lang="cs-CZ" dirty="0" smtClean="0">
                <a:solidFill>
                  <a:srgbClr val="7030A0"/>
                </a:solidFill>
              </a:rPr>
              <a:t>§ 6</a:t>
            </a:r>
          </a:p>
          <a:p>
            <a:pPr marL="0" indent="0">
              <a:buNone/>
            </a:pPr>
            <a:r>
              <a:rPr lang="cs-CZ" dirty="0">
                <a:solidFill>
                  <a:srgbClr val="7030A0"/>
                </a:solidFill>
              </a:rPr>
              <a:t>K podepisování elektronickým podpisem lze použít pouze </a:t>
            </a:r>
            <a:r>
              <a:rPr lang="cs-CZ" b="1" u="sng" dirty="0">
                <a:solidFill>
                  <a:srgbClr val="7030A0"/>
                </a:solidFill>
              </a:rPr>
              <a:t>uznávaný elektronický podpis</a:t>
            </a:r>
            <a:r>
              <a:rPr lang="cs-CZ" u="sng" dirty="0">
                <a:solidFill>
                  <a:srgbClr val="7030A0"/>
                </a:solidFill>
              </a:rPr>
              <a:t>,</a:t>
            </a:r>
            <a:r>
              <a:rPr lang="cs-CZ" dirty="0">
                <a:solidFill>
                  <a:srgbClr val="7030A0"/>
                </a:solidFill>
              </a:rPr>
              <a:t> podepisuje-li se elektronický dokument, kterým se právně jedná vůči veřejnoprávnímu podepisujícímu nebo jiné osobě v souvislosti s výkonem jejich působnosti.</a:t>
            </a:r>
            <a:br>
              <a:rPr lang="cs-CZ" dirty="0">
                <a:solidFill>
                  <a:srgbClr val="7030A0"/>
                </a:solidFill>
              </a:rPr>
            </a:br>
            <a:r>
              <a:rPr lang="cs-CZ" dirty="0">
                <a:solidFill>
                  <a:srgbClr val="7030A0"/>
                </a:solidFill>
              </a:rPr>
              <a:t/>
            </a:r>
            <a:br>
              <a:rPr lang="cs-CZ" dirty="0">
                <a:solidFill>
                  <a:srgbClr val="7030A0"/>
                </a:solidFill>
              </a:rPr>
            </a:br>
            <a:r>
              <a:rPr lang="cs-CZ" dirty="0" smtClean="0">
                <a:solidFill>
                  <a:srgbClr val="7030A0"/>
                </a:solidFill>
              </a:rPr>
              <a:t>§ 7</a:t>
            </a:r>
          </a:p>
          <a:p>
            <a:pPr marL="0" indent="0">
              <a:buNone/>
            </a:pPr>
            <a:r>
              <a:rPr lang="cs-CZ" dirty="0">
                <a:solidFill>
                  <a:srgbClr val="7030A0"/>
                </a:solidFill>
              </a:rPr>
              <a:t>K podepisování elektronickým podpisem lze použít </a:t>
            </a:r>
            <a:r>
              <a:rPr lang="cs-CZ" b="1" u="sng" dirty="0">
                <a:solidFill>
                  <a:srgbClr val="7030A0"/>
                </a:solidFill>
              </a:rPr>
              <a:t>zaručený elektronický podpis, </a:t>
            </a:r>
            <a:r>
              <a:rPr lang="cs-CZ" dirty="0">
                <a:solidFill>
                  <a:srgbClr val="7030A0"/>
                </a:solidFill>
              </a:rPr>
              <a:t>uznávaný elektronický podpis, případně jiný typ elektronického podpisu, podepisuje-li se elektronický dokument, kterým se právně jedná jiným způsobem než způsobem uvedeným v § 5 nebo § 6 odst. 1.</a:t>
            </a:r>
            <a:r>
              <a:rPr lang="cs-CZ" sz="2300" dirty="0">
                <a:solidFill>
                  <a:srgbClr val="7030A0"/>
                </a:solidFill>
              </a:rPr>
              <a:t/>
            </a:r>
            <a:br>
              <a:rPr lang="cs-CZ" sz="2300" dirty="0">
                <a:solidFill>
                  <a:srgbClr val="7030A0"/>
                </a:solidFill>
              </a:rPr>
            </a:br>
            <a:endParaRPr lang="cs-CZ" sz="2300" dirty="0" smtClean="0">
              <a:solidFill>
                <a:srgbClr val="7030A0"/>
              </a:solidFill>
            </a:endParaRPr>
          </a:p>
          <a:p>
            <a:pPr marL="0" indent="0">
              <a:buNone/>
            </a:pPr>
            <a:r>
              <a:rPr lang="cs-CZ" sz="1800" dirty="0"/>
              <a:t/>
            </a:r>
            <a:br>
              <a:rPr lang="cs-CZ" sz="1800" dirty="0"/>
            </a:br>
            <a:endParaRPr lang="cs-CZ" sz="1800" dirty="0"/>
          </a:p>
        </p:txBody>
      </p:sp>
    </p:spTree>
    <p:extLst>
      <p:ext uri="{BB962C8B-B14F-4D97-AF65-F5344CB8AC3E}">
        <p14:creationId xmlns:p14="http://schemas.microsoft.com/office/powerpoint/2010/main" val="704364693"/>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err="1">
                <a:solidFill>
                  <a:srgbClr val="7030A0"/>
                </a:solidFill>
              </a:rPr>
              <a:t>eIDAS</a:t>
            </a:r>
            <a:r>
              <a:rPr lang="cs-CZ" sz="2400" dirty="0">
                <a:solidFill>
                  <a:srgbClr val="7030A0"/>
                </a:solidFill>
              </a:rPr>
              <a:t/>
            </a:r>
            <a:br>
              <a:rPr lang="cs-CZ" sz="2400" dirty="0">
                <a:solidFill>
                  <a:srgbClr val="7030A0"/>
                </a:solidFill>
              </a:rPr>
            </a:br>
            <a:r>
              <a:rPr lang="cs-CZ" sz="2400" dirty="0">
                <a:solidFill>
                  <a:srgbClr val="7030A0"/>
                </a:solidFill>
              </a:rPr>
              <a:t>Zákon 297/2016 Sb., o službách vytvářejících důvěru pro elektronické transakce</a:t>
            </a:r>
            <a:endParaRPr lang="cs-CZ" sz="2400" dirty="0"/>
          </a:p>
        </p:txBody>
      </p:sp>
      <p:sp>
        <p:nvSpPr>
          <p:cNvPr id="3" name="Zástupný symbol pro obsah 2"/>
          <p:cNvSpPr>
            <a:spLocks noGrp="1"/>
          </p:cNvSpPr>
          <p:nvPr>
            <p:ph idx="1"/>
          </p:nvPr>
        </p:nvSpPr>
        <p:spPr>
          <a:xfrm>
            <a:off x="457200" y="1600200"/>
            <a:ext cx="8229600" cy="5069160"/>
          </a:xfrm>
        </p:spPr>
        <p:txBody>
          <a:bodyPr>
            <a:noAutofit/>
          </a:bodyPr>
          <a:lstStyle/>
          <a:p>
            <a:pPr marL="0" indent="0">
              <a:buNone/>
            </a:pPr>
            <a:r>
              <a:rPr lang="cs-CZ" sz="1600" b="1" dirty="0">
                <a:solidFill>
                  <a:srgbClr val="7030A0"/>
                </a:solidFill>
              </a:rPr>
              <a:t>Pečetění </a:t>
            </a:r>
            <a:r>
              <a:rPr lang="cs-CZ" sz="1600" b="1" dirty="0" smtClean="0">
                <a:solidFill>
                  <a:srgbClr val="7030A0"/>
                </a:solidFill>
              </a:rPr>
              <a:t>dokumentu</a:t>
            </a:r>
          </a:p>
          <a:p>
            <a:pPr marL="0" indent="0">
              <a:buNone/>
            </a:pPr>
            <a:r>
              <a:rPr lang="cs-CZ" sz="1600" dirty="0">
                <a:solidFill>
                  <a:srgbClr val="7030A0"/>
                </a:solidFill>
              </a:rPr>
              <a:t>§ </a:t>
            </a:r>
            <a:r>
              <a:rPr lang="cs-CZ" sz="1600" dirty="0" smtClean="0">
                <a:solidFill>
                  <a:srgbClr val="7030A0"/>
                </a:solidFill>
              </a:rPr>
              <a:t>8</a:t>
            </a:r>
          </a:p>
          <a:p>
            <a:pPr marL="0" indent="0">
              <a:buNone/>
            </a:pPr>
            <a:r>
              <a:rPr lang="cs-CZ" sz="1600" dirty="0">
                <a:solidFill>
                  <a:srgbClr val="7030A0"/>
                </a:solidFill>
              </a:rPr>
              <a:t>Nestanoví-li jiný právní předpis jako náležitost právního jednání obsaženého v dokumentu podpis nebo tato náležitost nevyplývá z povahy právního jednání, veřejnoprávní podepisující a jiná právnická osoba, jedná-li při výkonu své působnosti, zapečetí dokument v elektronické podobě kvalifikovanou elektronickou pečetí.</a:t>
            </a:r>
            <a:br>
              <a:rPr lang="cs-CZ" sz="1600" dirty="0">
                <a:solidFill>
                  <a:srgbClr val="7030A0"/>
                </a:solidFill>
              </a:rPr>
            </a:br>
            <a:r>
              <a:rPr lang="cs-CZ" sz="1600" dirty="0">
                <a:solidFill>
                  <a:srgbClr val="7030A0"/>
                </a:solidFill>
              </a:rPr>
              <a:t/>
            </a:r>
            <a:br>
              <a:rPr lang="cs-CZ" sz="1600" dirty="0">
                <a:solidFill>
                  <a:srgbClr val="7030A0"/>
                </a:solidFill>
              </a:rPr>
            </a:br>
            <a:r>
              <a:rPr lang="cs-CZ" sz="1600" dirty="0">
                <a:solidFill>
                  <a:srgbClr val="7030A0"/>
                </a:solidFill>
              </a:rPr>
              <a:t>§ </a:t>
            </a:r>
            <a:r>
              <a:rPr lang="cs-CZ" sz="1600" dirty="0" smtClean="0">
                <a:solidFill>
                  <a:srgbClr val="7030A0"/>
                </a:solidFill>
              </a:rPr>
              <a:t>9</a:t>
            </a:r>
          </a:p>
          <a:p>
            <a:pPr marL="0" indent="0">
              <a:buNone/>
            </a:pPr>
            <a:r>
              <a:rPr lang="cs-CZ" sz="1600" dirty="0" smtClean="0">
                <a:solidFill>
                  <a:srgbClr val="7030A0"/>
                </a:solidFill>
              </a:rPr>
              <a:t>(1) K </a:t>
            </a:r>
            <a:r>
              <a:rPr lang="cs-CZ" sz="1600" dirty="0">
                <a:solidFill>
                  <a:srgbClr val="7030A0"/>
                </a:solidFill>
              </a:rPr>
              <a:t>pečetění elektronickou pečetí lze použít pouze uznávanou elektronickou pečeť, pečetí-li se elektronický dokument, kterým se právně jedná vůči veřejnoprávnímu podepisujícímu nebo jiné osobě v souvislosti s výkonem jejich působnosti</a:t>
            </a:r>
            <a:r>
              <a:rPr lang="cs-CZ" sz="1600" dirty="0" smtClean="0">
                <a:solidFill>
                  <a:srgbClr val="7030A0"/>
                </a:solidFill>
              </a:rPr>
              <a:t>.</a:t>
            </a:r>
          </a:p>
          <a:p>
            <a:pPr marL="0" indent="0">
              <a:buNone/>
            </a:pPr>
            <a:r>
              <a:rPr lang="cs-CZ" sz="1600" dirty="0">
                <a:solidFill>
                  <a:srgbClr val="7030A0"/>
                </a:solidFill>
              </a:rPr>
              <a:t/>
            </a:r>
            <a:br>
              <a:rPr lang="cs-CZ" sz="1600" dirty="0">
                <a:solidFill>
                  <a:srgbClr val="7030A0"/>
                </a:solidFill>
              </a:rPr>
            </a:br>
            <a:r>
              <a:rPr lang="cs-CZ" sz="1600" dirty="0">
                <a:solidFill>
                  <a:srgbClr val="7030A0"/>
                </a:solidFill>
              </a:rPr>
              <a:t>(2) Uznávanou elektronickou pečetí se rozumí zaručená elektronická pečeť založená na kvalifikovaném certifikátu pro elektronickou pečeť nebo kvalifikovaná elektronická </a:t>
            </a:r>
            <a:r>
              <a:rPr lang="cs-CZ" sz="1600" dirty="0" smtClean="0">
                <a:solidFill>
                  <a:srgbClr val="7030A0"/>
                </a:solidFill>
              </a:rPr>
              <a:t>pečeť</a:t>
            </a:r>
          </a:p>
          <a:p>
            <a:pPr marL="0" indent="0">
              <a:buNone/>
            </a:pPr>
            <a:endParaRPr lang="cs-CZ" sz="1600" dirty="0" smtClean="0">
              <a:solidFill>
                <a:srgbClr val="7030A0"/>
              </a:solidFill>
            </a:endParaRPr>
          </a:p>
          <a:p>
            <a:pPr marL="0" indent="0">
              <a:buNone/>
            </a:pPr>
            <a:r>
              <a:rPr lang="cs-CZ" sz="1600" dirty="0">
                <a:solidFill>
                  <a:srgbClr val="7030A0"/>
                </a:solidFill>
              </a:rPr>
              <a:t>§ </a:t>
            </a:r>
            <a:r>
              <a:rPr lang="cs-CZ" sz="1600" dirty="0" smtClean="0">
                <a:solidFill>
                  <a:srgbClr val="7030A0"/>
                </a:solidFill>
              </a:rPr>
              <a:t>10</a:t>
            </a:r>
          </a:p>
          <a:p>
            <a:pPr marL="0" indent="0">
              <a:buNone/>
            </a:pPr>
            <a:r>
              <a:rPr lang="cs-CZ" sz="1600" dirty="0">
                <a:solidFill>
                  <a:srgbClr val="7030A0"/>
                </a:solidFill>
              </a:rPr>
              <a:t>K pečetění elektronickou pečetí lze použít zaručenou elektronickou pečeť, uznávanou elektronickou pečeť, případně jiný typ elektronické pečeti, pečetí-li se elektronický dokument, kterým se právně jedná jiným způsobem než způsobem uvedeným v § 8 nebo § 9 odst. 1</a:t>
            </a:r>
            <a:endParaRPr lang="cs-CZ" sz="1600" dirty="0" smtClean="0">
              <a:solidFill>
                <a:srgbClr val="7030A0"/>
              </a:solidFill>
            </a:endParaRPr>
          </a:p>
        </p:txBody>
      </p:sp>
    </p:spTree>
    <p:extLst>
      <p:ext uri="{BB962C8B-B14F-4D97-AF65-F5344CB8AC3E}">
        <p14:creationId xmlns:p14="http://schemas.microsoft.com/office/powerpoint/2010/main" val="269919193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err="1">
                <a:solidFill>
                  <a:srgbClr val="7030A0"/>
                </a:solidFill>
              </a:rPr>
              <a:t>eIDAS</a:t>
            </a:r>
            <a:r>
              <a:rPr lang="cs-CZ" sz="2400" dirty="0">
                <a:solidFill>
                  <a:srgbClr val="7030A0"/>
                </a:solidFill>
              </a:rPr>
              <a:t/>
            </a:r>
            <a:br>
              <a:rPr lang="cs-CZ" sz="2400" dirty="0">
                <a:solidFill>
                  <a:srgbClr val="7030A0"/>
                </a:solidFill>
              </a:rPr>
            </a:br>
            <a:r>
              <a:rPr lang="cs-CZ" sz="2400" dirty="0">
                <a:solidFill>
                  <a:srgbClr val="7030A0"/>
                </a:solidFill>
              </a:rPr>
              <a:t>Zákon 297/2016 Sb., o službách vytvářejících důvěru pro elektronické transakce</a:t>
            </a:r>
            <a:endParaRPr lang="cs-CZ" sz="2400" dirty="0"/>
          </a:p>
        </p:txBody>
      </p:sp>
      <p:sp>
        <p:nvSpPr>
          <p:cNvPr id="3" name="Zástupný symbol pro obsah 2"/>
          <p:cNvSpPr>
            <a:spLocks noGrp="1"/>
          </p:cNvSpPr>
          <p:nvPr>
            <p:ph idx="1"/>
          </p:nvPr>
        </p:nvSpPr>
        <p:spPr/>
        <p:txBody>
          <a:bodyPr>
            <a:normAutofit/>
          </a:bodyPr>
          <a:lstStyle/>
          <a:p>
            <a:pPr marL="0" indent="0">
              <a:buNone/>
            </a:pPr>
            <a:r>
              <a:rPr lang="cs-CZ" sz="1800" dirty="0">
                <a:solidFill>
                  <a:srgbClr val="7030A0"/>
                </a:solidFill>
              </a:rPr>
              <a:t>§ </a:t>
            </a:r>
            <a:r>
              <a:rPr lang="cs-CZ" sz="1800" dirty="0" smtClean="0">
                <a:solidFill>
                  <a:srgbClr val="7030A0"/>
                </a:solidFill>
              </a:rPr>
              <a:t>11</a:t>
            </a:r>
          </a:p>
          <a:p>
            <a:pPr marL="0" indent="0">
              <a:buNone/>
            </a:pPr>
            <a:r>
              <a:rPr lang="cs-CZ" sz="1800" b="1" dirty="0">
                <a:solidFill>
                  <a:srgbClr val="7030A0"/>
                </a:solidFill>
              </a:rPr>
              <a:t>Použití kvalifikovaného elektronického časového </a:t>
            </a:r>
            <a:r>
              <a:rPr lang="cs-CZ" sz="1800" b="1" dirty="0" smtClean="0">
                <a:solidFill>
                  <a:srgbClr val="7030A0"/>
                </a:solidFill>
              </a:rPr>
              <a:t>razítka</a:t>
            </a:r>
          </a:p>
          <a:p>
            <a:pPr marL="0" indent="0">
              <a:buNone/>
            </a:pPr>
            <a:r>
              <a:rPr lang="cs-CZ" sz="1800" dirty="0" smtClean="0">
                <a:solidFill>
                  <a:srgbClr val="7030A0"/>
                </a:solidFill>
              </a:rPr>
              <a:t>(1) Veřejnoprávní </a:t>
            </a:r>
            <a:r>
              <a:rPr lang="cs-CZ" sz="1800" dirty="0">
                <a:solidFill>
                  <a:srgbClr val="7030A0"/>
                </a:solidFill>
              </a:rPr>
              <a:t>podepisující, který podepsal elektronický dokument, kterým právně jedná, způsobem podle § 5, a osoba, která podepsala elektronický dokument, kterým právně jedná při výkonu své působnosti, způsobem podle § 5, opatří podepsaný elektronický dokument kvalifikovaným elektronickým časovým razítkem.</a:t>
            </a:r>
            <a:br>
              <a:rPr lang="cs-CZ" sz="1800" dirty="0">
                <a:solidFill>
                  <a:srgbClr val="7030A0"/>
                </a:solidFill>
              </a:rPr>
            </a:br>
            <a:endParaRPr lang="cs-CZ" sz="1800" dirty="0" smtClean="0">
              <a:solidFill>
                <a:srgbClr val="7030A0"/>
              </a:solidFill>
            </a:endParaRPr>
          </a:p>
          <a:p>
            <a:pPr marL="0" indent="0">
              <a:buNone/>
            </a:pPr>
            <a:r>
              <a:rPr lang="cs-CZ" sz="1800" dirty="0">
                <a:solidFill>
                  <a:srgbClr val="7030A0"/>
                </a:solidFill>
              </a:rPr>
              <a:t>(2) Veřejnoprávní podepisující, který zapečetil elektronický dokument, kterým právně jedná, způsobem podle § 8, a osoba, která zapečetila elektronický dokument, kterým právně jedná při výkonu své působnosti, způsobem podle § 8, opatří zapečetěný elektronický dokument kvalifikovaným elektronickým časovým razítkem.</a:t>
            </a:r>
            <a:br>
              <a:rPr lang="cs-CZ" sz="1800" dirty="0">
                <a:solidFill>
                  <a:srgbClr val="7030A0"/>
                </a:solidFill>
              </a:rPr>
            </a:br>
            <a:endParaRPr lang="cs-CZ" sz="1800" dirty="0" smtClean="0">
              <a:solidFill>
                <a:srgbClr val="7030A0"/>
              </a:solidFill>
            </a:endParaRPr>
          </a:p>
        </p:txBody>
      </p:sp>
    </p:spTree>
    <p:extLst>
      <p:ext uri="{BB962C8B-B14F-4D97-AF65-F5344CB8AC3E}">
        <p14:creationId xmlns:p14="http://schemas.microsoft.com/office/powerpoint/2010/main" val="33193319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000" dirty="0" err="1">
                <a:solidFill>
                  <a:srgbClr val="7030A0"/>
                </a:solidFill>
              </a:rPr>
              <a:t>eIDAS</a:t>
            </a:r>
            <a:r>
              <a:rPr lang="cs-CZ" sz="2000" dirty="0">
                <a:solidFill>
                  <a:srgbClr val="7030A0"/>
                </a:solidFill>
              </a:rPr>
              <a:t/>
            </a:r>
            <a:br>
              <a:rPr lang="cs-CZ" sz="2000" dirty="0">
                <a:solidFill>
                  <a:srgbClr val="7030A0"/>
                </a:solidFill>
              </a:rPr>
            </a:br>
            <a:r>
              <a:rPr lang="cs-CZ" sz="2000" dirty="0">
                <a:solidFill>
                  <a:srgbClr val="7030A0"/>
                </a:solidFill>
              </a:rPr>
              <a:t>Zákon </a:t>
            </a:r>
            <a:r>
              <a:rPr lang="cs-CZ" sz="2000" dirty="0" smtClean="0">
                <a:solidFill>
                  <a:srgbClr val="7030A0"/>
                </a:solidFill>
              </a:rPr>
              <a:t>298/2016 </a:t>
            </a:r>
            <a:r>
              <a:rPr lang="cs-CZ" sz="2000" dirty="0">
                <a:solidFill>
                  <a:srgbClr val="7030A0"/>
                </a:solidFill>
              </a:rPr>
              <a:t>Sb., </a:t>
            </a:r>
            <a:r>
              <a:rPr lang="cs-CZ" sz="2000" dirty="0" smtClean="0">
                <a:solidFill>
                  <a:srgbClr val="7030A0"/>
                </a:solidFill>
              </a:rPr>
              <a:t>kterým se mění některé zákony v souvislosti s přijetím zákona o službách vytvářející důvěru pro elektronické transakce</a:t>
            </a:r>
            <a:endParaRPr lang="cs-CZ" sz="2000" dirty="0"/>
          </a:p>
        </p:txBody>
      </p:sp>
      <p:sp>
        <p:nvSpPr>
          <p:cNvPr id="3" name="Zástupný symbol pro obsah 2"/>
          <p:cNvSpPr>
            <a:spLocks noGrp="1"/>
          </p:cNvSpPr>
          <p:nvPr>
            <p:ph idx="1"/>
          </p:nvPr>
        </p:nvSpPr>
        <p:spPr/>
        <p:txBody>
          <a:bodyPr>
            <a:normAutofit fontScale="92500" lnSpcReduction="20000"/>
          </a:bodyPr>
          <a:lstStyle/>
          <a:p>
            <a:r>
              <a:rPr lang="cs-CZ" sz="1900" b="1" dirty="0" smtClean="0">
                <a:solidFill>
                  <a:srgbClr val="7030A0"/>
                </a:solidFill>
              </a:rPr>
              <a:t>Část čtyřicátá – změna zákona o archivnictví a spisové službě</a:t>
            </a:r>
          </a:p>
          <a:p>
            <a:pPr lvl="1"/>
            <a:r>
              <a:rPr lang="cs-CZ" sz="1900" dirty="0" smtClean="0">
                <a:solidFill>
                  <a:srgbClr val="7030A0"/>
                </a:solidFill>
              </a:rPr>
              <a:t>Terminologické změny</a:t>
            </a:r>
          </a:p>
          <a:p>
            <a:pPr lvl="1"/>
            <a:r>
              <a:rPr lang="cs-CZ" sz="1900" dirty="0" smtClean="0">
                <a:solidFill>
                  <a:srgbClr val="7030A0"/>
                </a:solidFill>
              </a:rPr>
              <a:t>Úpravy zákona </a:t>
            </a:r>
          </a:p>
          <a:p>
            <a:pPr lvl="1"/>
            <a:r>
              <a:rPr lang="cs-CZ" sz="1900" dirty="0" smtClean="0">
                <a:solidFill>
                  <a:srgbClr val="7030A0"/>
                </a:solidFill>
              </a:rPr>
              <a:t>§ 69a odst. 4</a:t>
            </a:r>
          </a:p>
          <a:p>
            <a:pPr lvl="2"/>
            <a:r>
              <a:rPr lang="cs-CZ" sz="1900" dirty="0">
                <a:solidFill>
                  <a:srgbClr val="7030A0"/>
                </a:solidFill>
              </a:rPr>
              <a:t>Dokument vzniklý převedením nebo </a:t>
            </a:r>
            <a:r>
              <a:rPr lang="cs-CZ" sz="1900" dirty="0" smtClean="0">
                <a:solidFill>
                  <a:srgbClr val="7030A0"/>
                </a:solidFill>
              </a:rPr>
              <a:t>změnou datového </a:t>
            </a:r>
            <a:r>
              <a:rPr lang="cs-CZ" sz="1900" dirty="0">
                <a:solidFill>
                  <a:srgbClr val="7030A0"/>
                </a:solidFill>
              </a:rPr>
              <a:t>formátu opatří určený původce </a:t>
            </a:r>
            <a:r>
              <a:rPr lang="cs-CZ" sz="1900" dirty="0" smtClean="0">
                <a:solidFill>
                  <a:srgbClr val="7030A0"/>
                </a:solidFill>
              </a:rPr>
              <a:t>doložkou. </a:t>
            </a:r>
            <a:r>
              <a:rPr lang="pl-PL" sz="1900" dirty="0" smtClean="0">
                <a:solidFill>
                  <a:srgbClr val="7030A0"/>
                </a:solidFill>
              </a:rPr>
              <a:t>Doložku </a:t>
            </a:r>
            <a:r>
              <a:rPr lang="pl-PL" sz="1900" dirty="0">
                <a:solidFill>
                  <a:srgbClr val="7030A0"/>
                </a:solidFill>
              </a:rPr>
              <a:t>dokumentu v analogové podobě </a:t>
            </a:r>
            <a:r>
              <a:rPr lang="pl-PL" sz="1900" dirty="0" smtClean="0">
                <a:solidFill>
                  <a:srgbClr val="7030A0"/>
                </a:solidFill>
              </a:rPr>
              <a:t>podepíše osoba </a:t>
            </a:r>
            <a:r>
              <a:rPr lang="pl-PL" sz="1900" dirty="0">
                <a:solidFill>
                  <a:srgbClr val="7030A0"/>
                </a:solidFill>
              </a:rPr>
              <a:t>odpovědná za převedení </a:t>
            </a:r>
            <a:r>
              <a:rPr lang="pl-PL" sz="1900" dirty="0" smtClean="0">
                <a:solidFill>
                  <a:srgbClr val="7030A0"/>
                </a:solidFill>
              </a:rPr>
              <a:t>dokumentu. </a:t>
            </a:r>
            <a:r>
              <a:rPr lang="cs-CZ" sz="1900" dirty="0" smtClean="0">
                <a:solidFill>
                  <a:srgbClr val="7030A0"/>
                </a:solidFill>
              </a:rPr>
              <a:t>Doložku </a:t>
            </a:r>
            <a:r>
              <a:rPr lang="cs-CZ" sz="1900" dirty="0">
                <a:solidFill>
                  <a:srgbClr val="7030A0"/>
                </a:solidFill>
              </a:rPr>
              <a:t>dokumentu v digitální podobě </a:t>
            </a:r>
            <a:r>
              <a:rPr lang="cs-CZ" sz="1900" dirty="0" smtClean="0">
                <a:solidFill>
                  <a:srgbClr val="7030A0"/>
                </a:solidFill>
              </a:rPr>
              <a:t>podepíše osoba </a:t>
            </a:r>
            <a:r>
              <a:rPr lang="cs-CZ" sz="1900" dirty="0">
                <a:solidFill>
                  <a:srgbClr val="7030A0"/>
                </a:solidFill>
              </a:rPr>
              <a:t>odpovědná za převedení nebo změnu </a:t>
            </a:r>
            <a:r>
              <a:rPr lang="cs-CZ" sz="1900" dirty="0" smtClean="0">
                <a:solidFill>
                  <a:srgbClr val="7030A0"/>
                </a:solidFill>
              </a:rPr>
              <a:t>datového formátu </a:t>
            </a:r>
            <a:r>
              <a:rPr lang="cs-CZ" sz="1900" dirty="0">
                <a:solidFill>
                  <a:srgbClr val="7030A0"/>
                </a:solidFill>
              </a:rPr>
              <a:t>kvalifikovaným elektronickým </a:t>
            </a:r>
            <a:r>
              <a:rPr lang="cs-CZ" sz="1900" dirty="0" smtClean="0">
                <a:solidFill>
                  <a:srgbClr val="7030A0"/>
                </a:solidFill>
              </a:rPr>
              <a:t>podpisem nebo </a:t>
            </a:r>
            <a:r>
              <a:rPr lang="cs-CZ" sz="1900" dirty="0">
                <a:solidFill>
                  <a:srgbClr val="7030A0"/>
                </a:solidFill>
              </a:rPr>
              <a:t>určený původce zapečetí </a:t>
            </a:r>
            <a:r>
              <a:rPr lang="cs-CZ" sz="1900" dirty="0" smtClean="0">
                <a:solidFill>
                  <a:srgbClr val="7030A0"/>
                </a:solidFill>
              </a:rPr>
              <a:t>kvalifikovanou elektronickou </a:t>
            </a:r>
            <a:r>
              <a:rPr lang="cs-CZ" sz="1900" dirty="0">
                <a:solidFill>
                  <a:srgbClr val="7030A0"/>
                </a:solidFill>
              </a:rPr>
              <a:t>pečetí a dále doložku opatří </a:t>
            </a:r>
            <a:r>
              <a:rPr lang="cs-CZ" sz="1900" dirty="0" smtClean="0">
                <a:solidFill>
                  <a:srgbClr val="7030A0"/>
                </a:solidFill>
              </a:rPr>
              <a:t>kvalifikovaným elektronickým </a:t>
            </a:r>
            <a:r>
              <a:rPr lang="cs-CZ" sz="1900" dirty="0">
                <a:solidFill>
                  <a:srgbClr val="7030A0"/>
                </a:solidFill>
              </a:rPr>
              <a:t>časovým razítkem. </a:t>
            </a:r>
            <a:r>
              <a:rPr lang="cs-CZ" sz="1900" b="1" dirty="0" smtClean="0">
                <a:solidFill>
                  <a:srgbClr val="7030A0"/>
                </a:solidFill>
              </a:rPr>
              <a:t>Takový dokument </a:t>
            </a:r>
            <a:r>
              <a:rPr lang="cs-CZ" sz="1900" b="1" dirty="0">
                <a:solidFill>
                  <a:srgbClr val="7030A0"/>
                </a:solidFill>
              </a:rPr>
              <a:t>má stejné právní účinky jako ověřená </a:t>
            </a:r>
            <a:r>
              <a:rPr lang="cs-CZ" sz="1900" b="1" dirty="0" smtClean="0">
                <a:solidFill>
                  <a:srgbClr val="7030A0"/>
                </a:solidFill>
              </a:rPr>
              <a:t>kopie dokumentu</a:t>
            </a:r>
            <a:r>
              <a:rPr lang="cs-CZ" sz="1900" b="1" dirty="0">
                <a:solidFill>
                  <a:srgbClr val="7030A0"/>
                </a:solidFill>
              </a:rPr>
              <a:t>, jehož převedením nebo změnou </a:t>
            </a:r>
            <a:r>
              <a:rPr lang="cs-CZ" sz="1900" b="1" dirty="0" smtClean="0">
                <a:solidFill>
                  <a:srgbClr val="7030A0"/>
                </a:solidFill>
              </a:rPr>
              <a:t>datového formátu </a:t>
            </a:r>
            <a:r>
              <a:rPr lang="cs-CZ" sz="1900" b="1" dirty="0">
                <a:solidFill>
                  <a:srgbClr val="7030A0"/>
                </a:solidFill>
              </a:rPr>
              <a:t>vznikl.</a:t>
            </a:r>
            <a:r>
              <a:rPr lang="cs-CZ" sz="1900" dirty="0">
                <a:solidFill>
                  <a:srgbClr val="7030A0"/>
                </a:solidFill>
              </a:rPr>
              <a:t> Údaje týkající se </a:t>
            </a:r>
            <a:r>
              <a:rPr lang="cs-CZ" sz="1900" dirty="0" smtClean="0">
                <a:solidFill>
                  <a:srgbClr val="7030A0"/>
                </a:solidFill>
              </a:rPr>
              <a:t>převedení nebo </a:t>
            </a:r>
            <a:r>
              <a:rPr lang="cs-CZ" sz="1900" dirty="0">
                <a:solidFill>
                  <a:srgbClr val="7030A0"/>
                </a:solidFill>
              </a:rPr>
              <a:t>změny datového formátu stanoví </a:t>
            </a:r>
            <a:r>
              <a:rPr lang="cs-CZ" sz="1900" dirty="0" smtClean="0">
                <a:solidFill>
                  <a:srgbClr val="7030A0"/>
                </a:solidFill>
              </a:rPr>
              <a:t>prováděcí právní </a:t>
            </a:r>
            <a:r>
              <a:rPr lang="cs-CZ" sz="1900" dirty="0">
                <a:solidFill>
                  <a:srgbClr val="7030A0"/>
                </a:solidFill>
              </a:rPr>
              <a:t>předpis.“.</a:t>
            </a:r>
          </a:p>
          <a:p>
            <a:pPr lvl="1"/>
            <a:r>
              <a:rPr lang="cs-CZ" sz="1900" dirty="0" smtClean="0">
                <a:solidFill>
                  <a:srgbClr val="7030A0"/>
                </a:solidFill>
              </a:rPr>
              <a:t>§ 69 a odst. 5 zrušen</a:t>
            </a:r>
          </a:p>
          <a:p>
            <a:pPr lvl="2"/>
            <a:r>
              <a:rPr lang="cs-CZ" sz="1900" dirty="0" smtClean="0">
                <a:solidFill>
                  <a:srgbClr val="7030A0"/>
                </a:solidFill>
              </a:rPr>
              <a:t>Neprokáže-li se opak …….</a:t>
            </a:r>
          </a:p>
          <a:p>
            <a:pPr lvl="1"/>
            <a:endParaRPr lang="cs-CZ" sz="1400" dirty="0">
              <a:solidFill>
                <a:srgbClr val="7030A0"/>
              </a:solidFill>
            </a:endParaRPr>
          </a:p>
        </p:txBody>
      </p:sp>
    </p:spTree>
    <p:extLst>
      <p:ext uri="{BB962C8B-B14F-4D97-AF65-F5344CB8AC3E}">
        <p14:creationId xmlns:p14="http://schemas.microsoft.com/office/powerpoint/2010/main" val="1117750437"/>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000" dirty="0" err="1">
                <a:solidFill>
                  <a:srgbClr val="7030A0"/>
                </a:solidFill>
              </a:rPr>
              <a:t>eIDAS</a:t>
            </a:r>
            <a:r>
              <a:rPr lang="cs-CZ" sz="2000" dirty="0">
                <a:solidFill>
                  <a:srgbClr val="7030A0"/>
                </a:solidFill>
              </a:rPr>
              <a:t/>
            </a:r>
            <a:br>
              <a:rPr lang="cs-CZ" sz="2000" dirty="0">
                <a:solidFill>
                  <a:srgbClr val="7030A0"/>
                </a:solidFill>
              </a:rPr>
            </a:br>
            <a:r>
              <a:rPr lang="cs-CZ" sz="2000" dirty="0">
                <a:solidFill>
                  <a:srgbClr val="7030A0"/>
                </a:solidFill>
              </a:rPr>
              <a:t>Zákon 298/2016 Sb., kterým se mění některé zákony v souvislosti s přijetím zákona o službách vytvářející důvěru pro elektronické transakce</a:t>
            </a:r>
            <a:endParaRPr lang="cs-CZ" sz="2000" dirty="0"/>
          </a:p>
        </p:txBody>
      </p:sp>
      <p:sp>
        <p:nvSpPr>
          <p:cNvPr id="3" name="Zástupný symbol pro obsah 2"/>
          <p:cNvSpPr>
            <a:spLocks noGrp="1"/>
          </p:cNvSpPr>
          <p:nvPr>
            <p:ph idx="1"/>
          </p:nvPr>
        </p:nvSpPr>
        <p:spPr>
          <a:xfrm>
            <a:off x="457200" y="1600200"/>
            <a:ext cx="8229600" cy="4997152"/>
          </a:xfrm>
        </p:spPr>
        <p:txBody>
          <a:bodyPr>
            <a:normAutofit lnSpcReduction="10000"/>
          </a:bodyPr>
          <a:lstStyle/>
          <a:p>
            <a:r>
              <a:rPr lang="cs-CZ" sz="1800" b="1" dirty="0">
                <a:solidFill>
                  <a:srgbClr val="7030A0"/>
                </a:solidFill>
              </a:rPr>
              <a:t>Část </a:t>
            </a:r>
            <a:r>
              <a:rPr lang="cs-CZ" sz="1800" b="1" dirty="0" smtClean="0">
                <a:solidFill>
                  <a:srgbClr val="7030A0"/>
                </a:solidFill>
              </a:rPr>
              <a:t>padesátá pátá </a:t>
            </a:r>
            <a:r>
              <a:rPr lang="cs-CZ" sz="1800" b="1" dirty="0">
                <a:solidFill>
                  <a:srgbClr val="7030A0"/>
                </a:solidFill>
              </a:rPr>
              <a:t>– změna zákona o </a:t>
            </a:r>
            <a:r>
              <a:rPr lang="cs-CZ" sz="1800" b="1" dirty="0" smtClean="0">
                <a:solidFill>
                  <a:srgbClr val="7030A0"/>
                </a:solidFill>
              </a:rPr>
              <a:t>elektronických úkonech a autorizované konverzi dokumentů</a:t>
            </a:r>
            <a:endParaRPr lang="cs-CZ" sz="1800" dirty="0" smtClean="0">
              <a:solidFill>
                <a:srgbClr val="7030A0"/>
              </a:solidFill>
            </a:endParaRPr>
          </a:p>
          <a:p>
            <a:pPr lvl="1"/>
            <a:r>
              <a:rPr lang="cs-CZ" sz="1800" dirty="0" smtClean="0">
                <a:solidFill>
                  <a:srgbClr val="7030A0"/>
                </a:solidFill>
              </a:rPr>
              <a:t>Terminologické změny</a:t>
            </a:r>
          </a:p>
          <a:p>
            <a:pPr lvl="1"/>
            <a:r>
              <a:rPr lang="cs-CZ" sz="1800" dirty="0" smtClean="0">
                <a:solidFill>
                  <a:srgbClr val="7030A0"/>
                </a:solidFill>
              </a:rPr>
              <a:t>§ 22 odst. 2 (§ 22 – Konverze)</a:t>
            </a:r>
          </a:p>
          <a:p>
            <a:pPr lvl="2"/>
            <a:r>
              <a:rPr lang="cs-CZ" sz="1800" dirty="0" smtClean="0">
                <a:solidFill>
                  <a:srgbClr val="7030A0"/>
                </a:solidFill>
              </a:rPr>
              <a:t>V § 22 odst. 2 se slova „ověřená kopie dokumentu“ nahrazují </a:t>
            </a:r>
            <a:r>
              <a:rPr lang="cs-CZ" sz="1800" dirty="0">
                <a:solidFill>
                  <a:srgbClr val="7030A0"/>
                </a:solidFill>
              </a:rPr>
              <a:t>slovem „dokument</a:t>
            </a:r>
            <a:r>
              <a:rPr lang="cs-CZ" sz="1800" dirty="0" smtClean="0">
                <a:solidFill>
                  <a:srgbClr val="7030A0"/>
                </a:solidFill>
              </a:rPr>
              <a:t>“.</a:t>
            </a:r>
          </a:p>
          <a:p>
            <a:pPr marL="1371600" lvl="3" indent="0">
              <a:buNone/>
            </a:pPr>
            <a:r>
              <a:rPr lang="cs-CZ" sz="1800" dirty="0" smtClean="0">
                <a:solidFill>
                  <a:srgbClr val="7030A0"/>
                </a:solidFill>
              </a:rPr>
              <a:t>Původně </a:t>
            </a:r>
          </a:p>
          <a:p>
            <a:pPr marL="1371600" lvl="3" indent="0">
              <a:buNone/>
            </a:pPr>
            <a:r>
              <a:rPr lang="cs-CZ" sz="1800" dirty="0" smtClean="0">
                <a:solidFill>
                  <a:srgbClr val="7030A0"/>
                </a:solidFill>
              </a:rPr>
              <a:t>Dokument</a:t>
            </a:r>
            <a:r>
              <a:rPr lang="cs-CZ" sz="1800" dirty="0">
                <a:solidFill>
                  <a:srgbClr val="7030A0"/>
                </a:solidFill>
              </a:rPr>
              <a:t>, který provedením konverze vznikl (dále jen "výstup"), má stejné právní účinky jako ověřená kopie dokumentu, jehož převedením výstup vznikl (dále jen "vstup</a:t>
            </a:r>
            <a:r>
              <a:rPr lang="cs-CZ" sz="1800" dirty="0" smtClean="0">
                <a:solidFill>
                  <a:srgbClr val="7030A0"/>
                </a:solidFill>
              </a:rPr>
              <a:t>").</a:t>
            </a:r>
          </a:p>
          <a:p>
            <a:pPr marL="1371600" lvl="3" indent="0">
              <a:buNone/>
            </a:pPr>
            <a:r>
              <a:rPr lang="cs-CZ" sz="1800" dirty="0" smtClean="0">
                <a:solidFill>
                  <a:srgbClr val="7030A0"/>
                </a:solidFill>
              </a:rPr>
              <a:t>Nyní </a:t>
            </a:r>
          </a:p>
          <a:p>
            <a:pPr marL="1371600" lvl="3" indent="0">
              <a:buNone/>
            </a:pPr>
            <a:r>
              <a:rPr lang="cs-CZ" sz="1800" dirty="0">
                <a:solidFill>
                  <a:srgbClr val="7030A0"/>
                </a:solidFill>
              </a:rPr>
              <a:t>Dokument, který provedením konverze vznikl (dále jen "výstup"), má stejné právní účinky jako </a:t>
            </a:r>
            <a:r>
              <a:rPr lang="cs-CZ" sz="1800" dirty="0" smtClean="0">
                <a:solidFill>
                  <a:srgbClr val="7030A0"/>
                </a:solidFill>
              </a:rPr>
              <a:t>dokument, </a:t>
            </a:r>
            <a:r>
              <a:rPr lang="cs-CZ" sz="1800" dirty="0">
                <a:solidFill>
                  <a:srgbClr val="7030A0"/>
                </a:solidFill>
              </a:rPr>
              <a:t>jehož převedením výstup vznikl (dále jen "vstup").</a:t>
            </a:r>
          </a:p>
          <a:p>
            <a:pPr marL="1371600" lvl="3" indent="0">
              <a:buNone/>
            </a:pPr>
            <a:endParaRPr lang="cs-CZ" sz="1800" dirty="0" smtClean="0">
              <a:solidFill>
                <a:srgbClr val="7030A0"/>
              </a:solidFill>
            </a:endParaRPr>
          </a:p>
          <a:p>
            <a:pPr marL="1371600" lvl="3" indent="0">
              <a:buNone/>
            </a:pPr>
            <a:r>
              <a:rPr lang="cs-CZ" sz="1800" dirty="0" smtClean="0">
                <a:solidFill>
                  <a:srgbClr val="7030A0"/>
                </a:solidFill>
              </a:rPr>
              <a:t>Došlo k povýšení konverze</a:t>
            </a:r>
            <a:r>
              <a:rPr lang="cs-CZ" sz="1800" dirty="0">
                <a:solidFill>
                  <a:srgbClr val="7030A0"/>
                </a:solidFill>
              </a:rPr>
              <a:t/>
            </a:r>
            <a:br>
              <a:rPr lang="cs-CZ" sz="1800" dirty="0">
                <a:solidFill>
                  <a:srgbClr val="7030A0"/>
                </a:solidFill>
              </a:rPr>
            </a:br>
            <a:endParaRPr lang="cs-CZ" sz="1800" dirty="0" smtClean="0">
              <a:solidFill>
                <a:srgbClr val="7030A0"/>
              </a:solidFill>
            </a:endParaRPr>
          </a:p>
          <a:p>
            <a:pPr lvl="1"/>
            <a:endParaRPr lang="cs-CZ" sz="1800" dirty="0">
              <a:solidFill>
                <a:srgbClr val="7030A0"/>
              </a:solidFill>
            </a:endParaRPr>
          </a:p>
          <a:p>
            <a:pPr marL="0" indent="0">
              <a:buNone/>
            </a:pPr>
            <a:endParaRPr lang="cs-CZ" sz="1800" dirty="0"/>
          </a:p>
        </p:txBody>
      </p:sp>
    </p:spTree>
    <p:extLst>
      <p:ext uri="{BB962C8B-B14F-4D97-AF65-F5344CB8AC3E}">
        <p14:creationId xmlns:p14="http://schemas.microsoft.com/office/powerpoint/2010/main" val="2810738917"/>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err="1">
                <a:solidFill>
                  <a:srgbClr val="7030A0"/>
                </a:solidFill>
              </a:rPr>
              <a:t>eIDAS</a:t>
            </a:r>
            <a:endParaRPr lang="cs-CZ" sz="2400" dirty="0"/>
          </a:p>
        </p:txBody>
      </p:sp>
      <p:sp>
        <p:nvSpPr>
          <p:cNvPr id="3" name="Zástupný symbol pro obsah 2"/>
          <p:cNvSpPr>
            <a:spLocks noGrp="1"/>
          </p:cNvSpPr>
          <p:nvPr>
            <p:ph idx="1"/>
          </p:nvPr>
        </p:nvSpPr>
        <p:spPr>
          <a:xfrm>
            <a:off x="457200" y="1268760"/>
            <a:ext cx="8229600" cy="5328592"/>
          </a:xfrm>
        </p:spPr>
        <p:txBody>
          <a:bodyPr>
            <a:normAutofit lnSpcReduction="10000"/>
          </a:bodyPr>
          <a:lstStyle/>
          <a:p>
            <a:pPr marL="0" indent="0">
              <a:buNone/>
            </a:pPr>
            <a:r>
              <a:rPr lang="cs-CZ" sz="1800" dirty="0" smtClean="0">
                <a:solidFill>
                  <a:srgbClr val="7030A0"/>
                </a:solidFill>
              </a:rPr>
              <a:t>Důvěryhodnost digitálního dokumentu musí primárně vycházet z dokumentu samotného a z jeho atributů. Z tohoto důvodu prováděcí rozhodnutí EU 2015/1506 zavádí povinnost používat zaručené elektronické podpisy a zaručené elektronické pečetě v souladu se specifikací ETSI (</a:t>
            </a:r>
            <a:r>
              <a:rPr lang="cs-CZ" sz="1800" dirty="0" err="1" smtClean="0">
                <a:solidFill>
                  <a:srgbClr val="7030A0"/>
                </a:solidFill>
              </a:rPr>
              <a:t>PAdES</a:t>
            </a:r>
            <a:r>
              <a:rPr lang="cs-CZ" sz="1800" dirty="0" smtClean="0">
                <a:solidFill>
                  <a:srgbClr val="7030A0"/>
                </a:solidFill>
              </a:rPr>
              <a:t>, </a:t>
            </a:r>
            <a:r>
              <a:rPr lang="cs-CZ" sz="1800" dirty="0" err="1" smtClean="0">
                <a:solidFill>
                  <a:srgbClr val="7030A0"/>
                </a:solidFill>
              </a:rPr>
              <a:t>XAdES</a:t>
            </a:r>
            <a:r>
              <a:rPr lang="cs-CZ" sz="1800" dirty="0" smtClean="0">
                <a:solidFill>
                  <a:srgbClr val="7030A0"/>
                </a:solidFill>
              </a:rPr>
              <a:t> </a:t>
            </a:r>
            <a:r>
              <a:rPr lang="cs-CZ" sz="1800" dirty="0" err="1" smtClean="0">
                <a:solidFill>
                  <a:srgbClr val="7030A0"/>
                </a:solidFill>
              </a:rPr>
              <a:t>CAdES</a:t>
            </a:r>
            <a:r>
              <a:rPr lang="cs-CZ" sz="1800" dirty="0" smtClean="0">
                <a:solidFill>
                  <a:srgbClr val="7030A0"/>
                </a:solidFill>
              </a:rPr>
              <a:t>), tedy tzv. dlouhodobě ověřitelné (LTV – Long-Term </a:t>
            </a:r>
            <a:r>
              <a:rPr lang="cs-CZ" sz="1800" dirty="0" err="1" smtClean="0">
                <a:solidFill>
                  <a:srgbClr val="7030A0"/>
                </a:solidFill>
              </a:rPr>
              <a:t>Validation</a:t>
            </a:r>
            <a:r>
              <a:rPr lang="cs-CZ" sz="1800" dirty="0" smtClean="0">
                <a:solidFill>
                  <a:srgbClr val="7030A0"/>
                </a:solidFill>
              </a:rPr>
              <a:t>), což je samo o sobě řešitelné softwarovou úpravou tvorby elektronického podpisu</a:t>
            </a:r>
          </a:p>
          <a:p>
            <a:pPr marL="0" indent="0">
              <a:buNone/>
            </a:pPr>
            <a:endParaRPr lang="cs-CZ" sz="1800" dirty="0" smtClean="0">
              <a:solidFill>
                <a:srgbClr val="7030A0"/>
              </a:solidFill>
            </a:endParaRPr>
          </a:p>
          <a:p>
            <a:r>
              <a:rPr lang="cs-CZ" sz="1800" dirty="0" smtClean="0">
                <a:solidFill>
                  <a:srgbClr val="7030A0"/>
                </a:solidFill>
              </a:rPr>
              <a:t>Elektronický dokument opatřený kvalifikovaným elektronickým podpisem se stane ekvivalentem listiny s vlastnoručním podpisem</a:t>
            </a:r>
          </a:p>
          <a:p>
            <a:r>
              <a:rPr lang="cs-CZ" sz="1800" dirty="0" smtClean="0">
                <a:solidFill>
                  <a:srgbClr val="7030A0"/>
                </a:solidFill>
              </a:rPr>
              <a:t>Nikdo nebude moci odmítnout elektronický dokument, který bude splňovat náležitosti dané nařízením </a:t>
            </a:r>
            <a:r>
              <a:rPr lang="cs-CZ" sz="1800" dirty="0" err="1" smtClean="0">
                <a:solidFill>
                  <a:srgbClr val="7030A0"/>
                </a:solidFill>
              </a:rPr>
              <a:t>eIDAS</a:t>
            </a:r>
            <a:endParaRPr lang="cs-CZ" sz="1800" dirty="0" smtClean="0">
              <a:solidFill>
                <a:srgbClr val="7030A0"/>
              </a:solidFill>
            </a:endParaRPr>
          </a:p>
          <a:p>
            <a:pPr lvl="1"/>
            <a:r>
              <a:rPr lang="cs-CZ" sz="1800" dirty="0" smtClean="0">
                <a:solidFill>
                  <a:srgbClr val="7030A0"/>
                </a:solidFill>
              </a:rPr>
              <a:t>Od tohoto data nemůže veřejná správa požadovat pouze listinnou podobu</a:t>
            </a:r>
          </a:p>
          <a:p>
            <a:r>
              <a:rPr lang="cs-CZ" sz="1800" dirty="0" smtClean="0">
                <a:solidFill>
                  <a:srgbClr val="7030A0"/>
                </a:solidFill>
              </a:rPr>
              <a:t>Dojde k odbourání barier v elektronickém styku mezi jednotlivými členskými státy EU</a:t>
            </a:r>
          </a:p>
          <a:p>
            <a:r>
              <a:rPr lang="cs-CZ" sz="1800" dirty="0" smtClean="0">
                <a:solidFill>
                  <a:srgbClr val="7030A0"/>
                </a:solidFill>
              </a:rPr>
              <a:t>Nově </a:t>
            </a:r>
            <a:r>
              <a:rPr lang="cs-CZ" sz="1800" dirty="0" err="1" smtClean="0">
                <a:solidFill>
                  <a:srgbClr val="7030A0"/>
                </a:solidFill>
              </a:rPr>
              <a:t>eIDAS</a:t>
            </a:r>
            <a:r>
              <a:rPr lang="cs-CZ" sz="1800" dirty="0" smtClean="0">
                <a:solidFill>
                  <a:srgbClr val="7030A0"/>
                </a:solidFill>
              </a:rPr>
              <a:t> definuje termín elektronická pečeť, což je obdoba stávající elektronické značky. Hlavní rozdíl není v technologii, ale v právní použitelnosti. Zatímco elektronickou značku může doposud může vytvářet jak právnická, tak i fyzická osoba, elektronickou pečetí bude moci dokumenty pečetit pouze osoba právnická</a:t>
            </a:r>
            <a:endParaRPr lang="cs-CZ" sz="1800" dirty="0">
              <a:solidFill>
                <a:srgbClr val="7030A0"/>
              </a:solidFill>
            </a:endParaRPr>
          </a:p>
        </p:txBody>
      </p:sp>
    </p:spTree>
    <p:extLst>
      <p:ext uri="{BB962C8B-B14F-4D97-AF65-F5344CB8AC3E}">
        <p14:creationId xmlns:p14="http://schemas.microsoft.com/office/powerpoint/2010/main" val="2796428090"/>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err="1">
                <a:solidFill>
                  <a:srgbClr val="7030A0"/>
                </a:solidFill>
              </a:rPr>
              <a:t>eIDAS</a:t>
            </a:r>
            <a:endParaRPr lang="cs-CZ" sz="2400" dirty="0"/>
          </a:p>
        </p:txBody>
      </p:sp>
      <p:sp>
        <p:nvSpPr>
          <p:cNvPr id="3" name="Zástupný symbol pro obsah 2"/>
          <p:cNvSpPr>
            <a:spLocks noGrp="1"/>
          </p:cNvSpPr>
          <p:nvPr>
            <p:ph idx="1"/>
          </p:nvPr>
        </p:nvSpPr>
        <p:spPr/>
        <p:txBody>
          <a:bodyPr>
            <a:normAutofit/>
          </a:bodyPr>
          <a:lstStyle/>
          <a:p>
            <a:pPr marL="0" indent="0">
              <a:buNone/>
            </a:pPr>
            <a:r>
              <a:rPr lang="cs-CZ" sz="1800" dirty="0" smtClean="0">
                <a:solidFill>
                  <a:srgbClr val="7030A0"/>
                </a:solidFill>
              </a:rPr>
              <a:t>Dopady pro spisovou službu:</a:t>
            </a:r>
          </a:p>
          <a:p>
            <a:r>
              <a:rPr lang="cs-CZ" sz="1800" dirty="0" smtClean="0">
                <a:solidFill>
                  <a:srgbClr val="7030A0"/>
                </a:solidFill>
              </a:rPr>
              <a:t>Od 1. července roku 2016 jsou elektronickému dokumentu podepsanému kvalifikovaným elektronickým podpisem uznány stejné právní účinky, jako listině s vlastnoručním podpisem</a:t>
            </a:r>
          </a:p>
          <a:p>
            <a:r>
              <a:rPr lang="cs-CZ" sz="1800" dirty="0" smtClean="0">
                <a:solidFill>
                  <a:srgbClr val="7030A0"/>
                </a:solidFill>
              </a:rPr>
              <a:t>Od 1. července, pokud na úřad </a:t>
            </a:r>
            <a:r>
              <a:rPr lang="cs-CZ" sz="1800" dirty="0" err="1" smtClean="0">
                <a:solidFill>
                  <a:srgbClr val="7030A0"/>
                </a:solidFill>
              </a:rPr>
              <a:t>příjde</a:t>
            </a:r>
            <a:r>
              <a:rPr lang="cs-CZ" sz="1800" dirty="0" smtClean="0">
                <a:solidFill>
                  <a:srgbClr val="7030A0"/>
                </a:solidFill>
              </a:rPr>
              <a:t> elektronický dokument s kvalifikovaným podpisem, musí ho úředníci vyřídit úplně stejně, jako kdyby vyřizovali listinný dokument s vlastnoručním podpisem</a:t>
            </a:r>
          </a:p>
          <a:p>
            <a:r>
              <a:rPr lang="cs-CZ" sz="1800" dirty="0" smtClean="0">
                <a:solidFill>
                  <a:srgbClr val="7030A0"/>
                </a:solidFill>
              </a:rPr>
              <a:t>Od 1. července není možné odmítnout elektronický dokument (pouze v případě, že bude mít vady v podání) Pokud bude úřad odesílat jakýkoliv elektronický dokument, bude tento dokument muset být podepsaný kvalifikovaným podpisem nebo opatřen elektronickou pečetí a opatřen časovým razítkem</a:t>
            </a:r>
          </a:p>
          <a:p>
            <a:pPr marL="0" indent="0">
              <a:buNone/>
            </a:pPr>
            <a:endParaRPr lang="cs-CZ" sz="1800" dirty="0" smtClean="0">
              <a:solidFill>
                <a:srgbClr val="7030A0"/>
              </a:solidFill>
            </a:endParaRPr>
          </a:p>
          <a:p>
            <a:endParaRPr lang="cs-CZ" sz="1800" dirty="0"/>
          </a:p>
        </p:txBody>
      </p:sp>
    </p:spTree>
    <p:extLst>
      <p:ext uri="{BB962C8B-B14F-4D97-AF65-F5344CB8AC3E}">
        <p14:creationId xmlns:p14="http://schemas.microsoft.com/office/powerpoint/2010/main" val="3467606998"/>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sz="2400" dirty="0" smtClean="0">
                <a:solidFill>
                  <a:srgbClr val="FF0000"/>
                </a:solidFill>
              </a:rPr>
              <a:t>Odesílání dokumentů</a:t>
            </a:r>
            <a:r>
              <a:rPr lang="cs-CZ" sz="2700" dirty="0">
                <a:solidFill>
                  <a:srgbClr val="FF0000"/>
                </a:solidFill>
              </a:rPr>
              <a:t/>
            </a:r>
            <a:br>
              <a:rPr lang="cs-CZ" sz="2700" dirty="0">
                <a:solidFill>
                  <a:srgbClr val="FF0000"/>
                </a:solidFill>
              </a:rPr>
            </a:br>
            <a:r>
              <a:rPr lang="cs-CZ" sz="1600" dirty="0">
                <a:solidFill>
                  <a:srgbClr val="FF0000"/>
                </a:solidFill>
              </a:rPr>
              <a:t>§ </a:t>
            </a:r>
            <a:r>
              <a:rPr lang="cs-CZ" sz="1600" dirty="0" smtClean="0">
                <a:solidFill>
                  <a:srgbClr val="FF0000"/>
                </a:solidFill>
              </a:rPr>
              <a:t>67 </a:t>
            </a:r>
            <a:r>
              <a:rPr lang="cs-CZ" sz="1600" dirty="0">
                <a:solidFill>
                  <a:srgbClr val="FF0000"/>
                </a:solidFill>
              </a:rPr>
              <a:t>AZ, § </a:t>
            </a:r>
            <a:r>
              <a:rPr lang="cs-CZ" sz="1600" dirty="0" smtClean="0">
                <a:solidFill>
                  <a:srgbClr val="FF0000"/>
                </a:solidFill>
              </a:rPr>
              <a:t>18 </a:t>
            </a:r>
            <a:r>
              <a:rPr lang="cs-CZ" sz="1600" dirty="0">
                <a:solidFill>
                  <a:srgbClr val="FF0000"/>
                </a:solidFill>
              </a:rPr>
              <a:t>Vyhlášky</a:t>
            </a:r>
            <a:br>
              <a:rPr lang="cs-CZ" sz="1600" dirty="0">
                <a:solidFill>
                  <a:srgbClr val="FF0000"/>
                </a:solidFill>
              </a:rPr>
            </a:br>
            <a:endParaRPr lang="cs-CZ" sz="2400" dirty="0"/>
          </a:p>
        </p:txBody>
      </p:sp>
      <p:sp>
        <p:nvSpPr>
          <p:cNvPr id="3" name="Zástupný symbol pro obsah 2"/>
          <p:cNvSpPr>
            <a:spLocks noGrp="1"/>
          </p:cNvSpPr>
          <p:nvPr>
            <p:ph idx="1"/>
          </p:nvPr>
        </p:nvSpPr>
        <p:spPr>
          <a:xfrm>
            <a:off x="457200" y="980728"/>
            <a:ext cx="8229600" cy="5145435"/>
          </a:xfrm>
        </p:spPr>
        <p:txBody>
          <a:bodyPr>
            <a:normAutofit fontScale="92500" lnSpcReduction="20000"/>
          </a:bodyPr>
          <a:lstStyle/>
          <a:p>
            <a:pPr marL="457200" indent="-457200">
              <a:buAutoNum type="arabicParenBoth"/>
            </a:pPr>
            <a:r>
              <a:rPr lang="cs-CZ" sz="1900" dirty="0" smtClean="0"/>
              <a:t>Veřejnoprávní </a:t>
            </a:r>
            <a:r>
              <a:rPr lang="cs-CZ" sz="1900" dirty="0"/>
              <a:t>původce odesílá dokumenty prostřednictvím výpravny, která opatří </a:t>
            </a:r>
            <a:endParaRPr lang="cs-CZ" sz="1900" dirty="0" smtClean="0"/>
          </a:p>
          <a:p>
            <a:pPr marL="0" indent="0">
              <a:buNone/>
            </a:pPr>
            <a:r>
              <a:rPr lang="cs-CZ" sz="1900" dirty="0"/>
              <a:t> </a:t>
            </a:r>
            <a:r>
              <a:rPr lang="cs-CZ" sz="1900" dirty="0" smtClean="0"/>
              <a:t>        odesílaný </a:t>
            </a:r>
            <a:r>
              <a:rPr lang="cs-CZ" sz="1900" dirty="0"/>
              <a:t>dokument náležitostmi potřebnými k jeho odeslání</a:t>
            </a:r>
            <a:r>
              <a:rPr lang="cs-CZ" sz="1900" dirty="0" smtClean="0"/>
              <a:t>.</a:t>
            </a:r>
          </a:p>
          <a:p>
            <a:pPr marL="0" indent="0">
              <a:buNone/>
            </a:pPr>
            <a:endParaRPr lang="cs-CZ" sz="1900" dirty="0"/>
          </a:p>
          <a:p>
            <a:pPr marL="0" indent="0">
              <a:buNone/>
            </a:pPr>
            <a:r>
              <a:rPr lang="cs-CZ" sz="1900" i="1" dirty="0"/>
              <a:t>(2)</a:t>
            </a:r>
            <a:r>
              <a:rPr lang="cs-CZ" sz="1900" dirty="0"/>
              <a:t> </a:t>
            </a:r>
            <a:r>
              <a:rPr lang="cs-CZ" sz="1900" dirty="0" smtClean="0"/>
              <a:t>Výpravna musí být vybavena </a:t>
            </a:r>
            <a:r>
              <a:rPr lang="cs-CZ" sz="1900" dirty="0"/>
              <a:t>zařízením umožňujícím odesílání </a:t>
            </a:r>
            <a:endParaRPr lang="cs-CZ" sz="1900" dirty="0" smtClean="0"/>
          </a:p>
          <a:p>
            <a:pPr lvl="1"/>
            <a:r>
              <a:rPr lang="cs-CZ" sz="1900" dirty="0" smtClean="0"/>
              <a:t>datových </a:t>
            </a:r>
            <a:r>
              <a:rPr lang="cs-CZ" sz="1900" dirty="0"/>
              <a:t>zpráv z elektronických adres </a:t>
            </a:r>
            <a:r>
              <a:rPr lang="cs-CZ" sz="1900" dirty="0" smtClean="0"/>
              <a:t>podatelny, </a:t>
            </a:r>
          </a:p>
          <a:p>
            <a:pPr lvl="1"/>
            <a:r>
              <a:rPr lang="cs-CZ" sz="1900" dirty="0" smtClean="0"/>
              <a:t>odesílání </a:t>
            </a:r>
            <a:r>
              <a:rPr lang="cs-CZ" sz="1900" dirty="0"/>
              <a:t>datových zpráv prostřednictvím datové </a:t>
            </a:r>
            <a:r>
              <a:rPr lang="cs-CZ" sz="1900" dirty="0" smtClean="0"/>
              <a:t>schránky, </a:t>
            </a:r>
          </a:p>
          <a:p>
            <a:pPr lvl="1"/>
            <a:r>
              <a:rPr lang="cs-CZ" sz="1900" dirty="0" smtClean="0"/>
              <a:t>a </a:t>
            </a:r>
            <a:r>
              <a:rPr lang="cs-CZ" sz="1900" dirty="0"/>
              <a:t>odesílání datových zpráv jinými prostředky elektronické </a:t>
            </a:r>
            <a:r>
              <a:rPr lang="cs-CZ" sz="1900" dirty="0" smtClean="0"/>
              <a:t>komunikace.</a:t>
            </a:r>
          </a:p>
          <a:p>
            <a:pPr marL="0" indent="0">
              <a:buNone/>
            </a:pPr>
            <a:endParaRPr lang="cs-CZ" sz="1900" dirty="0"/>
          </a:p>
          <a:p>
            <a:pPr marL="0" indent="0">
              <a:buNone/>
            </a:pPr>
            <a:r>
              <a:rPr lang="cs-CZ" sz="1900" i="1" dirty="0"/>
              <a:t>(3)</a:t>
            </a:r>
            <a:r>
              <a:rPr lang="cs-CZ" sz="1900" dirty="0"/>
              <a:t> Vykonává-li </a:t>
            </a:r>
            <a:r>
              <a:rPr lang="cs-CZ" sz="1900" dirty="0" smtClean="0"/>
              <a:t>původce </a:t>
            </a:r>
            <a:r>
              <a:rPr lang="cs-CZ" sz="1900" dirty="0"/>
              <a:t>spisovou službu v elektronické podobě v elektronickém </a:t>
            </a:r>
            <a:endParaRPr lang="cs-CZ" sz="1900" dirty="0" smtClean="0"/>
          </a:p>
          <a:p>
            <a:pPr marL="0" indent="0">
              <a:buNone/>
            </a:pPr>
            <a:r>
              <a:rPr lang="cs-CZ" sz="1900" dirty="0"/>
              <a:t> </a:t>
            </a:r>
            <a:r>
              <a:rPr lang="cs-CZ" sz="1900" dirty="0" smtClean="0"/>
              <a:t>     systému </a:t>
            </a:r>
            <a:r>
              <a:rPr lang="cs-CZ" sz="1900" dirty="0"/>
              <a:t>spisové služby, je odesílání datových zpráv součástí elektronického </a:t>
            </a:r>
            <a:endParaRPr lang="cs-CZ" sz="1900" dirty="0" smtClean="0"/>
          </a:p>
          <a:p>
            <a:pPr marL="0" indent="0">
              <a:buNone/>
            </a:pPr>
            <a:r>
              <a:rPr lang="cs-CZ" sz="1900" dirty="0"/>
              <a:t> </a:t>
            </a:r>
            <a:r>
              <a:rPr lang="cs-CZ" sz="1900" dirty="0" smtClean="0"/>
              <a:t>     systému </a:t>
            </a:r>
            <a:r>
              <a:rPr lang="cs-CZ" sz="1900" dirty="0"/>
              <a:t>spisové služby, pokud není zprostředkováno automatizovanou vazbou na </a:t>
            </a:r>
            <a:endParaRPr lang="cs-CZ" sz="1900" dirty="0" smtClean="0"/>
          </a:p>
          <a:p>
            <a:pPr marL="0" indent="0">
              <a:buNone/>
            </a:pPr>
            <a:r>
              <a:rPr lang="cs-CZ" sz="1900" dirty="0"/>
              <a:t> </a:t>
            </a:r>
            <a:r>
              <a:rPr lang="cs-CZ" sz="1900" dirty="0" smtClean="0"/>
              <a:t>     tento systém.</a:t>
            </a:r>
          </a:p>
          <a:p>
            <a:pPr marL="0" indent="0">
              <a:buNone/>
            </a:pPr>
            <a:endParaRPr lang="cs-CZ" sz="1900" dirty="0"/>
          </a:p>
          <a:p>
            <a:pPr marL="0" indent="0">
              <a:lnSpc>
                <a:spcPct val="120000"/>
              </a:lnSpc>
              <a:buNone/>
            </a:pPr>
            <a:endParaRPr lang="cs-CZ" sz="3800" dirty="0"/>
          </a:p>
          <a:p>
            <a:pPr marL="0" indent="0">
              <a:lnSpc>
                <a:spcPct val="120000"/>
              </a:lnSpc>
              <a:buNone/>
            </a:pPr>
            <a:r>
              <a:rPr lang="cs-CZ" sz="3800" dirty="0" smtClean="0">
                <a:solidFill>
                  <a:srgbClr val="7030A0"/>
                </a:solidFill>
              </a:rPr>
              <a:t> </a:t>
            </a:r>
            <a:endParaRPr lang="cs-CZ" sz="3800" dirty="0">
              <a:solidFill>
                <a:srgbClr val="7030A0"/>
              </a:solidFill>
            </a:endParaRPr>
          </a:p>
          <a:p>
            <a:pPr marL="0" indent="0">
              <a:buNone/>
            </a:pPr>
            <a:endParaRPr lang="cs-CZ" sz="1600" dirty="0"/>
          </a:p>
        </p:txBody>
      </p:sp>
    </p:spTree>
    <p:extLst>
      <p:ext uri="{BB962C8B-B14F-4D97-AF65-F5344CB8AC3E}">
        <p14:creationId xmlns:p14="http://schemas.microsoft.com/office/powerpoint/2010/main" val="2213098222"/>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778098"/>
          </a:xfrm>
        </p:spPr>
        <p:txBody>
          <a:bodyPr>
            <a:normAutofit fontScale="90000"/>
          </a:bodyPr>
          <a:lstStyle/>
          <a:p>
            <a:r>
              <a:rPr lang="cs-CZ" sz="2700" dirty="0">
                <a:solidFill>
                  <a:srgbClr val="FF0000"/>
                </a:solidFill>
              </a:rPr>
              <a:t>Odesílání dokumentů</a:t>
            </a:r>
            <a:r>
              <a:rPr lang="cs-CZ" sz="4000" dirty="0">
                <a:solidFill>
                  <a:srgbClr val="FF0000"/>
                </a:solidFill>
              </a:rPr>
              <a:t/>
            </a:r>
            <a:br>
              <a:rPr lang="cs-CZ" sz="4000" dirty="0">
                <a:solidFill>
                  <a:srgbClr val="FF0000"/>
                </a:solidFill>
              </a:rPr>
            </a:br>
            <a:r>
              <a:rPr lang="cs-CZ" sz="1800" dirty="0">
                <a:solidFill>
                  <a:srgbClr val="FF0000"/>
                </a:solidFill>
              </a:rPr>
              <a:t>§ 67 AZ, § 18 Vyhlášky</a:t>
            </a:r>
            <a:r>
              <a:rPr lang="cs-CZ" sz="2400" dirty="0">
                <a:solidFill>
                  <a:srgbClr val="FF0000"/>
                </a:solidFill>
              </a:rPr>
              <a:t/>
            </a:r>
            <a:br>
              <a:rPr lang="cs-CZ" sz="2400" dirty="0">
                <a:solidFill>
                  <a:srgbClr val="FF0000"/>
                </a:solidFill>
              </a:rPr>
            </a:br>
            <a:endParaRPr lang="cs-CZ" sz="2400" dirty="0"/>
          </a:p>
        </p:txBody>
      </p:sp>
      <p:sp>
        <p:nvSpPr>
          <p:cNvPr id="5" name="Zástupný symbol pro obsah 4"/>
          <p:cNvSpPr>
            <a:spLocks noGrp="1"/>
          </p:cNvSpPr>
          <p:nvPr>
            <p:ph idx="1"/>
          </p:nvPr>
        </p:nvSpPr>
        <p:spPr>
          <a:xfrm>
            <a:off x="457200" y="980728"/>
            <a:ext cx="8229600" cy="5145435"/>
          </a:xfrm>
        </p:spPr>
        <p:txBody>
          <a:bodyPr>
            <a:normAutofit fontScale="25000" lnSpcReduction="20000"/>
          </a:bodyPr>
          <a:lstStyle/>
          <a:p>
            <a:pPr>
              <a:lnSpc>
                <a:spcPct val="120000"/>
              </a:lnSpc>
            </a:pPr>
            <a:r>
              <a:rPr lang="cs-CZ" sz="7200" dirty="0"/>
              <a:t>Odesílaný dokument by měl obsahovat hlavičku původce (název, adresa, IČ, </a:t>
            </a:r>
            <a:r>
              <a:rPr lang="cs-CZ" sz="7200" dirty="0" err="1"/>
              <a:t>idetifikátor</a:t>
            </a:r>
            <a:r>
              <a:rPr lang="cs-CZ" sz="7200" dirty="0"/>
              <a:t> DS, bankovní spojení apod.)</a:t>
            </a:r>
          </a:p>
          <a:p>
            <a:pPr marL="0" indent="0">
              <a:lnSpc>
                <a:spcPct val="120000"/>
              </a:lnSpc>
              <a:buNone/>
            </a:pPr>
            <a:endParaRPr lang="cs-CZ" sz="7200" dirty="0"/>
          </a:p>
          <a:p>
            <a:pPr>
              <a:lnSpc>
                <a:spcPct val="120000"/>
              </a:lnSpc>
            </a:pPr>
            <a:r>
              <a:rPr lang="cs-CZ" sz="7200" dirty="0"/>
              <a:t>Odesílaný dokument by měl krom osoby oprávněné k podpisu obsahovat také kdo dokument vyřizuje a kontakt na vyřizující osobu (tel., mobil, e-mail)</a:t>
            </a:r>
          </a:p>
          <a:p>
            <a:pPr marL="0" indent="0">
              <a:lnSpc>
                <a:spcPct val="120000"/>
              </a:lnSpc>
              <a:buNone/>
            </a:pPr>
            <a:endParaRPr lang="cs-CZ" sz="7200" dirty="0"/>
          </a:p>
          <a:p>
            <a:pPr>
              <a:lnSpc>
                <a:spcPct val="120000"/>
              </a:lnSpc>
            </a:pPr>
            <a:r>
              <a:rPr lang="cs-CZ" sz="7200" dirty="0"/>
              <a:t>Do vlastních rukou adresáta odesílají určení původci dokumenty, u nichž je nutno, aby doručení bylo doloženo, nebo je-li to stanoveno zvláštními právními předpisy</a:t>
            </a:r>
            <a:r>
              <a:rPr lang="cs-CZ" sz="7200" baseline="30000" dirty="0"/>
              <a:t> </a:t>
            </a:r>
            <a:r>
              <a:rPr lang="cs-CZ" sz="7200" dirty="0"/>
              <a:t>  </a:t>
            </a:r>
            <a:r>
              <a:rPr lang="cs-CZ" sz="7200" dirty="0">
                <a:solidFill>
                  <a:srgbClr val="0070C0"/>
                </a:solidFill>
              </a:rPr>
              <a:t>(Například zákon č. 99/1963 Sb., občanský soudní </a:t>
            </a:r>
            <a:r>
              <a:rPr lang="cs-CZ" sz="7200" dirty="0" smtClean="0">
                <a:solidFill>
                  <a:srgbClr val="0070C0"/>
                </a:solidFill>
              </a:rPr>
              <a:t>řád, </a:t>
            </a:r>
            <a:r>
              <a:rPr lang="cs-CZ" sz="7200" dirty="0">
                <a:solidFill>
                  <a:srgbClr val="0070C0"/>
                </a:solidFill>
              </a:rPr>
              <a:t>správní řád, zákon č. 120/2001 Sb., ve znění pozdějších předpisů)</a:t>
            </a:r>
            <a:r>
              <a:rPr lang="cs-CZ" sz="7200" dirty="0"/>
              <a:t>. Doklad</a:t>
            </a:r>
            <a:r>
              <a:rPr lang="cs-CZ" sz="7200" b="1" dirty="0"/>
              <a:t> </a:t>
            </a:r>
            <a:r>
              <a:rPr lang="cs-CZ" sz="7200" dirty="0"/>
              <a:t>stvrzující, že dokument byl doručen nebo že poštovní zásilka obsahující dokument byla dodána, včetně časového údaje,</a:t>
            </a:r>
            <a:r>
              <a:rPr lang="cs-CZ" sz="7200" dirty="0">
                <a:solidFill>
                  <a:srgbClr val="7030A0"/>
                </a:solidFill>
              </a:rPr>
              <a:t> </a:t>
            </a:r>
            <a:r>
              <a:rPr lang="cs-CZ" sz="7200" dirty="0"/>
              <a:t>kdy se tak stalo, se po vrácení určeným původcům připojí k příslušnému spisu.</a:t>
            </a:r>
          </a:p>
          <a:p>
            <a:pPr marL="0" indent="0">
              <a:lnSpc>
                <a:spcPct val="120000"/>
              </a:lnSpc>
              <a:buNone/>
            </a:pPr>
            <a:endParaRPr lang="cs-CZ" sz="7200" dirty="0"/>
          </a:p>
          <a:p>
            <a:pPr>
              <a:lnSpc>
                <a:spcPct val="120000"/>
              </a:lnSpc>
            </a:pPr>
            <a:r>
              <a:rPr lang="cs-CZ" sz="7200" b="1" dirty="0"/>
              <a:t>Způsob vyhotovení dokumentu a jeho odeslání je dán možnosti adresáta</a:t>
            </a:r>
          </a:p>
          <a:p>
            <a:pPr marL="0" indent="0">
              <a:lnSpc>
                <a:spcPct val="120000"/>
              </a:lnSpc>
              <a:buNone/>
            </a:pPr>
            <a:endParaRPr lang="cs-CZ" sz="7200" dirty="0"/>
          </a:p>
          <a:p>
            <a:pPr>
              <a:lnSpc>
                <a:spcPct val="120000"/>
              </a:lnSpc>
            </a:pPr>
            <a:r>
              <a:rPr lang="cs-CZ" sz="7200" dirty="0"/>
              <a:t>Při nutnosti odeslat dokument v analogové podobě a elektronické se neprovádí autorizovaná konverze</a:t>
            </a:r>
          </a:p>
          <a:p>
            <a:pPr marL="0" indent="0" algn="ctr">
              <a:buNone/>
            </a:pPr>
            <a:endParaRPr lang="cs-CZ" sz="6400" dirty="0"/>
          </a:p>
          <a:p>
            <a:pPr marL="0" indent="0">
              <a:buNone/>
            </a:pPr>
            <a:endParaRPr lang="cs-CZ" sz="6400" dirty="0"/>
          </a:p>
          <a:p>
            <a:pPr>
              <a:buFont typeface="Wingdings" pitchFamily="2" charset="2"/>
              <a:buChar char="§"/>
            </a:pPr>
            <a:endParaRPr lang="cs-CZ" sz="6400" dirty="0"/>
          </a:p>
        </p:txBody>
      </p:sp>
    </p:spTree>
    <p:extLst>
      <p:ext uri="{BB962C8B-B14F-4D97-AF65-F5344CB8AC3E}">
        <p14:creationId xmlns:p14="http://schemas.microsoft.com/office/powerpoint/2010/main" val="1412330827"/>
      </p:ext>
    </p:extLst>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0" y="274638"/>
            <a:ext cx="8229600" cy="1143000"/>
          </a:xfrm>
        </p:spPr>
        <p:txBody>
          <a:bodyPr>
            <a:normAutofit/>
          </a:bodyPr>
          <a:lstStyle/>
          <a:p>
            <a:r>
              <a:rPr lang="cs-CZ" sz="2400" dirty="0">
                <a:solidFill>
                  <a:srgbClr val="FF0000"/>
                </a:solidFill>
              </a:rPr>
              <a:t>Odesílání dokumentů</a:t>
            </a:r>
            <a:r>
              <a:rPr lang="cs-CZ" sz="4000" dirty="0">
                <a:solidFill>
                  <a:srgbClr val="FF0000"/>
                </a:solidFill>
              </a:rPr>
              <a:t/>
            </a:r>
            <a:br>
              <a:rPr lang="cs-CZ" sz="4000" dirty="0">
                <a:solidFill>
                  <a:srgbClr val="FF0000"/>
                </a:solidFill>
              </a:rPr>
            </a:br>
            <a:r>
              <a:rPr lang="cs-CZ" sz="1600" dirty="0">
                <a:solidFill>
                  <a:srgbClr val="FF0000"/>
                </a:solidFill>
              </a:rPr>
              <a:t>§ 67 AZ, § 18 Vyhlášky</a:t>
            </a:r>
            <a:br>
              <a:rPr lang="cs-CZ" sz="1600" dirty="0">
                <a:solidFill>
                  <a:srgbClr val="FF0000"/>
                </a:solidFill>
              </a:rPr>
            </a:br>
            <a:endParaRPr lang="cs-CZ" sz="1600" dirty="0"/>
          </a:p>
        </p:txBody>
      </p:sp>
      <p:sp>
        <p:nvSpPr>
          <p:cNvPr id="3" name="Zástupný symbol pro obsah 2"/>
          <p:cNvSpPr>
            <a:spLocks noGrp="1"/>
          </p:cNvSpPr>
          <p:nvPr>
            <p:ph idx="4294967295"/>
          </p:nvPr>
        </p:nvSpPr>
        <p:spPr>
          <a:xfrm>
            <a:off x="0" y="1600200"/>
            <a:ext cx="8229600" cy="4525963"/>
          </a:xfrm>
        </p:spPr>
        <p:txBody>
          <a:bodyPr>
            <a:normAutofit/>
          </a:bodyPr>
          <a:lstStyle/>
          <a:p>
            <a:pPr>
              <a:buFont typeface="Wingdings" pitchFamily="2" charset="2"/>
              <a:buChar char="§"/>
            </a:pPr>
            <a:endParaRPr lang="cs-CZ" sz="1400" dirty="0"/>
          </a:p>
          <a:p>
            <a:pPr>
              <a:lnSpc>
                <a:spcPct val="120000"/>
              </a:lnSpc>
            </a:pPr>
            <a:r>
              <a:rPr lang="cs-CZ" sz="1800" b="1" dirty="0"/>
              <a:t>Způsob vyhotovení dokumentu a jeho odeslání je dán možnosti adresáta</a:t>
            </a:r>
          </a:p>
          <a:p>
            <a:pPr marL="0" indent="0">
              <a:lnSpc>
                <a:spcPct val="120000"/>
              </a:lnSpc>
              <a:buNone/>
            </a:pPr>
            <a:endParaRPr lang="cs-CZ" sz="1800" dirty="0"/>
          </a:p>
          <a:p>
            <a:pPr>
              <a:lnSpc>
                <a:spcPct val="120000"/>
              </a:lnSpc>
            </a:pPr>
            <a:r>
              <a:rPr lang="cs-CZ" sz="1800" dirty="0"/>
              <a:t>Při nutnosti odeslat dokument v analogové podobě a elektronické se neprovádí autorizovaná konverze</a:t>
            </a:r>
          </a:p>
          <a:p>
            <a:pPr marL="0" indent="0">
              <a:buNone/>
            </a:pPr>
            <a:endParaRPr lang="cs-CZ" sz="1800" dirty="0" smtClean="0"/>
          </a:p>
          <a:p>
            <a:endParaRPr lang="cs-CZ" sz="1800" dirty="0"/>
          </a:p>
          <a:p>
            <a:endParaRPr lang="cs-CZ" sz="1800" dirty="0" smtClean="0"/>
          </a:p>
          <a:p>
            <a:pPr marL="0" indent="0">
              <a:buNone/>
            </a:pPr>
            <a:endParaRPr lang="cs-CZ" sz="1800" b="1" dirty="0" smtClean="0"/>
          </a:p>
          <a:p>
            <a:pPr marL="0" indent="0">
              <a:buNone/>
            </a:pPr>
            <a:endParaRPr lang="cs-CZ" sz="1800" b="1" dirty="0"/>
          </a:p>
          <a:p>
            <a:pPr marL="0" indent="0">
              <a:buNone/>
            </a:pPr>
            <a:r>
              <a:rPr lang="cs-CZ" sz="1800" b="1" dirty="0" smtClean="0"/>
              <a:t>Zákon </a:t>
            </a:r>
            <a:r>
              <a:rPr lang="cs-CZ" sz="1800" b="1" dirty="0"/>
              <a:t>č. 300/2008 Sb., o elektronických úkonech a autorizované konverzi dokumentů</a:t>
            </a:r>
          </a:p>
          <a:p>
            <a:pPr>
              <a:buFont typeface="Arial" charset="0"/>
              <a:buNone/>
            </a:pPr>
            <a:endParaRPr lang="cs-CZ" sz="1400" dirty="0"/>
          </a:p>
          <a:p>
            <a:endParaRPr lang="cs-CZ" sz="1800" dirty="0"/>
          </a:p>
        </p:txBody>
      </p:sp>
      <p:sp>
        <p:nvSpPr>
          <p:cNvPr id="4" name="Šipka dolů 3"/>
          <p:cNvSpPr/>
          <p:nvPr/>
        </p:nvSpPr>
        <p:spPr>
          <a:xfrm>
            <a:off x="4139952" y="3539145"/>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85787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a:t>
            </a:r>
            <a:r>
              <a:rPr lang="cs-CZ" sz="1800" dirty="0" smtClean="0">
                <a:solidFill>
                  <a:srgbClr val="FF0000"/>
                </a:solidFill>
              </a:rPr>
              <a:t>18. století</a:t>
            </a:r>
            <a:br>
              <a:rPr lang="cs-CZ" sz="1800" dirty="0" smtClean="0">
                <a:solidFill>
                  <a:srgbClr val="FF0000"/>
                </a:solidFill>
              </a:rPr>
            </a:br>
            <a:r>
              <a:rPr lang="cs-CZ" sz="1600" dirty="0" smtClean="0">
                <a:solidFill>
                  <a:srgbClr val="FF0000"/>
                </a:solidFill>
              </a:rPr>
              <a:t>4/7</a:t>
            </a:r>
            <a:endParaRPr lang="cs-CZ" sz="1800" dirty="0"/>
          </a:p>
        </p:txBody>
      </p:sp>
      <p:sp>
        <p:nvSpPr>
          <p:cNvPr id="3" name="Zástupný symbol pro obsah 2"/>
          <p:cNvSpPr>
            <a:spLocks noGrp="1"/>
          </p:cNvSpPr>
          <p:nvPr>
            <p:ph idx="1"/>
          </p:nvPr>
        </p:nvSpPr>
        <p:spPr>
          <a:xfrm>
            <a:off x="457200" y="1600200"/>
            <a:ext cx="8229600" cy="4925144"/>
          </a:xfrm>
        </p:spPr>
        <p:txBody>
          <a:bodyPr>
            <a:normAutofit lnSpcReduction="10000"/>
          </a:bodyPr>
          <a:lstStyle/>
          <a:p>
            <a:pPr marL="914400" lvl="2" indent="0">
              <a:buNone/>
            </a:pPr>
            <a:endParaRPr lang="cs-CZ" sz="1600" dirty="0" smtClean="0"/>
          </a:p>
          <a:p>
            <a:pPr lvl="2"/>
            <a:r>
              <a:rPr lang="cs-CZ" sz="1600" dirty="0" smtClean="0"/>
              <a:t>Z </a:t>
            </a:r>
            <a:r>
              <a:rPr lang="cs-CZ" sz="1600" dirty="0"/>
              <a:t>evidenčních pomůcek zůstávají jen </a:t>
            </a:r>
          </a:p>
          <a:p>
            <a:pPr lvl="3"/>
            <a:r>
              <a:rPr lang="cs-CZ" sz="1600" dirty="0"/>
              <a:t>všeobecný podací protokol (obvykle se 7 rubrikami – jednací číslo, datum příchodu, jméno referenta, jméno odesilatele, heslový obsah podání, datum rozhodnutí a expedice, registraturní značka)</a:t>
            </a:r>
          </a:p>
          <a:p>
            <a:pPr lvl="3"/>
            <a:r>
              <a:rPr lang="cs-CZ" sz="1600" dirty="0"/>
              <a:t>Hlavní index (heslo a jednací číslo)</a:t>
            </a:r>
          </a:p>
          <a:p>
            <a:pPr lvl="3"/>
            <a:r>
              <a:rPr lang="cs-CZ" sz="1600" dirty="0"/>
              <a:t>Zvláštní indexy pro věcné materie (církevní, zdravotní, politicko-policejní apod.)</a:t>
            </a:r>
          </a:p>
          <a:p>
            <a:pPr lvl="3"/>
            <a:r>
              <a:rPr lang="cs-CZ" sz="1600" dirty="0"/>
              <a:t>Referátník a </a:t>
            </a:r>
            <a:r>
              <a:rPr lang="cs-CZ" sz="1600" dirty="0" err="1"/>
              <a:t>elench</a:t>
            </a:r>
            <a:r>
              <a:rPr lang="cs-CZ" sz="1600" dirty="0"/>
              <a:t> na počátku fasciklu (pořadové číslo spisu, číslo jednací, obsah, vyřízení, datum odevzdání</a:t>
            </a:r>
            <a:r>
              <a:rPr lang="cs-CZ" sz="1600" dirty="0" smtClean="0"/>
              <a:t>)</a:t>
            </a:r>
          </a:p>
          <a:p>
            <a:pPr marL="1371600" lvl="3" indent="0">
              <a:buNone/>
            </a:pPr>
            <a:endParaRPr lang="cs-CZ" sz="1600" dirty="0" smtClean="0"/>
          </a:p>
          <a:p>
            <a:pPr lvl="2"/>
            <a:r>
              <a:rPr lang="cs-CZ" sz="1600" dirty="0" smtClean="0"/>
              <a:t>Ukládací schéma pro spisy bývá věcné</a:t>
            </a:r>
          </a:p>
          <a:p>
            <a:pPr marL="914400" lvl="2" indent="0">
              <a:buNone/>
            </a:pPr>
            <a:endParaRPr lang="cs-CZ" sz="1600" dirty="0" smtClean="0"/>
          </a:p>
          <a:p>
            <a:pPr lvl="2"/>
            <a:r>
              <a:rPr lang="cs-CZ" sz="1600" dirty="0"/>
              <a:t>Odlišně je řešena </a:t>
            </a:r>
          </a:p>
          <a:p>
            <a:pPr lvl="3"/>
            <a:r>
              <a:rPr lang="cs-CZ" sz="1600" dirty="0"/>
              <a:t>evidence a manipulace tajných a presidiálních spisů </a:t>
            </a:r>
          </a:p>
          <a:p>
            <a:pPr lvl="3"/>
            <a:r>
              <a:rPr lang="cs-CZ" sz="1600" dirty="0"/>
              <a:t>Spisová služba v guberniálních účtárnách a kamerálních správách (mnoho podání je evidováno a zpracováváno přímo v různých výkazech, tabelích, sumářích)</a:t>
            </a:r>
          </a:p>
          <a:p>
            <a:pPr lvl="1"/>
            <a:endParaRPr lang="cs-CZ" sz="1700" dirty="0"/>
          </a:p>
          <a:p>
            <a:pPr lvl="2"/>
            <a:endParaRPr lang="cs-CZ" sz="1600" dirty="0" smtClean="0"/>
          </a:p>
        </p:txBody>
      </p:sp>
    </p:spTree>
    <p:extLst>
      <p:ext uri="{BB962C8B-B14F-4D97-AF65-F5344CB8AC3E}">
        <p14:creationId xmlns:p14="http://schemas.microsoft.com/office/powerpoint/2010/main" val="166756776"/>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solidFill>
                  <a:srgbClr val="FF0000"/>
                </a:solidFill>
              </a:rPr>
              <a:t>Ukládání </a:t>
            </a:r>
            <a:r>
              <a:rPr lang="cs-CZ" sz="2400" dirty="0">
                <a:solidFill>
                  <a:srgbClr val="FF0000"/>
                </a:solidFill>
              </a:rPr>
              <a:t>dokumentů</a:t>
            </a:r>
            <a:r>
              <a:rPr lang="cs-CZ" sz="4000" dirty="0">
                <a:solidFill>
                  <a:srgbClr val="FF0000"/>
                </a:solidFill>
              </a:rPr>
              <a:t/>
            </a:r>
            <a:br>
              <a:rPr lang="cs-CZ" sz="4000" dirty="0">
                <a:solidFill>
                  <a:srgbClr val="FF0000"/>
                </a:solidFill>
              </a:rPr>
            </a:br>
            <a:r>
              <a:rPr lang="cs-CZ" sz="1800" dirty="0">
                <a:solidFill>
                  <a:srgbClr val="FF0000"/>
                </a:solidFill>
              </a:rPr>
              <a:t>§ </a:t>
            </a:r>
            <a:r>
              <a:rPr lang="cs-CZ" sz="1800" dirty="0" smtClean="0">
                <a:solidFill>
                  <a:srgbClr val="FF0000"/>
                </a:solidFill>
              </a:rPr>
              <a:t>68 </a:t>
            </a:r>
            <a:r>
              <a:rPr lang="cs-CZ" sz="1800" dirty="0">
                <a:solidFill>
                  <a:srgbClr val="FF0000"/>
                </a:solidFill>
              </a:rPr>
              <a:t>AZ, § </a:t>
            </a:r>
            <a:r>
              <a:rPr lang="cs-CZ" sz="1800" dirty="0" smtClean="0">
                <a:solidFill>
                  <a:srgbClr val="FF0000"/>
                </a:solidFill>
              </a:rPr>
              <a:t>19 </a:t>
            </a:r>
            <a:r>
              <a:rPr lang="cs-CZ" sz="1800" dirty="0">
                <a:solidFill>
                  <a:srgbClr val="FF0000"/>
                </a:solidFill>
              </a:rPr>
              <a:t>Vyhlášky</a:t>
            </a:r>
            <a:r>
              <a:rPr lang="cs-CZ" sz="2400" dirty="0">
                <a:solidFill>
                  <a:srgbClr val="FF0000"/>
                </a:solidFill>
              </a:rPr>
              <a:t/>
            </a:r>
            <a:br>
              <a:rPr lang="cs-CZ" sz="2400" dirty="0">
                <a:solidFill>
                  <a:srgbClr val="FF0000"/>
                </a:solidFill>
              </a:rPr>
            </a:br>
            <a:endParaRPr lang="cs-CZ" sz="2400" dirty="0"/>
          </a:p>
        </p:txBody>
      </p:sp>
      <p:sp>
        <p:nvSpPr>
          <p:cNvPr id="3" name="Zástupný symbol pro obsah 2"/>
          <p:cNvSpPr>
            <a:spLocks noGrp="1"/>
          </p:cNvSpPr>
          <p:nvPr>
            <p:ph idx="1"/>
          </p:nvPr>
        </p:nvSpPr>
        <p:spPr>
          <a:xfrm>
            <a:off x="457200" y="1124744"/>
            <a:ext cx="8229600" cy="5001419"/>
          </a:xfrm>
        </p:spPr>
        <p:txBody>
          <a:bodyPr>
            <a:normAutofit fontScale="25000" lnSpcReduction="20000"/>
          </a:bodyPr>
          <a:lstStyle/>
          <a:p>
            <a:pPr marL="0" indent="0" algn="ctr">
              <a:buNone/>
            </a:pPr>
            <a:r>
              <a:rPr lang="cs-CZ" sz="7200" dirty="0">
                <a:solidFill>
                  <a:srgbClr val="FF0000"/>
                </a:solidFill>
              </a:rPr>
              <a:t>§ 19</a:t>
            </a:r>
          </a:p>
          <a:p>
            <a:pPr marL="0" indent="0">
              <a:buNone/>
            </a:pPr>
            <a:endParaRPr lang="cs-CZ" sz="7200" b="1" dirty="0"/>
          </a:p>
          <a:p>
            <a:pPr marL="0" indent="0">
              <a:buNone/>
            </a:pPr>
            <a:r>
              <a:rPr lang="cs-CZ" sz="7200" i="1" dirty="0" smtClean="0"/>
              <a:t>(1)</a:t>
            </a:r>
            <a:r>
              <a:rPr lang="cs-CZ" sz="7200" dirty="0" smtClean="0"/>
              <a:t> Veřejnoprávní </a:t>
            </a:r>
            <a:r>
              <a:rPr lang="cs-CZ" sz="7200" dirty="0"/>
              <a:t>původce ukládá uzavřené spisy a vyřízené dokumenty podle </a:t>
            </a:r>
            <a:r>
              <a:rPr lang="cs-CZ" sz="7200" dirty="0" smtClean="0"/>
              <a:t>věcných</a:t>
            </a:r>
          </a:p>
          <a:p>
            <a:pPr marL="0" indent="0">
              <a:buNone/>
            </a:pPr>
            <a:r>
              <a:rPr lang="cs-CZ" sz="7200" dirty="0" smtClean="0"/>
              <a:t>      </a:t>
            </a:r>
            <a:r>
              <a:rPr lang="cs-CZ" sz="7200" dirty="0"/>
              <a:t>skupin a spisových znaků způsobem stanoveným ve spisovém a skartačním plánu </a:t>
            </a:r>
            <a:endParaRPr lang="cs-CZ" sz="7200" dirty="0" smtClean="0"/>
          </a:p>
          <a:p>
            <a:pPr marL="0" indent="0">
              <a:buNone/>
            </a:pPr>
            <a:r>
              <a:rPr lang="cs-CZ" sz="7200" dirty="0"/>
              <a:t> </a:t>
            </a:r>
            <a:r>
              <a:rPr lang="cs-CZ" sz="7200" dirty="0" smtClean="0"/>
              <a:t>     ve spisovně.</a:t>
            </a:r>
          </a:p>
          <a:p>
            <a:pPr marL="0" indent="0">
              <a:buNone/>
            </a:pPr>
            <a:endParaRPr lang="cs-CZ" sz="7200" dirty="0"/>
          </a:p>
          <a:p>
            <a:pPr marL="0" indent="0">
              <a:buNone/>
            </a:pPr>
            <a:r>
              <a:rPr lang="cs-CZ" sz="7200" i="1" dirty="0"/>
              <a:t>(2)</a:t>
            </a:r>
            <a:r>
              <a:rPr lang="cs-CZ" sz="7200" dirty="0"/>
              <a:t> </a:t>
            </a:r>
            <a:r>
              <a:rPr lang="cs-CZ" sz="7200" dirty="0" smtClean="0"/>
              <a:t>Před </a:t>
            </a:r>
            <a:r>
              <a:rPr lang="cs-CZ" sz="7200" dirty="0"/>
              <a:t>uložením </a:t>
            </a:r>
            <a:r>
              <a:rPr lang="cs-CZ" sz="7200" dirty="0" smtClean="0"/>
              <a:t>původce kontroluje </a:t>
            </a:r>
            <a:r>
              <a:rPr lang="cs-CZ" sz="7200" dirty="0"/>
              <a:t>uzavřený spis a vyřízený dokument, jsou-li </a:t>
            </a:r>
            <a:endParaRPr lang="cs-CZ" sz="7200" dirty="0" smtClean="0"/>
          </a:p>
          <a:p>
            <a:pPr marL="0" indent="0">
              <a:buNone/>
            </a:pPr>
            <a:r>
              <a:rPr lang="cs-CZ" sz="7200" dirty="0"/>
              <a:t> </a:t>
            </a:r>
            <a:r>
              <a:rPr lang="cs-CZ" sz="7200" dirty="0" smtClean="0"/>
              <a:t>    úplné</a:t>
            </a:r>
            <a:r>
              <a:rPr lang="cs-CZ" sz="7200" dirty="0"/>
              <a:t>, zda jsou v evidenční pomůcce správně zpracovány všechny povinné údaje a </a:t>
            </a:r>
            <a:endParaRPr lang="cs-CZ" sz="7200" dirty="0" smtClean="0"/>
          </a:p>
          <a:p>
            <a:pPr marL="0" indent="0">
              <a:buNone/>
            </a:pPr>
            <a:r>
              <a:rPr lang="cs-CZ" sz="7200" dirty="0"/>
              <a:t> </a:t>
            </a:r>
            <a:r>
              <a:rPr lang="cs-CZ" sz="7200" dirty="0" smtClean="0"/>
              <a:t>    zda </a:t>
            </a:r>
            <a:r>
              <a:rPr lang="cs-CZ" sz="7200" dirty="0"/>
              <a:t>jsou dodrženy podmínky uzavření spisu. Předmětem kontroly je </a:t>
            </a:r>
            <a:r>
              <a:rPr lang="cs-CZ" sz="7200" dirty="0" smtClean="0"/>
              <a:t>zejména</a:t>
            </a:r>
          </a:p>
          <a:p>
            <a:pPr marL="0" indent="0">
              <a:buNone/>
            </a:pPr>
            <a:endParaRPr lang="cs-CZ" sz="7200" dirty="0"/>
          </a:p>
          <a:p>
            <a:pPr marL="400050" lvl="1" indent="0">
              <a:buNone/>
            </a:pPr>
            <a:r>
              <a:rPr lang="cs-CZ" sz="7200" i="1" dirty="0" smtClean="0"/>
              <a:t>a)</a:t>
            </a:r>
            <a:r>
              <a:rPr lang="cs-CZ" sz="7200" dirty="0" smtClean="0"/>
              <a:t> označení </a:t>
            </a:r>
            <a:r>
              <a:rPr lang="cs-CZ" sz="7200" dirty="0"/>
              <a:t>doručeného dokumentu v analogové podobě podacím razítkem a </a:t>
            </a:r>
            <a:endParaRPr lang="cs-CZ" sz="7200" dirty="0" smtClean="0"/>
          </a:p>
          <a:p>
            <a:pPr marL="400050" lvl="1" indent="0">
              <a:buNone/>
            </a:pPr>
            <a:r>
              <a:rPr lang="cs-CZ" sz="7200" dirty="0" smtClean="0"/>
              <a:t>     úplnost </a:t>
            </a:r>
            <a:r>
              <a:rPr lang="cs-CZ" sz="7200" dirty="0"/>
              <a:t>jeho vyplnění,</a:t>
            </a:r>
          </a:p>
          <a:p>
            <a:pPr marL="400050" lvl="1" indent="0">
              <a:buNone/>
            </a:pPr>
            <a:r>
              <a:rPr lang="cs-CZ" sz="7200" i="1" dirty="0"/>
              <a:t>b)</a:t>
            </a:r>
            <a:r>
              <a:rPr lang="cs-CZ" sz="7200" dirty="0"/>
              <a:t> označení dokumentu v analogové podobě jednoznačným identifikátorem </a:t>
            </a:r>
            <a:endParaRPr lang="cs-CZ" sz="7200" dirty="0" smtClean="0"/>
          </a:p>
          <a:p>
            <a:pPr marL="400050" lvl="1" indent="0">
              <a:buNone/>
            </a:pPr>
            <a:r>
              <a:rPr lang="cs-CZ" sz="7200" dirty="0"/>
              <a:t> </a:t>
            </a:r>
            <a:r>
              <a:rPr lang="cs-CZ" sz="7200" dirty="0" smtClean="0"/>
              <a:t>    zajišťujícím </a:t>
            </a:r>
            <a:r>
              <a:rPr lang="cs-CZ" sz="7200" dirty="0"/>
              <a:t>identifikaci a nezaměnitelnost tohoto dokumentu v </a:t>
            </a:r>
            <a:r>
              <a:rPr lang="cs-CZ" sz="7200" dirty="0" smtClean="0"/>
              <a:t>elektronickém</a:t>
            </a:r>
          </a:p>
          <a:p>
            <a:pPr marL="400050" lvl="1" indent="0">
              <a:buNone/>
            </a:pPr>
            <a:r>
              <a:rPr lang="cs-CZ" sz="7200" dirty="0"/>
              <a:t> </a:t>
            </a:r>
            <a:r>
              <a:rPr lang="cs-CZ" sz="7200" dirty="0" smtClean="0"/>
              <a:t>    </a:t>
            </a:r>
            <a:r>
              <a:rPr lang="cs-CZ" sz="7200" dirty="0"/>
              <a:t>systému spisové služby původce, je-li dokument v analogové podobě v tomto </a:t>
            </a:r>
            <a:endParaRPr lang="cs-CZ" sz="7200" dirty="0" smtClean="0"/>
          </a:p>
          <a:p>
            <a:pPr marL="400050" lvl="1" indent="0">
              <a:buNone/>
            </a:pPr>
            <a:r>
              <a:rPr lang="cs-CZ" sz="7200" dirty="0"/>
              <a:t> </a:t>
            </a:r>
            <a:r>
              <a:rPr lang="cs-CZ" sz="7200" dirty="0" smtClean="0"/>
              <a:t>    systému </a:t>
            </a:r>
            <a:r>
              <a:rPr lang="cs-CZ" sz="7200" dirty="0"/>
              <a:t>evidován nebo zpracováván</a:t>
            </a:r>
            <a:r>
              <a:rPr lang="cs-CZ" sz="7200" dirty="0" smtClean="0"/>
              <a:t>,</a:t>
            </a:r>
          </a:p>
          <a:p>
            <a:pPr marL="400050" lvl="1" indent="0">
              <a:buNone/>
            </a:pPr>
            <a:r>
              <a:rPr lang="cs-CZ" sz="7200" i="1" dirty="0"/>
              <a:t>c)</a:t>
            </a:r>
            <a:r>
              <a:rPr lang="cs-CZ" sz="7200" dirty="0"/>
              <a:t> kompletnost spisu obsahujícího dokumenty v analogové </a:t>
            </a:r>
            <a:r>
              <a:rPr lang="cs-CZ" sz="7200" dirty="0" smtClean="0"/>
              <a:t>podobě</a:t>
            </a:r>
            <a:endParaRPr lang="cs-CZ" sz="7200" dirty="0"/>
          </a:p>
          <a:p>
            <a:pPr marL="400050" lvl="1" indent="0">
              <a:buNone/>
            </a:pPr>
            <a:endParaRPr lang="cs-CZ" sz="7200" dirty="0"/>
          </a:p>
        </p:txBody>
      </p:sp>
    </p:spTree>
    <p:extLst>
      <p:ext uri="{BB962C8B-B14F-4D97-AF65-F5344CB8AC3E}">
        <p14:creationId xmlns:p14="http://schemas.microsoft.com/office/powerpoint/2010/main" val="3787178867"/>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700" dirty="0">
                <a:solidFill>
                  <a:srgbClr val="FF0000"/>
                </a:solidFill>
              </a:rPr>
              <a:t>Ukládání dokumentů</a:t>
            </a:r>
            <a:r>
              <a:rPr lang="cs-CZ" sz="4800" dirty="0">
                <a:solidFill>
                  <a:srgbClr val="FF0000"/>
                </a:solidFill>
              </a:rPr>
              <a:t/>
            </a:r>
            <a:br>
              <a:rPr lang="cs-CZ" sz="4800" dirty="0">
                <a:solidFill>
                  <a:srgbClr val="FF0000"/>
                </a:solidFill>
              </a:rPr>
            </a:br>
            <a:r>
              <a:rPr lang="cs-CZ" sz="1800" dirty="0">
                <a:solidFill>
                  <a:srgbClr val="FF0000"/>
                </a:solidFill>
              </a:rPr>
              <a:t>§ 68 AZ, § 19 Vyhlášky</a:t>
            </a:r>
            <a:br>
              <a:rPr lang="cs-CZ" sz="1800" dirty="0">
                <a:solidFill>
                  <a:srgbClr val="FF0000"/>
                </a:solidFill>
              </a:rPr>
            </a:br>
            <a:endParaRPr lang="cs-CZ" sz="1800" dirty="0"/>
          </a:p>
        </p:txBody>
      </p:sp>
      <p:sp>
        <p:nvSpPr>
          <p:cNvPr id="5" name="Zástupný symbol pro obsah 4"/>
          <p:cNvSpPr>
            <a:spLocks noGrp="1"/>
          </p:cNvSpPr>
          <p:nvPr>
            <p:ph idx="1"/>
          </p:nvPr>
        </p:nvSpPr>
        <p:spPr>
          <a:xfrm>
            <a:off x="457200" y="1196752"/>
            <a:ext cx="8229600" cy="5328592"/>
          </a:xfrm>
        </p:spPr>
        <p:txBody>
          <a:bodyPr>
            <a:normAutofit fontScale="62500" lnSpcReduction="20000"/>
          </a:bodyPr>
          <a:lstStyle/>
          <a:p>
            <a:pPr marL="400050" lvl="1" indent="0">
              <a:buNone/>
            </a:pPr>
            <a:r>
              <a:rPr lang="cs-CZ" sz="2900" i="1" dirty="0" smtClean="0"/>
              <a:t>d</a:t>
            </a:r>
            <a:r>
              <a:rPr lang="cs-CZ" sz="2900" i="1" dirty="0"/>
              <a:t>)</a:t>
            </a:r>
            <a:r>
              <a:rPr lang="cs-CZ" sz="2900" dirty="0"/>
              <a:t> počet listů dokumentu v listinné podobě, počet listinných příloh </a:t>
            </a:r>
            <a:endParaRPr lang="cs-CZ" sz="2900" dirty="0" smtClean="0"/>
          </a:p>
          <a:p>
            <a:pPr marL="400050" lvl="1" indent="0">
              <a:buNone/>
            </a:pPr>
            <a:r>
              <a:rPr lang="cs-CZ" sz="2900" dirty="0"/>
              <a:t> </a:t>
            </a:r>
            <a:r>
              <a:rPr lang="cs-CZ" sz="2900" dirty="0" smtClean="0"/>
              <a:t>   dokumentu </a:t>
            </a:r>
            <a:r>
              <a:rPr lang="cs-CZ" sz="2900" dirty="0"/>
              <a:t>a počet listů těchto příloh, popřípadě počet svazků </a:t>
            </a:r>
            <a:endParaRPr lang="cs-CZ" sz="2900" dirty="0" smtClean="0"/>
          </a:p>
          <a:p>
            <a:pPr marL="400050" lvl="1" indent="0">
              <a:buNone/>
            </a:pPr>
            <a:r>
              <a:rPr lang="cs-CZ" sz="2900" dirty="0"/>
              <a:t> </a:t>
            </a:r>
            <a:r>
              <a:rPr lang="cs-CZ" sz="2900" dirty="0" smtClean="0"/>
              <a:t>   listinných </a:t>
            </a:r>
            <a:r>
              <a:rPr lang="cs-CZ" sz="2900" dirty="0"/>
              <a:t>příloh dokumentu; u příloh v nelistinné podobě jejich počet a </a:t>
            </a:r>
            <a:endParaRPr lang="cs-CZ" sz="2900" dirty="0" smtClean="0"/>
          </a:p>
          <a:p>
            <a:pPr marL="400050" lvl="1" indent="0">
              <a:buNone/>
            </a:pPr>
            <a:r>
              <a:rPr lang="cs-CZ" sz="2900" dirty="0"/>
              <a:t> </a:t>
            </a:r>
            <a:r>
              <a:rPr lang="cs-CZ" sz="2900" dirty="0" smtClean="0"/>
              <a:t>   druh,</a:t>
            </a:r>
            <a:endParaRPr lang="cs-CZ" sz="2900" i="1" dirty="0" smtClean="0"/>
          </a:p>
          <a:p>
            <a:pPr marL="400050" lvl="1" indent="0">
              <a:buNone/>
            </a:pPr>
            <a:r>
              <a:rPr lang="cs-CZ" sz="2900" i="1" dirty="0" smtClean="0"/>
              <a:t>e</a:t>
            </a:r>
            <a:r>
              <a:rPr lang="cs-CZ" sz="2900" i="1" dirty="0"/>
              <a:t>)</a:t>
            </a:r>
            <a:r>
              <a:rPr lang="cs-CZ" sz="2900" dirty="0"/>
              <a:t> celkový počet listů, popřípadě počet svazků listinných </a:t>
            </a:r>
            <a:r>
              <a:rPr lang="cs-CZ" sz="2900" dirty="0" smtClean="0"/>
              <a:t>příloh </a:t>
            </a:r>
            <a:r>
              <a:rPr lang="cs-CZ" sz="2900" dirty="0"/>
              <a:t>spisu u </a:t>
            </a:r>
            <a:r>
              <a:rPr lang="cs-CZ" sz="2900" dirty="0" smtClean="0"/>
              <a:t>dokumentů</a:t>
            </a:r>
          </a:p>
          <a:p>
            <a:pPr marL="400050" lvl="1" indent="0">
              <a:buNone/>
            </a:pPr>
            <a:r>
              <a:rPr lang="cs-CZ" sz="2900" dirty="0"/>
              <a:t> </a:t>
            </a:r>
            <a:r>
              <a:rPr lang="cs-CZ" sz="2900" dirty="0" smtClean="0"/>
              <a:t>   </a:t>
            </a:r>
            <a:r>
              <a:rPr lang="cs-CZ" sz="2900" dirty="0"/>
              <a:t>v analogové podobě,</a:t>
            </a:r>
          </a:p>
          <a:p>
            <a:pPr marL="400050" lvl="1" indent="0">
              <a:buNone/>
            </a:pPr>
            <a:r>
              <a:rPr lang="cs-CZ" sz="2900" i="1" dirty="0"/>
              <a:t>f)</a:t>
            </a:r>
            <a:r>
              <a:rPr lang="cs-CZ" sz="2900" dirty="0"/>
              <a:t> převedení dokumentu v digitální podobě do výstupního datového formátu,</a:t>
            </a:r>
          </a:p>
          <a:p>
            <a:pPr marL="400050" lvl="1" indent="0">
              <a:buNone/>
            </a:pPr>
            <a:r>
              <a:rPr lang="cs-CZ" sz="2900" i="1" dirty="0"/>
              <a:t>g)</a:t>
            </a:r>
            <a:r>
              <a:rPr lang="cs-CZ" sz="2900" dirty="0"/>
              <a:t> uvedení spisového znaku a skartačního režimu u všech dokumentů a spisů,</a:t>
            </a:r>
          </a:p>
          <a:p>
            <a:pPr marL="400050" lvl="1" indent="0">
              <a:buNone/>
            </a:pPr>
            <a:r>
              <a:rPr lang="cs-CZ" sz="2900" i="1" dirty="0"/>
              <a:t>h)</a:t>
            </a:r>
            <a:r>
              <a:rPr lang="cs-CZ" sz="2900" dirty="0"/>
              <a:t> zápis v evidenční pomůcce a jeho </a:t>
            </a:r>
            <a:r>
              <a:rPr lang="cs-CZ" sz="2900" dirty="0" smtClean="0"/>
              <a:t>úplnost,</a:t>
            </a:r>
            <a:endParaRPr lang="cs-CZ" sz="2900" dirty="0"/>
          </a:p>
          <a:p>
            <a:pPr marL="400050" lvl="1" indent="0">
              <a:buNone/>
            </a:pPr>
            <a:r>
              <a:rPr lang="cs-CZ" sz="2900" i="1" dirty="0" smtClean="0"/>
              <a:t>i)</a:t>
            </a:r>
            <a:r>
              <a:rPr lang="cs-CZ" sz="2900" dirty="0" smtClean="0"/>
              <a:t> uložení </a:t>
            </a:r>
            <a:r>
              <a:rPr lang="cs-CZ" sz="2900" dirty="0"/>
              <a:t>dokumentů a spisů v obalech, které zaručují jejich neporušitelnost a </a:t>
            </a:r>
            <a:endParaRPr lang="cs-CZ" sz="2900" dirty="0" smtClean="0"/>
          </a:p>
          <a:p>
            <a:pPr marL="400050" lvl="1" indent="0">
              <a:buNone/>
            </a:pPr>
            <a:r>
              <a:rPr lang="cs-CZ" sz="2900" dirty="0" smtClean="0"/>
              <a:t>    zachování </a:t>
            </a:r>
            <a:r>
              <a:rPr lang="cs-CZ" sz="2900" dirty="0"/>
              <a:t>jejich čitelnosti,</a:t>
            </a:r>
          </a:p>
          <a:p>
            <a:pPr marL="400050" lvl="1" indent="0">
              <a:buNone/>
            </a:pPr>
            <a:r>
              <a:rPr lang="cs-CZ" sz="2900" i="1" dirty="0"/>
              <a:t>j)</a:t>
            </a:r>
            <a:r>
              <a:rPr lang="cs-CZ" sz="2900" dirty="0"/>
              <a:t> uložení dokumentů v digitální podobě zpracovávaných před vyřízením na </a:t>
            </a:r>
            <a:endParaRPr lang="cs-CZ" sz="2900" dirty="0" smtClean="0"/>
          </a:p>
          <a:p>
            <a:pPr marL="400050" lvl="1" indent="0">
              <a:buNone/>
            </a:pPr>
            <a:r>
              <a:rPr lang="cs-CZ" sz="2900" dirty="0"/>
              <a:t> </a:t>
            </a:r>
            <a:r>
              <a:rPr lang="cs-CZ" sz="2900" dirty="0" smtClean="0"/>
              <a:t>  přenosných </a:t>
            </a:r>
            <a:r>
              <a:rPr lang="cs-CZ" sz="2900" dirty="0"/>
              <a:t>technických nosičích dat v elektronickém systému spisové služby </a:t>
            </a:r>
            <a:endParaRPr lang="cs-CZ" sz="2900" dirty="0" smtClean="0"/>
          </a:p>
          <a:p>
            <a:pPr marL="400050" lvl="1" indent="0">
              <a:buNone/>
            </a:pPr>
            <a:r>
              <a:rPr lang="cs-CZ" sz="2900" dirty="0"/>
              <a:t> </a:t>
            </a:r>
            <a:r>
              <a:rPr lang="cs-CZ" sz="2900" dirty="0" smtClean="0"/>
              <a:t>  nebo </a:t>
            </a:r>
            <a:r>
              <a:rPr lang="cs-CZ" sz="2900" dirty="0"/>
              <a:t>jejich převedení podle § 6 odst. 1 a opatření doložkou podle § 24</a:t>
            </a:r>
            <a:r>
              <a:rPr lang="cs-CZ" sz="2900" dirty="0" smtClean="0"/>
              <a:t>.</a:t>
            </a:r>
          </a:p>
          <a:p>
            <a:pPr marL="400050" lvl="1" indent="0">
              <a:buNone/>
            </a:pPr>
            <a:endParaRPr lang="cs-CZ" sz="2900" dirty="0"/>
          </a:p>
          <a:p>
            <a:pPr marL="0" indent="0">
              <a:buNone/>
            </a:pPr>
            <a:r>
              <a:rPr lang="cs-CZ" sz="2900" i="1" dirty="0"/>
              <a:t>	</a:t>
            </a:r>
            <a:r>
              <a:rPr lang="cs-CZ" sz="2900" dirty="0" smtClean="0"/>
              <a:t>,</a:t>
            </a:r>
            <a:endParaRPr lang="cs-CZ" sz="2900" dirty="0"/>
          </a:p>
          <a:p>
            <a:pPr marL="0" indent="0">
              <a:buNone/>
            </a:pPr>
            <a:endParaRPr lang="cs-CZ" sz="1600" dirty="0"/>
          </a:p>
        </p:txBody>
      </p:sp>
    </p:spTree>
    <p:extLst>
      <p:ext uri="{BB962C8B-B14F-4D97-AF65-F5344CB8AC3E}">
        <p14:creationId xmlns:p14="http://schemas.microsoft.com/office/powerpoint/2010/main" val="1234644755"/>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700" dirty="0">
                <a:solidFill>
                  <a:srgbClr val="FF0000"/>
                </a:solidFill>
              </a:rPr>
              <a:t>Ukládání dokumentů</a:t>
            </a:r>
            <a:br>
              <a:rPr lang="cs-CZ" sz="2700" dirty="0">
                <a:solidFill>
                  <a:srgbClr val="FF0000"/>
                </a:solidFill>
              </a:rPr>
            </a:br>
            <a:r>
              <a:rPr lang="cs-CZ" sz="1800" dirty="0">
                <a:solidFill>
                  <a:srgbClr val="FF0000"/>
                </a:solidFill>
              </a:rPr>
              <a:t>§ 68 AZ, § 19 Vyhlášky</a:t>
            </a:r>
            <a:br>
              <a:rPr lang="cs-CZ" sz="1800" dirty="0">
                <a:solidFill>
                  <a:srgbClr val="FF0000"/>
                </a:solidFill>
              </a:rPr>
            </a:br>
            <a:endParaRPr lang="cs-CZ" sz="1800" dirty="0"/>
          </a:p>
        </p:txBody>
      </p:sp>
      <p:sp>
        <p:nvSpPr>
          <p:cNvPr id="5" name="Zástupný symbol pro obsah 4"/>
          <p:cNvSpPr>
            <a:spLocks noGrp="1"/>
          </p:cNvSpPr>
          <p:nvPr>
            <p:ph idx="1"/>
          </p:nvPr>
        </p:nvSpPr>
        <p:spPr>
          <a:xfrm>
            <a:off x="457200" y="1196752"/>
            <a:ext cx="8229600" cy="4929411"/>
          </a:xfrm>
        </p:spPr>
        <p:txBody>
          <a:bodyPr>
            <a:normAutofit/>
          </a:bodyPr>
          <a:lstStyle/>
          <a:p>
            <a:pPr marL="0" indent="0">
              <a:buNone/>
            </a:pPr>
            <a:r>
              <a:rPr lang="cs-CZ" sz="1800" i="1" dirty="0"/>
              <a:t>(3)</a:t>
            </a:r>
            <a:r>
              <a:rPr lang="cs-CZ" sz="1800" dirty="0"/>
              <a:t> </a:t>
            </a:r>
          </a:p>
          <a:p>
            <a:r>
              <a:rPr lang="cs-CZ" sz="1800" dirty="0"/>
              <a:t>Ve spisovně je vedena evidence uložených dokumentů a spisů obsahující zejména </a:t>
            </a:r>
          </a:p>
          <a:p>
            <a:pPr lvl="1"/>
            <a:r>
              <a:rPr lang="cs-CZ" sz="1800" dirty="0"/>
              <a:t>jejich stručný obsah (předmět, věc), </a:t>
            </a:r>
          </a:p>
          <a:p>
            <a:pPr lvl="1"/>
            <a:r>
              <a:rPr lang="cs-CZ" sz="1800" dirty="0"/>
              <a:t>označení příslušného spisového a skartačního plánu, </a:t>
            </a:r>
          </a:p>
          <a:p>
            <a:pPr lvl="1"/>
            <a:r>
              <a:rPr lang="cs-CZ" sz="1800" dirty="0"/>
              <a:t>spisové znaky a skartační režim. </a:t>
            </a:r>
          </a:p>
          <a:p>
            <a:r>
              <a:rPr lang="cs-CZ" sz="1800" dirty="0"/>
              <a:t>Pokud původce vykonává spisovou službu v elektronické podobě v elektronickém systému spisové služby, je evidence uložených dokumentů a spisů jeho součástí.</a:t>
            </a:r>
          </a:p>
          <a:p>
            <a:pPr marL="0" indent="0">
              <a:lnSpc>
                <a:spcPct val="120000"/>
              </a:lnSpc>
              <a:buNone/>
            </a:pPr>
            <a:endParaRPr lang="cs-CZ" sz="1800" i="1" dirty="0" smtClean="0"/>
          </a:p>
          <a:p>
            <a:pPr marL="0" indent="0">
              <a:lnSpc>
                <a:spcPct val="120000"/>
              </a:lnSpc>
              <a:buNone/>
            </a:pPr>
            <a:r>
              <a:rPr lang="cs-CZ" sz="1800" i="1" dirty="0" smtClean="0"/>
              <a:t>(</a:t>
            </a:r>
            <a:r>
              <a:rPr lang="cs-CZ" sz="1800" i="1" dirty="0"/>
              <a:t>4)</a:t>
            </a:r>
            <a:r>
              <a:rPr lang="cs-CZ" sz="1800" dirty="0"/>
              <a:t> </a:t>
            </a:r>
            <a:endParaRPr lang="cs-CZ" sz="1800" dirty="0" smtClean="0"/>
          </a:p>
          <a:p>
            <a:pPr>
              <a:lnSpc>
                <a:spcPct val="120000"/>
              </a:lnSpc>
            </a:pPr>
            <a:r>
              <a:rPr lang="cs-CZ" sz="1800" dirty="0" smtClean="0"/>
              <a:t>Spisovna </a:t>
            </a:r>
            <a:r>
              <a:rPr lang="cs-CZ" sz="1800" dirty="0"/>
              <a:t>vede evidenci o zapůjčování a nahlížení do dokumentů a spisů. </a:t>
            </a:r>
            <a:endParaRPr lang="cs-CZ" sz="1800" dirty="0" smtClean="0"/>
          </a:p>
          <a:p>
            <a:pPr>
              <a:lnSpc>
                <a:spcPct val="120000"/>
              </a:lnSpc>
            </a:pPr>
            <a:r>
              <a:rPr lang="cs-CZ" sz="1800" dirty="0" smtClean="0"/>
              <a:t>Pokud veřejnoprávní původce </a:t>
            </a:r>
            <a:r>
              <a:rPr lang="cs-CZ" sz="1800" dirty="0"/>
              <a:t>vykonává spisovou službu v elektronické podobě v elektronickém systému spisové služby, vede evidenci v tomto systému. </a:t>
            </a:r>
            <a:endParaRPr lang="cs-CZ" sz="1800" dirty="0" smtClean="0"/>
          </a:p>
          <a:p>
            <a:pPr>
              <a:lnSpc>
                <a:spcPct val="120000"/>
              </a:lnSpc>
            </a:pPr>
            <a:r>
              <a:rPr lang="cs-CZ" sz="1800" dirty="0"/>
              <a:t>P</a:t>
            </a:r>
            <a:r>
              <a:rPr lang="cs-CZ" sz="1800" dirty="0" smtClean="0"/>
              <a:t>ůvodce </a:t>
            </a:r>
            <a:r>
              <a:rPr lang="cs-CZ" sz="1800" dirty="0"/>
              <a:t>stanoví postup při zapůjčování a nahlížení do dokumentů a spisů a podrobnosti vedení evidence ve spisovém řádu.</a:t>
            </a:r>
          </a:p>
        </p:txBody>
      </p:sp>
    </p:spTree>
    <p:extLst>
      <p:ext uri="{BB962C8B-B14F-4D97-AF65-F5344CB8AC3E}">
        <p14:creationId xmlns:p14="http://schemas.microsoft.com/office/powerpoint/2010/main" val="2176111974"/>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850106"/>
          </a:xfrm>
        </p:spPr>
        <p:txBody>
          <a:bodyPr>
            <a:normAutofit fontScale="90000"/>
          </a:bodyPr>
          <a:lstStyle/>
          <a:p>
            <a:r>
              <a:rPr lang="cs-CZ" sz="2400" dirty="0">
                <a:solidFill>
                  <a:srgbClr val="FF0000"/>
                </a:solidFill>
              </a:rPr>
              <a:t>Ukládání dokumentů</a:t>
            </a:r>
            <a:br>
              <a:rPr lang="cs-CZ" sz="2400" dirty="0">
                <a:solidFill>
                  <a:srgbClr val="FF0000"/>
                </a:solidFill>
              </a:rPr>
            </a:br>
            <a:r>
              <a:rPr lang="cs-CZ" sz="1600" dirty="0">
                <a:solidFill>
                  <a:srgbClr val="FF0000"/>
                </a:solidFill>
              </a:rPr>
              <a:t>§ 68 AZ, § 19 Vyhlášky</a:t>
            </a:r>
            <a:br>
              <a:rPr lang="cs-CZ" sz="1600" dirty="0">
                <a:solidFill>
                  <a:srgbClr val="FF0000"/>
                </a:solidFill>
              </a:rPr>
            </a:br>
            <a:endParaRPr lang="cs-CZ" sz="1600" dirty="0"/>
          </a:p>
        </p:txBody>
      </p:sp>
      <p:sp>
        <p:nvSpPr>
          <p:cNvPr id="5" name="Zástupný symbol pro obsah 4"/>
          <p:cNvSpPr>
            <a:spLocks noGrp="1"/>
          </p:cNvSpPr>
          <p:nvPr>
            <p:ph idx="1"/>
          </p:nvPr>
        </p:nvSpPr>
        <p:spPr>
          <a:xfrm>
            <a:off x="457200" y="1268760"/>
            <a:ext cx="8229600" cy="4857403"/>
          </a:xfrm>
        </p:spPr>
        <p:txBody>
          <a:bodyPr>
            <a:noAutofit/>
          </a:bodyPr>
          <a:lstStyle/>
          <a:p>
            <a:r>
              <a:rPr lang="cs-CZ" sz="1800" dirty="0"/>
              <a:t>Budova, v níž je umístěna spisovna nebo správní archiv, musí splňovat tyto podmínky:</a:t>
            </a:r>
            <a:r>
              <a:rPr lang="cs-CZ" sz="1800" b="1" dirty="0"/>
              <a:t> </a:t>
            </a:r>
            <a:endParaRPr lang="cs-CZ" sz="1800" dirty="0"/>
          </a:p>
          <a:p>
            <a:pPr lvl="1">
              <a:buFont typeface="Calibri" pitchFamily="34" charset="0"/>
              <a:buAutoNum type="alphaLcParenR"/>
            </a:pPr>
            <a:r>
              <a:rPr lang="cs-CZ" sz="1800" dirty="0"/>
              <a:t>prostory pro ukládání dokumentů nesmí být ohroženy povodněmi,</a:t>
            </a:r>
            <a:r>
              <a:rPr lang="cs-CZ" sz="1800" b="1" dirty="0"/>
              <a:t> </a:t>
            </a:r>
            <a:endParaRPr lang="cs-CZ" sz="1800" dirty="0"/>
          </a:p>
          <a:p>
            <a:pPr lvl="1">
              <a:buFont typeface="Calibri" pitchFamily="34" charset="0"/>
              <a:buAutoNum type="alphaLcParenR"/>
            </a:pPr>
            <a:r>
              <a:rPr lang="cs-CZ" sz="1800" dirty="0"/>
              <a:t>musí pro ni být zpracována požární dokumentace a musí být vybavena ručními hasícími přístroji; v prostorách pro ukládání dokumentů musí být umístěny pouze práškové hasící přístroje,</a:t>
            </a:r>
          </a:p>
          <a:p>
            <a:pPr lvl="1">
              <a:buFont typeface="Calibri" pitchFamily="34" charset="0"/>
              <a:buAutoNum type="alphaLcParenR"/>
            </a:pPr>
            <a:r>
              <a:rPr lang="cs-CZ" sz="1800" dirty="0"/>
              <a:t>prostory pro ukládání dokumentů musí být zabezpečeny proti škodlivému působení přírodních vlivů a jevů vyvolaných činností člověka, a to zejména proti průniku vody, páry, dešťové a splaškové kanalizace, nebezpečných chemických a biologických látek nebo působení fyzikálních jevů a proti nadměrné prašnosti, které by mohly vést k poškození nebo zničení dokumentů, </a:t>
            </a:r>
          </a:p>
          <a:p>
            <a:pPr lvl="1">
              <a:buFont typeface="Calibri" pitchFamily="34" charset="0"/>
              <a:buAutoNum type="alphaLcParenR"/>
            </a:pPr>
            <a:r>
              <a:rPr lang="cs-CZ" sz="1800" dirty="0"/>
              <a:t>prostory pro ukládání dokumentů musí být vybaveny regály pro uložení dokumentů,</a:t>
            </a:r>
          </a:p>
          <a:p>
            <a:pPr lvl="1">
              <a:buFont typeface="Calibri" pitchFamily="34" charset="0"/>
              <a:buAutoNum type="alphaLcParenR"/>
            </a:pPr>
            <a:r>
              <a:rPr lang="cs-CZ" sz="1800" dirty="0"/>
              <a:t>prostory pro ukládání dokumentů musí být zajištěny proti vstupu nepovolané osoby.</a:t>
            </a:r>
          </a:p>
          <a:p>
            <a:pPr marL="0" indent="0">
              <a:buNone/>
            </a:pPr>
            <a:endParaRPr lang="cs-CZ" sz="1800" dirty="0"/>
          </a:p>
        </p:txBody>
      </p:sp>
    </p:spTree>
    <p:extLst>
      <p:ext uri="{BB962C8B-B14F-4D97-AF65-F5344CB8AC3E}">
        <p14:creationId xmlns:p14="http://schemas.microsoft.com/office/powerpoint/2010/main" val="390663983"/>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457200" y="274638"/>
            <a:ext cx="8229600" cy="994122"/>
          </a:xfrm>
        </p:spPr>
        <p:txBody>
          <a:bodyPr>
            <a:normAutofit fontScale="90000"/>
          </a:bodyPr>
          <a:lstStyle/>
          <a:p>
            <a:r>
              <a:rPr lang="cs-CZ" sz="2700" dirty="0">
                <a:solidFill>
                  <a:srgbClr val="FF0000"/>
                </a:solidFill>
              </a:rPr>
              <a:t>Ukládání dokumentů</a:t>
            </a:r>
            <a:br>
              <a:rPr lang="cs-CZ" sz="2700" dirty="0">
                <a:solidFill>
                  <a:srgbClr val="FF0000"/>
                </a:solidFill>
              </a:rPr>
            </a:br>
            <a:r>
              <a:rPr lang="cs-CZ" sz="2700" dirty="0">
                <a:solidFill>
                  <a:srgbClr val="FF0000"/>
                </a:solidFill>
              </a:rPr>
              <a:t>§ 68 AZ, § 19 Vyhlášky</a:t>
            </a:r>
            <a:r>
              <a:rPr lang="cs-CZ" dirty="0">
                <a:solidFill>
                  <a:srgbClr val="FF0000"/>
                </a:solidFill>
              </a:rPr>
              <a:t/>
            </a:r>
            <a:br>
              <a:rPr lang="cs-CZ" dirty="0">
                <a:solidFill>
                  <a:srgbClr val="FF0000"/>
                </a:solidFill>
              </a:rPr>
            </a:br>
            <a:endParaRPr lang="cs-CZ" dirty="0"/>
          </a:p>
        </p:txBody>
      </p:sp>
      <p:graphicFrame>
        <p:nvGraphicFramePr>
          <p:cNvPr id="9" name="Zástupný symbol pro obsah 8"/>
          <p:cNvGraphicFramePr>
            <a:graphicFrameLocks noGrp="1"/>
          </p:cNvGraphicFramePr>
          <p:nvPr>
            <p:ph sz="half" idx="1"/>
            <p:extLst>
              <p:ext uri="{D42A27DB-BD31-4B8C-83A1-F6EECF244321}">
                <p14:modId xmlns:p14="http://schemas.microsoft.com/office/powerpoint/2010/main" val="1266215755"/>
              </p:ext>
            </p:extLst>
          </p:nvPr>
        </p:nvGraphicFramePr>
        <p:xfrm>
          <a:off x="1489075" y="1268760"/>
          <a:ext cx="1974850" cy="5444993"/>
        </p:xfrm>
        <a:graphic>
          <a:graphicData uri="http://schemas.openxmlformats.org/drawingml/2006/table">
            <a:tbl>
              <a:tblPr>
                <a:tableStyleId>{5C22544A-7EE6-4342-B048-85BDC9FD1C3A}</a:tableStyleId>
              </a:tblPr>
              <a:tblGrid>
                <a:gridCol w="1974850"/>
              </a:tblGrid>
              <a:tr h="458252">
                <a:tc>
                  <a:txBody>
                    <a:bodyPr/>
                    <a:lstStyle/>
                    <a:p>
                      <a:pPr algn="ctr">
                        <a:lnSpc>
                          <a:spcPct val="107000"/>
                        </a:lnSpc>
                        <a:spcAft>
                          <a:spcPts val="800"/>
                        </a:spcAft>
                      </a:pPr>
                      <a:r>
                        <a:rPr lang="cs-CZ" sz="11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95655">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Spisový znak</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187288">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Název dokumentu</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2056">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Spouštěcí událost</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2056">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Skartační znak a lhůta</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2056">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ROK VYŘAZENÍ DOKUMENTU</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33238">
                <a:tc>
                  <a:txBody>
                    <a:bodyPr/>
                    <a:lstStyle/>
                    <a:p>
                      <a:pPr algn="ctr">
                        <a:lnSpc>
                          <a:spcPct val="107000"/>
                        </a:lnSpc>
                        <a:spcAft>
                          <a:spcPts val="800"/>
                        </a:spcAft>
                      </a:pPr>
                      <a:r>
                        <a:rPr lang="cs-CZ" sz="11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13" name="Zástupný symbol pro obsah 12"/>
          <p:cNvGraphicFramePr>
            <a:graphicFrameLocks noGrp="1"/>
          </p:cNvGraphicFramePr>
          <p:nvPr>
            <p:ph sz="half" idx="2"/>
            <p:extLst>
              <p:ext uri="{D42A27DB-BD31-4B8C-83A1-F6EECF244321}">
                <p14:modId xmlns:p14="http://schemas.microsoft.com/office/powerpoint/2010/main" val="868352663"/>
              </p:ext>
            </p:extLst>
          </p:nvPr>
        </p:nvGraphicFramePr>
        <p:xfrm>
          <a:off x="5684837" y="1268761"/>
          <a:ext cx="1965325" cy="5472606"/>
        </p:xfrm>
        <a:graphic>
          <a:graphicData uri="http://schemas.openxmlformats.org/drawingml/2006/table">
            <a:tbl>
              <a:tblPr>
                <a:tableStyleId>{5C22544A-7EE6-4342-B048-85BDC9FD1C3A}</a:tableStyleId>
              </a:tblPr>
              <a:tblGrid>
                <a:gridCol w="1965325"/>
              </a:tblGrid>
              <a:tr h="508136">
                <a:tc>
                  <a:txBody>
                    <a:bodyPr/>
                    <a:lstStyle/>
                    <a:p>
                      <a:pPr algn="ctr">
                        <a:lnSpc>
                          <a:spcPct val="107000"/>
                        </a:lnSpc>
                        <a:spcAft>
                          <a:spcPts val="800"/>
                        </a:spcAft>
                      </a:pPr>
                      <a:r>
                        <a:rPr lang="cs-CZ" sz="11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86733">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A1</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68915">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Projektová žádost </a:t>
                      </a:r>
                    </a:p>
                    <a:p>
                      <a:pPr algn="ctr">
                        <a:lnSpc>
                          <a:spcPct val="107000"/>
                        </a:lnSpc>
                        <a:spcAft>
                          <a:spcPts val="800"/>
                        </a:spcAft>
                      </a:pPr>
                      <a:r>
                        <a:rPr lang="cs-CZ" sz="1400" dirty="0">
                          <a:effectLst/>
                        </a:rPr>
                        <a:t>+ přílohy</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9468">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2012</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27589">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a:effectLst/>
                        </a:rPr>
                        <a:t>A 13</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72942">
                <a:tc>
                  <a:txBody>
                    <a:bodyPr/>
                    <a:lstStyle/>
                    <a:p>
                      <a:pPr algn="ctr">
                        <a:lnSpc>
                          <a:spcPct val="107000"/>
                        </a:lnSpc>
                        <a:spcAft>
                          <a:spcPts val="800"/>
                        </a:spcAft>
                      </a:pPr>
                      <a:r>
                        <a:rPr lang="cs-CZ" sz="1400" dirty="0">
                          <a:effectLst/>
                        </a:rPr>
                        <a:t> </a:t>
                      </a:r>
                    </a:p>
                    <a:p>
                      <a:pPr algn="ctr">
                        <a:lnSpc>
                          <a:spcPct val="107000"/>
                        </a:lnSpc>
                        <a:spcAft>
                          <a:spcPts val="800"/>
                        </a:spcAft>
                      </a:pPr>
                      <a:r>
                        <a:rPr lang="cs-CZ" sz="1400" dirty="0" smtClean="0">
                          <a:effectLst/>
                        </a:rPr>
                        <a:t>2026</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48823">
                <a:tc>
                  <a:txBody>
                    <a:bodyPr/>
                    <a:lstStyle/>
                    <a:p>
                      <a:pPr algn="ctr">
                        <a:lnSpc>
                          <a:spcPct val="107000"/>
                        </a:lnSpc>
                        <a:spcAft>
                          <a:spcPts val="800"/>
                        </a:spcAft>
                      </a:pPr>
                      <a:r>
                        <a:rPr lang="cs-CZ" sz="11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0"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38798176"/>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Postup při vyřazování dokumentů a podrobnosti skartačního </a:t>
            </a:r>
            <a:r>
              <a:rPr lang="cs-CZ" sz="2400" dirty="0" smtClean="0">
                <a:solidFill>
                  <a:srgbClr val="FF0000"/>
                </a:solidFill>
              </a:rPr>
              <a:t>řízení</a:t>
            </a:r>
            <a:br>
              <a:rPr lang="cs-CZ" sz="2400" dirty="0" smtClean="0">
                <a:solidFill>
                  <a:srgbClr val="FF0000"/>
                </a:solidFill>
              </a:rPr>
            </a:br>
            <a:r>
              <a:rPr lang="cs-CZ" sz="1800" dirty="0" smtClean="0">
                <a:solidFill>
                  <a:srgbClr val="FF0000"/>
                </a:solidFill>
              </a:rPr>
              <a:t>§ 7-15 AZ, § 20-21 vyhlášky </a:t>
            </a:r>
            <a:endParaRPr lang="cs-CZ" sz="1800" dirty="0">
              <a:solidFill>
                <a:srgbClr val="FF0000"/>
              </a:solidFill>
            </a:endParaRPr>
          </a:p>
        </p:txBody>
      </p:sp>
      <p:sp>
        <p:nvSpPr>
          <p:cNvPr id="3" name="Zástupný symbol pro obsah 2"/>
          <p:cNvSpPr>
            <a:spLocks noGrp="1"/>
          </p:cNvSpPr>
          <p:nvPr>
            <p:ph idx="1"/>
          </p:nvPr>
        </p:nvSpPr>
        <p:spPr>
          <a:xfrm>
            <a:off x="457200" y="1600200"/>
            <a:ext cx="8229600" cy="4925144"/>
          </a:xfrm>
        </p:spPr>
        <p:txBody>
          <a:bodyPr>
            <a:normAutofit lnSpcReduction="10000"/>
          </a:bodyPr>
          <a:lstStyle/>
          <a:p>
            <a:pPr marL="0" indent="0" algn="ctr">
              <a:buNone/>
            </a:pPr>
            <a:r>
              <a:rPr lang="cs-CZ" sz="1800" dirty="0">
                <a:solidFill>
                  <a:srgbClr val="FF0000"/>
                </a:solidFill>
              </a:rPr>
              <a:t>§ 20</a:t>
            </a:r>
          </a:p>
          <a:p>
            <a:pPr marL="0" indent="0">
              <a:buNone/>
            </a:pPr>
            <a:r>
              <a:rPr lang="cs-CZ" sz="1800" dirty="0" smtClean="0"/>
              <a:t>Veřejnoprávní </a:t>
            </a:r>
            <a:r>
              <a:rPr lang="cs-CZ" sz="1800" dirty="0"/>
              <a:t>původce zařadí do skartačního </a:t>
            </a:r>
            <a:r>
              <a:rPr lang="cs-CZ" sz="1800" dirty="0" smtClean="0"/>
              <a:t>řízení</a:t>
            </a:r>
          </a:p>
          <a:p>
            <a:r>
              <a:rPr lang="cs-CZ" sz="1800" dirty="0" smtClean="0"/>
              <a:t> </a:t>
            </a:r>
            <a:r>
              <a:rPr lang="cs-CZ" sz="1800" dirty="0"/>
              <a:t>dokumenty a spisy, kterým uplynula skartační lhůta, nejde-li o převáděné dokumenty podle § 6 odst. 1 a dokumenty převáděné autorizovanou konverzí dokumentů podle § 6 odst. 2. </a:t>
            </a:r>
            <a:endParaRPr lang="cs-CZ" sz="1800" dirty="0" smtClean="0"/>
          </a:p>
          <a:p>
            <a:r>
              <a:rPr lang="cs-CZ" sz="1800" dirty="0" smtClean="0"/>
              <a:t>také </a:t>
            </a:r>
            <a:r>
              <a:rPr lang="cs-CZ" sz="1800" dirty="0"/>
              <a:t>úřední razítka vyřazená z </a:t>
            </a:r>
            <a:r>
              <a:rPr lang="cs-CZ" sz="1800" dirty="0" smtClean="0"/>
              <a:t>evidence</a:t>
            </a:r>
            <a:endParaRPr lang="cs-CZ" sz="1800" dirty="0"/>
          </a:p>
          <a:p>
            <a:r>
              <a:rPr lang="cs-CZ" sz="1800" dirty="0" smtClean="0"/>
              <a:t>dokumenty </a:t>
            </a:r>
            <a:r>
              <a:rPr lang="cs-CZ" sz="1800" dirty="0"/>
              <a:t>obsahující utajované </a:t>
            </a:r>
            <a:r>
              <a:rPr lang="cs-CZ" sz="1800" dirty="0" smtClean="0"/>
              <a:t>informace, </a:t>
            </a:r>
            <a:r>
              <a:rPr lang="cs-CZ" sz="1800" dirty="0"/>
              <a:t>které byly označeny skartačním znakem „S“, bez zrušení stupně utajení; </a:t>
            </a:r>
            <a:endParaRPr lang="cs-CZ" sz="1800" dirty="0" smtClean="0"/>
          </a:p>
          <a:p>
            <a:pPr lvl="1"/>
            <a:r>
              <a:rPr lang="cs-CZ" sz="1800" dirty="0" smtClean="0"/>
              <a:t>pokud </a:t>
            </a:r>
            <a:r>
              <a:rPr lang="cs-CZ" sz="1800" dirty="0"/>
              <a:t>je pro účely posouzení dokumentů v rámci skartačního řízení nutné seznámit se s jejich obsahem a k jejich výběru není oprávněn příslušný bezpečnostní archiv, veřejnoprávní původce tyto dokumenty ze skartačního řízení vyřadí, změní u nich skartační lhůtu a zařadí je do skartačního řízení po zrušení stupně utajení a pominutí důvodu pro utajení informace. Veřejnoprávní původce nezařadí do skartačního řízení dokumenty obsahující utajované informace, které byly označeny skartačním znakem „A“, u nichž nelze zrušit stupeň utajení, po dobu trvání důvodů utajení, pokud není k jejich výběru oprávněn příslušný bezpečnostní archiv</a:t>
            </a:r>
            <a:r>
              <a:rPr lang="cs-CZ" sz="1800" dirty="0" smtClean="0"/>
              <a:t>.</a:t>
            </a:r>
            <a:endParaRPr lang="cs-CZ" sz="1800" dirty="0"/>
          </a:p>
        </p:txBody>
      </p:sp>
    </p:spTree>
    <p:extLst>
      <p:ext uri="{BB962C8B-B14F-4D97-AF65-F5344CB8AC3E}">
        <p14:creationId xmlns:p14="http://schemas.microsoft.com/office/powerpoint/2010/main" val="142902277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Postup při vyřazování dokumentů a podrobnosti skartačního řízení</a:t>
            </a:r>
            <a:br>
              <a:rPr lang="cs-CZ" sz="2400" dirty="0">
                <a:solidFill>
                  <a:srgbClr val="FF0000"/>
                </a:solidFill>
              </a:rPr>
            </a:br>
            <a:r>
              <a:rPr lang="cs-CZ" sz="1600" dirty="0" smtClean="0">
                <a:solidFill>
                  <a:srgbClr val="FF0000"/>
                </a:solidFill>
              </a:rPr>
              <a:t>§ 7-15 AZ, § </a:t>
            </a:r>
            <a:r>
              <a:rPr lang="cs-CZ" sz="1600" dirty="0">
                <a:solidFill>
                  <a:srgbClr val="FF0000"/>
                </a:solidFill>
              </a:rPr>
              <a:t>20-21 vyhlášky </a:t>
            </a:r>
            <a:endParaRPr lang="cs-CZ" sz="1600" dirty="0"/>
          </a:p>
        </p:txBody>
      </p:sp>
      <p:sp>
        <p:nvSpPr>
          <p:cNvPr id="3" name="Zástupný symbol pro obsah 2"/>
          <p:cNvSpPr>
            <a:spLocks noGrp="1"/>
          </p:cNvSpPr>
          <p:nvPr>
            <p:ph idx="1"/>
          </p:nvPr>
        </p:nvSpPr>
        <p:spPr>
          <a:xfrm>
            <a:off x="457200" y="1417638"/>
            <a:ext cx="8229600" cy="5251722"/>
          </a:xfrm>
        </p:spPr>
        <p:txBody>
          <a:bodyPr>
            <a:normAutofit fontScale="25000" lnSpcReduction="20000"/>
          </a:bodyPr>
          <a:lstStyle/>
          <a:p>
            <a:pPr marL="0" indent="0">
              <a:buNone/>
            </a:pPr>
            <a:r>
              <a:rPr lang="cs-CZ" sz="7200" i="1" dirty="0"/>
              <a:t>(3)</a:t>
            </a:r>
            <a:r>
              <a:rPr lang="cs-CZ" sz="7200" dirty="0"/>
              <a:t> </a:t>
            </a:r>
            <a:endParaRPr lang="cs-CZ" sz="7200" dirty="0" smtClean="0"/>
          </a:p>
          <a:p>
            <a:r>
              <a:rPr lang="cs-CZ" sz="7200" dirty="0" smtClean="0"/>
              <a:t>Způsob </a:t>
            </a:r>
            <a:r>
              <a:rPr lang="cs-CZ" sz="7200" dirty="0"/>
              <a:t>přípravy a průběh skartačního </a:t>
            </a:r>
            <a:r>
              <a:rPr lang="cs-CZ" sz="7200" dirty="0" smtClean="0"/>
              <a:t>řízení je stanoven </a:t>
            </a:r>
            <a:r>
              <a:rPr lang="cs-CZ" sz="7200" dirty="0"/>
              <a:t>ve spisovém řádu. </a:t>
            </a:r>
            <a:endParaRPr lang="cs-CZ" sz="7200" dirty="0" smtClean="0"/>
          </a:p>
          <a:p>
            <a:r>
              <a:rPr lang="cs-CZ" sz="7200" dirty="0" smtClean="0"/>
              <a:t>Přípravy </a:t>
            </a:r>
            <a:r>
              <a:rPr lang="cs-CZ" sz="7200" dirty="0"/>
              <a:t>skartačního řízení se vždy účastní fyzická osoba </a:t>
            </a:r>
            <a:r>
              <a:rPr lang="cs-CZ" sz="7200" dirty="0" smtClean="0"/>
              <a:t>odpovědná </a:t>
            </a:r>
            <a:r>
              <a:rPr lang="cs-CZ" sz="7200" dirty="0"/>
              <a:t>za provedení skartačního řízení, popřípadě fyzická osoba pověřená vedením spisovny nebo správního archivu. </a:t>
            </a:r>
            <a:endParaRPr lang="cs-CZ" sz="7200" dirty="0" smtClean="0"/>
          </a:p>
          <a:p>
            <a:r>
              <a:rPr lang="cs-CZ" sz="7200" dirty="0" smtClean="0"/>
              <a:t>Pokud původce </a:t>
            </a:r>
            <a:r>
              <a:rPr lang="cs-CZ" sz="7200" dirty="0"/>
              <a:t>zařadí do skartačního řízení dokumenty obsahující utajované informace, u nichž nelze zrušit stupeň utajení, jeho přípravy a průběhu se účastní pouze fyzické osoby, které splňují podmínky přístupu k utajované informaci pro stupeň utajení, který mají dokumenty s nejvyšším stupněm utajení zařazené do skartačního řízení</a:t>
            </a:r>
            <a:r>
              <a:rPr lang="cs-CZ" sz="7200" dirty="0" smtClean="0"/>
              <a:t>.</a:t>
            </a:r>
          </a:p>
          <a:p>
            <a:pPr marL="0" indent="0">
              <a:buNone/>
            </a:pPr>
            <a:endParaRPr lang="cs-CZ" sz="7200" dirty="0"/>
          </a:p>
          <a:p>
            <a:pPr marL="0" indent="0">
              <a:buNone/>
            </a:pPr>
            <a:r>
              <a:rPr lang="cs-CZ" sz="7200" i="1" dirty="0"/>
              <a:t>(4)</a:t>
            </a:r>
            <a:r>
              <a:rPr lang="cs-CZ" sz="7200" dirty="0"/>
              <a:t> </a:t>
            </a:r>
            <a:endParaRPr lang="cs-CZ" sz="7200" dirty="0" smtClean="0"/>
          </a:p>
          <a:p>
            <a:r>
              <a:rPr lang="cs-CZ" sz="7200" dirty="0" smtClean="0"/>
              <a:t>Veřejnoprávní </a:t>
            </a:r>
            <a:r>
              <a:rPr lang="cs-CZ" sz="7200" dirty="0"/>
              <a:t>původce sestaví zpravidla z evidence dokumentů vedené v listinné podobě seznam dokumentů určených k posouzení ve skartačním řízení. </a:t>
            </a:r>
            <a:endParaRPr lang="cs-CZ" sz="7200" dirty="0" smtClean="0"/>
          </a:p>
          <a:p>
            <a:r>
              <a:rPr lang="cs-CZ" sz="7200" dirty="0" smtClean="0"/>
              <a:t>V </a:t>
            </a:r>
            <a:r>
              <a:rPr lang="cs-CZ" sz="7200" dirty="0"/>
              <a:t>seznamu dokumentů, které uspořádá podle spisových znaků, </a:t>
            </a:r>
            <a:r>
              <a:rPr lang="cs-CZ" sz="7200" dirty="0" smtClean="0"/>
              <a:t>původce </a:t>
            </a:r>
            <a:r>
              <a:rPr lang="cs-CZ" sz="7200" dirty="0"/>
              <a:t>uvede odděleně dokumenty se skartačním znakem „A“ a dokumenty se skartačním znakem „S“. Dokumenty se skartačním znakem „V“ </a:t>
            </a:r>
            <a:r>
              <a:rPr lang="cs-CZ" sz="7200" dirty="0" smtClean="0"/>
              <a:t>původce </a:t>
            </a:r>
            <a:r>
              <a:rPr lang="cs-CZ" sz="7200" dirty="0"/>
              <a:t>posoudí a zařadí k dokumentům se skartačním znakem „A“ nebo k dokumentům se skartačním znakem „S“. </a:t>
            </a:r>
            <a:r>
              <a:rPr lang="cs-CZ" sz="7200" b="1" dirty="0"/>
              <a:t>V </a:t>
            </a:r>
            <a:r>
              <a:rPr lang="cs-CZ" sz="7200" b="1" dirty="0" smtClean="0"/>
              <a:t>seznamu </a:t>
            </a:r>
            <a:r>
              <a:rPr lang="cs-CZ" sz="7200" b="1" dirty="0"/>
              <a:t>původce dále uvede zejména celkový rozsah zařazených dokumentů a spisů</a:t>
            </a:r>
            <a:r>
              <a:rPr lang="cs-CZ" sz="7200" dirty="0"/>
              <a:t>, charakteristiku obsahu dokumentů a spisů, období, z něhož pocházejí (rozsah let), jejich skartační režim a odkaz na označení jejich uložení při skartačním řízení.</a:t>
            </a:r>
          </a:p>
          <a:p>
            <a:pPr marL="0" indent="0">
              <a:buNone/>
            </a:pPr>
            <a:endParaRPr lang="cs-CZ" sz="1800" dirty="0"/>
          </a:p>
        </p:txBody>
      </p:sp>
    </p:spTree>
    <p:extLst>
      <p:ext uri="{BB962C8B-B14F-4D97-AF65-F5344CB8AC3E}">
        <p14:creationId xmlns:p14="http://schemas.microsoft.com/office/powerpoint/2010/main" val="2193112472"/>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Postup při vyřazování dokumentů a podrobnosti skartačního řízení</a:t>
            </a:r>
            <a:br>
              <a:rPr lang="cs-CZ" sz="2400" dirty="0">
                <a:solidFill>
                  <a:srgbClr val="FF0000"/>
                </a:solidFill>
              </a:rPr>
            </a:br>
            <a:r>
              <a:rPr lang="cs-CZ" sz="1600" dirty="0" smtClean="0">
                <a:solidFill>
                  <a:srgbClr val="FF0000"/>
                </a:solidFill>
              </a:rPr>
              <a:t>§ 7-15 AZ, § </a:t>
            </a:r>
            <a:r>
              <a:rPr lang="cs-CZ" sz="1600" dirty="0">
                <a:solidFill>
                  <a:srgbClr val="FF0000"/>
                </a:solidFill>
              </a:rPr>
              <a:t>20-21 vyhlášky </a:t>
            </a:r>
            <a:endParaRPr lang="cs-CZ" sz="1600" dirty="0"/>
          </a:p>
        </p:txBody>
      </p:sp>
      <p:sp>
        <p:nvSpPr>
          <p:cNvPr id="3" name="Zástupný symbol pro obsah 2"/>
          <p:cNvSpPr>
            <a:spLocks noGrp="1"/>
          </p:cNvSpPr>
          <p:nvPr>
            <p:ph idx="1"/>
          </p:nvPr>
        </p:nvSpPr>
        <p:spPr/>
        <p:txBody>
          <a:bodyPr>
            <a:normAutofit/>
          </a:bodyPr>
          <a:lstStyle/>
          <a:p>
            <a:pPr marL="0" indent="0">
              <a:buNone/>
            </a:pPr>
            <a:r>
              <a:rPr lang="cs-CZ" sz="1800" i="1" dirty="0"/>
              <a:t>(5)</a:t>
            </a:r>
            <a:r>
              <a:rPr lang="cs-CZ" sz="1800" dirty="0"/>
              <a:t> Veřejnoprávní původce sestaví z elektronického systému spisové služby nebo ze </a:t>
            </a:r>
            <a:endParaRPr lang="cs-CZ" sz="1800" dirty="0" smtClean="0"/>
          </a:p>
          <a:p>
            <a:pPr marL="0" indent="0">
              <a:buNone/>
            </a:pPr>
            <a:r>
              <a:rPr lang="cs-CZ" sz="1800" dirty="0"/>
              <a:t> </a:t>
            </a:r>
            <a:r>
              <a:rPr lang="cs-CZ" sz="1800" dirty="0" smtClean="0"/>
              <a:t>     samostatné </a:t>
            </a:r>
            <a:r>
              <a:rPr lang="cs-CZ" sz="1800" dirty="0"/>
              <a:t>evidence dokumentů vedené v elektronické podobě seznam </a:t>
            </a:r>
            <a:endParaRPr lang="cs-CZ" sz="1800" dirty="0" smtClean="0"/>
          </a:p>
          <a:p>
            <a:pPr marL="0" indent="0">
              <a:buNone/>
            </a:pPr>
            <a:r>
              <a:rPr lang="cs-CZ" sz="1800" dirty="0"/>
              <a:t> </a:t>
            </a:r>
            <a:r>
              <a:rPr lang="cs-CZ" sz="1800" dirty="0" smtClean="0"/>
              <a:t>     dokumentů </a:t>
            </a:r>
            <a:r>
              <a:rPr lang="cs-CZ" sz="1800" dirty="0"/>
              <a:t>určených k posouzení ve skartačním řízení. Tento seznam je tvořen </a:t>
            </a:r>
            <a:endParaRPr lang="cs-CZ" sz="1800" dirty="0" smtClean="0"/>
          </a:p>
          <a:p>
            <a:pPr marL="0" indent="0">
              <a:buNone/>
            </a:pPr>
            <a:r>
              <a:rPr lang="cs-CZ" sz="1800" dirty="0"/>
              <a:t> </a:t>
            </a:r>
            <a:r>
              <a:rPr lang="cs-CZ" sz="1800" dirty="0" smtClean="0"/>
              <a:t>     podle </a:t>
            </a:r>
            <a:r>
              <a:rPr lang="cs-CZ" sz="1800" dirty="0"/>
              <a:t>schématu XML pro vytvoření datového balíčku SIP stanoveného národním </a:t>
            </a:r>
            <a:endParaRPr lang="cs-CZ" sz="1800" dirty="0" smtClean="0"/>
          </a:p>
          <a:p>
            <a:pPr marL="0" indent="0">
              <a:buNone/>
            </a:pPr>
            <a:r>
              <a:rPr lang="cs-CZ" sz="1800" dirty="0"/>
              <a:t> </a:t>
            </a:r>
            <a:r>
              <a:rPr lang="cs-CZ" sz="1800" dirty="0" smtClean="0"/>
              <a:t>     standardem </a:t>
            </a:r>
            <a:r>
              <a:rPr lang="cs-CZ" sz="1800" dirty="0"/>
              <a:t>a obsahuje </a:t>
            </a:r>
            <a:r>
              <a:rPr lang="cs-CZ" sz="1800" dirty="0" err="1"/>
              <a:t>metadata</a:t>
            </a:r>
            <a:r>
              <a:rPr lang="cs-CZ" sz="1800" dirty="0"/>
              <a:t> podle schématu XML pro zaznamenání </a:t>
            </a:r>
            <a:endParaRPr lang="cs-CZ" sz="1800" dirty="0" smtClean="0"/>
          </a:p>
          <a:p>
            <a:pPr marL="0" indent="0">
              <a:buNone/>
            </a:pPr>
            <a:r>
              <a:rPr lang="cs-CZ" sz="1800" dirty="0"/>
              <a:t> </a:t>
            </a:r>
            <a:r>
              <a:rPr lang="cs-CZ" sz="1800" dirty="0" smtClean="0"/>
              <a:t>     popisných </a:t>
            </a:r>
            <a:r>
              <a:rPr lang="cs-CZ" sz="1800" dirty="0" err="1" smtClean="0"/>
              <a:t>metadat</a:t>
            </a:r>
            <a:r>
              <a:rPr lang="cs-CZ" sz="1800" dirty="0" smtClean="0"/>
              <a:t> </a:t>
            </a:r>
            <a:r>
              <a:rPr lang="cs-CZ" sz="1800" dirty="0"/>
              <a:t>uvnitř datového balíčku SIP stanoveného národním </a:t>
            </a:r>
            <a:endParaRPr lang="cs-CZ" sz="1800" dirty="0" smtClean="0"/>
          </a:p>
          <a:p>
            <a:pPr marL="0" indent="0">
              <a:buNone/>
            </a:pPr>
            <a:r>
              <a:rPr lang="cs-CZ" sz="1800" dirty="0"/>
              <a:t> </a:t>
            </a:r>
            <a:r>
              <a:rPr lang="cs-CZ" sz="1800" dirty="0" smtClean="0"/>
              <a:t>     standardem.</a:t>
            </a:r>
          </a:p>
          <a:p>
            <a:pPr marL="0" indent="0">
              <a:buNone/>
            </a:pPr>
            <a:endParaRPr lang="cs-CZ" sz="1800" dirty="0"/>
          </a:p>
          <a:p>
            <a:pPr marL="0" indent="0">
              <a:buNone/>
            </a:pPr>
            <a:endParaRPr lang="cs-CZ" sz="1800" dirty="0"/>
          </a:p>
        </p:txBody>
      </p:sp>
    </p:spTree>
    <p:extLst>
      <p:ext uri="{BB962C8B-B14F-4D97-AF65-F5344CB8AC3E}">
        <p14:creationId xmlns:p14="http://schemas.microsoft.com/office/powerpoint/2010/main" val="127684113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Postup při vyřazování dokumentů a podrobnosti skartačního řízení</a:t>
            </a:r>
            <a:br>
              <a:rPr lang="cs-CZ" sz="2400" dirty="0">
                <a:solidFill>
                  <a:srgbClr val="FF0000"/>
                </a:solidFill>
              </a:rPr>
            </a:br>
            <a:r>
              <a:rPr lang="cs-CZ" sz="1600" dirty="0" smtClean="0">
                <a:solidFill>
                  <a:srgbClr val="FF0000"/>
                </a:solidFill>
              </a:rPr>
              <a:t>§ 7-15 AZ, § </a:t>
            </a:r>
            <a:r>
              <a:rPr lang="cs-CZ" sz="1600" dirty="0">
                <a:solidFill>
                  <a:srgbClr val="FF0000"/>
                </a:solidFill>
              </a:rPr>
              <a:t>20-21 vyhlášky </a:t>
            </a:r>
            <a:endParaRPr lang="cs-CZ" sz="1600" dirty="0"/>
          </a:p>
        </p:txBody>
      </p:sp>
      <p:sp>
        <p:nvSpPr>
          <p:cNvPr id="3" name="Zástupný symbol pro obsah 2"/>
          <p:cNvSpPr>
            <a:spLocks noGrp="1"/>
          </p:cNvSpPr>
          <p:nvPr>
            <p:ph idx="1"/>
          </p:nvPr>
        </p:nvSpPr>
        <p:spPr>
          <a:xfrm>
            <a:off x="457200" y="1600200"/>
            <a:ext cx="8229600" cy="4997152"/>
          </a:xfrm>
        </p:spPr>
        <p:txBody>
          <a:bodyPr>
            <a:normAutofit fontScale="92500" lnSpcReduction="20000"/>
          </a:bodyPr>
          <a:lstStyle/>
          <a:p>
            <a:pPr marL="0" indent="0" algn="ctr">
              <a:buNone/>
            </a:pPr>
            <a:r>
              <a:rPr lang="cs-CZ" sz="1900" dirty="0">
                <a:solidFill>
                  <a:srgbClr val="FF0000"/>
                </a:solidFill>
              </a:rPr>
              <a:t>§ 21</a:t>
            </a:r>
          </a:p>
          <a:p>
            <a:pPr marL="0" indent="0">
              <a:buNone/>
            </a:pPr>
            <a:r>
              <a:rPr lang="cs-CZ" sz="1900" i="1" dirty="0" smtClean="0"/>
              <a:t>(1)</a:t>
            </a:r>
            <a:r>
              <a:rPr lang="cs-CZ" sz="1900" dirty="0" smtClean="0"/>
              <a:t> Veřejnoprávní původce </a:t>
            </a:r>
            <a:r>
              <a:rPr lang="cs-CZ" sz="1900" dirty="0"/>
              <a:t>předloží </a:t>
            </a:r>
            <a:r>
              <a:rPr lang="cs-CZ" sz="1900" dirty="0" smtClean="0"/>
              <a:t>skartační </a:t>
            </a:r>
            <a:r>
              <a:rPr lang="cs-CZ" sz="1900" dirty="0"/>
              <a:t>návrh na vyřazení dokumentů, spisů a </a:t>
            </a:r>
            <a:endParaRPr lang="cs-CZ" sz="1900" dirty="0" smtClean="0"/>
          </a:p>
          <a:p>
            <a:pPr marL="0" indent="0">
              <a:buNone/>
            </a:pPr>
            <a:r>
              <a:rPr lang="cs-CZ" sz="1900" dirty="0" smtClean="0"/>
              <a:t>      úředních </a:t>
            </a:r>
            <a:r>
              <a:rPr lang="cs-CZ" sz="1900" dirty="0"/>
              <a:t>razítek, včetně </a:t>
            </a:r>
            <a:r>
              <a:rPr lang="cs-CZ" sz="1900" dirty="0" smtClean="0"/>
              <a:t>seznamů </a:t>
            </a:r>
            <a:r>
              <a:rPr lang="cs-CZ" sz="1900" dirty="0"/>
              <a:t>příslušnému archivu</a:t>
            </a:r>
            <a:r>
              <a:rPr lang="cs-CZ" sz="1900" dirty="0" smtClean="0"/>
              <a:t>.</a:t>
            </a:r>
          </a:p>
          <a:p>
            <a:pPr marL="0" indent="0">
              <a:buNone/>
            </a:pPr>
            <a:endParaRPr lang="cs-CZ" sz="1900" dirty="0"/>
          </a:p>
          <a:p>
            <a:pPr marL="0" indent="0">
              <a:buNone/>
            </a:pPr>
            <a:r>
              <a:rPr lang="cs-CZ" sz="1900" i="1" dirty="0"/>
              <a:t>(2)</a:t>
            </a:r>
            <a:r>
              <a:rPr lang="cs-CZ" sz="1900" dirty="0"/>
              <a:t> Příslušný archiv provede na základě předloženého skartačního návrhu odbornou </a:t>
            </a:r>
            <a:endParaRPr lang="cs-CZ" sz="1900" dirty="0" smtClean="0"/>
          </a:p>
          <a:p>
            <a:pPr marL="0" indent="0">
              <a:buNone/>
            </a:pPr>
            <a:r>
              <a:rPr lang="cs-CZ" sz="1900" dirty="0"/>
              <a:t> </a:t>
            </a:r>
            <a:r>
              <a:rPr lang="cs-CZ" sz="1900" dirty="0" smtClean="0"/>
              <a:t>     archivní </a:t>
            </a:r>
            <a:r>
              <a:rPr lang="cs-CZ" sz="1900" dirty="0"/>
              <a:t>prohlídku dokumentů, spisů a úředních razítek navrhovaných k vyřazení. </a:t>
            </a:r>
            <a:endParaRPr lang="cs-CZ" sz="1900" dirty="0" smtClean="0"/>
          </a:p>
          <a:p>
            <a:pPr marL="0" indent="0">
              <a:buNone/>
            </a:pPr>
            <a:r>
              <a:rPr lang="cs-CZ" sz="1900" dirty="0"/>
              <a:t> </a:t>
            </a:r>
            <a:r>
              <a:rPr lang="cs-CZ" sz="1900" dirty="0" smtClean="0"/>
              <a:t>     Při </a:t>
            </a:r>
            <a:r>
              <a:rPr lang="cs-CZ" sz="1900" dirty="0"/>
              <a:t>odborné archivní prohlídce</a:t>
            </a:r>
          </a:p>
          <a:p>
            <a:pPr marL="400050" lvl="1" indent="0">
              <a:buNone/>
            </a:pPr>
            <a:r>
              <a:rPr lang="cs-CZ" sz="1900" i="1" dirty="0"/>
              <a:t>a)</a:t>
            </a:r>
            <a:r>
              <a:rPr lang="cs-CZ" sz="1900" dirty="0"/>
              <a:t> posoudí, zda dokumenty a spisy se skartačním znakem „A“ odpovídají požadavkům stanoveným zákonem k výběru za archiválie; pokud zjistí, že trvalou hodnotu nemají, přeřadí je k dokumentům a spisům navrženým ke zničení,</a:t>
            </a:r>
          </a:p>
          <a:p>
            <a:pPr marL="400050" lvl="1" indent="0">
              <a:buNone/>
            </a:pPr>
            <a:r>
              <a:rPr lang="cs-CZ" sz="1900" i="1" dirty="0"/>
              <a:t>b)</a:t>
            </a:r>
            <a:r>
              <a:rPr lang="cs-CZ" sz="1900" dirty="0"/>
              <a:t> posoudí, zda dokumenty a spisy se skartačním znakem „S“ nemají trvalou hodnotu; pokud zjistí, že trvalou hodnotu mají, přeřadí je mezi dokumenty a spisy navržené k výběru za archiválie,</a:t>
            </a:r>
          </a:p>
          <a:p>
            <a:pPr marL="400050" lvl="1" indent="0">
              <a:buNone/>
            </a:pPr>
            <a:r>
              <a:rPr lang="cs-CZ" sz="1900" i="1" dirty="0"/>
              <a:t>c)</a:t>
            </a:r>
            <a:r>
              <a:rPr lang="cs-CZ" sz="1900" dirty="0"/>
              <a:t> posoudí zařazení dokumentů a spisů se skartačním znakem „V“ mezi dokumenty a spisy navržené k výběru za archiválie nebo navržené ke zničení,</a:t>
            </a:r>
          </a:p>
          <a:p>
            <a:pPr marL="400050" lvl="1" indent="0">
              <a:buNone/>
            </a:pPr>
            <a:r>
              <a:rPr lang="cs-CZ" sz="1900" i="1" dirty="0"/>
              <a:t>d)</a:t>
            </a:r>
            <a:r>
              <a:rPr lang="cs-CZ" sz="1900" dirty="0"/>
              <a:t> posoudí, zda úřední razítka zařazená do skartačního řízení mají trvalou hodnotu,</a:t>
            </a:r>
          </a:p>
          <a:p>
            <a:pPr marL="400050" lvl="1" indent="0">
              <a:buNone/>
            </a:pPr>
            <a:r>
              <a:rPr lang="cs-CZ" sz="1900" i="1" dirty="0"/>
              <a:t>e)</a:t>
            </a:r>
            <a:r>
              <a:rPr lang="cs-CZ" sz="1900" dirty="0"/>
              <a:t> stanoví v součinnosti s veřejnoprávním původcem dobu a způsob předání archiválií k uložení do příslušného archivu.</a:t>
            </a:r>
          </a:p>
          <a:p>
            <a:pPr marL="0" indent="0">
              <a:buNone/>
            </a:pPr>
            <a:endParaRPr lang="cs-CZ" sz="1800" dirty="0"/>
          </a:p>
        </p:txBody>
      </p:sp>
    </p:spTree>
    <p:extLst>
      <p:ext uri="{BB962C8B-B14F-4D97-AF65-F5344CB8AC3E}">
        <p14:creationId xmlns:p14="http://schemas.microsoft.com/office/powerpoint/2010/main" val="3275321241"/>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Postup při vyřazování dokumentů a podrobnosti skartačního řízení</a:t>
            </a:r>
            <a:br>
              <a:rPr lang="cs-CZ" sz="2400" dirty="0">
                <a:solidFill>
                  <a:srgbClr val="FF0000"/>
                </a:solidFill>
              </a:rPr>
            </a:br>
            <a:r>
              <a:rPr lang="cs-CZ" sz="1600" dirty="0" smtClean="0">
                <a:solidFill>
                  <a:srgbClr val="FF0000"/>
                </a:solidFill>
              </a:rPr>
              <a:t>§ 7-15 AZ, § </a:t>
            </a:r>
            <a:r>
              <a:rPr lang="cs-CZ" sz="1600" dirty="0">
                <a:solidFill>
                  <a:srgbClr val="FF0000"/>
                </a:solidFill>
              </a:rPr>
              <a:t>20-21 vyhlášky </a:t>
            </a:r>
            <a:endParaRPr lang="cs-CZ" sz="1600" dirty="0"/>
          </a:p>
        </p:txBody>
      </p:sp>
      <p:sp>
        <p:nvSpPr>
          <p:cNvPr id="3" name="Zástupný symbol pro obsah 2"/>
          <p:cNvSpPr>
            <a:spLocks noGrp="1"/>
          </p:cNvSpPr>
          <p:nvPr>
            <p:ph idx="1"/>
          </p:nvPr>
        </p:nvSpPr>
        <p:spPr>
          <a:xfrm>
            <a:off x="457200" y="1600200"/>
            <a:ext cx="8229600" cy="4997152"/>
          </a:xfrm>
        </p:spPr>
        <p:txBody>
          <a:bodyPr>
            <a:normAutofit/>
          </a:bodyPr>
          <a:lstStyle/>
          <a:p>
            <a:pPr marL="0" indent="0">
              <a:buNone/>
            </a:pPr>
            <a:r>
              <a:rPr lang="cs-CZ" sz="1800" i="1" dirty="0"/>
              <a:t>(3)</a:t>
            </a:r>
            <a:r>
              <a:rPr lang="cs-CZ" sz="1800" dirty="0"/>
              <a:t> Příslušný archiv po provedené archivní prohlídce vyhotoví protokol o provedeném </a:t>
            </a:r>
            <a:endParaRPr lang="cs-CZ" sz="1800" dirty="0" smtClean="0"/>
          </a:p>
          <a:p>
            <a:pPr marL="0" indent="0">
              <a:buNone/>
            </a:pPr>
            <a:r>
              <a:rPr lang="cs-CZ" sz="1800" dirty="0"/>
              <a:t> </a:t>
            </a:r>
            <a:r>
              <a:rPr lang="cs-CZ" sz="1800" dirty="0" smtClean="0"/>
              <a:t>    skartačním </a:t>
            </a:r>
            <a:r>
              <a:rPr lang="cs-CZ" sz="1800" dirty="0"/>
              <a:t>řízení</a:t>
            </a:r>
            <a:r>
              <a:rPr lang="cs-CZ" sz="1800" dirty="0" smtClean="0"/>
              <a:t>.</a:t>
            </a:r>
          </a:p>
          <a:p>
            <a:pPr marL="0" indent="0">
              <a:buNone/>
            </a:pPr>
            <a:endParaRPr lang="cs-CZ" sz="1800" dirty="0"/>
          </a:p>
          <a:p>
            <a:pPr marL="0" indent="0">
              <a:buNone/>
            </a:pPr>
            <a:r>
              <a:rPr lang="cs-CZ" sz="1800" i="1" dirty="0"/>
              <a:t>(4)</a:t>
            </a:r>
            <a:r>
              <a:rPr lang="cs-CZ" sz="1800" dirty="0"/>
              <a:t> </a:t>
            </a:r>
            <a:endParaRPr lang="cs-CZ" sz="1800" dirty="0" smtClean="0"/>
          </a:p>
          <a:p>
            <a:r>
              <a:rPr lang="cs-CZ" sz="1800" dirty="0" smtClean="0"/>
              <a:t>Veřejnoprávní </a:t>
            </a:r>
            <a:r>
              <a:rPr lang="cs-CZ" sz="1800" dirty="0"/>
              <a:t>původce předá příslušnému archivu do péče dokumenty a spisy v analogové podobě a úřední razítka vybrané jako archiválie; </a:t>
            </a:r>
            <a:endParaRPr lang="cs-CZ" sz="1800" dirty="0" smtClean="0"/>
          </a:p>
          <a:p>
            <a:r>
              <a:rPr lang="cs-CZ" sz="1800" dirty="0" smtClean="0"/>
              <a:t>jedná-li </a:t>
            </a:r>
            <a:r>
              <a:rPr lang="cs-CZ" sz="1800" dirty="0"/>
              <a:t>se o dokumenty v analogové podobě evidované v elektronickém systému spisové služby, </a:t>
            </a:r>
            <a:r>
              <a:rPr lang="cs-CZ" sz="1800" dirty="0" smtClean="0"/>
              <a:t>jsou předány </a:t>
            </a:r>
            <a:r>
              <a:rPr lang="cs-CZ" sz="1800" dirty="0"/>
              <a:t>rovněž </a:t>
            </a:r>
            <a:r>
              <a:rPr lang="cs-CZ" sz="1800" dirty="0" err="1"/>
              <a:t>metadata</a:t>
            </a:r>
            <a:r>
              <a:rPr lang="cs-CZ" sz="1800" dirty="0"/>
              <a:t> k nim náležející. </a:t>
            </a:r>
            <a:endParaRPr lang="cs-CZ" sz="1800" dirty="0" smtClean="0"/>
          </a:p>
          <a:p>
            <a:r>
              <a:rPr lang="cs-CZ" sz="1800" dirty="0" smtClean="0"/>
              <a:t>V </a:t>
            </a:r>
            <a:r>
              <a:rPr lang="cs-CZ" sz="1800" dirty="0"/>
              <a:t>případě, že jsou jako archiválie vybrány dokumenty nebo spisy v digitální podobě, </a:t>
            </a:r>
            <a:r>
              <a:rPr lang="cs-CZ" sz="1800" dirty="0" smtClean="0"/>
              <a:t>původce </a:t>
            </a:r>
            <a:r>
              <a:rPr lang="cs-CZ" sz="1800" dirty="0"/>
              <a:t>předá příslušnému archivu jejich repliky a k nim náležející </a:t>
            </a:r>
            <a:r>
              <a:rPr lang="cs-CZ" sz="1800" dirty="0" err="1"/>
              <a:t>metadata</a:t>
            </a:r>
            <a:r>
              <a:rPr lang="cs-CZ" sz="1800" dirty="0"/>
              <a:t>. </a:t>
            </a:r>
            <a:endParaRPr lang="cs-CZ" sz="1800" dirty="0" smtClean="0"/>
          </a:p>
          <a:p>
            <a:pPr lvl="1"/>
            <a:r>
              <a:rPr lang="cs-CZ" sz="1800" dirty="0" smtClean="0"/>
              <a:t>Tyto </a:t>
            </a:r>
            <a:r>
              <a:rPr lang="cs-CZ" sz="1800" dirty="0"/>
              <a:t>repliky a </a:t>
            </a:r>
            <a:r>
              <a:rPr lang="cs-CZ" sz="1800" dirty="0" err="1"/>
              <a:t>metadata</a:t>
            </a:r>
            <a:r>
              <a:rPr lang="cs-CZ" sz="1800" dirty="0"/>
              <a:t> </a:t>
            </a:r>
            <a:r>
              <a:rPr lang="cs-CZ" sz="1800" dirty="0" smtClean="0"/>
              <a:t>původce </a:t>
            </a:r>
            <a:r>
              <a:rPr lang="cs-CZ" sz="1800" dirty="0"/>
              <a:t>předá příslušnému archivu zpracované podle schématu XML pro vytvoření datového balíčku SIP stanoveného národním standardem a schématu XML pro zaznamenání popisných </a:t>
            </a:r>
            <a:r>
              <a:rPr lang="cs-CZ" sz="1800" dirty="0" err="1"/>
              <a:t>metadat</a:t>
            </a:r>
            <a:r>
              <a:rPr lang="cs-CZ" sz="1800" dirty="0"/>
              <a:t> uvnitř datového balíčku SIP stanoveného národním standardem.</a:t>
            </a:r>
          </a:p>
          <a:p>
            <a:pPr marL="0" indent="0">
              <a:buNone/>
            </a:pPr>
            <a:endParaRPr lang="cs-CZ" sz="1800" dirty="0"/>
          </a:p>
        </p:txBody>
      </p:sp>
    </p:spTree>
    <p:extLst>
      <p:ext uri="{BB962C8B-B14F-4D97-AF65-F5344CB8AC3E}">
        <p14:creationId xmlns:p14="http://schemas.microsoft.com/office/powerpoint/2010/main" val="3601086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18.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5/7</a:t>
            </a:r>
            <a:endParaRPr lang="cs-CZ" sz="1800" dirty="0"/>
          </a:p>
        </p:txBody>
      </p:sp>
      <p:sp>
        <p:nvSpPr>
          <p:cNvPr id="3" name="Zástupný symbol pro obsah 2"/>
          <p:cNvSpPr>
            <a:spLocks noGrp="1"/>
          </p:cNvSpPr>
          <p:nvPr>
            <p:ph idx="1"/>
          </p:nvPr>
        </p:nvSpPr>
        <p:spPr/>
        <p:txBody>
          <a:bodyPr>
            <a:normAutofit fontScale="92500" lnSpcReduction="10000"/>
          </a:bodyPr>
          <a:lstStyle/>
          <a:p>
            <a:pPr lvl="1"/>
            <a:r>
              <a:rPr lang="cs-CZ" sz="1700" dirty="0" smtClean="0"/>
              <a:t>Marie </a:t>
            </a:r>
            <a:r>
              <a:rPr lang="cs-CZ" sz="1700" dirty="0"/>
              <a:t>Terezie učinila nařízením pro hornorakouskou vládu z 3. prosince 1746 povinným vedení podacích protokolů pro doručené </a:t>
            </a:r>
            <a:r>
              <a:rPr lang="cs-CZ" sz="1700" dirty="0" smtClean="0"/>
              <a:t>dokumenty</a:t>
            </a:r>
          </a:p>
          <a:p>
            <a:pPr marL="457200" lvl="1" indent="0">
              <a:buNone/>
            </a:pPr>
            <a:endParaRPr lang="cs-CZ" sz="1700" dirty="0"/>
          </a:p>
          <a:p>
            <a:pPr lvl="1"/>
            <a:r>
              <a:rPr lang="cs-CZ" sz="1700" dirty="0"/>
              <a:t>Rozhodnutím Josefa II z 22. prosince 1781 byl zaveden systém spisové evidence založený na čísle jednacím (začínajícím každý rok od jednotky) a podacím protokolu, který sloužil mimo jiné ke kontrole, že byla všechna došlá podání vyřízena.</a:t>
            </a:r>
          </a:p>
          <a:p>
            <a:pPr lvl="1"/>
            <a:endParaRPr lang="cs-CZ" sz="1700" dirty="0" smtClean="0"/>
          </a:p>
          <a:p>
            <a:pPr lvl="1"/>
            <a:r>
              <a:rPr lang="cs-CZ" sz="1700" dirty="0" smtClean="0"/>
              <a:t>Používat </a:t>
            </a:r>
            <a:r>
              <a:rPr lang="cs-CZ" sz="1700" dirty="0"/>
              <a:t>se začala i tzv. </a:t>
            </a:r>
            <a:r>
              <a:rPr lang="cs-CZ" sz="1700" dirty="0" err="1"/>
              <a:t>priorace</a:t>
            </a:r>
            <a:r>
              <a:rPr lang="cs-CZ" sz="1700" dirty="0"/>
              <a:t>, tedy připojení staršího </a:t>
            </a:r>
            <a:r>
              <a:rPr lang="cs-CZ" sz="1700" dirty="0" smtClean="0"/>
              <a:t>dokumentu </a:t>
            </a:r>
            <a:r>
              <a:rPr lang="cs-CZ" sz="1700" dirty="0"/>
              <a:t>k nově doručenému, pokud se týkal téže věci</a:t>
            </a:r>
          </a:p>
          <a:p>
            <a:pPr lvl="1"/>
            <a:r>
              <a:rPr lang="cs-CZ" sz="1700" dirty="0"/>
              <a:t>Dochází k zavedení dalších registraturních pomůcek – indexy (rejstříky), </a:t>
            </a:r>
            <a:r>
              <a:rPr lang="cs-CZ" sz="1700" dirty="0" err="1"/>
              <a:t>elenchy</a:t>
            </a:r>
            <a:endParaRPr lang="cs-CZ" sz="1700" dirty="0"/>
          </a:p>
          <a:p>
            <a:pPr lvl="2"/>
            <a:r>
              <a:rPr lang="cs-CZ" sz="1700" dirty="0" err="1"/>
              <a:t>Elench</a:t>
            </a:r>
            <a:endParaRPr lang="cs-CZ" sz="1700" dirty="0"/>
          </a:p>
          <a:p>
            <a:pPr lvl="3"/>
            <a:r>
              <a:rPr lang="cs-CZ" sz="1700" dirty="0" smtClean="0"/>
              <a:t>Z řeckého „</a:t>
            </a:r>
            <a:r>
              <a:rPr lang="cs-CZ" sz="1700" dirty="0" err="1" smtClean="0"/>
              <a:t>elenchus</a:t>
            </a:r>
            <a:r>
              <a:rPr lang="cs-CZ" sz="1700" i="1" dirty="0" smtClean="0"/>
              <a:t>“</a:t>
            </a:r>
            <a:r>
              <a:rPr lang="cs-CZ" sz="1700" dirty="0" smtClean="0"/>
              <a:t> </a:t>
            </a:r>
            <a:r>
              <a:rPr lang="cs-CZ" sz="1700" dirty="0"/>
              <a:t>–  </a:t>
            </a:r>
            <a:r>
              <a:rPr lang="cs-CZ" sz="1700" dirty="0" smtClean="0"/>
              <a:t>protidůkaz. Zaznamenává </a:t>
            </a:r>
            <a:r>
              <a:rPr lang="cs-CZ" sz="1700" dirty="0"/>
              <a:t>podle identifikačních údajů osoby nebo věcných hesel podle abecedy nebo podle uložení /fasciklů, signatur) spisy určitého registraturního oddělení nebo i celé registratury, popřípadě s dalším vnitřním </a:t>
            </a:r>
            <a:r>
              <a:rPr lang="cs-CZ" sz="1700" dirty="0" smtClean="0"/>
              <a:t>členěním</a:t>
            </a:r>
            <a:endParaRPr lang="cs-CZ" sz="1700" dirty="0"/>
          </a:p>
          <a:p>
            <a:pPr lvl="3"/>
            <a:r>
              <a:rPr lang="cs-CZ" sz="1700" dirty="0" smtClean="0"/>
              <a:t>Původně sloužil pro kontrolu zapsání všech spisů v evidenci s ohledem na priorování (jednotlivé listy, později v podobě knihy) pro záznam spisů pro jejich vyhledávání dle signatur (fasciklů)</a:t>
            </a:r>
            <a:endParaRPr lang="cs-CZ" sz="1700" dirty="0"/>
          </a:p>
          <a:p>
            <a:pPr lvl="1"/>
            <a:endParaRPr lang="cs-CZ" sz="1600" dirty="0" smtClean="0"/>
          </a:p>
          <a:p>
            <a:endParaRPr lang="cs-CZ" sz="1600" dirty="0"/>
          </a:p>
        </p:txBody>
      </p:sp>
    </p:spTree>
    <p:extLst>
      <p:ext uri="{BB962C8B-B14F-4D97-AF65-F5344CB8AC3E}">
        <p14:creationId xmlns:p14="http://schemas.microsoft.com/office/powerpoint/2010/main" val="1066314734"/>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Postup při vyřazování dokumentů a podrobnosti skartačního řízení</a:t>
            </a:r>
            <a:br>
              <a:rPr lang="cs-CZ" sz="2400" dirty="0">
                <a:solidFill>
                  <a:srgbClr val="FF0000"/>
                </a:solidFill>
              </a:rPr>
            </a:br>
            <a:r>
              <a:rPr lang="cs-CZ" sz="1600" dirty="0" smtClean="0">
                <a:solidFill>
                  <a:srgbClr val="FF0000"/>
                </a:solidFill>
              </a:rPr>
              <a:t>§ 7-15 AZ, § </a:t>
            </a:r>
            <a:r>
              <a:rPr lang="cs-CZ" sz="1600" dirty="0">
                <a:solidFill>
                  <a:srgbClr val="FF0000"/>
                </a:solidFill>
              </a:rPr>
              <a:t>20-21 vyhlášky </a:t>
            </a:r>
            <a:endParaRPr lang="cs-CZ" sz="1600" dirty="0"/>
          </a:p>
        </p:txBody>
      </p:sp>
      <p:sp>
        <p:nvSpPr>
          <p:cNvPr id="3" name="Zástupný symbol pro obsah 2"/>
          <p:cNvSpPr>
            <a:spLocks noGrp="1"/>
          </p:cNvSpPr>
          <p:nvPr>
            <p:ph idx="1"/>
          </p:nvPr>
        </p:nvSpPr>
        <p:spPr>
          <a:xfrm>
            <a:off x="457200" y="1600200"/>
            <a:ext cx="8229600" cy="5257800"/>
          </a:xfrm>
        </p:spPr>
        <p:txBody>
          <a:bodyPr>
            <a:normAutofit fontScale="25000" lnSpcReduction="20000"/>
          </a:bodyPr>
          <a:lstStyle/>
          <a:p>
            <a:pPr marL="0" indent="0">
              <a:buNone/>
            </a:pPr>
            <a:r>
              <a:rPr lang="cs-CZ" sz="7200" i="1" dirty="0"/>
              <a:t>(5)</a:t>
            </a:r>
            <a:r>
              <a:rPr lang="cs-CZ" sz="7200" dirty="0"/>
              <a:t> Příslušný archiv vyhotoví o předání úřední záznam, který obsahuje alespoň</a:t>
            </a:r>
          </a:p>
          <a:p>
            <a:pPr marL="400050" lvl="1" indent="0">
              <a:buNone/>
            </a:pPr>
            <a:r>
              <a:rPr lang="cs-CZ" sz="7200" i="1" dirty="0" smtClean="0"/>
              <a:t>a)</a:t>
            </a:r>
            <a:r>
              <a:rPr lang="cs-CZ" sz="7200" dirty="0" smtClean="0"/>
              <a:t> název </a:t>
            </a:r>
            <a:r>
              <a:rPr lang="cs-CZ" sz="7200" dirty="0"/>
              <a:t>nebo obchodní firmu, adresu sídla a identifikační číslo osoby </a:t>
            </a:r>
            <a:r>
              <a:rPr lang="cs-CZ" sz="7200" dirty="0" smtClean="0"/>
              <a:t>veřejnoprávního </a:t>
            </a:r>
            <a:r>
              <a:rPr lang="cs-CZ" sz="7200" dirty="0"/>
              <a:t>původce, bylo-li přiděleno, a další údaje upřesňující </a:t>
            </a:r>
            <a:r>
              <a:rPr lang="cs-CZ" sz="7200" dirty="0" smtClean="0"/>
              <a:t>identifikaci,</a:t>
            </a:r>
            <a:endParaRPr lang="cs-CZ" sz="7200" dirty="0"/>
          </a:p>
          <a:p>
            <a:pPr marL="400050" lvl="1" indent="0">
              <a:buNone/>
            </a:pPr>
            <a:r>
              <a:rPr lang="cs-CZ" sz="7200" i="1" dirty="0"/>
              <a:t>b)</a:t>
            </a:r>
            <a:r>
              <a:rPr lang="cs-CZ" sz="7200" dirty="0"/>
              <a:t> název archivu, kterému budou dokumenty, spisy a úřední razítka vybrané jako archiválie svěřeny do péče, adresu sídla archivu a kontaktní údaje fyzické osoby pověřené archivem provedením odborné archivní prohlídky,</a:t>
            </a:r>
          </a:p>
          <a:p>
            <a:pPr marL="400050" lvl="1" indent="0">
              <a:buNone/>
            </a:pPr>
            <a:r>
              <a:rPr lang="cs-CZ" sz="7200" i="1" dirty="0"/>
              <a:t>c)</a:t>
            </a:r>
            <a:r>
              <a:rPr lang="cs-CZ" sz="7200" dirty="0"/>
              <a:t> množství a popis stavu předávaných dokumentů a spisů v analogové podobě a úředních razítek vybraných jako archiválie a replik předávaných dokumentů a spisů v digitální podobě vybraných jako archiválie,</a:t>
            </a:r>
          </a:p>
          <a:p>
            <a:pPr marL="400050" lvl="1" indent="0">
              <a:buNone/>
            </a:pPr>
            <a:r>
              <a:rPr lang="cs-CZ" sz="7200" i="1" dirty="0"/>
              <a:t>d)</a:t>
            </a:r>
            <a:r>
              <a:rPr lang="cs-CZ" sz="7200" dirty="0"/>
              <a:t> datum předání,</a:t>
            </a:r>
          </a:p>
          <a:p>
            <a:pPr marL="400050" lvl="1" indent="0">
              <a:buNone/>
            </a:pPr>
            <a:r>
              <a:rPr lang="cs-CZ" sz="7200" i="1" dirty="0"/>
              <a:t>e)</a:t>
            </a:r>
            <a:r>
              <a:rPr lang="cs-CZ" sz="7200" dirty="0"/>
              <a:t> jméno, popřípadě jména, příjmení a funkci fyzické osoby pověřené příslušným archivem k podpisu úředního záznamu a její podpis</a:t>
            </a:r>
            <a:r>
              <a:rPr lang="cs-CZ" sz="7200" dirty="0" smtClean="0"/>
              <a:t>.</a:t>
            </a:r>
          </a:p>
          <a:p>
            <a:pPr marL="400050" lvl="1" indent="0">
              <a:buNone/>
            </a:pPr>
            <a:endParaRPr lang="cs-CZ" sz="7200" dirty="0"/>
          </a:p>
          <a:p>
            <a:pPr marL="0" indent="0">
              <a:buNone/>
            </a:pPr>
            <a:r>
              <a:rPr lang="cs-CZ" sz="7200" i="1" dirty="0"/>
              <a:t>(6)</a:t>
            </a:r>
            <a:r>
              <a:rPr lang="cs-CZ" sz="7200" dirty="0"/>
              <a:t> Pokud příslušný archiv při zpracování úředního záznamu zjistí, že stav předávaných replik dokumentů nebo spisů v digitální podobě vybraných jako archiválie neodpovídá požadavkům na jejich předání stanoveným v národním standardu nebo že tyto repliky obsahují škodlivý kód, vyzve </a:t>
            </a:r>
            <a:r>
              <a:rPr lang="cs-CZ" sz="7200" dirty="0" smtClean="0"/>
              <a:t>původce </a:t>
            </a:r>
            <a:r>
              <a:rPr lang="cs-CZ" sz="7200" dirty="0"/>
              <a:t>k odstranění zjištěných nedostatků.</a:t>
            </a:r>
          </a:p>
          <a:p>
            <a:pPr marL="0" indent="0">
              <a:buNone/>
            </a:pPr>
            <a:endParaRPr lang="cs-CZ" sz="1800" dirty="0"/>
          </a:p>
        </p:txBody>
      </p:sp>
    </p:spTree>
    <p:extLst>
      <p:ext uri="{BB962C8B-B14F-4D97-AF65-F5344CB8AC3E}">
        <p14:creationId xmlns:p14="http://schemas.microsoft.com/office/powerpoint/2010/main" val="34566408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Postup při vyřazování dokumentů a podrobnosti skartačního řízení</a:t>
            </a:r>
            <a:br>
              <a:rPr lang="cs-CZ" sz="2400" dirty="0">
                <a:solidFill>
                  <a:srgbClr val="FF0000"/>
                </a:solidFill>
              </a:rPr>
            </a:br>
            <a:r>
              <a:rPr lang="cs-CZ" sz="1600" dirty="0" smtClean="0">
                <a:solidFill>
                  <a:srgbClr val="FF0000"/>
                </a:solidFill>
              </a:rPr>
              <a:t>§ 7-15 AZ, § </a:t>
            </a:r>
            <a:r>
              <a:rPr lang="cs-CZ" sz="1600" dirty="0">
                <a:solidFill>
                  <a:srgbClr val="FF0000"/>
                </a:solidFill>
              </a:rPr>
              <a:t>20-21 vyhlášky </a:t>
            </a:r>
            <a:endParaRPr lang="cs-CZ" sz="1600" dirty="0"/>
          </a:p>
        </p:txBody>
      </p:sp>
      <p:sp>
        <p:nvSpPr>
          <p:cNvPr id="3" name="Zástupný symbol pro obsah 2"/>
          <p:cNvSpPr>
            <a:spLocks noGrp="1"/>
          </p:cNvSpPr>
          <p:nvPr>
            <p:ph idx="1"/>
          </p:nvPr>
        </p:nvSpPr>
        <p:spPr>
          <a:xfrm>
            <a:off x="457200" y="1600200"/>
            <a:ext cx="8229600" cy="5069160"/>
          </a:xfrm>
        </p:spPr>
        <p:txBody>
          <a:bodyPr>
            <a:normAutofit/>
          </a:bodyPr>
          <a:lstStyle/>
          <a:p>
            <a:pPr marL="0" indent="0">
              <a:buNone/>
            </a:pPr>
            <a:r>
              <a:rPr lang="cs-CZ" sz="1800" i="1" dirty="0"/>
              <a:t>(7)</a:t>
            </a:r>
            <a:r>
              <a:rPr lang="cs-CZ" sz="1800" dirty="0"/>
              <a:t> </a:t>
            </a:r>
            <a:endParaRPr lang="cs-CZ" sz="1800" dirty="0" smtClean="0"/>
          </a:p>
          <a:p>
            <a:r>
              <a:rPr lang="cs-CZ" sz="1800" dirty="0" smtClean="0"/>
              <a:t>Součástí </a:t>
            </a:r>
            <a:r>
              <a:rPr lang="cs-CZ" sz="1800" dirty="0"/>
              <a:t>úředního záznamu je soupis předávaných dokumentů, spisů a úředních razítek vybraných jako </a:t>
            </a:r>
            <a:r>
              <a:rPr lang="cs-CZ" sz="1800" dirty="0" smtClean="0"/>
              <a:t>archiválie.</a:t>
            </a:r>
          </a:p>
          <a:p>
            <a:r>
              <a:rPr lang="cs-CZ" sz="1800" dirty="0" smtClean="0"/>
              <a:t>Jestliže </a:t>
            </a:r>
            <a:r>
              <a:rPr lang="cs-CZ" sz="1800" dirty="0"/>
              <a:t>jsou dokumenty evidované v elektronickém systému spisové služby nebo v samostatné evidenci dokumentů vedené v elektronické podobě, veřejnoprávní původce předá dokumenty, spisy a úřední razítka vybrané jako archiválie na základě seznamu vytvořeného archivem podle schématu XML pro zasílání údajů o rozhodnutí ve skartačním řízení a potvrzení přejímky s identifikátory digitálního archivu původci stanoveného národním standardem. </a:t>
            </a:r>
            <a:endParaRPr lang="cs-CZ" sz="1800" dirty="0" smtClean="0"/>
          </a:p>
          <a:p>
            <a:r>
              <a:rPr lang="cs-CZ" sz="1800" dirty="0" smtClean="0"/>
              <a:t>Příslušný </a:t>
            </a:r>
            <a:r>
              <a:rPr lang="cs-CZ" sz="1800" dirty="0"/>
              <a:t>archiv sepíše úřední záznam po předání dokumentů a spisů v analogové podobě a úředních razítek vybraných jako archiválie do příslušného archivu a po potvrzení úspěšného přenosu dokumentů a spisů v digitální podobě vybraných jako archiválie do digitálního archivu</a:t>
            </a:r>
            <a:r>
              <a:rPr lang="cs-CZ" sz="1900" dirty="0" smtClean="0"/>
              <a:t>.</a:t>
            </a:r>
          </a:p>
          <a:p>
            <a:pPr marL="0" indent="0">
              <a:buNone/>
            </a:pPr>
            <a:endParaRPr lang="cs-CZ" sz="1900" dirty="0"/>
          </a:p>
          <a:p>
            <a:pPr marL="0" indent="0">
              <a:buNone/>
            </a:pPr>
            <a:endParaRPr lang="cs-CZ" sz="1800" dirty="0"/>
          </a:p>
        </p:txBody>
      </p:sp>
    </p:spTree>
    <p:extLst>
      <p:ext uri="{BB962C8B-B14F-4D97-AF65-F5344CB8AC3E}">
        <p14:creationId xmlns:p14="http://schemas.microsoft.com/office/powerpoint/2010/main" val="2688474500"/>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solidFill>
                  <a:srgbClr val="FF0000"/>
                </a:solidFill>
              </a:rPr>
              <a:t>Postup při vyřazování dokumentů a podrobnosti skartačního řízení</a:t>
            </a:r>
            <a:br>
              <a:rPr lang="cs-CZ" sz="2400" dirty="0">
                <a:solidFill>
                  <a:srgbClr val="FF0000"/>
                </a:solidFill>
              </a:rPr>
            </a:br>
            <a:r>
              <a:rPr lang="cs-CZ" sz="1600" dirty="0" smtClean="0">
                <a:solidFill>
                  <a:srgbClr val="FF0000"/>
                </a:solidFill>
              </a:rPr>
              <a:t>§ 7-15 AZ, § </a:t>
            </a:r>
            <a:r>
              <a:rPr lang="cs-CZ" sz="1600" dirty="0">
                <a:solidFill>
                  <a:srgbClr val="FF0000"/>
                </a:solidFill>
              </a:rPr>
              <a:t>20-21 vyhlášky </a:t>
            </a:r>
            <a:endParaRPr lang="cs-CZ" sz="1600" dirty="0"/>
          </a:p>
        </p:txBody>
      </p:sp>
      <p:sp>
        <p:nvSpPr>
          <p:cNvPr id="3" name="Zástupný symbol pro obsah 2"/>
          <p:cNvSpPr>
            <a:spLocks noGrp="1"/>
          </p:cNvSpPr>
          <p:nvPr>
            <p:ph idx="1"/>
          </p:nvPr>
        </p:nvSpPr>
        <p:spPr/>
        <p:txBody>
          <a:bodyPr>
            <a:normAutofit/>
          </a:bodyPr>
          <a:lstStyle/>
          <a:p>
            <a:pPr marL="0" indent="0">
              <a:buNone/>
            </a:pPr>
            <a:r>
              <a:rPr lang="cs-CZ" sz="1800" i="1" dirty="0"/>
              <a:t>(8)</a:t>
            </a:r>
            <a:r>
              <a:rPr lang="cs-CZ" sz="1800" dirty="0"/>
              <a:t> </a:t>
            </a:r>
            <a:r>
              <a:rPr lang="cs-CZ" sz="1800" dirty="0" smtClean="0"/>
              <a:t>Původce </a:t>
            </a:r>
            <a:r>
              <a:rPr lang="cs-CZ" sz="1800" dirty="0"/>
              <a:t>postupuje při zničení dokumentů, které nebyly vybrány za archiválie, a úředních razítek, která nebyla vybrána za archiválie, tak, že dokumenty v analogové podobě nebo úřední razítka znehodnotí do podoby znemožňující jejich rekonstrukci a identifikaci obsahu. V případě dokumentů v digitální </a:t>
            </a:r>
            <a:r>
              <a:rPr lang="cs-CZ" sz="1800" dirty="0" smtClean="0"/>
              <a:t>podobě </a:t>
            </a:r>
            <a:r>
              <a:rPr lang="cs-CZ" sz="1800" dirty="0"/>
              <a:t>původce provede jejich zničení smazáním z elektronického systému spisové služby a dalších úložišť. Obdobně </a:t>
            </a:r>
            <a:r>
              <a:rPr lang="cs-CZ" sz="1800" dirty="0" smtClean="0"/>
              <a:t> </a:t>
            </a:r>
            <a:r>
              <a:rPr lang="cs-CZ" sz="1800" dirty="0"/>
              <a:t>původce postupuje při zničení dokumentů v digitální podobě, které byly vybrány jako archiválie a jejichž repliky </a:t>
            </a:r>
            <a:r>
              <a:rPr lang="cs-CZ" sz="1800" dirty="0" smtClean="0"/>
              <a:t>předal </a:t>
            </a:r>
            <a:r>
              <a:rPr lang="cs-CZ" sz="1800" dirty="0"/>
              <a:t>původce do digitálního archivu.</a:t>
            </a:r>
          </a:p>
          <a:p>
            <a:pPr marL="0" indent="0">
              <a:buNone/>
            </a:pPr>
            <a:endParaRPr lang="cs-CZ" sz="1800" dirty="0"/>
          </a:p>
        </p:txBody>
      </p:sp>
    </p:spTree>
    <p:extLst>
      <p:ext uri="{BB962C8B-B14F-4D97-AF65-F5344CB8AC3E}">
        <p14:creationId xmlns:p14="http://schemas.microsoft.com/office/powerpoint/2010/main" val="305047096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solidFill>
                  <a:srgbClr val="FF0000"/>
                </a:solidFill>
              </a:rPr>
              <a:t>Vyřazování dokumentů a podrobnosti skartačního řízení</a:t>
            </a:r>
            <a:r>
              <a:rPr lang="cs-CZ" sz="6000" dirty="0">
                <a:solidFill>
                  <a:srgbClr val="FF0000"/>
                </a:solidFill>
              </a:rPr>
              <a:t/>
            </a:r>
            <a:br>
              <a:rPr lang="cs-CZ" sz="6000" dirty="0">
                <a:solidFill>
                  <a:srgbClr val="FF0000"/>
                </a:solidFill>
              </a:rPr>
            </a:br>
            <a:r>
              <a:rPr lang="cs-CZ" sz="1800" dirty="0">
                <a:solidFill>
                  <a:srgbClr val="FF0000"/>
                </a:solidFill>
              </a:rPr>
              <a:t>§ </a:t>
            </a:r>
            <a:r>
              <a:rPr lang="cs-CZ" sz="1800" dirty="0" smtClean="0">
                <a:solidFill>
                  <a:srgbClr val="FF0000"/>
                </a:solidFill>
              </a:rPr>
              <a:t>7-15 AZ , </a:t>
            </a:r>
            <a:r>
              <a:rPr lang="cs-CZ" sz="1800" dirty="0">
                <a:solidFill>
                  <a:srgbClr val="FF0000"/>
                </a:solidFill>
              </a:rPr>
              <a:t>§ </a:t>
            </a:r>
            <a:r>
              <a:rPr lang="cs-CZ" sz="1800" dirty="0" smtClean="0">
                <a:solidFill>
                  <a:srgbClr val="FF0000"/>
                </a:solidFill>
              </a:rPr>
              <a:t>20 - 21 </a:t>
            </a:r>
            <a:r>
              <a:rPr lang="cs-CZ" sz="1800" dirty="0">
                <a:solidFill>
                  <a:srgbClr val="FF0000"/>
                </a:solidFill>
              </a:rPr>
              <a:t>Vyhlášky</a:t>
            </a:r>
            <a:r>
              <a:rPr lang="cs-CZ" sz="4000" dirty="0">
                <a:solidFill>
                  <a:srgbClr val="FF0000"/>
                </a:solidFill>
              </a:rPr>
              <a:t/>
            </a:r>
            <a:br>
              <a:rPr lang="cs-CZ" sz="4000" dirty="0">
                <a:solidFill>
                  <a:srgbClr val="FF0000"/>
                </a:solidFill>
              </a:rPr>
            </a:br>
            <a:endParaRPr lang="cs-CZ" sz="2400" dirty="0"/>
          </a:p>
        </p:txBody>
      </p:sp>
      <p:sp>
        <p:nvSpPr>
          <p:cNvPr id="3" name="Zástupný symbol pro obsah 2"/>
          <p:cNvSpPr>
            <a:spLocks noGrp="1"/>
          </p:cNvSpPr>
          <p:nvPr>
            <p:ph idx="1"/>
          </p:nvPr>
        </p:nvSpPr>
        <p:spPr>
          <a:xfrm>
            <a:off x="457200" y="1052736"/>
            <a:ext cx="8229600" cy="5073427"/>
          </a:xfrm>
        </p:spPr>
        <p:txBody>
          <a:bodyPr>
            <a:normAutofit fontScale="25000" lnSpcReduction="20000"/>
          </a:bodyPr>
          <a:lstStyle/>
          <a:p>
            <a:pPr>
              <a:lnSpc>
                <a:spcPct val="120000"/>
              </a:lnSpc>
            </a:pPr>
            <a:r>
              <a:rPr lang="cs-CZ" sz="7200" dirty="0">
                <a:solidFill>
                  <a:srgbClr val="7030A0"/>
                </a:solidFill>
              </a:rPr>
              <a:t>Prosté kopie dokumentů se do skartačního řízení nezahrnují, je možné je zničit kdykoliv. Zničení je možné provést však způsobem, který neumožňuje rekonstrukci a identifikaci obsahu, neboť originální podoba dokumentu je do vypršení úložních lhůt uložena ve spisovně a z kopie, která je ničena by bylo možné vytvořit původní podobu dokumentů, což by v mnoha případech bylo velmi nepříjemné (ochrana osobních údajů, vlastnická práva k výrobkům, duševní vlastnictví, účetní údaje apod.).  Tato praxe vychází z mnohaletých zkušeností, v zákoně č. 499/2004 Sb., v platném znění nikde toto není uvedeno. </a:t>
            </a:r>
            <a:endParaRPr lang="cs-CZ" sz="7200" dirty="0" smtClean="0">
              <a:solidFill>
                <a:srgbClr val="7030A0"/>
              </a:solidFill>
            </a:endParaRPr>
          </a:p>
          <a:p>
            <a:pPr>
              <a:lnSpc>
                <a:spcPct val="120000"/>
              </a:lnSpc>
            </a:pPr>
            <a:r>
              <a:rPr lang="cs-CZ" sz="7200" dirty="0" smtClean="0">
                <a:solidFill>
                  <a:srgbClr val="7030A0"/>
                </a:solidFill>
              </a:rPr>
              <a:t>Zákon </a:t>
            </a:r>
            <a:r>
              <a:rPr lang="cs-CZ" sz="7200" dirty="0">
                <a:solidFill>
                  <a:srgbClr val="7030A0"/>
                </a:solidFill>
              </a:rPr>
              <a:t>a prováděcí vyhláška pracuje s pojmem dokument ve významu originál. Pokud je třeba se opřít o nějakou legislativu, je možné použít § 20 odst. 4 (</a:t>
            </a:r>
            <a:r>
              <a:rPr lang="cs-CZ" sz="7200" i="1" dirty="0">
                <a:solidFill>
                  <a:srgbClr val="7030A0"/>
                </a:solidFill>
              </a:rPr>
              <a:t>pokud vykonává původce spisovou službu v listinné podobě)</a:t>
            </a:r>
            <a:r>
              <a:rPr lang="cs-CZ" sz="7200" dirty="0">
                <a:solidFill>
                  <a:srgbClr val="7030A0"/>
                </a:solidFill>
              </a:rPr>
              <a:t>, odst. 5 (</a:t>
            </a:r>
            <a:r>
              <a:rPr lang="cs-CZ" sz="7200" i="1" dirty="0">
                <a:solidFill>
                  <a:srgbClr val="7030A0"/>
                </a:solidFill>
              </a:rPr>
              <a:t>pokud vykonává původce spisovou službu v el. podobě</a:t>
            </a:r>
            <a:r>
              <a:rPr lang="cs-CZ" sz="7200" dirty="0">
                <a:solidFill>
                  <a:srgbClr val="7030A0"/>
                </a:solidFill>
              </a:rPr>
              <a:t>) vyhlášky č. 259/2012 Sb., o podrobnostech výkonu spisové služby, kde se praví: " Veřejnoprávní původce sestaví z evidence dokumentů..... seznam dokumentů určených k posouzení ve skartačním řízení". V evidenci dokumentů je veden vždy jen jeden výtisk, kopie nikoliv, to znamená, že není potřeba tyto kopie zařazovat do skartačního řízení, ale je možné je zničit kdykoliv bez skartačního řízení. Tuto možnost si také můžete vložit do Spisového řádu v části vyřazování dokumentů. </a:t>
            </a:r>
          </a:p>
          <a:p>
            <a:pPr marL="0" indent="0">
              <a:buNone/>
            </a:pPr>
            <a:endParaRPr lang="cs-CZ" sz="1600" dirty="0"/>
          </a:p>
        </p:txBody>
      </p:sp>
    </p:spTree>
    <p:extLst>
      <p:ext uri="{BB962C8B-B14F-4D97-AF65-F5344CB8AC3E}">
        <p14:creationId xmlns:p14="http://schemas.microsoft.com/office/powerpoint/2010/main" val="1686120469"/>
      </p:ext>
    </p:extLst>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Zvláštní ustanovení o dokumentech v digitální </a:t>
            </a:r>
            <a:r>
              <a:rPr lang="cs-CZ" sz="2400" dirty="0" smtClean="0">
                <a:solidFill>
                  <a:srgbClr val="FF0000"/>
                </a:solidFill>
              </a:rPr>
              <a:t>podobě,</a:t>
            </a:r>
            <a:br>
              <a:rPr lang="cs-CZ" sz="2400" dirty="0" smtClean="0">
                <a:solidFill>
                  <a:srgbClr val="FF0000"/>
                </a:solidFill>
              </a:rPr>
            </a:br>
            <a:r>
              <a:rPr lang="cs-CZ" sz="2400" dirty="0" smtClean="0">
                <a:solidFill>
                  <a:srgbClr val="FF0000"/>
                </a:solidFill>
              </a:rPr>
              <a:t>převody dokumentů, výstupní datové formáty</a:t>
            </a:r>
            <a:br>
              <a:rPr lang="cs-CZ" sz="2400" dirty="0" smtClean="0">
                <a:solidFill>
                  <a:srgbClr val="FF0000"/>
                </a:solidFill>
              </a:rPr>
            </a:br>
            <a:r>
              <a:rPr lang="cs-CZ" sz="1600" dirty="0" smtClean="0">
                <a:solidFill>
                  <a:srgbClr val="FF0000"/>
                </a:solidFill>
              </a:rPr>
              <a:t>§ 69a AZ, § 4, § 23, § 24 vyhlášky</a:t>
            </a:r>
            <a:endParaRPr lang="cs-CZ" sz="2400" dirty="0"/>
          </a:p>
        </p:txBody>
      </p:sp>
      <p:sp>
        <p:nvSpPr>
          <p:cNvPr id="3" name="Zástupný symbol pro obsah 2"/>
          <p:cNvSpPr>
            <a:spLocks noGrp="1"/>
          </p:cNvSpPr>
          <p:nvPr>
            <p:ph idx="1"/>
          </p:nvPr>
        </p:nvSpPr>
        <p:spPr>
          <a:xfrm>
            <a:off x="457200" y="1412776"/>
            <a:ext cx="8229600" cy="4713387"/>
          </a:xfrm>
        </p:spPr>
        <p:txBody>
          <a:bodyPr>
            <a:normAutofit fontScale="25000" lnSpcReduction="20000"/>
          </a:bodyPr>
          <a:lstStyle/>
          <a:p>
            <a:pPr algn="ctr">
              <a:buFont typeface="Arial" charset="0"/>
              <a:buNone/>
              <a:defRPr/>
            </a:pPr>
            <a:r>
              <a:rPr lang="cs-CZ" sz="1600" dirty="0" smtClean="0">
                <a:solidFill>
                  <a:srgbClr val="FF0000"/>
                </a:solidFill>
              </a:rPr>
              <a:t>	</a:t>
            </a:r>
            <a:endParaRPr lang="cs-CZ" sz="1700" dirty="0" smtClean="0"/>
          </a:p>
          <a:p>
            <a:pPr>
              <a:lnSpc>
                <a:spcPct val="120000"/>
              </a:lnSpc>
            </a:pPr>
            <a:r>
              <a:rPr lang="cs-CZ" sz="7200" dirty="0" smtClean="0"/>
              <a:t>Převádění </a:t>
            </a:r>
            <a:r>
              <a:rPr lang="cs-CZ" sz="7200" dirty="0"/>
              <a:t>dokumentu v analogové podobě na dokument v digitální podobě a naopak a </a:t>
            </a:r>
            <a:r>
              <a:rPr lang="cs-CZ" sz="7200" dirty="0" smtClean="0"/>
              <a:t>změnu datového </a:t>
            </a:r>
            <a:r>
              <a:rPr lang="cs-CZ" sz="7200" dirty="0"/>
              <a:t>formátu dokumentu v digitální podobě provádí určený původce postupem </a:t>
            </a:r>
            <a:r>
              <a:rPr lang="cs-CZ" sz="7200" dirty="0" smtClean="0"/>
              <a:t>zaručujícím</a:t>
            </a:r>
          </a:p>
          <a:p>
            <a:pPr lvl="1">
              <a:lnSpc>
                <a:spcPct val="120000"/>
              </a:lnSpc>
            </a:pPr>
            <a:r>
              <a:rPr lang="cs-CZ" sz="6800" dirty="0" smtClean="0"/>
              <a:t> </a:t>
            </a:r>
            <a:r>
              <a:rPr lang="cs-CZ" sz="7200" dirty="0"/>
              <a:t>věrohodnost původu dokumentu, </a:t>
            </a:r>
            <a:endParaRPr lang="cs-CZ" sz="7200" dirty="0" smtClean="0"/>
          </a:p>
          <a:p>
            <a:pPr lvl="1">
              <a:lnSpc>
                <a:spcPct val="120000"/>
              </a:lnSpc>
            </a:pPr>
            <a:r>
              <a:rPr lang="cs-CZ" sz="7200" dirty="0" smtClean="0"/>
              <a:t>neporušitelnost </a:t>
            </a:r>
            <a:r>
              <a:rPr lang="cs-CZ" sz="7200" dirty="0"/>
              <a:t>obsahu, </a:t>
            </a:r>
            <a:endParaRPr lang="cs-CZ" sz="7200" dirty="0" smtClean="0"/>
          </a:p>
          <a:p>
            <a:pPr lvl="1">
              <a:lnSpc>
                <a:spcPct val="120000"/>
              </a:lnSpc>
            </a:pPr>
            <a:r>
              <a:rPr lang="cs-CZ" sz="7200" dirty="0" smtClean="0"/>
              <a:t>čitelnost </a:t>
            </a:r>
            <a:r>
              <a:rPr lang="cs-CZ" sz="7200" dirty="0"/>
              <a:t>dokumentu </a:t>
            </a:r>
            <a:r>
              <a:rPr lang="cs-CZ" sz="7200" dirty="0" smtClean="0"/>
              <a:t>a </a:t>
            </a:r>
          </a:p>
          <a:p>
            <a:pPr lvl="1">
              <a:lnSpc>
                <a:spcPct val="120000"/>
              </a:lnSpc>
            </a:pPr>
            <a:r>
              <a:rPr lang="cs-CZ" sz="7200" dirty="0" smtClean="0"/>
              <a:t>bezpečnost </a:t>
            </a:r>
            <a:r>
              <a:rPr lang="cs-CZ" sz="7200" dirty="0"/>
              <a:t>procesu převádění nebo změny datového </a:t>
            </a:r>
            <a:r>
              <a:rPr lang="cs-CZ" sz="7200" dirty="0" smtClean="0"/>
              <a:t>formátu</a:t>
            </a:r>
            <a:r>
              <a:rPr lang="cs-CZ" sz="7200" dirty="0"/>
              <a:t> </a:t>
            </a:r>
            <a:r>
              <a:rPr lang="cs-CZ" sz="6800" dirty="0" smtClean="0">
                <a:solidFill>
                  <a:srgbClr val="7030A0"/>
                </a:solidFill>
              </a:rPr>
              <a:t>(§ 69a, odst. 1 AZ)</a:t>
            </a:r>
            <a:r>
              <a:rPr lang="cs-CZ" sz="6800" dirty="0">
                <a:solidFill>
                  <a:srgbClr val="7030A0"/>
                </a:solidFill>
              </a:rPr>
              <a:t/>
            </a:r>
            <a:br>
              <a:rPr lang="cs-CZ" sz="6800" dirty="0">
                <a:solidFill>
                  <a:srgbClr val="7030A0"/>
                </a:solidFill>
              </a:rPr>
            </a:br>
            <a:endParaRPr lang="cs-CZ" sz="6800" dirty="0">
              <a:solidFill>
                <a:srgbClr val="7030A0"/>
              </a:solidFill>
            </a:endParaRPr>
          </a:p>
          <a:p>
            <a:pPr>
              <a:lnSpc>
                <a:spcPct val="120000"/>
              </a:lnSpc>
            </a:pPr>
            <a:r>
              <a:rPr lang="cs-CZ" sz="7200" dirty="0" smtClean="0"/>
              <a:t>Připojení </a:t>
            </a:r>
            <a:r>
              <a:rPr lang="cs-CZ" sz="7200" dirty="0"/>
              <a:t>údajů, které vznikly při přípravě dokumentu k uchování </a:t>
            </a:r>
            <a:r>
              <a:rPr lang="cs-CZ" sz="7200" dirty="0" smtClean="0"/>
              <a:t>nebo </a:t>
            </a:r>
            <a:r>
              <a:rPr lang="cs-CZ" sz="7200" dirty="0"/>
              <a:t>při  </a:t>
            </a:r>
            <a:r>
              <a:rPr lang="cs-CZ" sz="7200" dirty="0" smtClean="0"/>
              <a:t>převedení </a:t>
            </a:r>
            <a:r>
              <a:rPr lang="cs-CZ" sz="7200" dirty="0"/>
              <a:t>či změně datového formátu </a:t>
            </a:r>
            <a:r>
              <a:rPr lang="cs-CZ" sz="7200" dirty="0" smtClean="0"/>
              <a:t>dokumentu </a:t>
            </a:r>
            <a:r>
              <a:rPr lang="cs-CZ" sz="7200" dirty="0"/>
              <a:t>a které jsou pro </a:t>
            </a:r>
            <a:r>
              <a:rPr lang="cs-CZ" sz="7200" dirty="0" smtClean="0"/>
              <a:t>uchování dokumentu </a:t>
            </a:r>
            <a:r>
              <a:rPr lang="cs-CZ" sz="7200" dirty="0"/>
              <a:t>nebo převedení nebo změnu datového formátu dokumentu nezbytné, </a:t>
            </a:r>
            <a:r>
              <a:rPr lang="cs-CZ" sz="7200" dirty="0" smtClean="0"/>
              <a:t>se nepovažuje </a:t>
            </a:r>
            <a:r>
              <a:rPr lang="cs-CZ" sz="7200" dirty="0"/>
              <a:t>za nezajištění neporušitelnosti obsahu </a:t>
            </a:r>
            <a:r>
              <a:rPr lang="cs-CZ" sz="7200" dirty="0" smtClean="0"/>
              <a:t>dokumentu</a:t>
            </a:r>
            <a:r>
              <a:rPr lang="cs-CZ" sz="7200" dirty="0"/>
              <a:t> </a:t>
            </a:r>
            <a:r>
              <a:rPr lang="cs-CZ" sz="7200" dirty="0">
                <a:solidFill>
                  <a:srgbClr val="7030A0"/>
                </a:solidFill>
              </a:rPr>
              <a:t>(§ 69a, odst. </a:t>
            </a:r>
            <a:r>
              <a:rPr lang="cs-CZ" sz="7200" dirty="0" smtClean="0">
                <a:solidFill>
                  <a:srgbClr val="7030A0"/>
                </a:solidFill>
              </a:rPr>
              <a:t>2 </a:t>
            </a:r>
            <a:r>
              <a:rPr lang="cs-CZ" sz="7200" dirty="0">
                <a:solidFill>
                  <a:srgbClr val="7030A0"/>
                </a:solidFill>
              </a:rPr>
              <a:t>AZ</a:t>
            </a:r>
            <a:r>
              <a:rPr lang="cs-CZ" sz="7200" dirty="0" smtClean="0">
                <a:solidFill>
                  <a:srgbClr val="7030A0"/>
                </a:solidFill>
              </a:rPr>
              <a:t>)</a:t>
            </a:r>
            <a:r>
              <a:rPr lang="cs-CZ" sz="7200" dirty="0"/>
              <a:t/>
            </a:r>
            <a:br>
              <a:rPr lang="cs-CZ" sz="7200" dirty="0"/>
            </a:br>
            <a:endParaRPr lang="cs-CZ" sz="7200" dirty="0"/>
          </a:p>
          <a:p>
            <a:r>
              <a:rPr lang="cs-CZ" sz="1700" dirty="0"/>
              <a:t/>
            </a:r>
            <a:br>
              <a:rPr lang="cs-CZ" sz="1700" dirty="0"/>
            </a:br>
            <a:endParaRPr lang="cs-CZ" sz="1700" dirty="0" smtClean="0"/>
          </a:p>
          <a:p>
            <a:pPr>
              <a:buFont typeface="Arial" charset="0"/>
              <a:buNone/>
              <a:defRPr/>
            </a:pPr>
            <a:endParaRPr lang="cs-CZ" sz="1600" dirty="0"/>
          </a:p>
        </p:txBody>
      </p:sp>
    </p:spTree>
    <p:extLst>
      <p:ext uri="{BB962C8B-B14F-4D97-AF65-F5344CB8AC3E}">
        <p14:creationId xmlns:p14="http://schemas.microsoft.com/office/powerpoint/2010/main" val="2158533195"/>
      </p:ext>
    </p:extLst>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a:solidFill>
                  <a:srgbClr val="FF0000"/>
                </a:solidFill>
              </a:rPr>
              <a:t>Zvláštní ustanovení o dokumentech v digitální podobě,</a:t>
            </a:r>
            <a:br>
              <a:rPr lang="cs-CZ" sz="2400" dirty="0">
                <a:solidFill>
                  <a:srgbClr val="FF0000"/>
                </a:solidFill>
              </a:rPr>
            </a:br>
            <a:r>
              <a:rPr lang="cs-CZ" sz="2400" dirty="0">
                <a:solidFill>
                  <a:srgbClr val="FF0000"/>
                </a:solidFill>
              </a:rPr>
              <a:t>převody dokumentů, výstupní datové formáty</a:t>
            </a:r>
            <a:br>
              <a:rPr lang="cs-CZ" sz="2400" dirty="0">
                <a:solidFill>
                  <a:srgbClr val="FF0000"/>
                </a:solidFill>
              </a:rPr>
            </a:br>
            <a:r>
              <a:rPr lang="cs-CZ" sz="1600" dirty="0">
                <a:solidFill>
                  <a:srgbClr val="FF0000"/>
                </a:solidFill>
              </a:rPr>
              <a:t>§ 69a AZ, § 4, § 23, § 24 vyhlášky</a:t>
            </a:r>
            <a:endParaRPr lang="cs-CZ" sz="2400" dirty="0"/>
          </a:p>
        </p:txBody>
      </p:sp>
      <p:sp>
        <p:nvSpPr>
          <p:cNvPr id="5" name="Zástupný symbol pro obsah 4"/>
          <p:cNvSpPr>
            <a:spLocks noGrp="1"/>
          </p:cNvSpPr>
          <p:nvPr>
            <p:ph idx="1"/>
          </p:nvPr>
        </p:nvSpPr>
        <p:spPr/>
        <p:txBody>
          <a:bodyPr>
            <a:normAutofit/>
          </a:bodyPr>
          <a:lstStyle/>
          <a:p>
            <a:r>
              <a:rPr lang="cs-CZ" sz="1800" dirty="0"/>
              <a:t>Před převedením dokumentu v digitální podobě na dokument v analogové podobě nebo změnou datového formátu dokumentu v digitální podobě ověří určený původce </a:t>
            </a:r>
            <a:r>
              <a:rPr lang="cs-CZ" sz="1800" dirty="0" smtClean="0"/>
              <a:t>platnost</a:t>
            </a:r>
          </a:p>
          <a:p>
            <a:pPr lvl="1"/>
            <a:r>
              <a:rPr lang="cs-CZ" sz="1800" dirty="0" smtClean="0"/>
              <a:t> </a:t>
            </a:r>
            <a:r>
              <a:rPr lang="cs-CZ" sz="1800" dirty="0"/>
              <a:t>uznávaného elektronického podpisu, </a:t>
            </a:r>
            <a:endParaRPr lang="cs-CZ" sz="1800" dirty="0" smtClean="0"/>
          </a:p>
          <a:p>
            <a:pPr lvl="1"/>
            <a:r>
              <a:rPr lang="cs-CZ" sz="1800" dirty="0" smtClean="0"/>
              <a:t>uznávané </a:t>
            </a:r>
            <a:r>
              <a:rPr lang="cs-CZ" sz="1800" dirty="0"/>
              <a:t>elektronické značky nebo </a:t>
            </a:r>
            <a:endParaRPr lang="cs-CZ" sz="1800" dirty="0" smtClean="0"/>
          </a:p>
          <a:p>
            <a:pPr lvl="1"/>
            <a:r>
              <a:rPr lang="cs-CZ" sz="1800" dirty="0" smtClean="0"/>
              <a:t>kvalifikovaného </a:t>
            </a:r>
            <a:r>
              <a:rPr lang="cs-CZ" sz="1800" dirty="0"/>
              <a:t>časového razítka, je-li jimi dokument v digitální podobě opatřen, </a:t>
            </a:r>
            <a:endParaRPr lang="cs-CZ" sz="1800" dirty="0" smtClean="0"/>
          </a:p>
          <a:p>
            <a:pPr lvl="1"/>
            <a:r>
              <a:rPr lang="cs-CZ" sz="1800" dirty="0" smtClean="0"/>
              <a:t>a </a:t>
            </a:r>
            <a:r>
              <a:rPr lang="cs-CZ" sz="1800" dirty="0"/>
              <a:t>platnost kvalifikovaných certifikátů, na kterých jsou založeny. </a:t>
            </a:r>
            <a:endParaRPr lang="cs-CZ" sz="1800" dirty="0" smtClean="0"/>
          </a:p>
          <a:p>
            <a:pPr marL="457200" lvl="1" indent="0">
              <a:buNone/>
            </a:pPr>
            <a:endParaRPr lang="cs-CZ" sz="1800" dirty="0" smtClean="0"/>
          </a:p>
          <a:p>
            <a:r>
              <a:rPr lang="cs-CZ" sz="1800" dirty="0" smtClean="0"/>
              <a:t>Údaje </a:t>
            </a:r>
            <a:r>
              <a:rPr lang="cs-CZ" sz="1800" dirty="0"/>
              <a:t>o výsledku ověření a datum převedení dokumentu v digitální podobě na dokument v analogové podobě nebo datum změny datového formátu </a:t>
            </a:r>
            <a:r>
              <a:rPr lang="cs-CZ" sz="1800" dirty="0" smtClean="0"/>
              <a:t>dokumentu </a:t>
            </a:r>
            <a:r>
              <a:rPr lang="cs-CZ" sz="1800" dirty="0"/>
              <a:t>v digitální podobě určený původce zaznamená a uchová je spolu s  </a:t>
            </a:r>
            <a:r>
              <a:rPr lang="cs-CZ" sz="1800" dirty="0" smtClean="0"/>
              <a:t>dokumentem </a:t>
            </a:r>
            <a:r>
              <a:rPr lang="cs-CZ" sz="1800" dirty="0"/>
              <a:t>vzniklým převedením nebo změnou datového formátu.</a:t>
            </a:r>
            <a:r>
              <a:rPr lang="cs-CZ" sz="1800" dirty="0">
                <a:solidFill>
                  <a:srgbClr val="7030A0"/>
                </a:solidFill>
              </a:rPr>
              <a:t> (§ 69a, </a:t>
            </a:r>
            <a:r>
              <a:rPr lang="cs-CZ" sz="1800" dirty="0" smtClean="0">
                <a:solidFill>
                  <a:srgbClr val="7030A0"/>
                </a:solidFill>
              </a:rPr>
              <a:t>odst. 3 </a:t>
            </a:r>
            <a:r>
              <a:rPr lang="cs-CZ" sz="1800" dirty="0">
                <a:solidFill>
                  <a:srgbClr val="7030A0"/>
                </a:solidFill>
              </a:rPr>
              <a:t>AZ)</a:t>
            </a:r>
            <a:br>
              <a:rPr lang="cs-CZ" sz="1800" dirty="0">
                <a:solidFill>
                  <a:srgbClr val="7030A0"/>
                </a:solidFill>
              </a:rPr>
            </a:br>
            <a:endParaRPr lang="cs-CZ" sz="1800" dirty="0"/>
          </a:p>
        </p:txBody>
      </p:sp>
    </p:spTree>
    <p:extLst>
      <p:ext uri="{BB962C8B-B14F-4D97-AF65-F5344CB8AC3E}">
        <p14:creationId xmlns:p14="http://schemas.microsoft.com/office/powerpoint/2010/main" val="2215354168"/>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Zvláštní ustanovení o dokumentech v digitální podobě,</a:t>
            </a:r>
            <a:br>
              <a:rPr lang="cs-CZ" sz="2400" dirty="0">
                <a:solidFill>
                  <a:srgbClr val="FF0000"/>
                </a:solidFill>
              </a:rPr>
            </a:br>
            <a:r>
              <a:rPr lang="cs-CZ" sz="2400" dirty="0">
                <a:solidFill>
                  <a:srgbClr val="FF0000"/>
                </a:solidFill>
              </a:rPr>
              <a:t>převody dokumentů, výstupní datové formáty</a:t>
            </a:r>
            <a:br>
              <a:rPr lang="cs-CZ" sz="2400" dirty="0">
                <a:solidFill>
                  <a:srgbClr val="FF0000"/>
                </a:solidFill>
              </a:rPr>
            </a:br>
            <a:r>
              <a:rPr lang="cs-CZ" sz="1600" dirty="0">
                <a:solidFill>
                  <a:srgbClr val="FF0000"/>
                </a:solidFill>
              </a:rPr>
              <a:t>§ 69a </a:t>
            </a:r>
            <a:r>
              <a:rPr lang="cs-CZ" sz="1600" dirty="0" smtClean="0">
                <a:solidFill>
                  <a:srgbClr val="FF0000"/>
                </a:solidFill>
              </a:rPr>
              <a:t>AZ, </a:t>
            </a:r>
            <a:r>
              <a:rPr lang="cs-CZ" sz="1600" dirty="0">
                <a:solidFill>
                  <a:srgbClr val="FF0000"/>
                </a:solidFill>
              </a:rPr>
              <a:t>§ 4, § 23, § 24 vyhlášky</a:t>
            </a:r>
            <a:endParaRPr lang="cs-CZ" sz="2400" dirty="0"/>
          </a:p>
        </p:txBody>
      </p:sp>
      <p:sp>
        <p:nvSpPr>
          <p:cNvPr id="3" name="Zástupný symbol pro obsah 2"/>
          <p:cNvSpPr>
            <a:spLocks noGrp="1"/>
          </p:cNvSpPr>
          <p:nvPr>
            <p:ph idx="1"/>
          </p:nvPr>
        </p:nvSpPr>
        <p:spPr/>
        <p:txBody>
          <a:bodyPr>
            <a:noAutofit/>
          </a:bodyPr>
          <a:lstStyle/>
          <a:p>
            <a:r>
              <a:rPr lang="cs-CZ" sz="1800" dirty="0" smtClean="0"/>
              <a:t>Dokument </a:t>
            </a:r>
            <a:r>
              <a:rPr lang="cs-CZ" sz="1800" dirty="0"/>
              <a:t>v digitální podobě vzniklý převedením z dokumentu v analogové podobě nebo </a:t>
            </a:r>
            <a:r>
              <a:rPr lang="cs-CZ" sz="1800" dirty="0" smtClean="0"/>
              <a:t>změnou </a:t>
            </a:r>
            <a:r>
              <a:rPr lang="cs-CZ" sz="1800" dirty="0"/>
              <a:t>datového formátu dokumentu v digitální podobě opatří určený původce doložkou, </a:t>
            </a:r>
            <a:r>
              <a:rPr lang="cs-CZ" sz="1800" dirty="0" smtClean="0"/>
              <a:t>která obsahuje</a:t>
            </a:r>
          </a:p>
          <a:p>
            <a:pPr lvl="1"/>
            <a:r>
              <a:rPr lang="cs-CZ" sz="1800" dirty="0" smtClean="0"/>
              <a:t> </a:t>
            </a:r>
            <a:r>
              <a:rPr lang="cs-CZ" sz="1800" dirty="0"/>
              <a:t>údaje týkající se převedení nebo změny datového formátu, </a:t>
            </a:r>
            <a:endParaRPr lang="cs-CZ" sz="1800" dirty="0" smtClean="0"/>
          </a:p>
          <a:p>
            <a:pPr lvl="1"/>
            <a:r>
              <a:rPr lang="cs-CZ" sz="1800" dirty="0" smtClean="0"/>
              <a:t>podepsanou uznávaným </a:t>
            </a:r>
            <a:r>
              <a:rPr lang="cs-CZ" sz="1800" dirty="0"/>
              <a:t>elektronickým podpisem osoby odpovědné za převedení z dokumentu </a:t>
            </a:r>
            <a:r>
              <a:rPr lang="cs-CZ" sz="1800" dirty="0" smtClean="0"/>
              <a:t>v analogové </a:t>
            </a:r>
            <a:r>
              <a:rPr lang="cs-CZ" sz="1800" dirty="0"/>
              <a:t>podobě anebo změnu datového formátu dokumentu v digitální podobě nebo </a:t>
            </a:r>
            <a:r>
              <a:rPr lang="cs-CZ" sz="1800" dirty="0" smtClean="0"/>
              <a:t>označenou </a:t>
            </a:r>
            <a:r>
              <a:rPr lang="cs-CZ" sz="1800" dirty="0"/>
              <a:t>elektronickou značkou určeného původce, a </a:t>
            </a:r>
            <a:endParaRPr lang="cs-CZ" sz="1800" dirty="0" smtClean="0"/>
          </a:p>
          <a:p>
            <a:pPr lvl="1"/>
            <a:r>
              <a:rPr lang="cs-CZ" sz="1800" dirty="0" smtClean="0"/>
              <a:t>dále </a:t>
            </a:r>
            <a:r>
              <a:rPr lang="cs-CZ" sz="1800" dirty="0"/>
              <a:t>opatřenou kvalifikovaným </a:t>
            </a:r>
            <a:r>
              <a:rPr lang="cs-CZ" sz="1800" dirty="0" smtClean="0"/>
              <a:t>časovým </a:t>
            </a:r>
            <a:r>
              <a:rPr lang="cs-CZ" sz="1800" dirty="0"/>
              <a:t>razítkem. </a:t>
            </a:r>
            <a:endParaRPr lang="cs-CZ" sz="1800" dirty="0" smtClean="0"/>
          </a:p>
          <a:p>
            <a:r>
              <a:rPr lang="cs-CZ" sz="1800" dirty="0" smtClean="0"/>
              <a:t>Údaje </a:t>
            </a:r>
            <a:r>
              <a:rPr lang="cs-CZ" sz="1800" dirty="0"/>
              <a:t>týkající se převedení nebo změny datového formátu stanoví  </a:t>
            </a:r>
            <a:r>
              <a:rPr lang="cs-CZ" sz="1800" dirty="0" smtClean="0"/>
              <a:t>prováděcí </a:t>
            </a:r>
            <a:r>
              <a:rPr lang="cs-CZ" sz="1800" dirty="0"/>
              <a:t>právní předpis</a:t>
            </a:r>
            <a:r>
              <a:rPr lang="cs-CZ" sz="1800" dirty="0" smtClean="0"/>
              <a:t>. </a:t>
            </a:r>
            <a:r>
              <a:rPr lang="cs-CZ" sz="1800" dirty="0" smtClean="0">
                <a:solidFill>
                  <a:srgbClr val="0070C0"/>
                </a:solidFill>
              </a:rPr>
              <a:t>(§ 24 vyhlášky č. 259/2012 Sb.) </a:t>
            </a:r>
            <a:r>
              <a:rPr lang="cs-CZ" sz="1800" dirty="0" smtClean="0">
                <a:solidFill>
                  <a:srgbClr val="7030A0"/>
                </a:solidFill>
              </a:rPr>
              <a:t>§ 69a odst. 4 AZ</a:t>
            </a:r>
            <a:r>
              <a:rPr lang="cs-CZ" sz="1800" dirty="0">
                <a:solidFill>
                  <a:srgbClr val="7030A0"/>
                </a:solidFill>
              </a:rPr>
              <a:t/>
            </a:r>
            <a:br>
              <a:rPr lang="cs-CZ" sz="1800" dirty="0">
                <a:solidFill>
                  <a:srgbClr val="7030A0"/>
                </a:solidFill>
              </a:rPr>
            </a:br>
            <a:endParaRPr lang="cs-CZ" sz="1800" dirty="0" smtClean="0">
              <a:solidFill>
                <a:srgbClr val="7030A0"/>
              </a:solidFill>
            </a:endParaRPr>
          </a:p>
          <a:p>
            <a:pPr>
              <a:buFont typeface="Arial" charset="0"/>
              <a:buNone/>
            </a:pPr>
            <a:r>
              <a:rPr lang="cs-CZ" sz="1600" dirty="0" smtClean="0">
                <a:solidFill>
                  <a:srgbClr val="7030A0"/>
                </a:solidFill>
              </a:rPr>
              <a:t>	</a:t>
            </a:r>
            <a:r>
              <a:rPr lang="cs-CZ" sz="1600" dirty="0" smtClean="0"/>
              <a:t/>
            </a:r>
            <a:br>
              <a:rPr lang="cs-CZ" sz="1600" dirty="0" smtClean="0"/>
            </a:br>
            <a:endParaRPr lang="cs-CZ" sz="1600" dirty="0"/>
          </a:p>
        </p:txBody>
      </p:sp>
    </p:spTree>
    <p:extLst>
      <p:ext uri="{BB962C8B-B14F-4D97-AF65-F5344CB8AC3E}">
        <p14:creationId xmlns:p14="http://schemas.microsoft.com/office/powerpoint/2010/main" val="667295563"/>
      </p:ext>
    </p:extLst>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Zvláštní ustanovení o dokumentech v digitální podobě,</a:t>
            </a:r>
            <a:br>
              <a:rPr lang="cs-CZ" sz="2400" dirty="0">
                <a:solidFill>
                  <a:srgbClr val="FF0000"/>
                </a:solidFill>
              </a:rPr>
            </a:br>
            <a:r>
              <a:rPr lang="cs-CZ" sz="2400" dirty="0">
                <a:solidFill>
                  <a:srgbClr val="FF0000"/>
                </a:solidFill>
              </a:rPr>
              <a:t>převody dokumentů, výstupní datové formáty</a:t>
            </a:r>
            <a:br>
              <a:rPr lang="cs-CZ" sz="2400" dirty="0">
                <a:solidFill>
                  <a:srgbClr val="FF0000"/>
                </a:solidFill>
              </a:rPr>
            </a:br>
            <a:r>
              <a:rPr lang="cs-CZ" sz="1600" dirty="0">
                <a:solidFill>
                  <a:srgbClr val="FF0000"/>
                </a:solidFill>
              </a:rPr>
              <a:t>§ 69a </a:t>
            </a:r>
            <a:r>
              <a:rPr lang="cs-CZ" sz="1600" dirty="0" smtClean="0">
                <a:solidFill>
                  <a:srgbClr val="FF0000"/>
                </a:solidFill>
              </a:rPr>
              <a:t>AZ, </a:t>
            </a:r>
            <a:r>
              <a:rPr lang="cs-CZ" sz="1600" dirty="0">
                <a:solidFill>
                  <a:srgbClr val="FF0000"/>
                </a:solidFill>
              </a:rPr>
              <a:t>§ 4, § 23, § 24 vyhlášky</a:t>
            </a:r>
            <a:endParaRPr lang="cs-CZ" sz="2400" dirty="0"/>
          </a:p>
        </p:txBody>
      </p:sp>
      <p:sp>
        <p:nvSpPr>
          <p:cNvPr id="3" name="Zástupný symbol pro obsah 2"/>
          <p:cNvSpPr>
            <a:spLocks noGrp="1"/>
          </p:cNvSpPr>
          <p:nvPr>
            <p:ph idx="1"/>
          </p:nvPr>
        </p:nvSpPr>
        <p:spPr/>
        <p:txBody>
          <a:bodyPr>
            <a:normAutofit fontScale="25000" lnSpcReduction="20000"/>
          </a:bodyPr>
          <a:lstStyle/>
          <a:p>
            <a:pPr lvl="1"/>
            <a:endParaRPr lang="cs-CZ" sz="1600" dirty="0" smtClean="0">
              <a:solidFill>
                <a:srgbClr val="7030A0"/>
              </a:solidFill>
            </a:endParaRPr>
          </a:p>
          <a:p>
            <a:pPr lvl="1"/>
            <a:r>
              <a:rPr lang="cs-CZ" sz="7200" b="1" dirty="0">
                <a:solidFill>
                  <a:srgbClr val="7030A0"/>
                </a:solidFill>
              </a:rPr>
              <a:t>Originály v analogové podobě je možné zničit pouze tehdy, pokud</a:t>
            </a:r>
          </a:p>
          <a:p>
            <a:pPr lvl="2"/>
            <a:r>
              <a:rPr lang="cs-CZ" sz="7200" dirty="0">
                <a:solidFill>
                  <a:srgbClr val="7030A0"/>
                </a:solidFill>
              </a:rPr>
              <a:t>Dokument převedeme do elektronické podoby autorizovanou </a:t>
            </a:r>
            <a:r>
              <a:rPr lang="cs-CZ" sz="7200" dirty="0" smtClean="0">
                <a:solidFill>
                  <a:srgbClr val="7030A0"/>
                </a:solidFill>
              </a:rPr>
              <a:t>konverzí</a:t>
            </a:r>
          </a:p>
          <a:p>
            <a:pPr marL="914400" lvl="2" indent="0">
              <a:buNone/>
            </a:pPr>
            <a:r>
              <a:rPr lang="cs-CZ" sz="7200" dirty="0" smtClean="0">
                <a:solidFill>
                  <a:srgbClr val="7030A0"/>
                </a:solidFill>
              </a:rPr>
              <a:t>V tomto případě může být původní doručený dokument v analogové podobě zničen po uplynutí lhůty 3 let </a:t>
            </a:r>
          </a:p>
          <a:p>
            <a:pPr marL="914400" lvl="2" indent="0">
              <a:buNone/>
            </a:pPr>
            <a:endParaRPr lang="cs-CZ" sz="7200" dirty="0">
              <a:solidFill>
                <a:srgbClr val="7030A0"/>
              </a:solidFill>
            </a:endParaRPr>
          </a:p>
          <a:p>
            <a:pPr lvl="2"/>
            <a:r>
              <a:rPr lang="cs-CZ" sz="7200" dirty="0" smtClean="0">
                <a:solidFill>
                  <a:srgbClr val="7030A0"/>
                </a:solidFill>
              </a:rPr>
              <a:t>Pokud dokument </a:t>
            </a:r>
            <a:r>
              <a:rPr lang="cs-CZ" sz="7200" dirty="0">
                <a:solidFill>
                  <a:srgbClr val="7030A0"/>
                </a:solidFill>
              </a:rPr>
              <a:t>převedeme do elektronické podoby  jiným způsobem převedení dle § 69a archivního </a:t>
            </a:r>
            <a:r>
              <a:rPr lang="cs-CZ" sz="7200" dirty="0" smtClean="0">
                <a:solidFill>
                  <a:srgbClr val="7030A0"/>
                </a:solidFill>
              </a:rPr>
              <a:t>zákona, musí být původní analogový dokument uložen po celou dobu uložení  převedeného digitálního dokumentu </a:t>
            </a:r>
            <a:r>
              <a:rPr lang="cs-CZ" sz="7200" i="1" u="sng" dirty="0" smtClean="0">
                <a:solidFill>
                  <a:srgbClr val="7030A0"/>
                </a:solidFill>
              </a:rPr>
              <a:t>(platí pro původce vykonávající spisovou službu v elektronických systémech spisové služby, doporučuji i původcům vykonávající spisovou službu v listinné podobě)</a:t>
            </a:r>
          </a:p>
          <a:p>
            <a:pPr marL="914400" lvl="2" indent="0">
              <a:buNone/>
            </a:pPr>
            <a:endParaRPr lang="cs-CZ" sz="7200" dirty="0">
              <a:solidFill>
                <a:srgbClr val="7030A0"/>
              </a:solidFill>
            </a:endParaRPr>
          </a:p>
          <a:p>
            <a:pPr marL="0" indent="0">
              <a:buNone/>
            </a:pPr>
            <a:r>
              <a:rPr lang="cs-CZ" sz="7200" b="1" dirty="0" smtClean="0">
                <a:solidFill>
                  <a:srgbClr val="7030A0"/>
                </a:solidFill>
              </a:rPr>
              <a:t>Analogové originály dokumentů je možné zničit pouze v případě, že tyto dokumenty byly do digitální podoby převedeny autorizovanou konverzí. Lhůta pro zničení je až po třech letech. Při jiném převodu dokumentu z analogové podoby do podoby digitální  (§ 69 a archivního zákona, běžný </a:t>
            </a:r>
            <a:r>
              <a:rPr lang="cs-CZ" sz="7200" b="1" dirty="0" err="1" smtClean="0">
                <a:solidFill>
                  <a:srgbClr val="7030A0"/>
                </a:solidFill>
              </a:rPr>
              <a:t>scann</a:t>
            </a:r>
            <a:r>
              <a:rPr lang="cs-CZ" sz="7200" b="1" dirty="0" smtClean="0">
                <a:solidFill>
                  <a:srgbClr val="7030A0"/>
                </a:solidFill>
              </a:rPr>
              <a:t>) musí být analogové dokumenty uloženy po celou dobu trvání skartačních lhůt.</a:t>
            </a:r>
          </a:p>
          <a:p>
            <a:pPr marL="0" indent="0">
              <a:buNone/>
            </a:pPr>
            <a:r>
              <a:rPr lang="cs-CZ" sz="7200" b="1" dirty="0" smtClean="0">
                <a:solidFill>
                  <a:srgbClr val="7030A0"/>
                </a:solidFill>
              </a:rPr>
              <a:t>Faktury, účetní dokumenty – viz zákon č. 563/1991 Sb., o účetnictví</a:t>
            </a:r>
          </a:p>
          <a:p>
            <a:pPr marL="0" indent="0">
              <a:buNone/>
            </a:pPr>
            <a:endParaRPr lang="cs-CZ" sz="7200" b="1" dirty="0">
              <a:solidFill>
                <a:srgbClr val="7030A0"/>
              </a:solidFill>
            </a:endParaRPr>
          </a:p>
          <a:p>
            <a:pPr marL="0" indent="0">
              <a:buNone/>
            </a:pPr>
            <a:r>
              <a:rPr lang="cs-CZ" sz="1600" b="1" dirty="0" smtClean="0">
                <a:solidFill>
                  <a:srgbClr val="7030A0"/>
                </a:solidFill>
              </a:rPr>
              <a:t>. </a:t>
            </a:r>
            <a:endParaRPr lang="cs-CZ" sz="1600" b="1" dirty="0">
              <a:solidFill>
                <a:srgbClr val="7030A0"/>
              </a:solidFill>
            </a:endParaRPr>
          </a:p>
        </p:txBody>
      </p:sp>
    </p:spTree>
    <p:extLst>
      <p:ext uri="{BB962C8B-B14F-4D97-AF65-F5344CB8AC3E}">
        <p14:creationId xmlns:p14="http://schemas.microsoft.com/office/powerpoint/2010/main" val="3296579223"/>
      </p:ext>
    </p:extLst>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a:solidFill>
                  <a:srgbClr val="FF0000"/>
                </a:solidFill>
              </a:rPr>
              <a:t>Zvláštní ustanovení o dokumentech v digitální podobě,</a:t>
            </a:r>
            <a:br>
              <a:rPr lang="cs-CZ" sz="2400" dirty="0">
                <a:solidFill>
                  <a:srgbClr val="FF0000"/>
                </a:solidFill>
              </a:rPr>
            </a:br>
            <a:r>
              <a:rPr lang="cs-CZ" sz="2400" dirty="0">
                <a:solidFill>
                  <a:srgbClr val="FF0000"/>
                </a:solidFill>
              </a:rPr>
              <a:t>převody dokumentů, výstupní datové formáty</a:t>
            </a:r>
            <a:br>
              <a:rPr lang="cs-CZ" sz="2400" dirty="0">
                <a:solidFill>
                  <a:srgbClr val="FF0000"/>
                </a:solidFill>
              </a:rPr>
            </a:br>
            <a:r>
              <a:rPr lang="cs-CZ" sz="1600" dirty="0">
                <a:solidFill>
                  <a:srgbClr val="FF0000"/>
                </a:solidFill>
              </a:rPr>
              <a:t>§ 69a </a:t>
            </a:r>
            <a:r>
              <a:rPr lang="cs-CZ" sz="1600" dirty="0" smtClean="0">
                <a:solidFill>
                  <a:srgbClr val="FF0000"/>
                </a:solidFill>
              </a:rPr>
              <a:t>AZ, </a:t>
            </a:r>
            <a:r>
              <a:rPr lang="cs-CZ" sz="1600" dirty="0">
                <a:solidFill>
                  <a:srgbClr val="FF0000"/>
                </a:solidFill>
              </a:rPr>
              <a:t>§ 4, § 23, § 24 vyhlášky</a:t>
            </a:r>
            <a:endParaRPr lang="cs-CZ" sz="2400" dirty="0"/>
          </a:p>
        </p:txBody>
      </p:sp>
      <p:sp>
        <p:nvSpPr>
          <p:cNvPr id="5" name="Zástupný symbol pro obsah 4"/>
          <p:cNvSpPr>
            <a:spLocks noGrp="1"/>
          </p:cNvSpPr>
          <p:nvPr>
            <p:ph idx="1"/>
          </p:nvPr>
        </p:nvSpPr>
        <p:spPr/>
        <p:txBody>
          <a:bodyPr>
            <a:normAutofit fontScale="25000" lnSpcReduction="20000"/>
          </a:bodyPr>
          <a:lstStyle/>
          <a:p>
            <a:r>
              <a:rPr lang="cs-CZ" sz="7200" dirty="0" smtClean="0"/>
              <a:t>§ 69a odst. 4 nám říká:</a:t>
            </a:r>
          </a:p>
          <a:p>
            <a:pPr lvl="1">
              <a:lnSpc>
                <a:spcPct val="120000"/>
              </a:lnSpc>
            </a:pPr>
            <a:r>
              <a:rPr lang="cs-CZ" sz="7200" dirty="0" smtClean="0"/>
              <a:t>Dokument v digitální podobě vzniklý převedením z dokumentu v analogové podobě nebo změnou datového formátu dokumentu v digitální podobě opatří určený původce doložkou, která obsahuje údaje týkající se převedení nebo změny datového formátu……… Údaje </a:t>
            </a:r>
            <a:r>
              <a:rPr lang="cs-CZ" sz="7200" dirty="0"/>
              <a:t>týkající se převedení nebo změny datového formátu stanoví </a:t>
            </a:r>
            <a:r>
              <a:rPr lang="cs-CZ" sz="7200" dirty="0" smtClean="0"/>
              <a:t>prováděcí </a:t>
            </a:r>
            <a:r>
              <a:rPr lang="cs-CZ" sz="7200" dirty="0"/>
              <a:t>právní </a:t>
            </a:r>
            <a:r>
              <a:rPr lang="cs-CZ" sz="7200" dirty="0" smtClean="0"/>
              <a:t>předpis                 </a:t>
            </a:r>
            <a:r>
              <a:rPr lang="cs-CZ" sz="7200" dirty="0" smtClean="0">
                <a:solidFill>
                  <a:srgbClr val="00B0F0"/>
                </a:solidFill>
              </a:rPr>
              <a:t>§ 24 vyhlášky</a:t>
            </a:r>
          </a:p>
          <a:p>
            <a:pPr lvl="1"/>
            <a:endParaRPr lang="cs-CZ" sz="7200" dirty="0">
              <a:solidFill>
                <a:srgbClr val="00B0F0"/>
              </a:solidFill>
            </a:endParaRPr>
          </a:p>
          <a:p>
            <a:endParaRPr lang="cs-CZ" sz="7200" dirty="0" smtClean="0"/>
          </a:p>
          <a:p>
            <a:pPr marL="0" indent="0">
              <a:buNone/>
            </a:pPr>
            <a:r>
              <a:rPr lang="cs-CZ" sz="7200" i="1" dirty="0"/>
              <a:t>(1)</a:t>
            </a:r>
            <a:r>
              <a:rPr lang="cs-CZ" sz="7200" dirty="0"/>
              <a:t> </a:t>
            </a:r>
            <a:r>
              <a:rPr lang="cs-CZ" sz="7200" b="1" dirty="0"/>
              <a:t>Údaje týkající se převedení dokumentu v analogové podobě do dokumentu v digitální podobě jsou</a:t>
            </a:r>
          </a:p>
          <a:p>
            <a:pPr marL="400050" lvl="1" indent="0">
              <a:buNone/>
            </a:pPr>
            <a:r>
              <a:rPr lang="cs-CZ" sz="7200" i="1" dirty="0"/>
              <a:t>a)</a:t>
            </a:r>
            <a:r>
              <a:rPr lang="cs-CZ" sz="7200" dirty="0"/>
              <a:t> název nebo obchodní firma veřejnoprávního původce, který převedení provedl,</a:t>
            </a:r>
          </a:p>
          <a:p>
            <a:pPr marL="400050" lvl="1" indent="0">
              <a:buNone/>
            </a:pPr>
            <a:r>
              <a:rPr lang="cs-CZ" sz="7200" i="1" dirty="0"/>
              <a:t>b)</a:t>
            </a:r>
            <a:r>
              <a:rPr lang="cs-CZ" sz="7200" dirty="0"/>
              <a:t> počet listů, z nichž se skládá převáděný dokument,</a:t>
            </a:r>
          </a:p>
          <a:p>
            <a:pPr marL="400050" lvl="1" indent="0">
              <a:buNone/>
            </a:pPr>
            <a:r>
              <a:rPr lang="cs-CZ" sz="7200" i="1" dirty="0"/>
              <a:t>c)</a:t>
            </a:r>
            <a:r>
              <a:rPr lang="cs-CZ" sz="7200" dirty="0"/>
              <a:t> informace o existenci vodoznaku, reliéfního tisku nebo </a:t>
            </a:r>
            <a:r>
              <a:rPr lang="cs-CZ" sz="7200" dirty="0" err="1"/>
              <a:t>embossingu</a:t>
            </a:r>
            <a:r>
              <a:rPr lang="cs-CZ" sz="7200" dirty="0"/>
              <a:t>, suché </a:t>
            </a:r>
            <a:endParaRPr lang="cs-CZ" sz="7200" dirty="0" smtClean="0"/>
          </a:p>
          <a:p>
            <a:pPr marL="400050" lvl="1" indent="0">
              <a:buNone/>
            </a:pPr>
            <a:r>
              <a:rPr lang="cs-CZ" sz="7200" dirty="0"/>
              <a:t> </a:t>
            </a:r>
            <a:r>
              <a:rPr lang="cs-CZ" sz="7200" dirty="0" smtClean="0"/>
              <a:t>   pečetě </a:t>
            </a:r>
            <a:r>
              <a:rPr lang="cs-CZ" sz="7200" dirty="0"/>
              <a:t>nebo reliéfní ražby, optického variabilního prvku, jiného </a:t>
            </a:r>
            <a:r>
              <a:rPr lang="cs-CZ" sz="7200" dirty="0" smtClean="0"/>
              <a:t>zajišťovacího</a:t>
            </a:r>
          </a:p>
          <a:p>
            <a:pPr marL="400050" lvl="1" indent="0">
              <a:buNone/>
            </a:pPr>
            <a:r>
              <a:rPr lang="cs-CZ" sz="7200" dirty="0"/>
              <a:t> </a:t>
            </a:r>
            <a:r>
              <a:rPr lang="cs-CZ" sz="7200" dirty="0" smtClean="0"/>
              <a:t>   </a:t>
            </a:r>
            <a:r>
              <a:rPr lang="cs-CZ" sz="7200" dirty="0"/>
              <a:t>prvku, plastického písma nebo otisku plastického razítka,</a:t>
            </a:r>
          </a:p>
          <a:p>
            <a:pPr marL="400050" lvl="1" indent="0">
              <a:buNone/>
            </a:pPr>
            <a:r>
              <a:rPr lang="cs-CZ" sz="7200" i="1" dirty="0"/>
              <a:t>d)</a:t>
            </a:r>
            <a:r>
              <a:rPr lang="cs-CZ" sz="7200" dirty="0"/>
              <a:t> datum vyhotovení ověřovací doložky,</a:t>
            </a:r>
          </a:p>
          <a:p>
            <a:pPr marL="400050" lvl="1" indent="0">
              <a:buNone/>
            </a:pPr>
            <a:r>
              <a:rPr lang="cs-CZ" sz="7200" i="1" dirty="0"/>
              <a:t>e)</a:t>
            </a:r>
            <a:r>
              <a:rPr lang="cs-CZ" sz="7200" dirty="0"/>
              <a:t> jméno, popřípadě jména, a příjmení fyzické osoby, která převedení provedla.</a:t>
            </a:r>
          </a:p>
          <a:p>
            <a:pPr lvl="1"/>
            <a:endParaRPr lang="cs-CZ" sz="1600" dirty="0">
              <a:solidFill>
                <a:srgbClr val="00B0F0"/>
              </a:solidFill>
            </a:endParaRPr>
          </a:p>
        </p:txBody>
      </p:sp>
      <p:cxnSp>
        <p:nvCxnSpPr>
          <p:cNvPr id="11" name="Přímá spojnice se šipkou 10"/>
          <p:cNvCxnSpPr/>
          <p:nvPr/>
        </p:nvCxnSpPr>
        <p:spPr>
          <a:xfrm>
            <a:off x="6228184" y="3212976"/>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7513239"/>
      </p:ext>
    </p:extLst>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a:solidFill>
                  <a:srgbClr val="FF0000"/>
                </a:solidFill>
              </a:rPr>
              <a:t>Zvláštní ustanovení o dokumentech v digitální podobě,</a:t>
            </a:r>
            <a:br>
              <a:rPr lang="cs-CZ" sz="2400" dirty="0">
                <a:solidFill>
                  <a:srgbClr val="FF0000"/>
                </a:solidFill>
              </a:rPr>
            </a:br>
            <a:r>
              <a:rPr lang="cs-CZ" sz="2400" dirty="0">
                <a:solidFill>
                  <a:srgbClr val="FF0000"/>
                </a:solidFill>
              </a:rPr>
              <a:t>převody dokumentů, výstupní datové formáty</a:t>
            </a:r>
            <a:br>
              <a:rPr lang="cs-CZ" sz="2400" dirty="0">
                <a:solidFill>
                  <a:srgbClr val="FF0000"/>
                </a:solidFill>
              </a:rPr>
            </a:br>
            <a:r>
              <a:rPr lang="cs-CZ" sz="1600" dirty="0">
                <a:solidFill>
                  <a:srgbClr val="FF0000"/>
                </a:solidFill>
              </a:rPr>
              <a:t>§ 69a A7, § 4, § 23, § 24 vyhlášky</a:t>
            </a:r>
            <a:endParaRPr lang="cs-CZ" sz="2400" dirty="0"/>
          </a:p>
        </p:txBody>
      </p:sp>
      <p:sp>
        <p:nvSpPr>
          <p:cNvPr id="5" name="Zástupný symbol pro obsah 4"/>
          <p:cNvSpPr>
            <a:spLocks noGrp="1"/>
          </p:cNvSpPr>
          <p:nvPr>
            <p:ph idx="1"/>
          </p:nvPr>
        </p:nvSpPr>
        <p:spPr>
          <a:xfrm>
            <a:off x="457200" y="1412776"/>
            <a:ext cx="8229600" cy="4713387"/>
          </a:xfrm>
        </p:spPr>
        <p:txBody>
          <a:bodyPr>
            <a:normAutofit/>
          </a:bodyPr>
          <a:lstStyle/>
          <a:p>
            <a:pPr marL="0" indent="0">
              <a:buNone/>
            </a:pPr>
            <a:r>
              <a:rPr lang="cs-CZ" sz="1800" i="1" dirty="0"/>
              <a:t>(2)</a:t>
            </a:r>
            <a:r>
              <a:rPr lang="cs-CZ" sz="1800" dirty="0"/>
              <a:t> </a:t>
            </a:r>
            <a:r>
              <a:rPr lang="cs-CZ" sz="1800" b="1" dirty="0"/>
              <a:t>Údaje týkající se převedení dokumentu v digitální podobě do dokumentu v analogové podobě jsou</a:t>
            </a:r>
          </a:p>
          <a:p>
            <a:pPr marL="400050" lvl="1" indent="0">
              <a:buNone/>
            </a:pPr>
            <a:r>
              <a:rPr lang="cs-CZ" sz="1800" i="1" dirty="0"/>
              <a:t>a)</a:t>
            </a:r>
            <a:r>
              <a:rPr lang="cs-CZ" sz="1800" dirty="0"/>
              <a:t> název nebo obchodní firma veřejnoprávního původce, který převedení provedl,</a:t>
            </a:r>
          </a:p>
          <a:p>
            <a:pPr marL="400050" lvl="1" indent="0">
              <a:buNone/>
            </a:pPr>
            <a:r>
              <a:rPr lang="cs-CZ" sz="1800" i="1" dirty="0"/>
              <a:t>b)</a:t>
            </a:r>
            <a:r>
              <a:rPr lang="cs-CZ" sz="1800" dirty="0"/>
              <a:t> informace o existenci zajišťovacího prvku,</a:t>
            </a:r>
          </a:p>
          <a:p>
            <a:pPr marL="400050" lvl="1" indent="0">
              <a:buNone/>
            </a:pPr>
            <a:r>
              <a:rPr lang="cs-CZ" sz="1800" i="1" dirty="0"/>
              <a:t>c)</a:t>
            </a:r>
            <a:r>
              <a:rPr lang="cs-CZ" sz="1800" dirty="0"/>
              <a:t> datum vyhotovení ověřovací doložky,</a:t>
            </a:r>
          </a:p>
          <a:p>
            <a:pPr marL="400050" lvl="1" indent="0">
              <a:buNone/>
            </a:pPr>
            <a:r>
              <a:rPr lang="cs-CZ" sz="1800" i="1" dirty="0"/>
              <a:t>d)</a:t>
            </a:r>
            <a:r>
              <a:rPr lang="cs-CZ" sz="1800" dirty="0"/>
              <a:t> jméno, popřípadě jména, a příjmení fyzické osoby, která převedení provedla</a:t>
            </a:r>
            <a:r>
              <a:rPr lang="cs-CZ" sz="1800" dirty="0" smtClean="0"/>
              <a:t>.</a:t>
            </a:r>
          </a:p>
          <a:p>
            <a:pPr marL="400050" lvl="1" indent="0">
              <a:buNone/>
            </a:pPr>
            <a:endParaRPr lang="cs-CZ" sz="1800" dirty="0"/>
          </a:p>
          <a:p>
            <a:pPr marL="0" indent="0">
              <a:buNone/>
            </a:pPr>
            <a:r>
              <a:rPr lang="cs-CZ" sz="1800" i="1" dirty="0"/>
              <a:t>(3)</a:t>
            </a:r>
            <a:r>
              <a:rPr lang="cs-CZ" sz="1800" dirty="0"/>
              <a:t> </a:t>
            </a:r>
            <a:r>
              <a:rPr lang="cs-CZ" sz="1800" b="1" dirty="0"/>
              <a:t>Údaje týkající se změny datového formátu dokumentu v digitální podobě jsou</a:t>
            </a:r>
          </a:p>
          <a:p>
            <a:pPr marL="400050" lvl="1" indent="0">
              <a:buNone/>
            </a:pPr>
            <a:r>
              <a:rPr lang="cs-CZ" sz="1800" i="1" dirty="0"/>
              <a:t>a)</a:t>
            </a:r>
            <a:r>
              <a:rPr lang="cs-CZ" sz="1800" dirty="0"/>
              <a:t> název nebo obchodní firma veřejnoprávního původce, který změnu datového formátu provedl,</a:t>
            </a:r>
          </a:p>
          <a:p>
            <a:pPr marL="400050" lvl="1" indent="0">
              <a:buNone/>
            </a:pPr>
            <a:r>
              <a:rPr lang="cs-CZ" sz="1800" i="1" dirty="0"/>
              <a:t>b)</a:t>
            </a:r>
            <a:r>
              <a:rPr lang="cs-CZ" sz="1800" dirty="0"/>
              <a:t> původní datový formát,</a:t>
            </a:r>
          </a:p>
          <a:p>
            <a:pPr marL="400050" lvl="1" indent="0">
              <a:buNone/>
            </a:pPr>
            <a:r>
              <a:rPr lang="cs-CZ" sz="1800" i="1" dirty="0"/>
              <a:t>c)</a:t>
            </a:r>
            <a:r>
              <a:rPr lang="cs-CZ" sz="1800" dirty="0"/>
              <a:t> datum vyhotovení ověřovací doložky,</a:t>
            </a:r>
          </a:p>
          <a:p>
            <a:pPr marL="400050" lvl="1" indent="0">
              <a:buNone/>
            </a:pPr>
            <a:r>
              <a:rPr lang="cs-CZ" sz="1800" i="1" dirty="0"/>
              <a:t>d)</a:t>
            </a:r>
            <a:r>
              <a:rPr lang="cs-CZ" sz="1800" dirty="0"/>
              <a:t> jméno, popřípadě jména, a příjmení fyzické osoby, která změnu datového formátu provedla.</a:t>
            </a:r>
          </a:p>
          <a:p>
            <a:pPr marL="0" indent="0">
              <a:buNone/>
            </a:pPr>
            <a:endParaRPr lang="cs-CZ" sz="1800" dirty="0"/>
          </a:p>
        </p:txBody>
      </p:sp>
    </p:spTree>
    <p:extLst>
      <p:ext uri="{BB962C8B-B14F-4D97-AF65-F5344CB8AC3E}">
        <p14:creationId xmlns:p14="http://schemas.microsoft.com/office/powerpoint/2010/main" val="14725633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18.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6/7</a:t>
            </a:r>
            <a:endParaRPr lang="cs-CZ" sz="1800" dirty="0"/>
          </a:p>
        </p:txBody>
      </p:sp>
      <p:sp>
        <p:nvSpPr>
          <p:cNvPr id="3" name="Zástupný symbol pro obsah 2"/>
          <p:cNvSpPr>
            <a:spLocks noGrp="1"/>
          </p:cNvSpPr>
          <p:nvPr>
            <p:ph idx="1"/>
          </p:nvPr>
        </p:nvSpPr>
        <p:spPr/>
        <p:txBody>
          <a:bodyPr>
            <a:normAutofit/>
          </a:bodyPr>
          <a:lstStyle/>
          <a:p>
            <a:pPr lvl="1"/>
            <a:r>
              <a:rPr lang="cs-CZ" sz="1600" dirty="0"/>
              <a:t>Ve všeobecní státní správě se zásada jednotné spisové služby ve všech habsburských zemích a ve všech instancích  ani v období tuhého josefinského centralismu nepodařilo prosadit. Důvodem bylo:</a:t>
            </a:r>
          </a:p>
          <a:p>
            <a:pPr lvl="2"/>
            <a:r>
              <a:rPr lang="cs-CZ" sz="1600" dirty="0"/>
              <a:t>Rozhodující byly časové a místní vlivy</a:t>
            </a:r>
          </a:p>
          <a:p>
            <a:pPr lvl="2"/>
            <a:r>
              <a:rPr lang="cs-CZ" sz="1600" dirty="0"/>
              <a:t>Písemnou agendu těchto úřadů nelze snadno  formálně sjednotit (naproti tomu to bylo možné v justiční a finanční správě</a:t>
            </a:r>
            <a:r>
              <a:rPr lang="cs-CZ" sz="1600" dirty="0" smtClean="0"/>
              <a:t>)</a:t>
            </a:r>
          </a:p>
          <a:p>
            <a:pPr marL="914400" lvl="2" indent="0">
              <a:buNone/>
            </a:pPr>
            <a:endParaRPr lang="cs-CZ" sz="1600" dirty="0"/>
          </a:p>
          <a:p>
            <a:pPr lvl="1"/>
            <a:r>
              <a:rPr lang="cs-CZ" sz="1600" dirty="0"/>
              <a:t>U krajských úřadů v Čechách byl zdůrazněn význam dobré evidence pomocí jednacích protokolů a spolehlivého uložení akt podle sedmi věcných oddělení s mnoha desítkami pododdělení</a:t>
            </a:r>
          </a:p>
          <a:p>
            <a:pPr lvl="2"/>
            <a:r>
              <a:rPr lang="cs-CZ" sz="1600" dirty="0"/>
              <a:t>Na Moravě a ve Slezsku zůstaly i nadále registraturní knihy (manuály) umožňující sledovat </a:t>
            </a:r>
            <a:r>
              <a:rPr lang="cs-CZ" sz="1600" dirty="0" err="1"/>
              <a:t>prioraci</a:t>
            </a:r>
            <a:r>
              <a:rPr lang="cs-CZ" sz="1600" dirty="0"/>
              <a:t> spisů. V těchto zemích pro krajské úřady nebyl vypracován jednotný manipulační </a:t>
            </a:r>
            <a:r>
              <a:rPr lang="cs-CZ" sz="1600" dirty="0" smtClean="0"/>
              <a:t>klíč</a:t>
            </a:r>
          </a:p>
          <a:p>
            <a:pPr marL="914400" lvl="2" indent="0">
              <a:buNone/>
            </a:pPr>
            <a:endParaRPr lang="cs-CZ" sz="1600" dirty="0"/>
          </a:p>
          <a:p>
            <a:endParaRPr lang="cs-CZ" sz="1600" dirty="0"/>
          </a:p>
        </p:txBody>
      </p:sp>
    </p:spTree>
    <p:extLst>
      <p:ext uri="{BB962C8B-B14F-4D97-AF65-F5344CB8AC3E}">
        <p14:creationId xmlns:p14="http://schemas.microsoft.com/office/powerpoint/2010/main" val="2319170231"/>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Zvláštní ustanovení o dokumentech v digitální podobě,</a:t>
            </a:r>
            <a:br>
              <a:rPr lang="cs-CZ" sz="2400" dirty="0">
                <a:solidFill>
                  <a:srgbClr val="FF0000"/>
                </a:solidFill>
              </a:rPr>
            </a:br>
            <a:r>
              <a:rPr lang="cs-CZ" sz="2400" dirty="0">
                <a:solidFill>
                  <a:srgbClr val="FF0000"/>
                </a:solidFill>
              </a:rPr>
              <a:t>převody dokumentů, výstupní datové formáty</a:t>
            </a:r>
            <a:br>
              <a:rPr lang="cs-CZ" sz="2400" dirty="0">
                <a:solidFill>
                  <a:srgbClr val="FF0000"/>
                </a:solidFill>
              </a:rPr>
            </a:br>
            <a:r>
              <a:rPr lang="cs-CZ" sz="1600" dirty="0">
                <a:solidFill>
                  <a:srgbClr val="FF0000"/>
                </a:solidFill>
              </a:rPr>
              <a:t>§ 69a </a:t>
            </a:r>
            <a:r>
              <a:rPr lang="cs-CZ" sz="1600" dirty="0" smtClean="0">
                <a:solidFill>
                  <a:srgbClr val="FF0000"/>
                </a:solidFill>
              </a:rPr>
              <a:t>AZ, </a:t>
            </a:r>
            <a:r>
              <a:rPr lang="cs-CZ" sz="1600" dirty="0">
                <a:solidFill>
                  <a:srgbClr val="FF0000"/>
                </a:solidFill>
              </a:rPr>
              <a:t>§ 23, § 24 vyhlášky</a:t>
            </a:r>
            <a:endParaRPr lang="cs-CZ" sz="2400" dirty="0"/>
          </a:p>
        </p:txBody>
      </p:sp>
      <p:sp>
        <p:nvSpPr>
          <p:cNvPr id="3" name="Zástupný symbol pro obsah 2"/>
          <p:cNvSpPr>
            <a:spLocks noGrp="1"/>
          </p:cNvSpPr>
          <p:nvPr>
            <p:ph idx="1"/>
          </p:nvPr>
        </p:nvSpPr>
        <p:spPr/>
        <p:txBody>
          <a:bodyPr>
            <a:noAutofit/>
          </a:bodyPr>
          <a:lstStyle/>
          <a:p>
            <a:pPr marL="0" indent="0" algn="ctr">
              <a:buNone/>
            </a:pPr>
            <a:r>
              <a:rPr lang="cs-CZ" sz="1800" dirty="0">
                <a:solidFill>
                  <a:srgbClr val="FF0000"/>
                </a:solidFill>
              </a:rPr>
              <a:t>§ 23</a:t>
            </a:r>
          </a:p>
          <a:p>
            <a:pPr marL="0" indent="0">
              <a:buNone/>
            </a:pPr>
            <a:r>
              <a:rPr lang="cs-CZ" sz="1800" b="1" dirty="0"/>
              <a:t>Výstupní datové formáty dokumentů v digitální </a:t>
            </a:r>
            <a:r>
              <a:rPr lang="cs-CZ" sz="1800" b="1" dirty="0" smtClean="0"/>
              <a:t>podobě</a:t>
            </a:r>
          </a:p>
          <a:p>
            <a:pPr marL="0" indent="0">
              <a:buNone/>
            </a:pPr>
            <a:r>
              <a:rPr lang="cs-CZ" sz="1800" b="1" dirty="0" smtClean="0"/>
              <a:t>Jsou stanoveny (§ 1-7)</a:t>
            </a:r>
            <a:endParaRPr lang="cs-CZ" sz="1800" b="1" dirty="0"/>
          </a:p>
          <a:p>
            <a:r>
              <a:rPr lang="cs-CZ" sz="1800" dirty="0" err="1"/>
              <a:t>y</a:t>
            </a:r>
            <a:r>
              <a:rPr lang="cs-CZ" sz="1800" dirty="0" err="1" smtClean="0"/>
              <a:t>ýstupní</a:t>
            </a:r>
            <a:r>
              <a:rPr lang="cs-CZ" sz="1800" dirty="0" smtClean="0"/>
              <a:t> datové formáty </a:t>
            </a:r>
            <a:r>
              <a:rPr lang="cs-CZ" sz="1800" dirty="0"/>
              <a:t>dokumentů v digitální </a:t>
            </a:r>
            <a:r>
              <a:rPr lang="cs-CZ" sz="1800" dirty="0" smtClean="0"/>
              <a:t>podobě,</a:t>
            </a:r>
          </a:p>
          <a:p>
            <a:r>
              <a:rPr lang="cs-CZ" sz="1800" dirty="0" err="1"/>
              <a:t>y</a:t>
            </a:r>
            <a:r>
              <a:rPr lang="cs-CZ" sz="1800" dirty="0" err="1" smtClean="0"/>
              <a:t>ýstupní</a:t>
            </a:r>
            <a:r>
              <a:rPr lang="cs-CZ" sz="1800" dirty="0" smtClean="0"/>
              <a:t> datové formáty </a:t>
            </a:r>
            <a:r>
              <a:rPr lang="cs-CZ" sz="1800" dirty="0"/>
              <a:t>statických textových dokumentů a statických kombinovaných textových a obrazových </a:t>
            </a:r>
            <a:r>
              <a:rPr lang="cs-CZ" sz="1800" dirty="0" smtClean="0"/>
              <a:t>dokumentů,</a:t>
            </a:r>
          </a:p>
          <a:p>
            <a:r>
              <a:rPr lang="cs-CZ" sz="1800" dirty="0" err="1"/>
              <a:t>y</a:t>
            </a:r>
            <a:r>
              <a:rPr lang="cs-CZ" sz="1800" dirty="0" err="1" smtClean="0"/>
              <a:t>ýstupní</a:t>
            </a:r>
            <a:r>
              <a:rPr lang="cs-CZ" sz="1800" dirty="0" smtClean="0"/>
              <a:t> datové formáty </a:t>
            </a:r>
            <a:r>
              <a:rPr lang="cs-CZ" sz="1800" dirty="0"/>
              <a:t>statických obrazových </a:t>
            </a:r>
            <a:r>
              <a:rPr lang="cs-CZ" sz="1800" dirty="0" smtClean="0"/>
              <a:t>dokumentů,</a:t>
            </a:r>
          </a:p>
          <a:p>
            <a:r>
              <a:rPr lang="cs-CZ" sz="1800" dirty="0" err="1" smtClean="0"/>
              <a:t>yýstupní</a:t>
            </a:r>
            <a:r>
              <a:rPr lang="cs-CZ" sz="1800" dirty="0" smtClean="0"/>
              <a:t> datové formáty </a:t>
            </a:r>
            <a:r>
              <a:rPr lang="cs-CZ" sz="1800" dirty="0"/>
              <a:t>dynamických obrazových </a:t>
            </a:r>
            <a:r>
              <a:rPr lang="cs-CZ" sz="1800" dirty="0" smtClean="0"/>
              <a:t>dokumentů, </a:t>
            </a:r>
          </a:p>
          <a:p>
            <a:r>
              <a:rPr lang="cs-CZ" sz="1800" dirty="0"/>
              <a:t>v</a:t>
            </a:r>
            <a:r>
              <a:rPr lang="cs-CZ" sz="1800" dirty="0" smtClean="0"/>
              <a:t>ýstupní datové formáty </a:t>
            </a:r>
            <a:r>
              <a:rPr lang="cs-CZ" sz="1800" dirty="0"/>
              <a:t>zvukových </a:t>
            </a:r>
            <a:r>
              <a:rPr lang="cs-CZ" sz="1800" dirty="0" smtClean="0"/>
              <a:t>dokumentů,</a:t>
            </a:r>
          </a:p>
          <a:p>
            <a:r>
              <a:rPr lang="cs-CZ" sz="1800" dirty="0" smtClean="0"/>
              <a:t>výstupní datový formát </a:t>
            </a:r>
            <a:r>
              <a:rPr lang="cs-CZ" sz="1800" dirty="0"/>
              <a:t>pro </a:t>
            </a:r>
            <a:r>
              <a:rPr lang="cs-CZ" sz="1800" dirty="0" smtClean="0"/>
              <a:t>databáze,</a:t>
            </a:r>
          </a:p>
          <a:p>
            <a:r>
              <a:rPr lang="cs-CZ" sz="1800" dirty="0" smtClean="0"/>
              <a:t>výstupní datové formáty </a:t>
            </a:r>
            <a:r>
              <a:rPr lang="cs-CZ" sz="1800" dirty="0" err="1" smtClean="0"/>
              <a:t>metadat</a:t>
            </a:r>
            <a:endParaRPr lang="cs-CZ" sz="1800" dirty="0" smtClean="0"/>
          </a:p>
          <a:p>
            <a:endParaRPr lang="cs-CZ" sz="1800" dirty="0"/>
          </a:p>
          <a:p>
            <a:pPr marL="0" indent="0">
              <a:buNone/>
            </a:pPr>
            <a:r>
              <a:rPr lang="cs-CZ" sz="1800" i="1" dirty="0"/>
              <a:t>(8)</a:t>
            </a:r>
            <a:r>
              <a:rPr lang="cs-CZ" sz="1800" dirty="0"/>
              <a:t> Veřejnoprávní původce může pro výstup z elektronického systému spisové služby podle odstavce 1 písm. a) současně použít také jiný datový formát.</a:t>
            </a:r>
          </a:p>
          <a:p>
            <a:pPr marL="0" indent="0">
              <a:buNone/>
            </a:pPr>
            <a:endParaRPr lang="cs-CZ" sz="1600" dirty="0"/>
          </a:p>
          <a:p>
            <a:endParaRPr lang="cs-CZ" sz="1800" dirty="0"/>
          </a:p>
          <a:p>
            <a:endParaRPr lang="cs-CZ" sz="1800" dirty="0"/>
          </a:p>
          <a:p>
            <a:pPr marL="0" indent="0">
              <a:buNone/>
            </a:pPr>
            <a:endParaRPr lang="cs-CZ" sz="1800" dirty="0"/>
          </a:p>
        </p:txBody>
      </p:sp>
    </p:spTree>
    <p:extLst>
      <p:ext uri="{BB962C8B-B14F-4D97-AF65-F5344CB8AC3E}">
        <p14:creationId xmlns:p14="http://schemas.microsoft.com/office/powerpoint/2010/main" val="934615407"/>
      </p:ext>
    </p:extLst>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sz="2700" dirty="0">
                <a:solidFill>
                  <a:srgbClr val="FF0000"/>
                </a:solidFill>
              </a:rPr>
              <a:t>Spisová </a:t>
            </a:r>
            <a:r>
              <a:rPr lang="cs-CZ" sz="2700" dirty="0" smtClean="0">
                <a:solidFill>
                  <a:srgbClr val="FF0000"/>
                </a:solidFill>
              </a:rPr>
              <a:t>rozluka</a:t>
            </a:r>
            <a:br>
              <a:rPr lang="cs-CZ" sz="2700" dirty="0" smtClean="0">
                <a:solidFill>
                  <a:srgbClr val="FF0000"/>
                </a:solidFill>
              </a:rPr>
            </a:br>
            <a:r>
              <a:rPr lang="cs-CZ" sz="1800" dirty="0" smtClean="0">
                <a:solidFill>
                  <a:srgbClr val="FF0000"/>
                </a:solidFill>
              </a:rPr>
              <a:t>§ 68a AZ, § 22 vyhlášky </a:t>
            </a:r>
            <a:r>
              <a:rPr lang="cs-CZ" sz="1800" dirty="0">
                <a:solidFill>
                  <a:srgbClr val="FF0000"/>
                </a:solidFill>
              </a:rPr>
              <a:t/>
            </a:r>
            <a:br>
              <a:rPr lang="cs-CZ" sz="1800" dirty="0">
                <a:solidFill>
                  <a:srgbClr val="FF0000"/>
                </a:solidFill>
              </a:rPr>
            </a:br>
            <a:endParaRPr lang="cs-CZ" sz="1800" dirty="0"/>
          </a:p>
        </p:txBody>
      </p:sp>
      <p:sp>
        <p:nvSpPr>
          <p:cNvPr id="147458" name="Zástupný symbol pro obsah 2"/>
          <p:cNvSpPr>
            <a:spLocks noGrp="1"/>
          </p:cNvSpPr>
          <p:nvPr>
            <p:ph idx="1"/>
          </p:nvPr>
        </p:nvSpPr>
        <p:spPr>
          <a:xfrm>
            <a:off x="457200" y="980728"/>
            <a:ext cx="8229600" cy="5145435"/>
          </a:xfrm>
        </p:spPr>
        <p:txBody>
          <a:bodyPr>
            <a:normAutofit fontScale="25000" lnSpcReduction="20000"/>
          </a:bodyPr>
          <a:lstStyle/>
          <a:p>
            <a:pPr>
              <a:buFont typeface="Arial" charset="0"/>
              <a:buNone/>
            </a:pPr>
            <a:endParaRPr lang="cs-CZ" sz="6400" dirty="0" smtClean="0">
              <a:solidFill>
                <a:srgbClr val="FF0000"/>
              </a:solidFill>
            </a:endParaRPr>
          </a:p>
          <a:p>
            <a:pPr algn="ctr">
              <a:buFont typeface="Arial" charset="0"/>
              <a:buNone/>
            </a:pPr>
            <a:endParaRPr lang="cs-CZ" sz="1600" dirty="0" smtClean="0">
              <a:solidFill>
                <a:srgbClr val="FF0000"/>
              </a:solidFill>
            </a:endParaRPr>
          </a:p>
          <a:p>
            <a:pPr>
              <a:lnSpc>
                <a:spcPct val="120000"/>
              </a:lnSpc>
            </a:pPr>
            <a:r>
              <a:rPr lang="cs-CZ" sz="7200" dirty="0" smtClean="0"/>
              <a:t>Při </a:t>
            </a:r>
            <a:r>
              <a:rPr lang="cs-CZ" sz="7200" dirty="0"/>
              <a:t>zrušení určeného původce se provádí spisová rozluka. Před jejím zahájením zpracuje rušený </a:t>
            </a:r>
            <a:r>
              <a:rPr lang="cs-CZ" sz="7200" dirty="0" smtClean="0"/>
              <a:t> určený </a:t>
            </a:r>
            <a:r>
              <a:rPr lang="cs-CZ" sz="7200" dirty="0"/>
              <a:t>původce plán provádění spisové rozluky včetně časového rozvrhu, který zašle příslušnému </a:t>
            </a:r>
            <a:r>
              <a:rPr lang="cs-CZ" sz="7200" dirty="0" smtClean="0"/>
              <a:t>archivu</a:t>
            </a:r>
            <a:r>
              <a:rPr lang="cs-CZ" sz="7200" dirty="0"/>
              <a:t> </a:t>
            </a:r>
            <a:r>
              <a:rPr lang="cs-CZ" sz="7200" dirty="0" smtClean="0">
                <a:solidFill>
                  <a:srgbClr val="7030A0"/>
                </a:solidFill>
              </a:rPr>
              <a:t>(§ 68a odst. 1 AZ)</a:t>
            </a:r>
            <a:r>
              <a:rPr lang="cs-CZ" sz="7200" dirty="0">
                <a:solidFill>
                  <a:srgbClr val="7030A0"/>
                </a:solidFill>
              </a:rPr>
              <a:t/>
            </a:r>
            <a:br>
              <a:rPr lang="cs-CZ" sz="7200" dirty="0">
                <a:solidFill>
                  <a:srgbClr val="7030A0"/>
                </a:solidFill>
              </a:rPr>
            </a:br>
            <a:endParaRPr lang="cs-CZ" sz="7200" dirty="0">
              <a:solidFill>
                <a:srgbClr val="7030A0"/>
              </a:solidFill>
            </a:endParaRPr>
          </a:p>
          <a:p>
            <a:pPr>
              <a:lnSpc>
                <a:spcPct val="120000"/>
              </a:lnSpc>
            </a:pPr>
            <a:r>
              <a:rPr lang="cs-CZ" sz="7200" dirty="0" smtClean="0"/>
              <a:t>Spisovou </a:t>
            </a:r>
            <a:r>
              <a:rPr lang="cs-CZ" sz="7200" dirty="0"/>
              <a:t>rozluku připravuje a provádí před datem svého zrušení rušený určený původce, dokončuje </a:t>
            </a:r>
            <a:r>
              <a:rPr lang="cs-CZ" sz="7200" dirty="0" smtClean="0"/>
              <a:t>ji </a:t>
            </a:r>
            <a:r>
              <a:rPr lang="cs-CZ" sz="7200" dirty="0"/>
              <a:t>právní nástupce rušeného určeného původce, a není-li ho, zakladatel, zřizovatel nebo </a:t>
            </a:r>
            <a:r>
              <a:rPr lang="cs-CZ" sz="7200" dirty="0" smtClean="0"/>
              <a:t>likvidátor </a:t>
            </a:r>
            <a:r>
              <a:rPr lang="cs-CZ" sz="7200" dirty="0" smtClean="0">
                <a:solidFill>
                  <a:srgbClr val="7030A0"/>
                </a:solidFill>
              </a:rPr>
              <a:t>( § 68a odst. 2 AZ)</a:t>
            </a:r>
            <a:r>
              <a:rPr lang="cs-CZ" sz="7200" dirty="0">
                <a:solidFill>
                  <a:srgbClr val="7030A0"/>
                </a:solidFill>
              </a:rPr>
              <a:t/>
            </a:r>
            <a:br>
              <a:rPr lang="cs-CZ" sz="7200" dirty="0">
                <a:solidFill>
                  <a:srgbClr val="7030A0"/>
                </a:solidFill>
              </a:rPr>
            </a:br>
            <a:endParaRPr lang="cs-CZ" sz="7200" dirty="0">
              <a:solidFill>
                <a:srgbClr val="7030A0"/>
              </a:solidFill>
            </a:endParaRPr>
          </a:p>
          <a:p>
            <a:pPr>
              <a:lnSpc>
                <a:spcPct val="120000"/>
              </a:lnSpc>
            </a:pPr>
            <a:r>
              <a:rPr lang="cs-CZ" sz="7200" dirty="0" smtClean="0"/>
              <a:t>Vyřízené </a:t>
            </a:r>
            <a:r>
              <a:rPr lang="cs-CZ" sz="7200" dirty="0"/>
              <a:t>dokumenty a uzavřené spisy, jimž uplynula skartační lhůta, zařadí rušený určený původce </a:t>
            </a:r>
            <a:r>
              <a:rPr lang="cs-CZ" sz="7200" dirty="0" smtClean="0"/>
              <a:t>do </a:t>
            </a:r>
            <a:r>
              <a:rPr lang="cs-CZ" sz="7200" dirty="0"/>
              <a:t>skartačního </a:t>
            </a:r>
            <a:r>
              <a:rPr lang="cs-CZ" sz="7200" dirty="0" smtClean="0"/>
              <a:t>řízení </a:t>
            </a:r>
            <a:r>
              <a:rPr lang="cs-CZ" sz="7200" dirty="0" smtClean="0">
                <a:solidFill>
                  <a:srgbClr val="7030A0"/>
                </a:solidFill>
              </a:rPr>
              <a:t>(§ 68a odst. 3 AZ)</a:t>
            </a:r>
            <a:r>
              <a:rPr lang="cs-CZ" sz="7200" dirty="0">
                <a:solidFill>
                  <a:srgbClr val="7030A0"/>
                </a:solidFill>
              </a:rPr>
              <a:t/>
            </a:r>
            <a:br>
              <a:rPr lang="cs-CZ" sz="7200" dirty="0">
                <a:solidFill>
                  <a:srgbClr val="7030A0"/>
                </a:solidFill>
              </a:rPr>
            </a:br>
            <a:endParaRPr lang="cs-CZ" sz="7200" dirty="0">
              <a:solidFill>
                <a:srgbClr val="7030A0"/>
              </a:solidFill>
            </a:endParaRPr>
          </a:p>
          <a:p>
            <a:pPr>
              <a:lnSpc>
                <a:spcPct val="120000"/>
              </a:lnSpc>
            </a:pPr>
            <a:r>
              <a:rPr lang="cs-CZ" sz="7200" dirty="0" smtClean="0"/>
              <a:t>Vyřízené </a:t>
            </a:r>
            <a:r>
              <a:rPr lang="cs-CZ" sz="7200" dirty="0"/>
              <a:t>dokumenty a uzavřené spisy, jimž neuplynula skartační lhůta, se uloží do spisovny nebo </a:t>
            </a:r>
            <a:r>
              <a:rPr lang="cs-CZ" sz="7200" dirty="0" smtClean="0"/>
              <a:t>správního </a:t>
            </a:r>
            <a:r>
              <a:rPr lang="cs-CZ" sz="7200" dirty="0"/>
              <a:t>archivu určeného původce, který je právním nástupcem zrušeného určeného původce, </a:t>
            </a:r>
            <a:r>
              <a:rPr lang="cs-CZ" sz="7200" dirty="0" smtClean="0"/>
              <a:t>zřizovatele</a:t>
            </a:r>
            <a:r>
              <a:rPr lang="cs-CZ" sz="7200" dirty="0"/>
              <a:t>, zakladatele nebo původce, na něhož přechází působnost zaniklého určeného původce.  </a:t>
            </a:r>
            <a:r>
              <a:rPr lang="cs-CZ" sz="7200" dirty="0" smtClean="0"/>
              <a:t>Je-li </a:t>
            </a:r>
            <a:r>
              <a:rPr lang="cs-CZ" sz="7200" dirty="0"/>
              <a:t>právních nástupců více a nedojde-li mezi nimi k dohodě, rozhodne o převzetí spisovny nebo </a:t>
            </a:r>
            <a:r>
              <a:rPr lang="cs-CZ" sz="7200" dirty="0" smtClean="0"/>
              <a:t>správního </a:t>
            </a:r>
            <a:r>
              <a:rPr lang="cs-CZ" sz="7200" dirty="0"/>
              <a:t>archivu příslušný správní úřad na úseku archivnictví a výkonu spisové služby dohlížející na </a:t>
            </a:r>
            <a:r>
              <a:rPr lang="cs-CZ" sz="7200" dirty="0" smtClean="0"/>
              <a:t>provádění </a:t>
            </a:r>
            <a:r>
              <a:rPr lang="cs-CZ" sz="7200" dirty="0"/>
              <a:t>skartačního řízení. Předávané spisy a dokumenty se zapíší do předávacího </a:t>
            </a:r>
            <a:r>
              <a:rPr lang="cs-CZ" sz="7200" dirty="0" smtClean="0"/>
              <a:t>seznamu</a:t>
            </a:r>
            <a:r>
              <a:rPr lang="cs-CZ" sz="7200" dirty="0"/>
              <a:t> </a:t>
            </a:r>
            <a:r>
              <a:rPr lang="cs-CZ" sz="7200" dirty="0" smtClean="0">
                <a:solidFill>
                  <a:srgbClr val="7030A0"/>
                </a:solidFill>
              </a:rPr>
              <a:t>(§ 68a odst.4 AZ)</a:t>
            </a:r>
          </a:p>
          <a:p>
            <a:pPr marL="0" indent="0">
              <a:buNone/>
            </a:pPr>
            <a:endParaRPr lang="cs-CZ" sz="6400" dirty="0" smtClean="0">
              <a:solidFill>
                <a:srgbClr val="7030A0"/>
              </a:solidFill>
            </a:endParaRPr>
          </a:p>
          <a:p>
            <a:pPr marL="0" indent="0">
              <a:buNone/>
            </a:pPr>
            <a:r>
              <a:rPr lang="cs-CZ" sz="6400" dirty="0"/>
              <a:t/>
            </a:r>
            <a:br>
              <a:rPr lang="cs-CZ" sz="6400" dirty="0"/>
            </a:br>
            <a:endParaRPr lang="cs-CZ" sz="6400" dirty="0" smtClean="0"/>
          </a:p>
        </p:txBody>
      </p:sp>
    </p:spTree>
    <p:extLst>
      <p:ext uri="{BB962C8B-B14F-4D97-AF65-F5344CB8AC3E}">
        <p14:creationId xmlns:p14="http://schemas.microsoft.com/office/powerpoint/2010/main" val="310349767"/>
      </p:ext>
    </p:extLst>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fontScale="90000"/>
          </a:bodyPr>
          <a:lstStyle/>
          <a:p>
            <a:r>
              <a:rPr lang="cs-CZ" sz="2700" dirty="0">
                <a:solidFill>
                  <a:srgbClr val="FF0000"/>
                </a:solidFill>
              </a:rPr>
              <a:t>Spisová rozluka</a:t>
            </a:r>
            <a:br>
              <a:rPr lang="cs-CZ" sz="2700" dirty="0">
                <a:solidFill>
                  <a:srgbClr val="FF0000"/>
                </a:solidFill>
              </a:rPr>
            </a:br>
            <a:r>
              <a:rPr lang="cs-CZ" sz="1800" dirty="0">
                <a:solidFill>
                  <a:srgbClr val="FF0000"/>
                </a:solidFill>
              </a:rPr>
              <a:t>§ 68a AZ, § 22 vyhlášky </a:t>
            </a:r>
            <a:br>
              <a:rPr lang="cs-CZ" sz="1800" dirty="0">
                <a:solidFill>
                  <a:srgbClr val="FF0000"/>
                </a:solidFill>
              </a:rPr>
            </a:br>
            <a:endParaRPr lang="cs-CZ" sz="1800" dirty="0"/>
          </a:p>
        </p:txBody>
      </p:sp>
      <p:sp>
        <p:nvSpPr>
          <p:cNvPr id="3" name="Zástupný symbol pro obsah 2"/>
          <p:cNvSpPr>
            <a:spLocks noGrp="1"/>
          </p:cNvSpPr>
          <p:nvPr>
            <p:ph idx="1"/>
          </p:nvPr>
        </p:nvSpPr>
        <p:spPr>
          <a:xfrm>
            <a:off x="457200" y="1052736"/>
            <a:ext cx="8229600" cy="5073427"/>
          </a:xfrm>
        </p:spPr>
        <p:txBody>
          <a:bodyPr>
            <a:noAutofit/>
          </a:bodyPr>
          <a:lstStyle/>
          <a:p>
            <a:pPr marL="0" indent="0">
              <a:buNone/>
            </a:pPr>
            <a:endParaRPr lang="cs-CZ" sz="1600" dirty="0" smtClean="0"/>
          </a:p>
          <a:p>
            <a:r>
              <a:rPr lang="cs-CZ" sz="1800" dirty="0"/>
              <a:t>Předávací seznam v případě předávaných vyřízených dokumentů a uzavřených spisů obsahuje pořadové číslo, spisový znak, druh dokumentů, popřípadě spisu, dobu jejich vzniku a množství (například slova „2 svazky“), jméno, popřípadě  jména, a příjmení fyzické osoby odpovědné za provedení spisové rozluky a její podpis. </a:t>
            </a:r>
            <a:r>
              <a:rPr lang="cs-CZ" sz="1800" dirty="0">
                <a:solidFill>
                  <a:srgbClr val="7030A0"/>
                </a:solidFill>
              </a:rPr>
              <a:t>(§ 22 odst. 1 vyhlášky)</a:t>
            </a:r>
          </a:p>
          <a:p>
            <a:endParaRPr lang="cs-CZ" sz="1800" dirty="0" smtClean="0"/>
          </a:p>
          <a:p>
            <a:r>
              <a:rPr lang="cs-CZ" sz="1800" dirty="0" smtClean="0"/>
              <a:t>Nevyřízené </a:t>
            </a:r>
            <a:r>
              <a:rPr lang="cs-CZ" sz="1800" dirty="0"/>
              <a:t>dokumenty a neuzavřené spisy předá rušený určený původce tomu, na koho </a:t>
            </a:r>
            <a:r>
              <a:rPr lang="cs-CZ" sz="1800" dirty="0" smtClean="0"/>
              <a:t>přešla </a:t>
            </a:r>
            <a:r>
              <a:rPr lang="cs-CZ" sz="1800" dirty="0"/>
              <a:t>působnost k jejich vyřízení. Rušený určený původce zapíše předávané dokumenty a </a:t>
            </a:r>
            <a:r>
              <a:rPr lang="cs-CZ" sz="1800" dirty="0" smtClean="0"/>
              <a:t>spisy </a:t>
            </a:r>
            <a:r>
              <a:rPr lang="cs-CZ" sz="1800" dirty="0"/>
              <a:t>do předávacího seznamu. Ten, na koho přešla působnost k vyřízení takto zapsaných </a:t>
            </a:r>
            <a:r>
              <a:rPr lang="cs-CZ" sz="1800" dirty="0" smtClean="0"/>
              <a:t>dokumentů </a:t>
            </a:r>
            <a:r>
              <a:rPr lang="cs-CZ" sz="1800" dirty="0"/>
              <a:t>a spisů, je převezme a zaeviduje podle § </a:t>
            </a:r>
            <a:r>
              <a:rPr lang="cs-CZ" sz="1800" dirty="0" smtClean="0"/>
              <a:t>64</a:t>
            </a:r>
            <a:r>
              <a:rPr lang="cs-CZ" sz="1800" dirty="0"/>
              <a:t> </a:t>
            </a:r>
            <a:r>
              <a:rPr lang="cs-CZ" sz="1800" dirty="0" smtClean="0">
                <a:solidFill>
                  <a:srgbClr val="7030A0"/>
                </a:solidFill>
              </a:rPr>
              <a:t>(§ 68a odst. 5 AZ)</a:t>
            </a:r>
          </a:p>
          <a:p>
            <a:pPr marL="0" indent="0">
              <a:buNone/>
            </a:pPr>
            <a:endParaRPr lang="cs-CZ" sz="1800" dirty="0" smtClean="0">
              <a:solidFill>
                <a:srgbClr val="7030A0"/>
              </a:solidFill>
            </a:endParaRPr>
          </a:p>
          <a:p>
            <a:r>
              <a:rPr lang="cs-CZ" sz="1800" dirty="0" smtClean="0"/>
              <a:t>Předávací </a:t>
            </a:r>
            <a:r>
              <a:rPr lang="cs-CZ" sz="1800" dirty="0"/>
              <a:t>seznam v případě předávaných </a:t>
            </a:r>
            <a:r>
              <a:rPr lang="cs-CZ" sz="1800" dirty="0" smtClean="0"/>
              <a:t> nevyřízených </a:t>
            </a:r>
            <a:r>
              <a:rPr lang="cs-CZ" sz="1800" dirty="0"/>
              <a:t>dokumentů a neuzavřených </a:t>
            </a:r>
            <a:r>
              <a:rPr lang="cs-CZ" sz="1800" dirty="0" smtClean="0"/>
              <a:t>spisů </a:t>
            </a:r>
            <a:r>
              <a:rPr lang="cs-CZ" sz="1800" dirty="0"/>
              <a:t>obsahuje dobu jejich vzniku, rozsah (počet </a:t>
            </a:r>
            <a:r>
              <a:rPr lang="cs-CZ" sz="1800" dirty="0" smtClean="0"/>
              <a:t>listů </a:t>
            </a:r>
            <a:r>
              <a:rPr lang="cs-CZ" sz="1800" dirty="0"/>
              <a:t>a příloh), jméno, </a:t>
            </a:r>
            <a:r>
              <a:rPr lang="cs-CZ" sz="1800" dirty="0" smtClean="0"/>
              <a:t>popřípadě jména</a:t>
            </a:r>
            <a:r>
              <a:rPr lang="cs-CZ" sz="1800" dirty="0"/>
              <a:t>, a příjmení fyzické osoby odpovědné za provedení </a:t>
            </a:r>
            <a:r>
              <a:rPr lang="cs-CZ" sz="1800" dirty="0" smtClean="0"/>
              <a:t>spisové </a:t>
            </a:r>
            <a:r>
              <a:rPr lang="cs-CZ" sz="1800" dirty="0"/>
              <a:t>rozluky a její </a:t>
            </a:r>
            <a:r>
              <a:rPr lang="cs-CZ" sz="1800" dirty="0" smtClean="0"/>
              <a:t>podpis</a:t>
            </a:r>
            <a:r>
              <a:rPr lang="cs-CZ" sz="1800" dirty="0"/>
              <a:t> </a:t>
            </a:r>
            <a:r>
              <a:rPr lang="cs-CZ" sz="1800" dirty="0" smtClean="0"/>
              <a:t> </a:t>
            </a:r>
            <a:r>
              <a:rPr lang="cs-CZ" sz="1800" dirty="0" smtClean="0">
                <a:solidFill>
                  <a:srgbClr val="7030A0"/>
                </a:solidFill>
              </a:rPr>
              <a:t>(§ 22 odst. 1 vyhlášky)</a:t>
            </a:r>
          </a:p>
          <a:p>
            <a:pPr marL="0" indent="0">
              <a:buNone/>
            </a:pPr>
            <a:endParaRPr lang="cs-CZ" sz="1800" dirty="0" smtClean="0">
              <a:solidFill>
                <a:srgbClr val="7030A0"/>
              </a:solidFill>
            </a:endParaRPr>
          </a:p>
        </p:txBody>
      </p:sp>
    </p:spTree>
    <p:extLst>
      <p:ext uri="{BB962C8B-B14F-4D97-AF65-F5344CB8AC3E}">
        <p14:creationId xmlns:p14="http://schemas.microsoft.com/office/powerpoint/2010/main" val="630304274"/>
      </p:ext>
    </p:extLst>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normAutofit/>
          </a:bodyPr>
          <a:lstStyle/>
          <a:p>
            <a:r>
              <a:rPr lang="cs-CZ" sz="2400" dirty="0">
                <a:solidFill>
                  <a:srgbClr val="FF0000"/>
                </a:solidFill>
              </a:rPr>
              <a:t>Spisová rozluka</a:t>
            </a:r>
            <a:br>
              <a:rPr lang="cs-CZ" sz="2400" dirty="0">
                <a:solidFill>
                  <a:srgbClr val="FF0000"/>
                </a:solidFill>
              </a:rPr>
            </a:br>
            <a:r>
              <a:rPr lang="cs-CZ" sz="1600" dirty="0">
                <a:solidFill>
                  <a:srgbClr val="FF0000"/>
                </a:solidFill>
              </a:rPr>
              <a:t>§ 68a AZ, § 22 vyhlášky </a:t>
            </a:r>
            <a:br>
              <a:rPr lang="cs-CZ" sz="1600" dirty="0">
                <a:solidFill>
                  <a:srgbClr val="FF0000"/>
                </a:solidFill>
              </a:rPr>
            </a:br>
            <a:endParaRPr lang="cs-CZ" sz="1600" dirty="0"/>
          </a:p>
        </p:txBody>
      </p:sp>
      <p:sp>
        <p:nvSpPr>
          <p:cNvPr id="7" name="Zástupný symbol pro obsah 6"/>
          <p:cNvSpPr>
            <a:spLocks noGrp="1"/>
          </p:cNvSpPr>
          <p:nvPr>
            <p:ph idx="1"/>
          </p:nvPr>
        </p:nvSpPr>
        <p:spPr>
          <a:xfrm>
            <a:off x="457200" y="1124744"/>
            <a:ext cx="8229600" cy="5001419"/>
          </a:xfrm>
        </p:spPr>
        <p:txBody>
          <a:bodyPr>
            <a:normAutofit/>
          </a:bodyPr>
          <a:lstStyle/>
          <a:p>
            <a:r>
              <a:rPr lang="cs-CZ" sz="1800" dirty="0"/>
              <a:t>Ten, na koho přešla působnost k vyřízení předávaných nevyřízených dokumentů a neuzavřených spisů, zaeviduje tyto dokumenty a spisy do své evidence dokumentů jako doručené</a:t>
            </a:r>
            <a:r>
              <a:rPr lang="cs-CZ" sz="1800" dirty="0">
                <a:solidFill>
                  <a:srgbClr val="7030A0"/>
                </a:solidFill>
              </a:rPr>
              <a:t> (§ 22 odst. 2 vyhlášky</a:t>
            </a:r>
            <a:r>
              <a:rPr lang="cs-CZ" sz="1800" dirty="0"/>
              <a:t>)</a:t>
            </a:r>
          </a:p>
          <a:p>
            <a:endParaRPr lang="cs-CZ" sz="1800" dirty="0" smtClean="0"/>
          </a:p>
          <a:p>
            <a:r>
              <a:rPr lang="cs-CZ" sz="1800" dirty="0" smtClean="0"/>
              <a:t>Pokud </a:t>
            </a:r>
            <a:r>
              <a:rPr lang="cs-CZ" sz="1800" dirty="0"/>
              <a:t>ti, kteří mezi sebou provádějí spisovou rozluku, vykonávají spisovou službu v elektronické podobě v elektronickém systému spisové služby, provedou spisovou rozluku a předání dokumentů v  digitální podobě prostředky elektronického systému spisové služby</a:t>
            </a:r>
            <a:r>
              <a:rPr lang="cs-CZ" sz="1800" dirty="0">
                <a:solidFill>
                  <a:srgbClr val="7030A0"/>
                </a:solidFill>
              </a:rPr>
              <a:t> (§ 22 odst. 3 vyhlášky )</a:t>
            </a:r>
            <a:br>
              <a:rPr lang="cs-CZ" sz="1800" dirty="0">
                <a:solidFill>
                  <a:srgbClr val="7030A0"/>
                </a:solidFill>
              </a:rPr>
            </a:br>
            <a:endParaRPr lang="cs-CZ" sz="1800" dirty="0" smtClean="0"/>
          </a:p>
          <a:p>
            <a:r>
              <a:rPr lang="cs-CZ" sz="1800" dirty="0" smtClean="0"/>
              <a:t>Určení </a:t>
            </a:r>
            <a:r>
              <a:rPr lang="cs-CZ" sz="1800" dirty="0"/>
              <a:t>původci stanoví postup při provádění spisové rozluky ve svých spisových řádech </a:t>
            </a:r>
            <a:r>
              <a:rPr lang="cs-CZ" sz="1800" dirty="0">
                <a:solidFill>
                  <a:srgbClr val="7030A0"/>
                </a:solidFill>
              </a:rPr>
              <a:t>(§ 68a odst. 6 AZ)</a:t>
            </a:r>
            <a:br>
              <a:rPr lang="cs-CZ" sz="1800" dirty="0">
                <a:solidFill>
                  <a:srgbClr val="7030A0"/>
                </a:solidFill>
              </a:rPr>
            </a:br>
            <a:endParaRPr lang="cs-CZ" sz="1800" dirty="0">
              <a:solidFill>
                <a:srgbClr val="7030A0"/>
              </a:solidFill>
            </a:endParaRPr>
          </a:p>
          <a:p>
            <a:r>
              <a:rPr lang="cs-CZ" sz="1800" dirty="0"/>
              <a:t>Ustanovení odstavců o spisové rozluce se pro zrušení organizačních součástí určených původců, při </a:t>
            </a:r>
            <a:r>
              <a:rPr lang="cs-CZ" sz="1800" dirty="0" smtClean="0"/>
              <a:t>změně </a:t>
            </a:r>
            <a:r>
              <a:rPr lang="cs-CZ" sz="1800" dirty="0"/>
              <a:t>působnosti určených původců nebo jejich organizačních součástí a při změně </a:t>
            </a:r>
            <a:r>
              <a:rPr lang="cs-CZ" sz="1800" dirty="0" smtClean="0"/>
              <a:t>vlastníka nebo </a:t>
            </a:r>
            <a:r>
              <a:rPr lang="cs-CZ" sz="1800" dirty="0"/>
              <a:t>držitele dokumentu použijí přiměřeně </a:t>
            </a:r>
            <a:r>
              <a:rPr lang="cs-CZ" sz="1800" dirty="0">
                <a:solidFill>
                  <a:srgbClr val="7030A0"/>
                </a:solidFill>
              </a:rPr>
              <a:t>(§ 68a odst. 7 AZ)</a:t>
            </a:r>
            <a:br>
              <a:rPr lang="cs-CZ" sz="1800" dirty="0">
                <a:solidFill>
                  <a:srgbClr val="7030A0"/>
                </a:solidFill>
              </a:rPr>
            </a:br>
            <a:endParaRPr lang="cs-CZ" sz="1800" dirty="0"/>
          </a:p>
        </p:txBody>
      </p:sp>
    </p:spTree>
    <p:extLst>
      <p:ext uri="{BB962C8B-B14F-4D97-AF65-F5344CB8AC3E}">
        <p14:creationId xmlns:p14="http://schemas.microsoft.com/office/powerpoint/2010/main" val="240647487"/>
      </p:ext>
    </p:extLst>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solidFill>
                  <a:srgbClr val="FF0000"/>
                </a:solidFill>
              </a:rPr>
              <a:t>Spisová rozluka</a:t>
            </a:r>
            <a:br>
              <a:rPr lang="cs-CZ" sz="2400" dirty="0">
                <a:solidFill>
                  <a:srgbClr val="FF0000"/>
                </a:solidFill>
              </a:rPr>
            </a:br>
            <a:r>
              <a:rPr lang="cs-CZ" sz="1600" dirty="0">
                <a:solidFill>
                  <a:srgbClr val="FF0000"/>
                </a:solidFill>
              </a:rPr>
              <a:t>§ 68a AZ, § 22 vyhlášky </a:t>
            </a:r>
            <a:br>
              <a:rPr lang="cs-CZ" sz="1600" dirty="0">
                <a:solidFill>
                  <a:srgbClr val="FF0000"/>
                </a:solidFill>
              </a:rPr>
            </a:br>
            <a:endParaRPr lang="cs-CZ" sz="1600" dirty="0"/>
          </a:p>
        </p:txBody>
      </p:sp>
      <p:sp>
        <p:nvSpPr>
          <p:cNvPr id="3" name="Zástupný symbol pro obsah 2"/>
          <p:cNvSpPr>
            <a:spLocks noGrp="1"/>
          </p:cNvSpPr>
          <p:nvPr>
            <p:ph idx="1"/>
          </p:nvPr>
        </p:nvSpPr>
        <p:spPr/>
        <p:txBody>
          <a:bodyPr>
            <a:normAutofit/>
          </a:bodyPr>
          <a:lstStyle/>
          <a:p>
            <a:pPr marL="0" indent="0">
              <a:buNone/>
            </a:pPr>
            <a:r>
              <a:rPr lang="cs-CZ" sz="1800" dirty="0"/>
              <a:t>Pokud zvláštní právní předpis stanoví, že se při zrušení organizační součásti určeného původce, při změně působnosti určeného původce nebo jeho organizační součásti anebo při změně vlastníka nebo držitele dokumentu dokumenty předají jiné osobě, než která je uvedena v odstavci 2, určený původce uvede tuto skutečnost v plánu provádění spisové rozluky, a to včetně jednoznačné identifikace této osoby</a:t>
            </a:r>
            <a:r>
              <a:rPr lang="cs-CZ" sz="1800" dirty="0" smtClean="0"/>
              <a:t>. </a:t>
            </a:r>
            <a:r>
              <a:rPr lang="cs-CZ" sz="1800" dirty="0"/>
              <a:t>(§ 68a odst. </a:t>
            </a:r>
            <a:r>
              <a:rPr lang="cs-CZ" sz="1800" dirty="0" smtClean="0"/>
              <a:t>8 </a:t>
            </a:r>
            <a:r>
              <a:rPr lang="cs-CZ" sz="1800" dirty="0"/>
              <a:t>AZ</a:t>
            </a:r>
            <a:r>
              <a:rPr lang="cs-CZ" sz="1800" dirty="0" smtClean="0"/>
              <a:t>)  </a:t>
            </a:r>
            <a:r>
              <a:rPr lang="cs-CZ" sz="1800" i="1" dirty="0"/>
              <a:t/>
            </a:r>
            <a:br>
              <a:rPr lang="cs-CZ" sz="1800" i="1" dirty="0"/>
            </a:br>
            <a:endParaRPr lang="cs-CZ" sz="1800" i="1" dirty="0"/>
          </a:p>
        </p:txBody>
      </p:sp>
    </p:spTree>
    <p:extLst>
      <p:ext uri="{BB962C8B-B14F-4D97-AF65-F5344CB8AC3E}">
        <p14:creationId xmlns:p14="http://schemas.microsoft.com/office/powerpoint/2010/main" val="2038821196"/>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sz="2700" dirty="0" smtClean="0">
                <a:solidFill>
                  <a:srgbClr val="FF0000"/>
                </a:solidFill>
              </a:rPr>
              <a:t>Vedení spisové služby v mimořádných situacích</a:t>
            </a:r>
            <a:r>
              <a:rPr lang="cs-CZ" sz="3600" dirty="0">
                <a:solidFill>
                  <a:srgbClr val="FF0000"/>
                </a:solidFill>
              </a:rPr>
              <a:t/>
            </a:r>
            <a:br>
              <a:rPr lang="cs-CZ" sz="3600" dirty="0">
                <a:solidFill>
                  <a:srgbClr val="FF0000"/>
                </a:solidFill>
              </a:rPr>
            </a:br>
            <a:r>
              <a:rPr lang="cs-CZ" sz="1800" dirty="0" smtClean="0">
                <a:solidFill>
                  <a:srgbClr val="FF0000"/>
                </a:solidFill>
              </a:rPr>
              <a:t>§ 26 </a:t>
            </a:r>
            <a:r>
              <a:rPr lang="cs-CZ" sz="1800" dirty="0">
                <a:solidFill>
                  <a:srgbClr val="FF0000"/>
                </a:solidFill>
              </a:rPr>
              <a:t>vyhlášky </a:t>
            </a:r>
            <a:r>
              <a:rPr lang="cs-CZ" sz="2400" dirty="0">
                <a:solidFill>
                  <a:srgbClr val="FF0000"/>
                </a:solidFill>
              </a:rPr>
              <a:t/>
            </a:r>
            <a:br>
              <a:rPr lang="cs-CZ" sz="2400" dirty="0">
                <a:solidFill>
                  <a:srgbClr val="FF0000"/>
                </a:solidFill>
              </a:rPr>
            </a:br>
            <a:endParaRPr lang="cs-CZ" sz="2400" dirty="0"/>
          </a:p>
        </p:txBody>
      </p:sp>
      <p:sp>
        <p:nvSpPr>
          <p:cNvPr id="3" name="Zástupný symbol pro obsah 2"/>
          <p:cNvSpPr>
            <a:spLocks noGrp="1"/>
          </p:cNvSpPr>
          <p:nvPr>
            <p:ph idx="1"/>
          </p:nvPr>
        </p:nvSpPr>
        <p:spPr>
          <a:xfrm>
            <a:off x="457200" y="908720"/>
            <a:ext cx="8229600" cy="5688632"/>
          </a:xfrm>
        </p:spPr>
        <p:txBody>
          <a:bodyPr>
            <a:noAutofit/>
          </a:bodyPr>
          <a:lstStyle/>
          <a:p>
            <a:pPr marL="0" indent="0">
              <a:buNone/>
            </a:pPr>
            <a:r>
              <a:rPr lang="cs-CZ" sz="1800" i="1" dirty="0" smtClean="0"/>
              <a:t>(1)</a:t>
            </a:r>
            <a:r>
              <a:rPr lang="cs-CZ" sz="1800" dirty="0" smtClean="0"/>
              <a:t> Veřejnoprávní </a:t>
            </a:r>
            <a:r>
              <a:rPr lang="cs-CZ" sz="1800" dirty="0"/>
              <a:t>původce v případě živelní pohromy, ekologické, průmyslové nebo jiné havárie anebo jiné mimořádné situace, v jejichž důsledku je veřejnoprávnímu původci znemožněno po omezené časové období vykonávat spisovou </a:t>
            </a:r>
            <a:r>
              <a:rPr lang="cs-CZ" sz="1800" dirty="0" smtClean="0"/>
              <a:t>službu, </a:t>
            </a:r>
            <a:r>
              <a:rPr lang="cs-CZ" sz="1800" dirty="0"/>
              <a:t>vede spisovou službu náhradním způsobem v listinné podobě a eviduje dokumenty ve zvláštní evidenční pomůcce v listinné podobě, kterou je náhradní evidence </a:t>
            </a:r>
            <a:r>
              <a:rPr lang="cs-CZ" sz="1800" dirty="0" smtClean="0"/>
              <a:t>dokumentů. </a:t>
            </a:r>
            <a:r>
              <a:rPr lang="cs-CZ" sz="1800" dirty="0"/>
              <a:t>Veřejnoprávní původce stanoví podrobnosti výkonu spisové služby v mimořádné situaci, zejména označování a evidenci dokumentů, způsob jejich vyřizování, odesílání a ukládání ve spisovém řádu</a:t>
            </a:r>
            <a:r>
              <a:rPr lang="cs-CZ" sz="1800" dirty="0" smtClean="0"/>
              <a:t>.</a:t>
            </a:r>
            <a:endParaRPr lang="cs-CZ" sz="1800" dirty="0"/>
          </a:p>
          <a:p>
            <a:pPr marL="0" indent="0">
              <a:buNone/>
            </a:pPr>
            <a:r>
              <a:rPr lang="cs-CZ" sz="1800" i="1" dirty="0"/>
              <a:t>(2)</a:t>
            </a:r>
            <a:r>
              <a:rPr lang="cs-CZ" sz="1800" dirty="0"/>
              <a:t> Veřejnoprávní původce uzavře náhradní evidenci bezodkladně po ukončení mimořádné situace</a:t>
            </a:r>
            <a:r>
              <a:rPr lang="cs-CZ" sz="1800" dirty="0" smtClean="0"/>
              <a:t>.</a:t>
            </a:r>
            <a:endParaRPr lang="cs-CZ" sz="1800" dirty="0"/>
          </a:p>
          <a:p>
            <a:pPr marL="0" indent="0">
              <a:buNone/>
            </a:pPr>
            <a:r>
              <a:rPr lang="cs-CZ" sz="1800" i="1" dirty="0"/>
              <a:t>(3)</a:t>
            </a:r>
            <a:r>
              <a:rPr lang="cs-CZ" sz="1800" dirty="0"/>
              <a:t> Pokud jsou dokumenty evidovány v náhradní evidenci</a:t>
            </a:r>
          </a:p>
          <a:p>
            <a:pPr marL="400050" lvl="1" indent="0">
              <a:buNone/>
            </a:pPr>
            <a:r>
              <a:rPr lang="cs-CZ" sz="1800" i="1" dirty="0"/>
              <a:t>a)</a:t>
            </a:r>
            <a:r>
              <a:rPr lang="cs-CZ" sz="1800" dirty="0"/>
              <a:t> méně než 48 hodin, veřejnoprávní původce evidenčně převede dokumenty </a:t>
            </a:r>
            <a:r>
              <a:rPr lang="cs-CZ" sz="1800" dirty="0" smtClean="0"/>
              <a:t>do </a:t>
            </a:r>
            <a:r>
              <a:rPr lang="cs-CZ" sz="1800" dirty="0"/>
              <a:t>evidenční pomůcky, ve které obvykle dokumenty eviduje,</a:t>
            </a:r>
          </a:p>
          <a:p>
            <a:pPr marL="400050" lvl="1" indent="0">
              <a:buNone/>
            </a:pPr>
            <a:r>
              <a:rPr lang="cs-CZ" sz="1800" i="1" dirty="0"/>
              <a:t>b)</a:t>
            </a:r>
            <a:r>
              <a:rPr lang="cs-CZ" sz="1800" dirty="0"/>
              <a:t> déle než 48 hodin, veřejnoprávní původce je ponechá zaevidované v náhradní evidenci a ty dokumenty, které nelze vyřídit v náhradní evidenci, eviduje v evidenční pomůcce, ve které obvykle dokumenty eviduje</a:t>
            </a:r>
            <a:r>
              <a:rPr lang="cs-CZ" sz="1800" dirty="0" smtClean="0"/>
              <a:t>.</a:t>
            </a:r>
            <a:endParaRPr lang="cs-CZ" sz="1800" dirty="0"/>
          </a:p>
          <a:p>
            <a:pPr marL="0" indent="0">
              <a:buNone/>
            </a:pPr>
            <a:r>
              <a:rPr lang="cs-CZ" sz="1800" i="1" dirty="0"/>
              <a:t>(4)</a:t>
            </a:r>
            <a:r>
              <a:rPr lang="cs-CZ" sz="1800" dirty="0"/>
              <a:t> Veřejnoprávní původce uloží dokumenty evidované a vyřízené v náhradní evidenci ve spisovně společně s ostatními dokumenty veřejnoprávního původce.</a:t>
            </a:r>
          </a:p>
          <a:p>
            <a:pPr marL="0" indent="0">
              <a:buNone/>
            </a:pPr>
            <a:endParaRPr lang="cs-CZ" sz="1800" dirty="0"/>
          </a:p>
        </p:txBody>
      </p:sp>
    </p:spTree>
    <p:extLst>
      <p:ext uri="{BB962C8B-B14F-4D97-AF65-F5344CB8AC3E}">
        <p14:creationId xmlns:p14="http://schemas.microsoft.com/office/powerpoint/2010/main" val="917093654"/>
      </p:ext>
    </p:extLst>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Zástupný symbol pro obsah 2"/>
          <p:cNvSpPr>
            <a:spLocks noGrp="1"/>
          </p:cNvSpPr>
          <p:nvPr>
            <p:ph idx="4294967295"/>
          </p:nvPr>
        </p:nvSpPr>
        <p:spPr>
          <a:xfrm>
            <a:off x="0" y="908050"/>
            <a:ext cx="8229600" cy="5218113"/>
          </a:xfrm>
        </p:spPr>
        <p:txBody>
          <a:bodyPr/>
          <a:lstStyle/>
          <a:p>
            <a:pPr algn="ctr">
              <a:buFont typeface="Arial" charset="0"/>
              <a:buNone/>
            </a:pPr>
            <a:r>
              <a:rPr lang="cs-CZ" sz="1600" dirty="0" smtClean="0"/>
              <a:t> </a:t>
            </a:r>
            <a:r>
              <a:rPr lang="cs-CZ" sz="1600" dirty="0" smtClean="0">
                <a:solidFill>
                  <a:srgbClr val="FF0000"/>
                </a:solidFill>
              </a:rPr>
              <a:t>HLAVA IV</a:t>
            </a:r>
          </a:p>
          <a:p>
            <a:pPr algn="ctr">
              <a:buFont typeface="Arial" charset="0"/>
              <a:buNone/>
            </a:pPr>
            <a:r>
              <a:rPr lang="cs-CZ" sz="1600" dirty="0" smtClean="0">
                <a:solidFill>
                  <a:srgbClr val="FF0000"/>
                </a:solidFill>
              </a:rPr>
              <a:t> </a:t>
            </a:r>
          </a:p>
          <a:p>
            <a:pPr algn="ctr">
              <a:buFont typeface="Arial" charset="0"/>
              <a:buNone/>
            </a:pPr>
            <a:r>
              <a:rPr lang="cs-CZ" sz="1600" dirty="0" smtClean="0">
                <a:solidFill>
                  <a:srgbClr val="FF0000"/>
                </a:solidFill>
              </a:rPr>
              <a:t>	KONTROLA VE VĚCECH ARCHIVNICTVÍ A SPISOVÉ SLUŽBY</a:t>
            </a:r>
          </a:p>
          <a:p>
            <a:pPr algn="ctr">
              <a:buFont typeface="Arial" charset="0"/>
              <a:buNone/>
            </a:pPr>
            <a:r>
              <a:rPr lang="cs-CZ" sz="1600" dirty="0" smtClean="0">
                <a:solidFill>
                  <a:srgbClr val="FF0000"/>
                </a:solidFill>
              </a:rPr>
              <a:t> </a:t>
            </a:r>
          </a:p>
          <a:p>
            <a:pPr algn="ctr">
              <a:buFont typeface="Arial" charset="0"/>
              <a:buNone/>
            </a:pPr>
            <a:r>
              <a:rPr lang="cs-CZ" sz="1600" dirty="0" smtClean="0">
                <a:solidFill>
                  <a:srgbClr val="FF0000"/>
                </a:solidFill>
              </a:rPr>
              <a:t>	§ 71</a:t>
            </a:r>
          </a:p>
          <a:p>
            <a:pPr>
              <a:buFont typeface="Arial" charset="0"/>
              <a:buNone/>
            </a:pPr>
            <a:endParaRPr lang="cs-CZ" sz="1600" dirty="0" smtClean="0"/>
          </a:p>
          <a:p>
            <a:pPr>
              <a:buAutoNum type="arabicParenBoth"/>
            </a:pPr>
            <a:r>
              <a:rPr lang="cs-CZ" sz="1800" dirty="0" smtClean="0"/>
              <a:t>Kontrolu </a:t>
            </a:r>
            <a:r>
              <a:rPr lang="cs-CZ" sz="1800" dirty="0"/>
              <a:t>dodržování povinností na úseku archivnictví a výkonu spisové služby </a:t>
            </a:r>
            <a:endParaRPr lang="cs-CZ" sz="1800" dirty="0" smtClean="0"/>
          </a:p>
          <a:p>
            <a:pPr marL="0" indent="0">
              <a:buNone/>
            </a:pPr>
            <a:r>
              <a:rPr lang="cs-CZ" sz="1800" dirty="0"/>
              <a:t> </a:t>
            </a:r>
            <a:r>
              <a:rPr lang="cs-CZ" sz="1800" dirty="0" smtClean="0"/>
              <a:t>      vykonávají</a:t>
            </a:r>
            <a:r>
              <a:rPr lang="cs-CZ" sz="1800" dirty="0"/>
              <a:t/>
            </a:r>
            <a:br>
              <a:rPr lang="cs-CZ" sz="1800" dirty="0"/>
            </a:br>
            <a:endParaRPr lang="cs-CZ" sz="1800" dirty="0"/>
          </a:p>
          <a:p>
            <a:pPr marL="0" indent="0">
              <a:buNone/>
            </a:pPr>
            <a:r>
              <a:rPr lang="cs-CZ" sz="1800" dirty="0" smtClean="0"/>
              <a:t>a) ministerstvo </a:t>
            </a:r>
            <a:r>
              <a:rPr lang="cs-CZ" sz="1800" dirty="0"/>
              <a:t/>
            </a:r>
            <a:br>
              <a:rPr lang="cs-CZ" sz="1800" dirty="0"/>
            </a:br>
            <a:r>
              <a:rPr lang="cs-CZ" sz="1800" dirty="0"/>
              <a:t>b) Národní archiv </a:t>
            </a:r>
            <a:endParaRPr lang="cs-CZ" sz="1800" dirty="0" smtClean="0"/>
          </a:p>
          <a:p>
            <a:pPr marL="0" indent="0">
              <a:buNone/>
            </a:pPr>
            <a:r>
              <a:rPr lang="cs-CZ" sz="1800" dirty="0"/>
              <a:t>c) státní oblastní archivy podle své územní působnosti </a:t>
            </a:r>
            <a:r>
              <a:rPr lang="cs-CZ" sz="1600" dirty="0"/>
              <a:t/>
            </a:r>
            <a:br>
              <a:rPr lang="cs-CZ" sz="1600" dirty="0"/>
            </a:br>
            <a:endParaRPr lang="cs-CZ" sz="1600" dirty="0" smtClean="0"/>
          </a:p>
        </p:txBody>
      </p:sp>
    </p:spTree>
    <p:extLst>
      <p:ext uri="{BB962C8B-B14F-4D97-AF65-F5344CB8AC3E}">
        <p14:creationId xmlns:p14="http://schemas.microsoft.com/office/powerpoint/2010/main" val="1132770605"/>
      </p:ext>
    </p:extLst>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Zástupný symbol pro obsah 2"/>
          <p:cNvSpPr>
            <a:spLocks noGrp="1"/>
          </p:cNvSpPr>
          <p:nvPr>
            <p:ph idx="4294967295"/>
          </p:nvPr>
        </p:nvSpPr>
        <p:spPr>
          <a:xfrm>
            <a:off x="0" y="836712"/>
            <a:ext cx="8229600" cy="5289451"/>
          </a:xfrm>
        </p:spPr>
        <p:txBody>
          <a:bodyPr>
            <a:noAutofit/>
          </a:bodyPr>
          <a:lstStyle/>
          <a:p>
            <a:pPr>
              <a:buAutoNum type="alphaLcParenR" startAt="3"/>
            </a:pPr>
            <a:r>
              <a:rPr lang="cs-CZ" sz="1800" dirty="0" smtClean="0"/>
              <a:t>státní </a:t>
            </a:r>
            <a:r>
              <a:rPr lang="cs-CZ" sz="1800" dirty="0"/>
              <a:t>oblastní archivy podle své územní působnosti </a:t>
            </a:r>
            <a:r>
              <a:rPr lang="cs-CZ" sz="1800" dirty="0" smtClean="0"/>
              <a:t>u</a:t>
            </a:r>
            <a:endParaRPr lang="cs-CZ" sz="1800" i="1" dirty="0" smtClean="0"/>
          </a:p>
          <a:p>
            <a:pPr marL="0" indent="0">
              <a:buNone/>
            </a:pPr>
            <a:endParaRPr lang="cs-CZ" sz="1800" dirty="0" smtClean="0"/>
          </a:p>
          <a:p>
            <a:pPr>
              <a:buAutoNum type="arabicPeriod"/>
            </a:pPr>
            <a:r>
              <a:rPr lang="cs-CZ" sz="1800" dirty="0" smtClean="0"/>
              <a:t>organizačních </a:t>
            </a:r>
            <a:r>
              <a:rPr lang="cs-CZ" sz="1800" dirty="0"/>
              <a:t>složek státu s jinou než celostátní působností a u archivů </a:t>
            </a:r>
            <a:r>
              <a:rPr lang="cs-CZ" sz="1800" dirty="0" smtClean="0"/>
              <a:t>zřízených   </a:t>
            </a:r>
          </a:p>
          <a:p>
            <a:pPr marL="0" indent="0">
              <a:buNone/>
            </a:pPr>
            <a:r>
              <a:rPr lang="cs-CZ" sz="1800" dirty="0" smtClean="0"/>
              <a:t>       těmito </a:t>
            </a:r>
            <a:r>
              <a:rPr lang="cs-CZ" sz="1800" dirty="0"/>
              <a:t>organizačními složkami státu</a:t>
            </a:r>
            <a:r>
              <a:rPr lang="cs-CZ" sz="1800" dirty="0" smtClean="0"/>
              <a:t>,</a:t>
            </a:r>
            <a:endParaRPr lang="cs-CZ" sz="1800" dirty="0"/>
          </a:p>
          <a:p>
            <a:pPr>
              <a:buAutoNum type="arabicPeriod" startAt="2"/>
            </a:pPr>
            <a:r>
              <a:rPr lang="cs-CZ" sz="1800" dirty="0" smtClean="0"/>
              <a:t>státních </a:t>
            </a:r>
            <a:r>
              <a:rPr lang="cs-CZ" sz="1800" dirty="0"/>
              <a:t>příspěvkových organizací zřízených organizační složkou státu s jinou než </a:t>
            </a:r>
            <a:endParaRPr lang="cs-CZ" sz="1800" dirty="0" smtClean="0"/>
          </a:p>
          <a:p>
            <a:pPr marL="0" indent="0">
              <a:buNone/>
            </a:pPr>
            <a:r>
              <a:rPr lang="cs-CZ" sz="1800" dirty="0" smtClean="0"/>
              <a:t>      celostátní </a:t>
            </a:r>
            <a:r>
              <a:rPr lang="cs-CZ" sz="1800" dirty="0"/>
              <a:t>působností a u archivů zřízených těmito státními příspěvkovými </a:t>
            </a:r>
            <a:endParaRPr lang="cs-CZ" sz="1800" dirty="0" smtClean="0"/>
          </a:p>
          <a:p>
            <a:pPr marL="0" indent="0">
              <a:buNone/>
            </a:pPr>
            <a:r>
              <a:rPr lang="cs-CZ" sz="1800" dirty="0"/>
              <a:t> </a:t>
            </a:r>
            <a:r>
              <a:rPr lang="cs-CZ" sz="1800" dirty="0" smtClean="0"/>
              <a:t>     organizacemi,</a:t>
            </a:r>
            <a:endParaRPr lang="cs-CZ" sz="1800" dirty="0"/>
          </a:p>
          <a:p>
            <a:pPr>
              <a:buAutoNum type="arabicPeriod" startAt="3"/>
            </a:pPr>
            <a:r>
              <a:rPr lang="cs-CZ" sz="1800" dirty="0" smtClean="0"/>
              <a:t>státních </a:t>
            </a:r>
            <a:r>
              <a:rPr lang="cs-CZ" sz="1800" dirty="0"/>
              <a:t>podniků a u archivů zřízených státními podniky</a:t>
            </a:r>
            <a:r>
              <a:rPr lang="cs-CZ" sz="1800" dirty="0" smtClean="0"/>
              <a:t>,</a:t>
            </a:r>
            <a:endParaRPr lang="cs-CZ" sz="1800" dirty="0"/>
          </a:p>
          <a:p>
            <a:pPr>
              <a:buAutoNum type="arabicPeriod" startAt="4"/>
            </a:pPr>
            <a:r>
              <a:rPr lang="cs-CZ" sz="1800" dirty="0" smtClean="0"/>
              <a:t>právnických </a:t>
            </a:r>
            <a:r>
              <a:rPr lang="cs-CZ" sz="1800" dirty="0"/>
              <a:t>osob zřízených zákonem s jinou než celostátní působností a u archivů </a:t>
            </a:r>
            <a:endParaRPr lang="cs-CZ" sz="1800" dirty="0" smtClean="0"/>
          </a:p>
          <a:p>
            <a:pPr marL="0" indent="0">
              <a:buNone/>
            </a:pPr>
            <a:r>
              <a:rPr lang="cs-CZ" sz="1800" dirty="0"/>
              <a:t> </a:t>
            </a:r>
            <a:r>
              <a:rPr lang="cs-CZ" sz="1800" dirty="0" smtClean="0"/>
              <a:t>     zřízených </a:t>
            </a:r>
            <a:r>
              <a:rPr lang="cs-CZ" sz="1800" dirty="0"/>
              <a:t>těmito právnickými osobami</a:t>
            </a:r>
            <a:r>
              <a:rPr lang="cs-CZ" sz="1800" dirty="0" smtClean="0"/>
              <a:t>,</a:t>
            </a:r>
            <a:endParaRPr lang="cs-CZ" sz="1800" dirty="0"/>
          </a:p>
          <a:p>
            <a:pPr>
              <a:buAutoNum type="arabicPeriod" startAt="5"/>
            </a:pPr>
            <a:r>
              <a:rPr lang="cs-CZ" sz="1800" dirty="0" smtClean="0"/>
              <a:t>územních </a:t>
            </a:r>
            <a:r>
              <a:rPr lang="cs-CZ" sz="1800" dirty="0"/>
              <a:t>samosprávných celků a u archivů zřízených územními samosprávnými </a:t>
            </a:r>
            <a:endParaRPr lang="cs-CZ" sz="1800" dirty="0" smtClean="0"/>
          </a:p>
          <a:p>
            <a:pPr marL="0" indent="0">
              <a:buNone/>
            </a:pPr>
            <a:r>
              <a:rPr lang="cs-CZ" sz="1800" dirty="0"/>
              <a:t> </a:t>
            </a:r>
            <a:r>
              <a:rPr lang="cs-CZ" sz="1800" dirty="0" smtClean="0"/>
              <a:t>     celky,</a:t>
            </a:r>
            <a:endParaRPr lang="cs-CZ" sz="1800" dirty="0"/>
          </a:p>
          <a:p>
            <a:pPr>
              <a:buAutoNum type="arabicPeriod" startAt="6"/>
            </a:pPr>
            <a:r>
              <a:rPr lang="cs-CZ" sz="1800" dirty="0" smtClean="0"/>
              <a:t>organizačních </a:t>
            </a:r>
            <a:r>
              <a:rPr lang="cs-CZ" sz="1800" dirty="0"/>
              <a:t>složek územních samosprávných celků</a:t>
            </a:r>
            <a:r>
              <a:rPr lang="cs-CZ" sz="1800" dirty="0" smtClean="0"/>
              <a:t>,</a:t>
            </a:r>
          </a:p>
          <a:p>
            <a:pPr marL="0" indent="0">
              <a:buNone/>
            </a:pPr>
            <a:r>
              <a:rPr lang="cs-CZ" sz="1800" b="1" dirty="0"/>
              <a:t/>
            </a:r>
            <a:br>
              <a:rPr lang="cs-CZ" sz="1800" b="1" dirty="0"/>
            </a:br>
            <a:r>
              <a:rPr lang="cs-CZ" sz="1800" dirty="0" smtClean="0"/>
              <a:t>	</a:t>
            </a:r>
            <a:endParaRPr lang="cs-CZ" sz="1600" dirty="0"/>
          </a:p>
          <a:p>
            <a:pPr marL="0" indent="0">
              <a:buNone/>
            </a:pPr>
            <a:r>
              <a:rPr lang="cs-CZ" sz="1600" dirty="0" smtClean="0"/>
              <a:t>	</a:t>
            </a:r>
            <a:br>
              <a:rPr lang="cs-CZ" sz="1600" dirty="0" smtClean="0"/>
            </a:br>
            <a:r>
              <a:rPr lang="cs-CZ" sz="1600" dirty="0" smtClean="0"/>
              <a:t>	</a:t>
            </a:r>
            <a:br>
              <a:rPr lang="cs-CZ" sz="1600" dirty="0" smtClean="0"/>
            </a:br>
            <a:r>
              <a:rPr lang="cs-CZ" sz="1600" dirty="0" smtClean="0"/>
              <a:t>	</a:t>
            </a:r>
          </a:p>
        </p:txBody>
      </p:sp>
    </p:spTree>
    <p:extLst>
      <p:ext uri="{BB962C8B-B14F-4D97-AF65-F5344CB8AC3E}">
        <p14:creationId xmlns:p14="http://schemas.microsoft.com/office/powerpoint/2010/main" val="883350454"/>
      </p:ext>
    </p:extLst>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36613"/>
            <a:ext cx="8229600" cy="5289550"/>
          </a:xfrm>
        </p:spPr>
        <p:txBody>
          <a:bodyPr>
            <a:normAutofit/>
          </a:bodyPr>
          <a:lstStyle/>
          <a:p>
            <a:pPr>
              <a:buAutoNum type="arabicPeriod" startAt="7"/>
            </a:pPr>
            <a:r>
              <a:rPr lang="cs-CZ" sz="1800" dirty="0" smtClean="0"/>
              <a:t>právnických </a:t>
            </a:r>
            <a:r>
              <a:rPr lang="cs-CZ" sz="1800" dirty="0"/>
              <a:t>osob zřízených nebo založených územním samosprávným celkem</a:t>
            </a:r>
            <a:r>
              <a:rPr lang="cs-CZ" sz="1800" dirty="0" smtClean="0"/>
              <a:t>,</a:t>
            </a:r>
            <a:endParaRPr lang="cs-CZ" sz="1800" dirty="0"/>
          </a:p>
          <a:p>
            <a:pPr>
              <a:buAutoNum type="arabicPeriod" startAt="8"/>
            </a:pPr>
            <a:r>
              <a:rPr lang="cs-CZ" sz="1800" dirty="0" smtClean="0"/>
              <a:t>vysokých </a:t>
            </a:r>
            <a:r>
              <a:rPr lang="cs-CZ" sz="1800" dirty="0"/>
              <a:t>škol a u archivů zřízených vysokými školami</a:t>
            </a:r>
            <a:r>
              <a:rPr lang="cs-CZ" sz="1800" dirty="0" smtClean="0"/>
              <a:t>,</a:t>
            </a:r>
            <a:endParaRPr lang="cs-CZ" sz="1800" dirty="0"/>
          </a:p>
          <a:p>
            <a:pPr marL="0" indent="0">
              <a:buNone/>
            </a:pPr>
            <a:r>
              <a:rPr lang="cs-CZ" sz="1800" i="1" dirty="0"/>
              <a:t>9.</a:t>
            </a:r>
            <a:r>
              <a:rPr lang="cs-CZ" sz="1800" dirty="0"/>
              <a:t> </a:t>
            </a:r>
            <a:r>
              <a:rPr lang="cs-CZ" sz="1800" dirty="0" smtClean="0"/>
              <a:t>  škol </a:t>
            </a:r>
            <a:r>
              <a:rPr lang="cs-CZ" sz="1800" dirty="0"/>
              <a:t>a u archivů zřízených školami,</a:t>
            </a:r>
          </a:p>
          <a:p>
            <a:pPr marL="0" indent="0">
              <a:buNone/>
            </a:pPr>
            <a:r>
              <a:rPr lang="cs-CZ" sz="1800" i="1" dirty="0"/>
              <a:t>10.</a:t>
            </a:r>
            <a:r>
              <a:rPr lang="cs-CZ" sz="1800" dirty="0"/>
              <a:t> zdravotních pojišťoven a u archivů zřízených zdravotními pojišťovnami,</a:t>
            </a:r>
          </a:p>
          <a:p>
            <a:pPr marL="0" indent="0">
              <a:buNone/>
            </a:pPr>
            <a:r>
              <a:rPr lang="cs-CZ" sz="1800" i="1" dirty="0"/>
              <a:t>11.</a:t>
            </a:r>
            <a:r>
              <a:rPr lang="cs-CZ" sz="1800" dirty="0"/>
              <a:t> veřejných výzkumných institucí s výjimkou těch zřízených organizační složkou státu </a:t>
            </a:r>
            <a:endParaRPr lang="cs-CZ" sz="1800" dirty="0" smtClean="0"/>
          </a:p>
          <a:p>
            <a:pPr marL="0" indent="0">
              <a:buNone/>
            </a:pPr>
            <a:r>
              <a:rPr lang="cs-CZ" sz="1800" dirty="0"/>
              <a:t> </a:t>
            </a:r>
            <a:r>
              <a:rPr lang="cs-CZ" sz="1800" dirty="0" smtClean="0"/>
              <a:t>      s </a:t>
            </a:r>
            <a:r>
              <a:rPr lang="cs-CZ" sz="1800" dirty="0"/>
              <a:t>celostátní působností a u archivů zřízených těmito veřejnými výzkumnými </a:t>
            </a:r>
            <a:endParaRPr lang="cs-CZ" sz="1800" dirty="0" smtClean="0"/>
          </a:p>
          <a:p>
            <a:pPr marL="0" indent="0">
              <a:buNone/>
            </a:pPr>
            <a:r>
              <a:rPr lang="cs-CZ" sz="1800" dirty="0"/>
              <a:t> </a:t>
            </a:r>
            <a:r>
              <a:rPr lang="cs-CZ" sz="1800" dirty="0" smtClean="0"/>
              <a:t>      institucemi</a:t>
            </a:r>
            <a:r>
              <a:rPr lang="cs-CZ" sz="1800" dirty="0"/>
              <a:t>,</a:t>
            </a:r>
          </a:p>
          <a:p>
            <a:pPr marL="0" indent="0">
              <a:buNone/>
            </a:pPr>
            <a:r>
              <a:rPr lang="cs-CZ" sz="1800" i="1" dirty="0"/>
              <a:t>12.</a:t>
            </a:r>
            <a:r>
              <a:rPr lang="cs-CZ" sz="1800" dirty="0"/>
              <a:t> kulturně vědeckých institucí, pokud mají ve své péči archiválie, které vede v </a:t>
            </a:r>
            <a:endParaRPr lang="cs-CZ" sz="1800" dirty="0" smtClean="0"/>
          </a:p>
          <a:p>
            <a:pPr marL="0" indent="0">
              <a:buNone/>
            </a:pPr>
            <a:r>
              <a:rPr lang="cs-CZ" sz="1800" dirty="0"/>
              <a:t> </a:t>
            </a:r>
            <a:r>
              <a:rPr lang="cs-CZ" sz="1800" dirty="0" smtClean="0"/>
              <a:t>     druhotné </a:t>
            </a:r>
            <a:r>
              <a:rPr lang="cs-CZ" sz="1800" dirty="0"/>
              <a:t>evidenci Národního kulturního dědictví státní oblastní archiv,</a:t>
            </a:r>
          </a:p>
          <a:p>
            <a:pPr marL="0" indent="0">
              <a:buNone/>
            </a:pPr>
            <a:r>
              <a:rPr lang="cs-CZ" sz="1800" i="1" dirty="0"/>
              <a:t>13.</a:t>
            </a:r>
            <a:r>
              <a:rPr lang="cs-CZ" sz="1800" dirty="0"/>
              <a:t> vlastníků a držitelů archiválií uložených mimo archiv, které vede v základní evidenci </a:t>
            </a:r>
            <a:endParaRPr lang="cs-CZ" sz="1800" dirty="0" smtClean="0"/>
          </a:p>
          <a:p>
            <a:pPr marL="0" indent="0">
              <a:buNone/>
            </a:pPr>
            <a:r>
              <a:rPr lang="cs-CZ" sz="1800" dirty="0"/>
              <a:t> </a:t>
            </a:r>
            <a:r>
              <a:rPr lang="cs-CZ" sz="1800" dirty="0" smtClean="0"/>
              <a:t>      státní </a:t>
            </a:r>
            <a:r>
              <a:rPr lang="cs-CZ" sz="1800" dirty="0"/>
              <a:t>oblastní archiv,</a:t>
            </a:r>
          </a:p>
          <a:p>
            <a:pPr marL="0" indent="0">
              <a:buNone/>
            </a:pPr>
            <a:r>
              <a:rPr lang="cs-CZ" sz="1800" i="1" dirty="0"/>
              <a:t>14.</a:t>
            </a:r>
            <a:r>
              <a:rPr lang="cs-CZ" sz="1800" dirty="0"/>
              <a:t> soukromých archivů s výjimkou těch, u kterých tuto působnost vykonává Národní </a:t>
            </a:r>
            <a:endParaRPr lang="cs-CZ" sz="1800" dirty="0" smtClean="0"/>
          </a:p>
          <a:p>
            <a:pPr marL="0" indent="0">
              <a:buNone/>
            </a:pPr>
            <a:r>
              <a:rPr lang="cs-CZ" sz="1800" dirty="0"/>
              <a:t> </a:t>
            </a:r>
            <a:r>
              <a:rPr lang="cs-CZ" sz="1800" dirty="0" smtClean="0"/>
              <a:t>     archiv</a:t>
            </a:r>
            <a:r>
              <a:rPr lang="cs-CZ" sz="1800" dirty="0"/>
              <a:t>,</a:t>
            </a:r>
            <a:endParaRPr lang="cs-CZ" sz="1800" b="1" dirty="0"/>
          </a:p>
          <a:p>
            <a:pPr marL="0" indent="0">
              <a:buNone/>
            </a:pPr>
            <a:r>
              <a:rPr lang="cs-CZ" sz="1800" i="1" dirty="0"/>
              <a:t>15.</a:t>
            </a:r>
            <a:r>
              <a:rPr lang="cs-CZ" sz="1800" dirty="0"/>
              <a:t> podnikatelů, kterým byla udělena koncese k vedení spisovny.</a:t>
            </a:r>
          </a:p>
          <a:p>
            <a:pPr marL="0" indent="0">
              <a:lnSpc>
                <a:spcPct val="120000"/>
              </a:lnSpc>
              <a:buNone/>
            </a:pPr>
            <a:endParaRPr lang="cs-CZ" sz="1800" b="1" dirty="0"/>
          </a:p>
        </p:txBody>
      </p:sp>
    </p:spTree>
    <p:extLst>
      <p:ext uri="{BB962C8B-B14F-4D97-AF65-F5344CB8AC3E}">
        <p14:creationId xmlns:p14="http://schemas.microsoft.com/office/powerpoint/2010/main" val="3296197232"/>
      </p:ext>
    </p:extLst>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Zástupný symbol pro obsah 2"/>
          <p:cNvSpPr>
            <a:spLocks noGrp="1"/>
          </p:cNvSpPr>
          <p:nvPr>
            <p:ph idx="4294967295"/>
          </p:nvPr>
        </p:nvSpPr>
        <p:spPr>
          <a:xfrm>
            <a:off x="0" y="404664"/>
            <a:ext cx="8229600" cy="5721499"/>
          </a:xfrm>
        </p:spPr>
        <p:txBody>
          <a:bodyPr>
            <a:normAutofit fontScale="92500" lnSpcReduction="10000"/>
          </a:bodyPr>
          <a:lstStyle/>
          <a:p>
            <a:pPr algn="ctr">
              <a:buFont typeface="Arial" charset="0"/>
              <a:buNone/>
            </a:pPr>
            <a:r>
              <a:rPr lang="cs-CZ" sz="2300" dirty="0" smtClean="0">
                <a:solidFill>
                  <a:srgbClr val="FF0000"/>
                </a:solidFill>
              </a:rPr>
              <a:t>	</a:t>
            </a:r>
            <a:r>
              <a:rPr lang="cs-CZ" sz="1900" dirty="0" smtClean="0">
                <a:solidFill>
                  <a:srgbClr val="FF0000"/>
                </a:solidFill>
              </a:rPr>
              <a:t>§ 72</a:t>
            </a:r>
          </a:p>
          <a:p>
            <a:pPr algn="ctr">
              <a:buFont typeface="Arial" charset="0"/>
              <a:buNone/>
            </a:pPr>
            <a:endParaRPr lang="cs-CZ" sz="2300" dirty="0" smtClean="0">
              <a:solidFill>
                <a:srgbClr val="FF0000"/>
              </a:solidFill>
            </a:endParaRPr>
          </a:p>
          <a:p>
            <a:pPr>
              <a:lnSpc>
                <a:spcPct val="110000"/>
              </a:lnSpc>
              <a:buNone/>
            </a:pPr>
            <a:r>
              <a:rPr lang="cs-CZ" sz="1900" dirty="0"/>
              <a:t>(1) Kontrolu vykonává zaměstnanec ministerstva, Národního archivu, Archivu bezpečnostních složek nebo státního oblastního archivu, kterého k provedení kontroly písemně pověří ředitel věcně příslušného útvaru ministerstva nebo ředitel archivu (dále jen „kontrolující</a:t>
            </a:r>
            <a:r>
              <a:rPr lang="cs-CZ" sz="1900" dirty="0" smtClean="0"/>
              <a:t>“).</a:t>
            </a:r>
            <a:r>
              <a:rPr lang="cs-CZ" sz="1900" dirty="0"/>
              <a:t> </a:t>
            </a:r>
            <a:endParaRPr lang="cs-CZ" sz="1900" i="1" dirty="0"/>
          </a:p>
          <a:p>
            <a:pPr>
              <a:lnSpc>
                <a:spcPct val="110000"/>
              </a:lnSpc>
              <a:buFont typeface="Arial" charset="0"/>
              <a:buNone/>
            </a:pPr>
            <a:r>
              <a:rPr lang="cs-CZ" sz="1900" dirty="0" smtClean="0"/>
              <a:t>	</a:t>
            </a:r>
          </a:p>
          <a:p>
            <a:pPr>
              <a:lnSpc>
                <a:spcPct val="110000"/>
              </a:lnSpc>
              <a:buFont typeface="Arial" charset="0"/>
              <a:buNone/>
            </a:pPr>
            <a:r>
              <a:rPr lang="cs-CZ" sz="1900" dirty="0" smtClean="0"/>
              <a:t>(2) Kontrolující je na základě provedené kontroly  oprávněn rozhodnutím</a:t>
            </a:r>
          </a:p>
          <a:p>
            <a:pPr lvl="1">
              <a:lnSpc>
                <a:spcPct val="110000"/>
              </a:lnSpc>
              <a:buFont typeface="Calibri" pitchFamily="34" charset="0"/>
              <a:buAutoNum type="alphaLcParenR"/>
            </a:pPr>
            <a:r>
              <a:rPr lang="cs-CZ" sz="1900" dirty="0" smtClean="0"/>
              <a:t>zakázat činnosti, které by mohly způsobit poškození nebo zničení dokumentů nebo archiválií, nebo</a:t>
            </a:r>
          </a:p>
          <a:p>
            <a:pPr lvl="1">
              <a:lnSpc>
                <a:spcPct val="110000"/>
              </a:lnSpc>
              <a:buFont typeface="Calibri" pitchFamily="34" charset="0"/>
              <a:buAutoNum type="alphaLcParenR"/>
            </a:pPr>
            <a:r>
              <a:rPr lang="cs-CZ" sz="1900" dirty="0" smtClean="0"/>
              <a:t>uložit příslušná opatření k odstranění zjištěných nedostatků a k jejich nápravě.</a:t>
            </a:r>
            <a:endParaRPr lang="cs-CZ" sz="1900" i="1" dirty="0" smtClean="0"/>
          </a:p>
          <a:p>
            <a:pPr>
              <a:lnSpc>
                <a:spcPct val="110000"/>
              </a:lnSpc>
            </a:pPr>
            <a:endParaRPr lang="cs-CZ" sz="1900" dirty="0" smtClean="0"/>
          </a:p>
          <a:p>
            <a:pPr marL="342900" lvl="1" indent="-342900">
              <a:lnSpc>
                <a:spcPct val="110000"/>
              </a:lnSpc>
              <a:buNone/>
            </a:pPr>
            <a:r>
              <a:rPr lang="cs-CZ" sz="1900" dirty="0" smtClean="0"/>
              <a:t>(3) Proti rozhodnutí vydanému podle odstavce 2 se lze odvolat. Odvolání proti  rozhodnutí nemá odkladný účinek. </a:t>
            </a:r>
            <a:endParaRPr lang="cs-CZ" sz="1900" i="1" dirty="0"/>
          </a:p>
          <a:p>
            <a:pPr>
              <a:lnSpc>
                <a:spcPct val="110000"/>
              </a:lnSpc>
              <a:buFont typeface="Arial" charset="0"/>
              <a:buNone/>
            </a:pPr>
            <a:endParaRPr lang="cs-CZ" sz="2600" dirty="0" smtClean="0"/>
          </a:p>
          <a:p>
            <a:pPr>
              <a:lnSpc>
                <a:spcPct val="110000"/>
              </a:lnSpc>
              <a:buFont typeface="Arial" charset="0"/>
              <a:buNone/>
            </a:pPr>
            <a:endParaRPr lang="cs-CZ" sz="2600" dirty="0" smtClean="0"/>
          </a:p>
          <a:p>
            <a:pPr>
              <a:buFont typeface="Arial" charset="0"/>
              <a:buNone/>
            </a:pPr>
            <a:r>
              <a:rPr lang="cs-CZ" sz="1600" dirty="0" smtClean="0"/>
              <a:t> </a:t>
            </a:r>
          </a:p>
          <a:p>
            <a:pPr>
              <a:buFont typeface="Arial" charset="0"/>
              <a:buNone/>
            </a:pPr>
            <a:endParaRPr lang="cs-CZ" sz="1600" dirty="0" smtClean="0"/>
          </a:p>
        </p:txBody>
      </p:sp>
    </p:spTree>
    <p:extLst>
      <p:ext uri="{BB962C8B-B14F-4D97-AF65-F5344CB8AC3E}">
        <p14:creationId xmlns:p14="http://schemas.microsoft.com/office/powerpoint/2010/main" val="13861625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18.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7/7</a:t>
            </a:r>
            <a:endParaRPr lang="cs-CZ" sz="1800" dirty="0"/>
          </a:p>
        </p:txBody>
      </p:sp>
      <p:sp>
        <p:nvSpPr>
          <p:cNvPr id="3" name="Zástupný symbol pro obsah 2"/>
          <p:cNvSpPr>
            <a:spLocks noGrp="1"/>
          </p:cNvSpPr>
          <p:nvPr>
            <p:ph idx="1"/>
          </p:nvPr>
        </p:nvSpPr>
        <p:spPr/>
        <p:txBody>
          <a:bodyPr>
            <a:normAutofit/>
          </a:bodyPr>
          <a:lstStyle/>
          <a:p>
            <a:pPr lvl="1"/>
            <a:r>
              <a:rPr lang="cs-CZ" sz="1600" dirty="0"/>
              <a:t>Ve městech zůstala pestrost ve spisové službě </a:t>
            </a:r>
          </a:p>
          <a:p>
            <a:pPr lvl="2"/>
            <a:r>
              <a:rPr lang="cs-CZ" sz="1600" dirty="0"/>
              <a:t>v roce 1784 byly zřízeny regulované magistráty</a:t>
            </a:r>
          </a:p>
          <a:p>
            <a:pPr lvl="3"/>
            <a:r>
              <a:rPr lang="cs-CZ" sz="1600" dirty="0"/>
              <a:t>vyřizovaly vlastní správní a hospodářské záležitosti,</a:t>
            </a:r>
          </a:p>
          <a:p>
            <a:pPr lvl="3"/>
            <a:r>
              <a:rPr lang="cs-CZ" sz="1600" dirty="0"/>
              <a:t>vyřizovaly politicko-policejní věci</a:t>
            </a:r>
          </a:p>
          <a:p>
            <a:pPr lvl="3"/>
            <a:r>
              <a:rPr lang="cs-CZ" sz="1600" dirty="0"/>
              <a:t>působily v určeném obvodu i jako civilní, kriminální a </a:t>
            </a:r>
            <a:r>
              <a:rPr lang="cs-CZ" sz="1600" dirty="0" smtClean="0"/>
              <a:t>směnečné </a:t>
            </a:r>
            <a:r>
              <a:rPr lang="cs-CZ" sz="1600" dirty="0"/>
              <a:t>soudy</a:t>
            </a:r>
          </a:p>
          <a:p>
            <a:pPr lvl="3"/>
            <a:r>
              <a:rPr lang="cs-CZ" sz="1600" dirty="0"/>
              <a:t>personálně a teritoriálně byly tyto agendy  sjednoceny v </a:t>
            </a:r>
            <a:r>
              <a:rPr lang="cs-CZ" sz="1600" dirty="0" smtClean="0"/>
              <a:t>jediném </a:t>
            </a:r>
            <a:r>
              <a:rPr lang="cs-CZ" sz="1600" dirty="0"/>
              <a:t>orgánu, zůstávalo jejich kancelářské a registraturní zpracovávání odděleno a  řídilo se zpravidla dílčími instrukcemi platnými pro státní správu</a:t>
            </a:r>
          </a:p>
          <a:p>
            <a:pPr lvl="1"/>
            <a:endParaRPr lang="cs-CZ" sz="1600" dirty="0" smtClean="0"/>
          </a:p>
          <a:p>
            <a:pPr lvl="1"/>
            <a:r>
              <a:rPr lang="cs-CZ" sz="1600" dirty="0" smtClean="0"/>
              <a:t>Na </a:t>
            </a:r>
            <a:r>
              <a:rPr lang="cs-CZ" sz="1600" dirty="0"/>
              <a:t>jednotlivých patrimoniích, která vykonávala tzv. přenesenou agendu politickou, berní a justiční, </a:t>
            </a:r>
            <a:r>
              <a:rPr lang="cs-CZ" sz="1600" dirty="0" err="1"/>
              <a:t>justiciáři</a:t>
            </a:r>
            <a:r>
              <a:rPr lang="cs-CZ" sz="1600" dirty="0"/>
              <a:t>, gruntovní písaři a vrchní se řídili také dílčími instrukcemi pro státní správu. Ve vyřizování vlastní správy a hospodářsko-účetní agendy panovala nadále značná libovůle (několik desítek různých ukládacích schémat, nadměrnost typů používaných písemností, ledabylé evidenční pomůcky, devastační skartace)</a:t>
            </a:r>
          </a:p>
          <a:p>
            <a:pPr lvl="2"/>
            <a:r>
              <a:rPr lang="cs-CZ" sz="1600" dirty="0"/>
              <a:t>Jen na několika velkých panstvích bylo o velkostatkové a rodinné písemnosti dobře postaráno (Schwarzenbergové, </a:t>
            </a:r>
            <a:r>
              <a:rPr lang="cs-CZ" sz="1600" dirty="0" err="1"/>
              <a:t>Lobkovicové</a:t>
            </a:r>
            <a:r>
              <a:rPr lang="cs-CZ" sz="1600" dirty="0"/>
              <a:t>, </a:t>
            </a:r>
            <a:r>
              <a:rPr lang="cs-CZ" sz="1600" dirty="0" err="1"/>
              <a:t>Lichtenštejni</a:t>
            </a:r>
            <a:r>
              <a:rPr lang="cs-CZ" sz="1600" dirty="0"/>
              <a:t>, </a:t>
            </a:r>
            <a:r>
              <a:rPr lang="cs-CZ" sz="1600" dirty="0" err="1"/>
              <a:t>Ditrichštejni</a:t>
            </a:r>
            <a:r>
              <a:rPr lang="cs-CZ" sz="1600" dirty="0" smtClean="0"/>
              <a:t>)</a:t>
            </a:r>
          </a:p>
          <a:p>
            <a:pPr lvl="2"/>
            <a:endParaRPr lang="cs-CZ" sz="800" dirty="0"/>
          </a:p>
          <a:p>
            <a:pPr lvl="2"/>
            <a:endParaRPr lang="cs-CZ" sz="800" dirty="0" smtClean="0"/>
          </a:p>
          <a:p>
            <a:pPr marL="914400" lvl="2" indent="0">
              <a:buNone/>
            </a:pPr>
            <a:endParaRPr lang="cs-CZ" sz="800" dirty="0" smtClean="0"/>
          </a:p>
          <a:p>
            <a:pPr lvl="2"/>
            <a:endParaRPr lang="cs-CZ" sz="1200" dirty="0" smtClean="0"/>
          </a:p>
          <a:p>
            <a:endParaRPr lang="cs-CZ" sz="1600" dirty="0"/>
          </a:p>
          <a:p>
            <a:pPr lvl="2"/>
            <a:endParaRPr lang="cs-CZ" sz="1000" dirty="0"/>
          </a:p>
          <a:p>
            <a:endParaRPr lang="cs-CZ" sz="1800" dirty="0"/>
          </a:p>
        </p:txBody>
      </p:sp>
    </p:spTree>
    <p:extLst>
      <p:ext uri="{BB962C8B-B14F-4D97-AF65-F5344CB8AC3E}">
        <p14:creationId xmlns:p14="http://schemas.microsoft.com/office/powerpoint/2010/main" val="3543712592"/>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Zástupný symbol pro obsah 2"/>
          <p:cNvSpPr>
            <a:spLocks noGrp="1"/>
          </p:cNvSpPr>
          <p:nvPr>
            <p:ph idx="4294967295"/>
          </p:nvPr>
        </p:nvSpPr>
        <p:spPr>
          <a:xfrm>
            <a:off x="0" y="333375"/>
            <a:ext cx="8229600" cy="5792788"/>
          </a:xfrm>
        </p:spPr>
        <p:txBody>
          <a:bodyPr>
            <a:normAutofit/>
          </a:bodyPr>
          <a:lstStyle/>
          <a:p>
            <a:pPr>
              <a:lnSpc>
                <a:spcPct val="120000"/>
              </a:lnSpc>
            </a:pPr>
            <a:r>
              <a:rPr lang="cs-CZ" sz="1800" dirty="0" smtClean="0">
                <a:solidFill>
                  <a:srgbClr val="7030A0"/>
                </a:solidFill>
              </a:rPr>
              <a:t>Ministerstvo a státní archivy provádějí kontrolní činnost na základě zákona č. 499/2004 Sb. o archivnictví a spisové službě a o změně některých zákonů, ve znění pozdějších předpisů a podle zákona č. 255/2012 Sb., Zákon o kontrole (kontrolní řád). Zákon o kontrole upravuje obecné podmínky provádění kontroly (formální stránky kontroly) a stanoví její základní pravidla. Z archivního zákona vyplývá konkrétní předmět kontroly.</a:t>
            </a:r>
          </a:p>
          <a:p>
            <a:pPr>
              <a:lnSpc>
                <a:spcPct val="120000"/>
              </a:lnSpc>
              <a:buFont typeface="Arial" charset="0"/>
              <a:buNone/>
            </a:pPr>
            <a:endParaRPr lang="cs-CZ" sz="1800" dirty="0" smtClean="0">
              <a:solidFill>
                <a:srgbClr val="7030A0"/>
              </a:solidFill>
            </a:endParaRPr>
          </a:p>
          <a:p>
            <a:pPr>
              <a:lnSpc>
                <a:spcPct val="120000"/>
              </a:lnSpc>
            </a:pPr>
            <a:r>
              <a:rPr lang="cs-CZ" sz="1800" dirty="0" smtClean="0">
                <a:solidFill>
                  <a:srgbClr val="7030A0"/>
                </a:solidFill>
              </a:rPr>
              <a:t>Státní archivy mají při provádění kontroly postavení kontrolního orgánu. </a:t>
            </a:r>
            <a:r>
              <a:rPr lang="cs-CZ" sz="1800" dirty="0">
                <a:solidFill>
                  <a:srgbClr val="7030A0"/>
                </a:solidFill>
              </a:rPr>
              <a:t>Kontrolní orgán </a:t>
            </a:r>
            <a:r>
              <a:rPr lang="cs-CZ" sz="1800" dirty="0" smtClean="0">
                <a:solidFill>
                  <a:srgbClr val="7030A0"/>
                </a:solidFill>
              </a:rPr>
              <a:t>dle § 2 kontrolního řádu při </a:t>
            </a:r>
            <a:r>
              <a:rPr lang="cs-CZ" sz="1800" dirty="0">
                <a:solidFill>
                  <a:srgbClr val="7030A0"/>
                </a:solidFill>
              </a:rPr>
              <a:t>kontrole zjišťuje, jak kontrolovaná osoba plní povinnosti, které jí vyplývají z jiných právních předpisů nebo které jí </a:t>
            </a:r>
            <a:r>
              <a:rPr lang="cs-CZ" sz="1800" dirty="0" smtClean="0">
                <a:solidFill>
                  <a:srgbClr val="7030A0"/>
                </a:solidFill>
              </a:rPr>
              <a:t>byly na základě těchto předpisů uloženy </a:t>
            </a:r>
          </a:p>
          <a:p>
            <a:pPr>
              <a:lnSpc>
                <a:spcPct val="120000"/>
              </a:lnSpc>
            </a:pPr>
            <a:endParaRPr lang="cs-CZ" sz="7000" dirty="0" smtClean="0">
              <a:solidFill>
                <a:srgbClr val="7030A0"/>
              </a:solidFill>
            </a:endParaRPr>
          </a:p>
          <a:p>
            <a:endParaRPr lang="cs-CZ" dirty="0" smtClean="0"/>
          </a:p>
        </p:txBody>
      </p:sp>
    </p:spTree>
    <p:extLst>
      <p:ext uri="{BB962C8B-B14F-4D97-AF65-F5344CB8AC3E}">
        <p14:creationId xmlns:p14="http://schemas.microsoft.com/office/powerpoint/2010/main" val="3659829529"/>
      </p:ext>
    </p:extLst>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Zástupný symbol pro obsah 2"/>
          <p:cNvSpPr>
            <a:spLocks noGrp="1"/>
          </p:cNvSpPr>
          <p:nvPr>
            <p:ph idx="4294967295"/>
          </p:nvPr>
        </p:nvSpPr>
        <p:spPr>
          <a:xfrm>
            <a:off x="0" y="-100013"/>
            <a:ext cx="8229600" cy="6226176"/>
          </a:xfrm>
        </p:spPr>
        <p:txBody>
          <a:bodyPr>
            <a:normAutofit/>
          </a:bodyPr>
          <a:lstStyle/>
          <a:p>
            <a:pPr algn="ctr">
              <a:buFont typeface="Arial" charset="0"/>
              <a:buNone/>
            </a:pPr>
            <a:r>
              <a:rPr lang="cs-CZ" sz="1600" dirty="0" smtClean="0">
                <a:solidFill>
                  <a:srgbClr val="FF0000"/>
                </a:solidFill>
              </a:rPr>
              <a:t>	</a:t>
            </a:r>
          </a:p>
          <a:p>
            <a:pPr algn="ctr">
              <a:buFont typeface="Arial" charset="0"/>
              <a:buNone/>
            </a:pPr>
            <a:endParaRPr lang="cs-CZ" sz="1600" dirty="0" smtClean="0">
              <a:solidFill>
                <a:srgbClr val="FF0000"/>
              </a:solidFill>
            </a:endParaRPr>
          </a:p>
          <a:p>
            <a:pPr algn="ctr">
              <a:buFont typeface="Arial" charset="0"/>
              <a:buNone/>
            </a:pPr>
            <a:endParaRPr lang="cs-CZ" sz="1800" dirty="0" smtClean="0">
              <a:solidFill>
                <a:srgbClr val="FF0000"/>
              </a:solidFill>
            </a:endParaRPr>
          </a:p>
          <a:p>
            <a:pPr algn="ctr">
              <a:buFont typeface="Arial" charset="0"/>
              <a:buNone/>
            </a:pPr>
            <a:endParaRPr lang="cs-CZ" sz="1800" dirty="0">
              <a:solidFill>
                <a:srgbClr val="FF0000"/>
              </a:solidFill>
            </a:endParaRPr>
          </a:p>
          <a:p>
            <a:pPr algn="ctr">
              <a:buFont typeface="Arial" charset="0"/>
              <a:buNone/>
            </a:pPr>
            <a:endParaRPr lang="cs-CZ" sz="1800" dirty="0" smtClean="0">
              <a:solidFill>
                <a:srgbClr val="FF0000"/>
              </a:solidFill>
            </a:endParaRPr>
          </a:p>
          <a:p>
            <a:pPr algn="ctr">
              <a:buFont typeface="Arial" charset="0"/>
              <a:buNone/>
            </a:pPr>
            <a:endParaRPr lang="cs-CZ" sz="1800" dirty="0">
              <a:solidFill>
                <a:srgbClr val="FF0000"/>
              </a:solidFill>
            </a:endParaRPr>
          </a:p>
          <a:p>
            <a:pPr algn="ctr">
              <a:buFont typeface="Arial" charset="0"/>
              <a:buNone/>
            </a:pPr>
            <a:endParaRPr lang="cs-CZ" sz="1800" dirty="0" smtClean="0">
              <a:solidFill>
                <a:srgbClr val="FF0000"/>
              </a:solidFill>
            </a:endParaRPr>
          </a:p>
          <a:p>
            <a:pPr algn="ctr">
              <a:buFont typeface="Arial" charset="0"/>
              <a:buNone/>
            </a:pPr>
            <a:r>
              <a:rPr lang="cs-CZ" sz="1800" dirty="0" smtClean="0">
                <a:solidFill>
                  <a:srgbClr val="FF0000"/>
                </a:solidFill>
              </a:rPr>
              <a:t>HLAVA V</a:t>
            </a:r>
            <a:endParaRPr lang="cs-CZ" sz="1800" dirty="0">
              <a:solidFill>
                <a:srgbClr val="FF0000"/>
              </a:solidFill>
            </a:endParaRPr>
          </a:p>
          <a:p>
            <a:pPr algn="ctr">
              <a:buFont typeface="Arial" charset="0"/>
              <a:buNone/>
            </a:pPr>
            <a:r>
              <a:rPr lang="cs-CZ" sz="1800" dirty="0">
                <a:solidFill>
                  <a:srgbClr val="FF0000"/>
                </a:solidFill>
              </a:rPr>
              <a:t>	SPRÁVNÍ </a:t>
            </a:r>
            <a:r>
              <a:rPr lang="cs-CZ" sz="1800" dirty="0" smtClean="0">
                <a:solidFill>
                  <a:srgbClr val="FF0000"/>
                </a:solidFill>
              </a:rPr>
              <a:t>DELIKTY</a:t>
            </a:r>
          </a:p>
          <a:p>
            <a:pPr algn="ctr">
              <a:buFont typeface="Arial" charset="0"/>
              <a:buNone/>
            </a:pPr>
            <a:r>
              <a:rPr lang="cs-CZ" sz="1800" dirty="0" smtClean="0">
                <a:solidFill>
                  <a:srgbClr val="FF0000"/>
                </a:solidFill>
              </a:rPr>
              <a:t>§ 74</a:t>
            </a:r>
          </a:p>
          <a:p>
            <a:pPr algn="ctr">
              <a:buFont typeface="Arial" charset="0"/>
              <a:buNone/>
            </a:pPr>
            <a:r>
              <a:rPr lang="cs-CZ" sz="1800" dirty="0" smtClean="0">
                <a:solidFill>
                  <a:srgbClr val="FF0000"/>
                </a:solidFill>
              </a:rPr>
              <a:t>	Správní delikty právnických a podnikajících fyzických osob</a:t>
            </a:r>
          </a:p>
          <a:p>
            <a:pPr>
              <a:buFont typeface="Arial" charset="0"/>
              <a:buNone/>
            </a:pPr>
            <a:endParaRPr lang="cs-CZ" sz="1800" dirty="0" smtClean="0"/>
          </a:p>
          <a:p>
            <a:pPr>
              <a:buFont typeface="Arial" charset="0"/>
              <a:buNone/>
            </a:pPr>
            <a:endParaRPr lang="cs-CZ" sz="1600" dirty="0" smtClean="0"/>
          </a:p>
        </p:txBody>
      </p:sp>
    </p:spTree>
    <p:extLst>
      <p:ext uri="{BB962C8B-B14F-4D97-AF65-F5344CB8AC3E}">
        <p14:creationId xmlns:p14="http://schemas.microsoft.com/office/powerpoint/2010/main" val="3569886031"/>
      </p:ext>
    </p:extLst>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Zástupný symbol pro obsah 2"/>
          <p:cNvSpPr>
            <a:spLocks noGrp="1"/>
          </p:cNvSpPr>
          <p:nvPr>
            <p:ph idx="4294967295"/>
          </p:nvPr>
        </p:nvSpPr>
        <p:spPr>
          <a:xfrm>
            <a:off x="0" y="-100013"/>
            <a:ext cx="8229600" cy="6226176"/>
          </a:xfrm>
        </p:spPr>
        <p:txBody>
          <a:bodyPr>
            <a:normAutofit fontScale="25000" lnSpcReduction="20000"/>
          </a:bodyPr>
          <a:lstStyle/>
          <a:p>
            <a:pPr algn="ctr">
              <a:buFont typeface="Arial" charset="0"/>
              <a:buNone/>
            </a:pPr>
            <a:r>
              <a:rPr lang="cs-CZ" sz="1600" dirty="0" smtClean="0">
                <a:solidFill>
                  <a:srgbClr val="FF0000"/>
                </a:solidFill>
              </a:rPr>
              <a:t>	</a:t>
            </a:r>
          </a:p>
          <a:p>
            <a:pPr>
              <a:lnSpc>
                <a:spcPct val="120000"/>
              </a:lnSpc>
              <a:buFont typeface="Arial" charset="0"/>
              <a:buNone/>
            </a:pPr>
            <a:r>
              <a:rPr lang="cs-CZ" sz="7200" b="1" u="sng" dirty="0" smtClean="0"/>
              <a:t>Shrnutí přestupků a možných sankcí</a:t>
            </a:r>
          </a:p>
          <a:p>
            <a:pPr marL="0" indent="0">
              <a:lnSpc>
                <a:spcPct val="120000"/>
              </a:lnSpc>
              <a:buNone/>
            </a:pPr>
            <a:r>
              <a:rPr lang="cs-CZ" sz="7200" b="1" dirty="0"/>
              <a:t>Správní delikty veřejnoprávních původců </a:t>
            </a:r>
          </a:p>
          <a:p>
            <a:pPr marL="0" indent="0">
              <a:lnSpc>
                <a:spcPct val="120000"/>
              </a:lnSpc>
              <a:buNone/>
            </a:pPr>
            <a:r>
              <a:rPr lang="cs-CZ" sz="7200" b="1" dirty="0"/>
              <a:t> </a:t>
            </a:r>
            <a:endParaRPr lang="cs-CZ" sz="7200" dirty="0"/>
          </a:p>
          <a:p>
            <a:pPr marL="0" indent="0">
              <a:lnSpc>
                <a:spcPct val="120000"/>
              </a:lnSpc>
              <a:buNone/>
            </a:pPr>
            <a:r>
              <a:rPr lang="cs-CZ" sz="7200" dirty="0"/>
              <a:t>Dle § 74 archivního zákona se původce dopustí deliktu:</a:t>
            </a:r>
          </a:p>
          <a:p>
            <a:pPr lvl="1">
              <a:lnSpc>
                <a:spcPct val="120000"/>
              </a:lnSpc>
            </a:pPr>
            <a:r>
              <a:rPr lang="cs-CZ" sz="7200" dirty="0"/>
              <a:t>tím, že v rozporu s § 3 archivního zákona neuchová dokument nebo neumožní výběr archiválií, </a:t>
            </a:r>
          </a:p>
          <a:p>
            <a:pPr lvl="1">
              <a:lnSpc>
                <a:spcPct val="120000"/>
              </a:lnSpc>
            </a:pPr>
            <a:r>
              <a:rPr lang="cs-CZ" sz="7200" dirty="0"/>
              <a:t>tím, že jako určený původce </a:t>
            </a:r>
            <a:r>
              <a:rPr lang="cs-CZ" sz="7200" b="1" dirty="0">
                <a:solidFill>
                  <a:schemeClr val="accent6">
                    <a:lumMod val="75000"/>
                  </a:schemeClr>
                </a:solidFill>
              </a:rPr>
              <a:t>nebo původce uvedený v § 63 odst. 2 </a:t>
            </a:r>
            <a:endParaRPr lang="cs-CZ" sz="7200" dirty="0"/>
          </a:p>
          <a:p>
            <a:pPr lvl="2">
              <a:lnSpc>
                <a:spcPct val="120000"/>
              </a:lnSpc>
            </a:pPr>
            <a:r>
              <a:rPr lang="cs-CZ" sz="7200" dirty="0"/>
              <a:t>poškodí nebo zničí archiválii nebo dokument,</a:t>
            </a:r>
          </a:p>
          <a:p>
            <a:pPr lvl="2">
              <a:lnSpc>
                <a:spcPct val="120000"/>
              </a:lnSpc>
            </a:pPr>
            <a:r>
              <a:rPr lang="cs-CZ" sz="7200" dirty="0"/>
              <a:t>v rozporu s § 63 archivního zákona nevykonává spisovou službu, </a:t>
            </a:r>
          </a:p>
          <a:p>
            <a:pPr lvl="2">
              <a:lnSpc>
                <a:spcPct val="120000"/>
              </a:lnSpc>
            </a:pPr>
            <a:r>
              <a:rPr lang="cs-CZ" sz="7200" dirty="0"/>
              <a:t>v rozporu s § 66 odst. 1 nevydá spisový řád nebo spisový a skartační plán, </a:t>
            </a:r>
          </a:p>
          <a:p>
            <a:pPr lvl="2">
              <a:lnSpc>
                <a:spcPct val="120000"/>
              </a:lnSpc>
            </a:pPr>
            <a:r>
              <a:rPr lang="cs-CZ" sz="7200" dirty="0"/>
              <a:t>v rozporu s § 66 odst. 2 neoznačuje dokumenty podle skartačního řádu a spisového      a skartačního plánu spisovými znaky, skartačními znaky a skartačními lhůtami,</a:t>
            </a:r>
          </a:p>
          <a:p>
            <a:pPr lvl="2">
              <a:lnSpc>
                <a:spcPct val="120000"/>
              </a:lnSpc>
            </a:pPr>
            <a:r>
              <a:rPr lang="cs-CZ" sz="7200" dirty="0"/>
              <a:t>v rozporu s § 68 nedodrží podmínky pro ukládání dokumentů</a:t>
            </a:r>
          </a:p>
          <a:p>
            <a:pPr lvl="2">
              <a:lnSpc>
                <a:spcPct val="120000"/>
              </a:lnSpc>
            </a:pPr>
            <a:r>
              <a:rPr lang="cs-CZ" sz="7200" dirty="0"/>
              <a:t>v rozporu s § 68 odst. 1 neukládá dokumenty podle spisového a skartačního plánu,</a:t>
            </a:r>
          </a:p>
          <a:p>
            <a:pPr lvl="1">
              <a:lnSpc>
                <a:spcPct val="120000"/>
              </a:lnSpc>
            </a:pPr>
            <a:r>
              <a:rPr lang="cs-CZ" sz="7200" dirty="0"/>
              <a:t>tím, že neprovede skartační řízení nebo neumožní dohled na provádění skartačního řízení      a výběr archiválií ve skartačním řízení. </a:t>
            </a:r>
          </a:p>
          <a:p>
            <a:pPr marL="0" indent="0">
              <a:lnSpc>
                <a:spcPct val="120000"/>
              </a:lnSpc>
              <a:buNone/>
            </a:pPr>
            <a:r>
              <a:rPr lang="cs-CZ" sz="7200" dirty="0"/>
              <a:t> </a:t>
            </a:r>
          </a:p>
          <a:p>
            <a:pPr marL="0" indent="0">
              <a:lnSpc>
                <a:spcPct val="120000"/>
              </a:lnSpc>
              <a:buNone/>
            </a:pPr>
            <a:r>
              <a:rPr lang="cs-CZ" sz="7200" dirty="0">
                <a:solidFill>
                  <a:srgbClr val="7030A0"/>
                </a:solidFill>
              </a:rPr>
              <a:t>Za výše uvedené správní delikty se dle § 74 odst. </a:t>
            </a:r>
            <a:r>
              <a:rPr lang="cs-CZ" sz="7200" dirty="0" smtClean="0">
                <a:solidFill>
                  <a:srgbClr val="7030A0"/>
                </a:solidFill>
              </a:rPr>
              <a:t>11 </a:t>
            </a:r>
            <a:r>
              <a:rPr lang="cs-CZ" sz="7200" dirty="0">
                <a:solidFill>
                  <a:srgbClr val="7030A0"/>
                </a:solidFill>
              </a:rPr>
              <a:t>archivního zákona uloží pokuta až do výše 200 000 Kč. </a:t>
            </a:r>
          </a:p>
          <a:p>
            <a:pPr>
              <a:buFont typeface="Arial" charset="0"/>
              <a:buNone/>
            </a:pPr>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496514158"/>
      </p:ext>
    </p:extLst>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04813"/>
            <a:ext cx="8229600" cy="5721350"/>
          </a:xfrm>
        </p:spPr>
        <p:txBody>
          <a:bodyPr>
            <a:normAutofit fontScale="25000" lnSpcReduction="20000"/>
          </a:bodyPr>
          <a:lstStyle/>
          <a:p>
            <a:pPr marL="0" indent="0">
              <a:buNone/>
            </a:pPr>
            <a:r>
              <a:rPr lang="cs-CZ" sz="7200" b="1" dirty="0" smtClean="0"/>
              <a:t>Správní delikty soukromoprávních původců</a:t>
            </a:r>
            <a:r>
              <a:rPr lang="cs-CZ" sz="6400" dirty="0" smtClean="0"/>
              <a:t>:</a:t>
            </a:r>
            <a:endParaRPr lang="cs-CZ" sz="6400" dirty="0"/>
          </a:p>
          <a:p>
            <a:pPr marL="0" indent="0">
              <a:buNone/>
            </a:pPr>
            <a:r>
              <a:rPr lang="cs-CZ" sz="1900" dirty="0"/>
              <a:t> </a:t>
            </a:r>
          </a:p>
          <a:p>
            <a:pPr lvl="0">
              <a:lnSpc>
                <a:spcPct val="120000"/>
              </a:lnSpc>
            </a:pPr>
            <a:r>
              <a:rPr lang="cs-CZ" sz="7000" dirty="0"/>
              <a:t>tím, že v rozporu s § 3 archivního zákona neuchová dokument nebo neumožní výběr archiválie (</a:t>
            </a:r>
            <a:r>
              <a:rPr lang="cs-CZ" sz="7000" dirty="0">
                <a:solidFill>
                  <a:srgbClr val="7030A0"/>
                </a:solidFill>
              </a:rPr>
              <a:t>pokuta až do výše 200 000Kč</a:t>
            </a:r>
            <a:r>
              <a:rPr lang="cs-CZ" sz="7000" dirty="0"/>
              <a:t>),</a:t>
            </a:r>
          </a:p>
          <a:p>
            <a:pPr lvl="0">
              <a:lnSpc>
                <a:spcPct val="120000"/>
              </a:lnSpc>
            </a:pPr>
            <a:r>
              <a:rPr lang="cs-CZ" sz="7000" dirty="0"/>
              <a:t>tím, že poškodí nebo zničí archiválii nebo dokument (</a:t>
            </a:r>
            <a:r>
              <a:rPr lang="cs-CZ" sz="7000" dirty="0">
                <a:solidFill>
                  <a:srgbClr val="7030A0"/>
                </a:solidFill>
              </a:rPr>
              <a:t>pokuta až do výše 200 000Kč</a:t>
            </a:r>
            <a:r>
              <a:rPr lang="cs-CZ" sz="7000" dirty="0"/>
              <a:t>), </a:t>
            </a:r>
          </a:p>
          <a:p>
            <a:pPr lvl="0">
              <a:lnSpc>
                <a:spcPct val="120000"/>
              </a:lnSpc>
            </a:pPr>
            <a:r>
              <a:rPr lang="cs-CZ" sz="7000" dirty="0"/>
              <a:t>tím, že jako vlastník nebo držitel archiválie </a:t>
            </a:r>
          </a:p>
          <a:p>
            <a:pPr lvl="1">
              <a:lnSpc>
                <a:spcPct val="120000"/>
              </a:lnSpc>
            </a:pPr>
            <a:r>
              <a:rPr lang="cs-CZ" sz="7000" dirty="0"/>
              <a:t>nepečuje o archiválii podle § 25 odst. 1 písm. a) ( </a:t>
            </a:r>
            <a:r>
              <a:rPr lang="cs-CZ" sz="7000" dirty="0">
                <a:solidFill>
                  <a:srgbClr val="7030A0"/>
                </a:solidFill>
              </a:rPr>
              <a:t>pokuta do výše 50 000,- Kč</a:t>
            </a:r>
            <a:r>
              <a:rPr lang="cs-CZ" sz="7000" dirty="0"/>
              <a:t>),</a:t>
            </a:r>
          </a:p>
          <a:p>
            <a:pPr lvl="1">
              <a:lnSpc>
                <a:spcPct val="120000"/>
              </a:lnSpc>
            </a:pPr>
            <a:r>
              <a:rPr lang="cs-CZ" sz="7000" dirty="0"/>
              <a:t>v rozporu s § 25 odst. 1 písm. b) neoznámí převod vlastnického práva k archiválii nebo uzavření smlouvy o její úschově (</a:t>
            </a:r>
            <a:r>
              <a:rPr lang="cs-CZ" sz="7000" dirty="0">
                <a:solidFill>
                  <a:srgbClr val="7030A0"/>
                </a:solidFill>
              </a:rPr>
              <a:t>pokuta do výše 5 000,- K</a:t>
            </a:r>
            <a:r>
              <a:rPr lang="cs-CZ" sz="7000" dirty="0"/>
              <a:t>č),</a:t>
            </a:r>
          </a:p>
          <a:p>
            <a:pPr lvl="1">
              <a:lnSpc>
                <a:spcPct val="120000"/>
              </a:lnSpc>
            </a:pPr>
            <a:r>
              <a:rPr lang="cs-CZ" sz="7000" dirty="0"/>
              <a:t>v rozporu s § 29 odst. 3 nedoveze archiválii nepoškozenou zpět na území České republiky (</a:t>
            </a:r>
            <a:r>
              <a:rPr lang="cs-CZ" sz="7000" dirty="0">
                <a:solidFill>
                  <a:srgbClr val="7030A0"/>
                </a:solidFill>
              </a:rPr>
              <a:t>pokuta do výše 100 000,-Kč</a:t>
            </a:r>
            <a:r>
              <a:rPr lang="cs-CZ" sz="7000" dirty="0"/>
              <a:t>),</a:t>
            </a:r>
          </a:p>
          <a:p>
            <a:pPr lvl="1">
              <a:lnSpc>
                <a:spcPct val="120000"/>
              </a:lnSpc>
            </a:pPr>
            <a:r>
              <a:rPr lang="cs-CZ" sz="7000" dirty="0"/>
              <a:t>v rozporu s § 30 odst. 1 nepořídí na vlastní náklady bezpečnostní kopii archiválie prohlášené za archivní kulturní památku nebo za národní kulturní památku (</a:t>
            </a:r>
            <a:r>
              <a:rPr lang="cs-CZ" sz="7000" dirty="0">
                <a:solidFill>
                  <a:srgbClr val="7030A0"/>
                </a:solidFill>
              </a:rPr>
              <a:t>pokuta do výše 400 000,- Kč</a:t>
            </a:r>
            <a:r>
              <a:rPr lang="cs-CZ" sz="7000" dirty="0"/>
              <a:t>),</a:t>
            </a:r>
          </a:p>
          <a:p>
            <a:pPr lvl="1">
              <a:lnSpc>
                <a:spcPct val="120000"/>
              </a:lnSpc>
            </a:pPr>
            <a:r>
              <a:rPr lang="cs-CZ" sz="7000" dirty="0"/>
              <a:t>nezajistí konzervaci nebo restaurování poškozené nebo ohrožené archivní kulturní památky nebo národní kulturní památky podle § 30 odst. 5. (</a:t>
            </a:r>
            <a:r>
              <a:rPr lang="cs-CZ" sz="7000" dirty="0">
                <a:solidFill>
                  <a:srgbClr val="7030A0"/>
                </a:solidFill>
              </a:rPr>
              <a:t>pokuta do výše </a:t>
            </a:r>
            <a:r>
              <a:rPr lang="cs-CZ" sz="7000" dirty="0" smtClean="0">
                <a:solidFill>
                  <a:srgbClr val="7030A0"/>
                </a:solidFill>
              </a:rPr>
              <a:t> </a:t>
            </a:r>
            <a:r>
              <a:rPr lang="cs-CZ" sz="7000" dirty="0">
                <a:solidFill>
                  <a:srgbClr val="7030A0"/>
                </a:solidFill>
              </a:rPr>
              <a:t>50 000,-Kč</a:t>
            </a:r>
            <a:r>
              <a:rPr lang="cs-CZ" sz="7000" dirty="0" smtClean="0"/>
              <a:t>),</a:t>
            </a:r>
          </a:p>
          <a:p>
            <a:pPr>
              <a:lnSpc>
                <a:spcPct val="120000"/>
              </a:lnSpc>
            </a:pPr>
            <a:r>
              <a:rPr lang="cs-CZ" sz="7000" dirty="0"/>
              <a:t>vyveze archiválie bez povolení podle § 29 odst. 1 archivního zákona (</a:t>
            </a:r>
            <a:r>
              <a:rPr lang="cs-CZ" sz="7000" dirty="0">
                <a:solidFill>
                  <a:srgbClr val="7030A0"/>
                </a:solidFill>
              </a:rPr>
              <a:t>pokuta do výše </a:t>
            </a:r>
            <a:r>
              <a:rPr lang="cs-CZ" sz="7000" dirty="0" smtClean="0">
                <a:solidFill>
                  <a:srgbClr val="7030A0"/>
                </a:solidFill>
              </a:rPr>
              <a:t>100 </a:t>
            </a:r>
            <a:r>
              <a:rPr lang="cs-CZ" sz="7000" dirty="0">
                <a:solidFill>
                  <a:srgbClr val="7030A0"/>
                </a:solidFill>
              </a:rPr>
              <a:t>000,-Kč</a:t>
            </a:r>
            <a:r>
              <a:rPr lang="cs-CZ" sz="7000" dirty="0"/>
              <a:t>),</a:t>
            </a:r>
          </a:p>
          <a:p>
            <a:pPr>
              <a:lnSpc>
                <a:spcPct val="120000"/>
              </a:lnSpc>
            </a:pPr>
            <a:r>
              <a:rPr lang="cs-CZ" sz="7000" dirty="0"/>
              <a:t>tím, že nevrátí vypůjčenou archiválii (</a:t>
            </a:r>
            <a:r>
              <a:rPr lang="cs-CZ" sz="7000" dirty="0">
                <a:solidFill>
                  <a:srgbClr val="7030A0"/>
                </a:solidFill>
              </a:rPr>
              <a:t>pokuta až do výše 400 000Kč</a:t>
            </a:r>
            <a:r>
              <a:rPr lang="cs-CZ" sz="7000" dirty="0"/>
              <a:t>),</a:t>
            </a:r>
          </a:p>
          <a:p>
            <a:pPr lvl="1"/>
            <a:endParaRPr lang="cs-CZ" sz="1600" dirty="0"/>
          </a:p>
          <a:p>
            <a:pPr marL="0" indent="0">
              <a:buNone/>
            </a:pPr>
            <a:endParaRPr lang="cs-CZ" sz="1600" dirty="0"/>
          </a:p>
        </p:txBody>
      </p:sp>
    </p:spTree>
    <p:extLst>
      <p:ext uri="{BB962C8B-B14F-4D97-AF65-F5344CB8AC3E}">
        <p14:creationId xmlns:p14="http://schemas.microsoft.com/office/powerpoint/2010/main" val="4104240062"/>
      </p:ext>
    </p:extLst>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250"/>
            <a:ext cx="8229600" cy="5649913"/>
          </a:xfrm>
        </p:spPr>
        <p:txBody>
          <a:bodyPr>
            <a:normAutofit/>
          </a:bodyPr>
          <a:lstStyle/>
          <a:p>
            <a:pPr lvl="0"/>
            <a:r>
              <a:rPr lang="cs-CZ" sz="1800" dirty="0"/>
              <a:t>tím, že nenabídne archiválii přednostně ke koupi podle § 28 odst. 1 a 2. (</a:t>
            </a:r>
            <a:r>
              <a:rPr lang="cs-CZ" sz="1800" dirty="0">
                <a:solidFill>
                  <a:srgbClr val="7030A0"/>
                </a:solidFill>
              </a:rPr>
              <a:t>pokuta do výše 50 000,- Kč</a:t>
            </a:r>
            <a:r>
              <a:rPr lang="cs-CZ" sz="1800" dirty="0"/>
              <a:t>).</a:t>
            </a:r>
          </a:p>
          <a:p>
            <a:pPr lvl="0"/>
            <a:r>
              <a:rPr lang="cs-CZ" sz="1800" dirty="0"/>
              <a:t>tím, že jako vlastník nebo držitel archiválie v analogové podobě, která je uložena mimo archiv a kterou vede v základní evidenci Národního archivního dědictví příslušný archiv podle své působnosti, nepředá archivům údaje podle § 25 odst. 2. (</a:t>
            </a:r>
            <a:r>
              <a:rPr lang="cs-CZ" sz="1800" dirty="0">
                <a:solidFill>
                  <a:srgbClr val="7030A0"/>
                </a:solidFill>
              </a:rPr>
              <a:t>pokuta do výše 5 000,- Kč</a:t>
            </a:r>
            <a:r>
              <a:rPr lang="cs-CZ" sz="1800" dirty="0"/>
              <a:t>),</a:t>
            </a:r>
          </a:p>
          <a:p>
            <a:pPr lvl="0"/>
            <a:r>
              <a:rPr lang="cs-CZ" sz="1800" dirty="0"/>
              <a:t>tím, že jako vlastník archiválie, archivní sbírky, archivního fondu nebo jejich ucelené části, o nichž bylo zahájeno řízení o prohlášení za archivní kulturní památku, v rozporu s § 21 odst. 5 neoznámí zamýšlenou změnu jejich umístění nebo zamýšlený převod nebo přechod vlastnického práva (</a:t>
            </a:r>
            <a:r>
              <a:rPr lang="cs-CZ" sz="1800" dirty="0">
                <a:solidFill>
                  <a:srgbClr val="7030A0"/>
                </a:solidFill>
              </a:rPr>
              <a:t>pokuta do výše 50 000,-Kč</a:t>
            </a:r>
            <a:r>
              <a:rPr lang="cs-CZ" sz="1800" dirty="0" smtClean="0"/>
              <a:t>),</a:t>
            </a:r>
          </a:p>
          <a:p>
            <a:r>
              <a:rPr lang="cs-CZ" sz="1800" dirty="0"/>
              <a:t>Právnická nebo fyzická osoba se jako podnikatel, kterému byla udělena koncese k</a:t>
            </a:r>
          </a:p>
          <a:p>
            <a:pPr marL="0" indent="0">
              <a:buNone/>
            </a:pPr>
            <a:r>
              <a:rPr lang="cs-CZ" sz="1800" dirty="0"/>
              <a:t>      vedení spisovny, dopustí správního deliktu tím, že v rozporu s § 3 odst. 4 </a:t>
            </a:r>
          </a:p>
          <a:p>
            <a:pPr marL="0" indent="0">
              <a:buNone/>
            </a:pPr>
            <a:r>
              <a:rPr lang="cs-CZ" sz="1800" dirty="0"/>
              <a:t>      neuchová dokument nebo neumožní výběr archiválie.</a:t>
            </a:r>
            <a:r>
              <a:rPr lang="cs-CZ" sz="1800" b="1" dirty="0">
                <a:solidFill>
                  <a:schemeClr val="accent6"/>
                </a:solidFill>
              </a:rPr>
              <a:t> </a:t>
            </a:r>
            <a:r>
              <a:rPr lang="cs-CZ" sz="1800" dirty="0">
                <a:solidFill>
                  <a:srgbClr val="7030A0"/>
                </a:solidFill>
              </a:rPr>
              <a:t>(pokuta do výše 200 000 Kč)</a:t>
            </a:r>
          </a:p>
          <a:p>
            <a:pPr marL="0" indent="0">
              <a:buNone/>
            </a:pPr>
            <a:r>
              <a:rPr lang="cs-CZ" sz="1800" i="1" dirty="0">
                <a:solidFill>
                  <a:schemeClr val="accent6">
                    <a:lumMod val="75000"/>
                  </a:schemeClr>
                </a:solidFill>
              </a:rPr>
              <a:t>     </a:t>
            </a:r>
          </a:p>
          <a:p>
            <a:pPr lvl="0"/>
            <a:endParaRPr lang="cs-CZ" sz="1800" dirty="0" smtClean="0"/>
          </a:p>
          <a:p>
            <a:pPr lvl="0"/>
            <a:endParaRPr lang="cs-CZ" sz="1800" dirty="0"/>
          </a:p>
          <a:p>
            <a:pPr marL="0" indent="0">
              <a:buNone/>
            </a:pPr>
            <a:endParaRPr lang="cs-CZ" sz="1600" dirty="0"/>
          </a:p>
        </p:txBody>
      </p:sp>
    </p:spTree>
    <p:extLst>
      <p:ext uri="{BB962C8B-B14F-4D97-AF65-F5344CB8AC3E}">
        <p14:creationId xmlns:p14="http://schemas.microsoft.com/office/powerpoint/2010/main" val="3564426167"/>
      </p:ext>
    </p:extLst>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08050"/>
            <a:ext cx="8229600" cy="5218113"/>
          </a:xfrm>
        </p:spPr>
        <p:txBody>
          <a:bodyPr>
            <a:normAutofit/>
          </a:bodyPr>
          <a:lstStyle/>
          <a:p>
            <a:pPr marL="0" indent="0">
              <a:buNone/>
            </a:pPr>
            <a:r>
              <a:rPr lang="cs-CZ" sz="1800" dirty="0" smtClean="0">
                <a:solidFill>
                  <a:srgbClr val="7030A0"/>
                </a:solidFill>
              </a:rPr>
              <a:t>Kromě uvedených pokut, které vycházejí z § 74 odst. 11 zákona č. 499/2004 Sb., o archivnictví a spisové službě a o změně některých zákonů, může archiv, jakožto kontrolní orgán udělit pokutu dle § 16 zákona č. 255/2012 Sb., Zákon o kontrole (kontrolní řád)</a:t>
            </a:r>
          </a:p>
          <a:p>
            <a:pPr marL="0" indent="0">
              <a:buNone/>
            </a:pPr>
            <a:endParaRPr lang="cs-CZ" sz="1800" dirty="0" smtClean="0">
              <a:solidFill>
                <a:srgbClr val="7030A0"/>
              </a:solidFill>
            </a:endParaRPr>
          </a:p>
          <a:p>
            <a:pPr marL="0" indent="0">
              <a:buNone/>
            </a:pPr>
            <a:r>
              <a:rPr lang="cs-CZ" sz="1800" b="1" dirty="0">
                <a:solidFill>
                  <a:srgbClr val="7030A0"/>
                </a:solidFill>
              </a:rPr>
              <a:t>§ 16</a:t>
            </a:r>
          </a:p>
          <a:p>
            <a:pPr marL="0" indent="0">
              <a:buNone/>
            </a:pPr>
            <a:r>
              <a:rPr lang="cs-CZ" sz="1800" b="1" dirty="0">
                <a:solidFill>
                  <a:srgbClr val="7030A0"/>
                </a:solidFill>
              </a:rPr>
              <a:t>Správní delikty</a:t>
            </a:r>
          </a:p>
          <a:p>
            <a:pPr marL="0" indent="0">
              <a:buNone/>
            </a:pPr>
            <a:r>
              <a:rPr lang="cs-CZ" sz="1800" i="1" dirty="0">
                <a:solidFill>
                  <a:srgbClr val="7030A0"/>
                </a:solidFill>
              </a:rPr>
              <a:t>(1)</a:t>
            </a:r>
            <a:r>
              <a:rPr lang="cs-CZ" sz="1800" dirty="0">
                <a:solidFill>
                  <a:srgbClr val="7030A0"/>
                </a:solidFill>
              </a:rPr>
              <a:t> Právnická osoba nebo podnikající fyzická osoba se dopustí správního deliktu tím, že</a:t>
            </a:r>
          </a:p>
          <a:p>
            <a:pPr marL="0" indent="0">
              <a:buNone/>
            </a:pPr>
            <a:r>
              <a:rPr lang="cs-CZ" sz="1800" i="1" dirty="0" smtClean="0">
                <a:solidFill>
                  <a:srgbClr val="7030A0"/>
                </a:solidFill>
              </a:rPr>
              <a:t>	a</a:t>
            </a:r>
            <a:r>
              <a:rPr lang="cs-CZ" sz="1800" i="1" dirty="0">
                <a:solidFill>
                  <a:srgbClr val="7030A0"/>
                </a:solidFill>
              </a:rPr>
              <a:t>)</a:t>
            </a:r>
            <a:r>
              <a:rPr lang="cs-CZ" sz="1800" dirty="0">
                <a:solidFill>
                  <a:srgbClr val="7030A0"/>
                </a:solidFill>
              </a:rPr>
              <a:t> jako kontrolovaná osoba nesplní některou z povinností podle § 10 odst. 2</a:t>
            </a:r>
            <a:r>
              <a:rPr lang="cs-CZ" sz="1800" dirty="0" smtClean="0">
                <a:solidFill>
                  <a:srgbClr val="7030A0"/>
                </a:solidFill>
              </a:rPr>
              <a:t>,</a:t>
            </a:r>
          </a:p>
          <a:p>
            <a:pPr marL="0" indent="0">
              <a:buNone/>
            </a:pPr>
            <a:r>
              <a:rPr lang="cs-CZ" sz="1800" i="1" dirty="0" smtClean="0">
                <a:solidFill>
                  <a:srgbClr val="7030A0"/>
                </a:solidFill>
              </a:rPr>
              <a:t>	b</a:t>
            </a:r>
            <a:r>
              <a:rPr lang="cs-CZ" sz="1800" i="1" dirty="0">
                <a:solidFill>
                  <a:srgbClr val="7030A0"/>
                </a:solidFill>
              </a:rPr>
              <a:t>)</a:t>
            </a:r>
            <a:r>
              <a:rPr lang="cs-CZ" sz="1800" dirty="0">
                <a:solidFill>
                  <a:srgbClr val="7030A0"/>
                </a:solidFill>
              </a:rPr>
              <a:t> jako povinná osoba nesplní povinnost podle § 10 odst. 3</a:t>
            </a:r>
            <a:r>
              <a:rPr lang="cs-CZ" sz="1800" dirty="0" smtClean="0">
                <a:solidFill>
                  <a:srgbClr val="7030A0"/>
                </a:solidFill>
              </a:rPr>
              <a:t>.</a:t>
            </a:r>
          </a:p>
          <a:p>
            <a:pPr marL="0" indent="0">
              <a:buNone/>
            </a:pPr>
            <a:endParaRPr lang="cs-CZ" sz="1800" dirty="0">
              <a:solidFill>
                <a:srgbClr val="7030A0"/>
              </a:solidFill>
            </a:endParaRPr>
          </a:p>
          <a:p>
            <a:pPr marL="0" indent="0">
              <a:buNone/>
            </a:pPr>
            <a:r>
              <a:rPr lang="cs-CZ" sz="1800" i="1" dirty="0">
                <a:solidFill>
                  <a:srgbClr val="7030A0"/>
                </a:solidFill>
              </a:rPr>
              <a:t>(2)</a:t>
            </a:r>
            <a:r>
              <a:rPr lang="cs-CZ" sz="1800" dirty="0">
                <a:solidFill>
                  <a:srgbClr val="7030A0"/>
                </a:solidFill>
              </a:rPr>
              <a:t> Za správní delikt podle odstavce 1 písm. a) se uloží pokuta do </a:t>
            </a:r>
            <a:r>
              <a:rPr lang="cs-CZ" sz="1800" dirty="0" smtClean="0">
                <a:solidFill>
                  <a:srgbClr val="7030A0"/>
                </a:solidFill>
              </a:rPr>
              <a:t>500 000 </a:t>
            </a:r>
            <a:r>
              <a:rPr lang="cs-CZ" sz="1800" dirty="0">
                <a:solidFill>
                  <a:srgbClr val="7030A0"/>
                </a:solidFill>
              </a:rPr>
              <a:t>Kč a za správní delikt podle odstavce 1 písm. b) se uloží pokuta do </a:t>
            </a:r>
            <a:r>
              <a:rPr lang="cs-CZ" sz="1800" dirty="0" smtClean="0">
                <a:solidFill>
                  <a:srgbClr val="7030A0"/>
                </a:solidFill>
              </a:rPr>
              <a:t>200 000 </a:t>
            </a:r>
            <a:r>
              <a:rPr lang="cs-CZ" sz="1800" dirty="0">
                <a:solidFill>
                  <a:srgbClr val="7030A0"/>
                </a:solidFill>
              </a:rPr>
              <a:t>Kč.</a:t>
            </a:r>
          </a:p>
          <a:p>
            <a:pPr marL="0" indent="0">
              <a:buNone/>
            </a:pPr>
            <a:r>
              <a:rPr lang="cs-CZ" sz="1800" dirty="0" smtClean="0"/>
              <a:t> </a:t>
            </a:r>
            <a:endParaRPr lang="cs-CZ" sz="1800" dirty="0"/>
          </a:p>
        </p:txBody>
      </p:sp>
    </p:spTree>
    <p:extLst>
      <p:ext uri="{BB962C8B-B14F-4D97-AF65-F5344CB8AC3E}">
        <p14:creationId xmlns:p14="http://schemas.microsoft.com/office/powerpoint/2010/main" val="3121983631"/>
      </p:ext>
    </p:extLst>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08050"/>
            <a:ext cx="8229600" cy="5218113"/>
          </a:xfrm>
        </p:spPr>
        <p:txBody>
          <a:bodyPr>
            <a:normAutofit/>
          </a:bodyPr>
          <a:lstStyle/>
          <a:p>
            <a:pPr marL="0" indent="0">
              <a:buNone/>
            </a:pPr>
            <a:r>
              <a:rPr lang="cs-CZ" sz="1800" b="1" i="1" dirty="0" smtClean="0">
                <a:solidFill>
                  <a:srgbClr val="7030A0"/>
                </a:solidFill>
              </a:rPr>
              <a:t>§ 10</a:t>
            </a:r>
          </a:p>
          <a:p>
            <a:pPr marL="0" indent="0">
              <a:buNone/>
            </a:pPr>
            <a:r>
              <a:rPr lang="cs-CZ" sz="1800" i="1" dirty="0" smtClean="0">
                <a:solidFill>
                  <a:srgbClr val="7030A0"/>
                </a:solidFill>
              </a:rPr>
              <a:t>(</a:t>
            </a:r>
            <a:r>
              <a:rPr lang="cs-CZ" sz="1800" i="1" dirty="0">
                <a:solidFill>
                  <a:srgbClr val="7030A0"/>
                </a:solidFill>
              </a:rPr>
              <a:t>2)</a:t>
            </a:r>
            <a:r>
              <a:rPr lang="cs-CZ" sz="1800" dirty="0">
                <a:solidFill>
                  <a:srgbClr val="7030A0"/>
                </a:solidFill>
              </a:rPr>
              <a:t> Kontrolovaná osoba je povinna vytvořit podmínky pro výkon kontroly, umožnit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kontrolujícímu </a:t>
            </a:r>
            <a:r>
              <a:rPr lang="cs-CZ" sz="1800" dirty="0">
                <a:solidFill>
                  <a:srgbClr val="7030A0"/>
                </a:solidFill>
              </a:rPr>
              <a:t>výkon jeho oprávnění stanovených tímto zákonem a poskytovat k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tomu </a:t>
            </a:r>
            <a:r>
              <a:rPr lang="cs-CZ" sz="1800" dirty="0">
                <a:solidFill>
                  <a:srgbClr val="7030A0"/>
                </a:solidFill>
              </a:rPr>
              <a:t>potřebnou součinnost a podat ve lhůtě určené kontrolujícím písemnou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zprávu </a:t>
            </a:r>
            <a:r>
              <a:rPr lang="cs-CZ" sz="1800" dirty="0">
                <a:solidFill>
                  <a:srgbClr val="7030A0"/>
                </a:solidFill>
              </a:rPr>
              <a:t>o odstranění nebo prevenci nedostatků zjištěných kontrolou, pokud o to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kontrolující </a:t>
            </a:r>
            <a:r>
              <a:rPr lang="cs-CZ" sz="1800" dirty="0">
                <a:solidFill>
                  <a:srgbClr val="7030A0"/>
                </a:solidFill>
              </a:rPr>
              <a:t>požádá</a:t>
            </a:r>
            <a:r>
              <a:rPr lang="cs-CZ" sz="1800" dirty="0" smtClean="0">
                <a:solidFill>
                  <a:srgbClr val="7030A0"/>
                </a:solidFill>
              </a:rPr>
              <a:t>. (500 000,-Kč)</a:t>
            </a:r>
          </a:p>
          <a:p>
            <a:pPr marL="0" indent="0">
              <a:buNone/>
            </a:pPr>
            <a:endParaRPr lang="cs-CZ" sz="1800" dirty="0">
              <a:solidFill>
                <a:srgbClr val="7030A0"/>
              </a:solidFill>
            </a:endParaRPr>
          </a:p>
          <a:p>
            <a:pPr marL="0" indent="0">
              <a:buNone/>
            </a:pPr>
            <a:r>
              <a:rPr lang="cs-CZ" sz="1800" i="1" dirty="0">
                <a:solidFill>
                  <a:srgbClr val="7030A0"/>
                </a:solidFill>
              </a:rPr>
              <a:t>(3)</a:t>
            </a:r>
            <a:r>
              <a:rPr lang="cs-CZ" sz="1800" dirty="0">
                <a:solidFill>
                  <a:srgbClr val="7030A0"/>
                </a:solidFill>
              </a:rPr>
              <a:t> Povinná osoba je povinna poskytnout kontrolujícímu součinnost potřebnou k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výkonu </a:t>
            </a:r>
            <a:r>
              <a:rPr lang="cs-CZ" sz="1800" dirty="0">
                <a:solidFill>
                  <a:srgbClr val="7030A0"/>
                </a:solidFill>
              </a:rPr>
              <a:t>kontroly, nelze-li tuto součinnost zajistit prostřednictvím kontrolované </a:t>
            </a:r>
            <a:endParaRPr lang="cs-CZ" sz="1800" dirty="0" smtClean="0">
              <a:solidFill>
                <a:srgbClr val="7030A0"/>
              </a:solidFill>
            </a:endParaRPr>
          </a:p>
          <a:p>
            <a:pPr marL="0" indent="0">
              <a:buNone/>
            </a:pPr>
            <a:r>
              <a:rPr lang="cs-CZ" sz="1800" dirty="0">
                <a:solidFill>
                  <a:srgbClr val="7030A0"/>
                </a:solidFill>
              </a:rPr>
              <a:t> </a:t>
            </a:r>
            <a:r>
              <a:rPr lang="cs-CZ" sz="1800" dirty="0" smtClean="0">
                <a:solidFill>
                  <a:srgbClr val="7030A0"/>
                </a:solidFill>
              </a:rPr>
              <a:t>     osoby. (200 000,-Kč)</a:t>
            </a:r>
            <a:endParaRPr lang="cs-CZ" sz="1800" dirty="0">
              <a:solidFill>
                <a:srgbClr val="7030A0"/>
              </a:solidFill>
            </a:endParaRPr>
          </a:p>
          <a:p>
            <a:pPr marL="0" indent="0">
              <a:buNone/>
            </a:pPr>
            <a:endParaRPr lang="cs-CZ" sz="1800" dirty="0"/>
          </a:p>
        </p:txBody>
      </p:sp>
    </p:spTree>
    <p:extLst>
      <p:ext uri="{BB962C8B-B14F-4D97-AF65-F5344CB8AC3E}">
        <p14:creationId xmlns:p14="http://schemas.microsoft.com/office/powerpoint/2010/main" val="1352737769"/>
      </p:ext>
    </p:extLst>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16632"/>
            <a:ext cx="8229600" cy="6009531"/>
          </a:xfrm>
        </p:spPr>
        <p:txBody>
          <a:bodyPr>
            <a:normAutofit/>
          </a:bodyPr>
          <a:lstStyle/>
          <a:p>
            <a:pPr marL="0" indent="0">
              <a:buNone/>
            </a:pPr>
            <a:r>
              <a:rPr lang="cs-CZ" sz="1800" b="1" dirty="0">
                <a:solidFill>
                  <a:srgbClr val="7030A0"/>
                </a:solidFill>
              </a:rPr>
              <a:t>§ 17</a:t>
            </a:r>
          </a:p>
          <a:p>
            <a:pPr marL="0" indent="0">
              <a:buNone/>
            </a:pPr>
            <a:r>
              <a:rPr lang="cs-CZ" sz="1800" b="1" dirty="0">
                <a:solidFill>
                  <a:srgbClr val="7030A0"/>
                </a:solidFill>
              </a:rPr>
              <a:t>Společná ustanovení</a:t>
            </a:r>
          </a:p>
          <a:p>
            <a:pPr marL="0" indent="0">
              <a:buNone/>
            </a:pPr>
            <a:r>
              <a:rPr lang="cs-CZ" sz="1800" i="1" dirty="0" smtClean="0">
                <a:solidFill>
                  <a:srgbClr val="7030A0"/>
                </a:solidFill>
              </a:rPr>
              <a:t>(1)</a:t>
            </a:r>
            <a:r>
              <a:rPr lang="cs-CZ" sz="1800" dirty="0" smtClean="0">
                <a:solidFill>
                  <a:srgbClr val="7030A0"/>
                </a:solidFill>
              </a:rPr>
              <a:t> Právnická </a:t>
            </a:r>
            <a:r>
              <a:rPr lang="cs-CZ" sz="1800" dirty="0">
                <a:solidFill>
                  <a:srgbClr val="7030A0"/>
                </a:solidFill>
              </a:rPr>
              <a:t>osoba za správní delikt neodpovídá, jestliže prokáže, že vynaložila </a:t>
            </a:r>
            <a:r>
              <a:rPr lang="cs-CZ" sz="1800" dirty="0" smtClean="0">
                <a:solidFill>
                  <a:srgbClr val="7030A0"/>
                </a:solidFill>
              </a:rPr>
              <a:t>veškeré </a:t>
            </a:r>
            <a:r>
              <a:rPr lang="cs-CZ" sz="1800" dirty="0">
                <a:solidFill>
                  <a:srgbClr val="7030A0"/>
                </a:solidFill>
              </a:rPr>
              <a:t>úsilí, které bylo možno požadovat, aby porušení právní povinnosti zabránila</a:t>
            </a:r>
            <a:r>
              <a:rPr lang="cs-CZ" sz="1800" dirty="0" smtClean="0">
                <a:solidFill>
                  <a:srgbClr val="7030A0"/>
                </a:solidFill>
              </a:rPr>
              <a:t>.</a:t>
            </a:r>
          </a:p>
          <a:p>
            <a:pPr marL="0" indent="0">
              <a:buNone/>
            </a:pPr>
            <a:endParaRPr lang="cs-CZ" sz="1800" dirty="0">
              <a:solidFill>
                <a:srgbClr val="7030A0"/>
              </a:solidFill>
            </a:endParaRPr>
          </a:p>
          <a:p>
            <a:pPr marL="0" indent="0">
              <a:buNone/>
            </a:pPr>
            <a:r>
              <a:rPr lang="cs-CZ" sz="1800" i="1" dirty="0">
                <a:solidFill>
                  <a:srgbClr val="7030A0"/>
                </a:solidFill>
              </a:rPr>
              <a:t>(2)</a:t>
            </a:r>
            <a:r>
              <a:rPr lang="cs-CZ" sz="1800" dirty="0">
                <a:solidFill>
                  <a:srgbClr val="7030A0"/>
                </a:solidFill>
              </a:rPr>
              <a:t> Při určení výměry pokuty právnické osobě se přihlédne k závažnosti správního deliktu, zejména ke způsobu jeho spáchání a jeho následkům a k okolnostem, za nichž byl spáchán</a:t>
            </a:r>
            <a:r>
              <a:rPr lang="cs-CZ" sz="1800" dirty="0" smtClean="0">
                <a:solidFill>
                  <a:srgbClr val="7030A0"/>
                </a:solidFill>
              </a:rPr>
              <a:t>.</a:t>
            </a:r>
          </a:p>
          <a:p>
            <a:pPr marL="0" indent="0">
              <a:buNone/>
            </a:pPr>
            <a:endParaRPr lang="cs-CZ" sz="1800" dirty="0">
              <a:solidFill>
                <a:srgbClr val="7030A0"/>
              </a:solidFill>
            </a:endParaRPr>
          </a:p>
          <a:p>
            <a:pPr marL="0" indent="0">
              <a:buNone/>
            </a:pPr>
            <a:r>
              <a:rPr lang="cs-CZ" sz="1800" b="1" i="1" dirty="0">
                <a:solidFill>
                  <a:srgbClr val="7030A0"/>
                </a:solidFill>
              </a:rPr>
              <a:t>(3)</a:t>
            </a:r>
            <a:r>
              <a:rPr lang="cs-CZ" sz="1800" b="1" dirty="0">
                <a:solidFill>
                  <a:srgbClr val="7030A0"/>
                </a:solidFill>
              </a:rPr>
              <a:t> Odpovědnost právnické osoby za správní delikt zaniká, jestliže o něm správní orgán nezahájil řízení do 6 měsíců ode dne, kdy se o něm dozvěděl, nejpozději však do 1 roku ode dne, kdy byl spáchán</a:t>
            </a:r>
            <a:r>
              <a:rPr lang="cs-CZ" sz="1800" b="1" dirty="0" smtClean="0">
                <a:solidFill>
                  <a:srgbClr val="7030A0"/>
                </a:solidFill>
              </a:rPr>
              <a:t>.</a:t>
            </a:r>
          </a:p>
          <a:p>
            <a:pPr marL="0" indent="0">
              <a:buNone/>
            </a:pPr>
            <a:endParaRPr lang="cs-CZ" sz="1800" b="1" dirty="0">
              <a:solidFill>
                <a:srgbClr val="7030A0"/>
              </a:solidFill>
            </a:endParaRPr>
          </a:p>
          <a:p>
            <a:pPr marL="0" indent="0">
              <a:buNone/>
            </a:pPr>
            <a:r>
              <a:rPr lang="cs-CZ" sz="1800" i="1" dirty="0">
                <a:solidFill>
                  <a:srgbClr val="7030A0"/>
                </a:solidFill>
              </a:rPr>
              <a:t>(4)</a:t>
            </a:r>
            <a:r>
              <a:rPr lang="cs-CZ" sz="1800" dirty="0">
                <a:solidFill>
                  <a:srgbClr val="7030A0"/>
                </a:solidFill>
              </a:rPr>
              <a:t> Na odpovědnost za jednání, k němuž došlo při podnikání fyzické osoby nebo v přímé souvislosti s ním, se použijí ustanovení o odpovědnosti a postihu právnické osoby</a:t>
            </a:r>
            <a:r>
              <a:rPr lang="cs-CZ" sz="1800" dirty="0" smtClean="0">
                <a:solidFill>
                  <a:srgbClr val="7030A0"/>
                </a:solidFill>
              </a:rPr>
              <a:t>.</a:t>
            </a:r>
          </a:p>
          <a:p>
            <a:pPr marL="0" indent="0">
              <a:buNone/>
            </a:pPr>
            <a:endParaRPr lang="cs-CZ" sz="1800" dirty="0">
              <a:solidFill>
                <a:srgbClr val="7030A0"/>
              </a:solidFill>
            </a:endParaRPr>
          </a:p>
          <a:p>
            <a:pPr marL="0" indent="0">
              <a:buNone/>
            </a:pPr>
            <a:r>
              <a:rPr lang="cs-CZ" sz="1800" i="1" dirty="0">
                <a:solidFill>
                  <a:srgbClr val="7030A0"/>
                </a:solidFill>
              </a:rPr>
              <a:t>(5)</a:t>
            </a:r>
            <a:r>
              <a:rPr lang="cs-CZ" sz="1800" dirty="0">
                <a:solidFill>
                  <a:srgbClr val="7030A0"/>
                </a:solidFill>
              </a:rPr>
              <a:t> Správní delikty podle § 15 a 16 pojednává v prvním stupni kontrolní orgán, který je příslušný k provedení kontroly, v souvislosti s níž byl správní delikt spáchán.</a:t>
            </a:r>
          </a:p>
          <a:p>
            <a:pPr marL="0" indent="0">
              <a:buNone/>
            </a:pPr>
            <a:endParaRPr lang="cs-CZ" sz="1800" dirty="0">
              <a:solidFill>
                <a:srgbClr val="7030A0"/>
              </a:solidFill>
            </a:endParaRPr>
          </a:p>
        </p:txBody>
      </p:sp>
    </p:spTree>
    <p:extLst>
      <p:ext uri="{BB962C8B-B14F-4D97-AF65-F5344CB8AC3E}">
        <p14:creationId xmlns:p14="http://schemas.microsoft.com/office/powerpoint/2010/main" val="1654745990"/>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Zástupný symbol pro obsah 2"/>
          <p:cNvSpPr>
            <a:spLocks noGrp="1"/>
          </p:cNvSpPr>
          <p:nvPr>
            <p:ph idx="4294967295"/>
          </p:nvPr>
        </p:nvSpPr>
        <p:spPr>
          <a:xfrm>
            <a:off x="0" y="188640"/>
            <a:ext cx="8229600" cy="5937523"/>
          </a:xfrm>
        </p:spPr>
        <p:txBody>
          <a:bodyPr>
            <a:normAutofit lnSpcReduction="10000"/>
          </a:bodyPr>
          <a:lstStyle/>
          <a:p>
            <a:pPr algn="ctr">
              <a:buFont typeface="Arial" charset="0"/>
              <a:buNone/>
            </a:pPr>
            <a:r>
              <a:rPr lang="cs-CZ" sz="1900" b="1" dirty="0" smtClean="0"/>
              <a:t> </a:t>
            </a:r>
            <a:r>
              <a:rPr lang="cs-CZ" sz="1900" dirty="0" smtClean="0">
                <a:solidFill>
                  <a:srgbClr val="FF0000"/>
                </a:solidFill>
              </a:rPr>
              <a:t>§ 75</a:t>
            </a:r>
          </a:p>
          <a:p>
            <a:pPr algn="ctr">
              <a:buFont typeface="Arial" charset="0"/>
              <a:buNone/>
            </a:pPr>
            <a:r>
              <a:rPr lang="cs-CZ" sz="1900" dirty="0" smtClean="0">
                <a:solidFill>
                  <a:srgbClr val="FF0000"/>
                </a:solidFill>
              </a:rPr>
              <a:t>	Společná ustanovení o správních deliktech</a:t>
            </a:r>
          </a:p>
          <a:p>
            <a:pPr>
              <a:buFont typeface="Arial" charset="0"/>
              <a:buNone/>
            </a:pPr>
            <a:endParaRPr lang="cs-CZ" sz="1600" dirty="0" smtClean="0"/>
          </a:p>
          <a:p>
            <a:pPr>
              <a:lnSpc>
                <a:spcPct val="110000"/>
              </a:lnSpc>
              <a:buFont typeface="Arial" charset="0"/>
              <a:buNone/>
            </a:pPr>
            <a:r>
              <a:rPr lang="cs-CZ" sz="1900" dirty="0" smtClean="0"/>
              <a:t>(1) Právnická osoba za správní delikt neodpovídá, jestliže prokáže, že vynaložila veškeré úsilí, které bylo možno požadovat, aby porušení právní povinnosti zabránila.</a:t>
            </a:r>
          </a:p>
          <a:p>
            <a:pPr>
              <a:lnSpc>
                <a:spcPct val="110000"/>
              </a:lnSpc>
              <a:buFont typeface="Arial" charset="0"/>
              <a:buNone/>
            </a:pPr>
            <a:r>
              <a:rPr lang="cs-CZ" sz="1900" b="1" dirty="0" smtClean="0"/>
              <a:t> </a:t>
            </a:r>
            <a:endParaRPr lang="cs-CZ" sz="1900" dirty="0" smtClean="0"/>
          </a:p>
          <a:p>
            <a:pPr>
              <a:lnSpc>
                <a:spcPct val="110000"/>
              </a:lnSpc>
              <a:buFont typeface="Arial" charset="0"/>
              <a:buNone/>
            </a:pPr>
            <a:r>
              <a:rPr lang="cs-CZ" sz="1900" dirty="0" smtClean="0"/>
              <a:t>(2) Při určení výměry pokuty právnické osobě se přihlédne k závažnosti správního deliktu, zejména ke způsobu jeho spáchání, jeho následkům a k okolnostem, za nichž byl spáchán.</a:t>
            </a:r>
          </a:p>
          <a:p>
            <a:pPr>
              <a:lnSpc>
                <a:spcPct val="110000"/>
              </a:lnSpc>
              <a:buFont typeface="Arial" charset="0"/>
              <a:buNone/>
            </a:pPr>
            <a:r>
              <a:rPr lang="cs-CZ" sz="1900" b="1" dirty="0" smtClean="0"/>
              <a:t> </a:t>
            </a:r>
            <a:endParaRPr lang="cs-CZ" sz="1900" dirty="0" smtClean="0"/>
          </a:p>
          <a:p>
            <a:pPr>
              <a:lnSpc>
                <a:spcPct val="110000"/>
              </a:lnSpc>
              <a:buFont typeface="Arial" charset="0"/>
              <a:buNone/>
            </a:pPr>
            <a:r>
              <a:rPr lang="cs-CZ" sz="1900" dirty="0" smtClean="0"/>
              <a:t>(3) </a:t>
            </a:r>
            <a:r>
              <a:rPr lang="cs-CZ" sz="1900" b="1" dirty="0" smtClean="0"/>
              <a:t>Odpovědnost za správní delikt zaniká, jestliže správní orgán o něm nezahájil řízení do 2 let ode dne, kdy se o něm dozvěděl, nejpozději však do </a:t>
            </a:r>
            <a:r>
              <a:rPr lang="cs-CZ" sz="1900" b="1" dirty="0" smtClean="0">
                <a:solidFill>
                  <a:schemeClr val="accent6">
                    <a:lumMod val="75000"/>
                  </a:schemeClr>
                </a:solidFill>
              </a:rPr>
              <a:t>20</a:t>
            </a:r>
            <a:r>
              <a:rPr lang="cs-CZ" sz="1900" b="1" dirty="0" smtClean="0"/>
              <a:t>  let ode dne, kdy byl spáchán. </a:t>
            </a:r>
            <a:endParaRPr lang="cs-CZ" sz="1900" i="1" dirty="0" smtClean="0">
              <a:solidFill>
                <a:schemeClr val="accent6">
                  <a:lumMod val="75000"/>
                </a:schemeClr>
              </a:solidFill>
            </a:endParaRPr>
          </a:p>
          <a:p>
            <a:pPr>
              <a:lnSpc>
                <a:spcPct val="110000"/>
              </a:lnSpc>
              <a:buFont typeface="Arial" charset="0"/>
              <a:buNone/>
            </a:pPr>
            <a:r>
              <a:rPr lang="cs-CZ" sz="1900" b="1" dirty="0" smtClean="0"/>
              <a:t> </a:t>
            </a:r>
            <a:endParaRPr lang="cs-CZ" sz="1900" dirty="0" smtClean="0"/>
          </a:p>
          <a:p>
            <a:pPr>
              <a:lnSpc>
                <a:spcPct val="110000"/>
              </a:lnSpc>
              <a:buFont typeface="Arial" charset="0"/>
              <a:buNone/>
            </a:pPr>
            <a:endParaRPr lang="cs-CZ" sz="1900" dirty="0" smtClean="0"/>
          </a:p>
          <a:p>
            <a:pPr>
              <a:lnSpc>
                <a:spcPct val="110000"/>
              </a:lnSpc>
              <a:buFont typeface="Arial" charset="0"/>
              <a:buNone/>
            </a:pPr>
            <a:r>
              <a:rPr lang="cs-CZ" sz="1900" b="1" dirty="0" smtClean="0"/>
              <a:t> </a:t>
            </a:r>
            <a:endParaRPr lang="cs-CZ" sz="1900" dirty="0" smtClean="0"/>
          </a:p>
          <a:p>
            <a:pPr>
              <a:buFont typeface="Arial" charset="0"/>
              <a:buNone/>
            </a:pPr>
            <a:endParaRPr lang="cs-CZ" sz="1600" dirty="0" smtClean="0"/>
          </a:p>
          <a:p>
            <a:pPr>
              <a:buFont typeface="Arial" charset="0"/>
              <a:buNone/>
            </a:pPr>
            <a:endParaRPr lang="cs-CZ" sz="1600" dirty="0" smtClean="0"/>
          </a:p>
        </p:txBody>
      </p:sp>
    </p:spTree>
    <p:extLst>
      <p:ext uri="{BB962C8B-B14F-4D97-AF65-F5344CB8AC3E}">
        <p14:creationId xmlns:p14="http://schemas.microsoft.com/office/powerpoint/2010/main" val="13565005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a:t>
            </a:r>
            <a:r>
              <a:rPr lang="cs-CZ" sz="1800" dirty="0" smtClean="0">
                <a:solidFill>
                  <a:srgbClr val="FF0000"/>
                </a:solidFill>
              </a:rPr>
              <a:t>19. století</a:t>
            </a:r>
            <a:br>
              <a:rPr lang="cs-CZ" sz="1800" dirty="0" smtClean="0">
                <a:solidFill>
                  <a:srgbClr val="FF0000"/>
                </a:solidFill>
              </a:rPr>
            </a:br>
            <a:r>
              <a:rPr lang="cs-CZ" sz="1600" dirty="0" smtClean="0">
                <a:solidFill>
                  <a:srgbClr val="FF0000"/>
                </a:solidFill>
              </a:rPr>
              <a:t>1/11</a:t>
            </a:r>
            <a:endParaRPr lang="cs-CZ" sz="1800" dirty="0"/>
          </a:p>
        </p:txBody>
      </p:sp>
      <p:sp>
        <p:nvSpPr>
          <p:cNvPr id="3" name="Zástupný symbol pro obsah 2"/>
          <p:cNvSpPr>
            <a:spLocks noGrp="1"/>
          </p:cNvSpPr>
          <p:nvPr>
            <p:ph idx="1"/>
          </p:nvPr>
        </p:nvSpPr>
        <p:spPr>
          <a:xfrm>
            <a:off x="457200" y="1600200"/>
            <a:ext cx="8229600" cy="5141168"/>
          </a:xfrm>
        </p:spPr>
        <p:txBody>
          <a:bodyPr>
            <a:normAutofit lnSpcReduction="10000"/>
          </a:bodyPr>
          <a:lstStyle/>
          <a:p>
            <a:r>
              <a:rPr lang="cs-CZ" sz="1800" b="1" dirty="0"/>
              <a:t>Od počátku 19. století </a:t>
            </a:r>
            <a:r>
              <a:rPr lang="cs-CZ" sz="1800" dirty="0"/>
              <a:t>se objevují mnohé nedostatky ve spisové službě stále častěji i ve státní správě. Toto bylo způsobeno:</a:t>
            </a:r>
          </a:p>
          <a:p>
            <a:pPr lvl="1"/>
            <a:r>
              <a:rPr lang="cs-CZ" sz="1600" dirty="0"/>
              <a:t>Zvětšující se počat spisů, což vedlo k rychlejším formám kancelářské práce, k přeplňování registratur písemným balastem, řešenému neuváženě prováděnými skartacemi a k obecnému podceňování novějších akt vůbec.</a:t>
            </a:r>
          </a:p>
          <a:p>
            <a:pPr lvl="2"/>
            <a:r>
              <a:rPr lang="cs-CZ" sz="1600" dirty="0"/>
              <a:t>V duchu romantismu se počaly přeceňovat staré pergameny. Pro jejich uložení byly houfně zařizovány zemské a rodinné archivy, zcela odloučené od </a:t>
            </a:r>
            <a:r>
              <a:rPr lang="cs-CZ" sz="1600" dirty="0" smtClean="0"/>
              <a:t>registratur</a:t>
            </a:r>
          </a:p>
          <a:p>
            <a:pPr marL="914400" lvl="2" indent="0">
              <a:buNone/>
            </a:pPr>
            <a:endParaRPr lang="cs-CZ" sz="1600" dirty="0"/>
          </a:p>
          <a:p>
            <a:pPr lvl="1"/>
            <a:r>
              <a:rPr lang="cs-CZ" sz="1600" dirty="0"/>
              <a:t>Dobovým tendencím se částečně ubránila justiční správa, která zpracovávala a uchovávala písemnosti důležité pro zajištění práv majetných tříd, pozůstalostní a poručenské spisy, fideikomisní operáty, zemské desky aj.</a:t>
            </a:r>
          </a:p>
          <a:p>
            <a:pPr lvl="2"/>
            <a:r>
              <a:rPr lang="cs-CZ" sz="1600" dirty="0"/>
              <a:t>Její spisová služba byla nejpropracovanější a nejdokonalejší</a:t>
            </a:r>
          </a:p>
          <a:p>
            <a:pPr lvl="2"/>
            <a:r>
              <a:rPr lang="cs-CZ" sz="1600" dirty="0"/>
              <a:t>Již v roce 1785 byl pro celou habsburskou monarchii pro všechny apelační, kriminální a místní soudy a pro zemská práva uzákoněn společný jednací </a:t>
            </a:r>
            <a:r>
              <a:rPr lang="cs-CZ" sz="1600" dirty="0" smtClean="0"/>
              <a:t>řád</a:t>
            </a:r>
          </a:p>
          <a:p>
            <a:pPr lvl="2"/>
            <a:endParaRPr lang="cs-CZ" sz="1600" dirty="0"/>
          </a:p>
          <a:p>
            <a:r>
              <a:rPr lang="cs-CZ" sz="1800" dirty="0"/>
              <a:t>Snahy o rozvoj archivnictví a správy dokumentů na moderních základech na území tehdejších českých zemí zaznamenáváme zhruba od 1. poloviny 19. století. Tyto snahy byly spojeny s pokračováním reforem veřejné správy v habsburské monarchii. Rodila se moderní byrokratická státní </a:t>
            </a:r>
            <a:r>
              <a:rPr lang="cs-CZ" sz="1800" dirty="0" smtClean="0"/>
              <a:t>správa.</a:t>
            </a:r>
            <a:endParaRPr lang="cs-CZ" sz="1800" dirty="0"/>
          </a:p>
          <a:p>
            <a:endParaRPr lang="cs-CZ" sz="1600" dirty="0"/>
          </a:p>
        </p:txBody>
      </p:sp>
    </p:spTree>
    <p:extLst>
      <p:ext uri="{BB962C8B-B14F-4D97-AF65-F5344CB8AC3E}">
        <p14:creationId xmlns:p14="http://schemas.microsoft.com/office/powerpoint/2010/main" val="814240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a:t>
            </a:r>
            <a:r>
              <a:rPr lang="cs-CZ" sz="1800" dirty="0" smtClean="0">
                <a:solidFill>
                  <a:srgbClr val="FF0000"/>
                </a:solidFill>
              </a:rPr>
              <a:t>19. století</a:t>
            </a:r>
            <a:br>
              <a:rPr lang="cs-CZ" sz="1800" dirty="0" smtClean="0">
                <a:solidFill>
                  <a:srgbClr val="FF0000"/>
                </a:solidFill>
              </a:rPr>
            </a:br>
            <a:r>
              <a:rPr lang="cs-CZ" sz="1600" dirty="0" smtClean="0">
                <a:solidFill>
                  <a:srgbClr val="FF0000"/>
                </a:solidFill>
              </a:rPr>
              <a:t>2/11</a:t>
            </a:r>
            <a:endParaRPr lang="cs-CZ" sz="1800" dirty="0"/>
          </a:p>
        </p:txBody>
      </p:sp>
      <p:sp>
        <p:nvSpPr>
          <p:cNvPr id="3" name="Zástupný symbol pro obsah 2"/>
          <p:cNvSpPr>
            <a:spLocks noGrp="1"/>
          </p:cNvSpPr>
          <p:nvPr>
            <p:ph idx="1"/>
          </p:nvPr>
        </p:nvSpPr>
        <p:spPr/>
        <p:txBody>
          <a:bodyPr>
            <a:normAutofit/>
          </a:bodyPr>
          <a:lstStyle/>
          <a:p>
            <a:pPr marL="0" indent="0">
              <a:buNone/>
            </a:pPr>
            <a:endParaRPr lang="cs-CZ" sz="1400" dirty="0" smtClean="0"/>
          </a:p>
          <a:p>
            <a:r>
              <a:rPr lang="cs-CZ" sz="1900" b="1" dirty="0" smtClean="0"/>
              <a:t>Spisová služba po roce 1848</a:t>
            </a:r>
          </a:p>
          <a:p>
            <a:pPr lvl="1"/>
            <a:r>
              <a:rPr lang="cs-CZ" sz="1700" dirty="0" smtClean="0"/>
              <a:t>Po roce 1848 dochází k základní přestavbě celého rakouského správního aparátu od prvních instancí až po ministerstva</a:t>
            </a:r>
          </a:p>
          <a:p>
            <a:pPr marL="457200" lvl="1" indent="0">
              <a:buNone/>
            </a:pPr>
            <a:endParaRPr lang="cs-CZ" sz="1700" dirty="0" smtClean="0"/>
          </a:p>
          <a:p>
            <a:pPr lvl="1"/>
            <a:r>
              <a:rPr lang="cs-CZ" sz="1700" dirty="0" smtClean="0"/>
              <a:t>Vznikly nové politické, soudní a finanční úřady s velmi rozsáhlou a různorodou agendou</a:t>
            </a:r>
          </a:p>
          <a:p>
            <a:pPr marL="457200" lvl="1" indent="0">
              <a:buNone/>
            </a:pPr>
            <a:endParaRPr lang="cs-CZ" sz="1700" dirty="0" smtClean="0"/>
          </a:p>
          <a:p>
            <a:pPr lvl="1"/>
            <a:r>
              <a:rPr lang="cs-CZ" sz="1700" dirty="0" smtClean="0"/>
              <a:t>Pro nově vzniklé úřady bylo třeba upravit spisovou službu. Úprava se omezila na:</a:t>
            </a:r>
          </a:p>
          <a:p>
            <a:pPr lvl="2"/>
            <a:r>
              <a:rPr lang="cs-CZ" sz="1700" dirty="0" smtClean="0"/>
              <a:t>jen na nepatrné zásahy od josefinského systému spisové evidence, manipulace a registrace, </a:t>
            </a:r>
          </a:p>
          <a:p>
            <a:pPr lvl="2"/>
            <a:r>
              <a:rPr lang="cs-CZ" sz="1700" dirty="0" smtClean="0"/>
              <a:t>na vydání jednacího řádu soudního (1853) a jednacího řádu politického (1855)</a:t>
            </a:r>
          </a:p>
          <a:p>
            <a:pPr lvl="3"/>
            <a:r>
              <a:rPr lang="cs-CZ" sz="1700" dirty="0" smtClean="0"/>
              <a:t>Nadále nejdůležitější věcí zůstává spolehlivé zachycení oběhu každého podání v kancelářských evidenčních pomůckách, v různých referátnících, , lhůtnících</a:t>
            </a:r>
          </a:p>
          <a:p>
            <a:pPr marL="1371600" lvl="3" indent="0">
              <a:buNone/>
            </a:pPr>
            <a:endParaRPr lang="cs-CZ" sz="1700" dirty="0" smtClean="0"/>
          </a:p>
          <a:p>
            <a:pPr lvl="1"/>
            <a:endParaRPr lang="cs-CZ" sz="1400" dirty="0"/>
          </a:p>
        </p:txBody>
      </p:sp>
    </p:spTree>
    <p:extLst>
      <p:ext uri="{BB962C8B-B14F-4D97-AF65-F5344CB8AC3E}">
        <p14:creationId xmlns:p14="http://schemas.microsoft.com/office/powerpoint/2010/main" val="1414900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obecně</a:t>
            </a:r>
            <a:br>
              <a:rPr lang="cs-CZ" sz="1800" dirty="0" smtClean="0">
                <a:solidFill>
                  <a:srgbClr val="FF0000"/>
                </a:solidFill>
              </a:rPr>
            </a:br>
            <a:r>
              <a:rPr lang="cs-CZ" sz="1600" dirty="0" smtClean="0">
                <a:solidFill>
                  <a:srgbClr val="FF0000"/>
                </a:solidFill>
              </a:rPr>
              <a:t>2/9</a:t>
            </a:r>
            <a:endParaRPr lang="cs-CZ" sz="1800" dirty="0"/>
          </a:p>
        </p:txBody>
      </p:sp>
      <p:sp>
        <p:nvSpPr>
          <p:cNvPr id="5" name="Zástupný symbol pro obsah 4"/>
          <p:cNvSpPr>
            <a:spLocks noGrp="1"/>
          </p:cNvSpPr>
          <p:nvPr>
            <p:ph idx="1"/>
          </p:nvPr>
        </p:nvSpPr>
        <p:spPr>
          <a:xfrm>
            <a:off x="457200" y="1600200"/>
            <a:ext cx="8229600" cy="4925144"/>
          </a:xfrm>
        </p:spPr>
        <p:txBody>
          <a:bodyPr>
            <a:normAutofit/>
          </a:bodyPr>
          <a:lstStyle/>
          <a:p>
            <a:r>
              <a:rPr lang="cs-CZ" sz="1800" b="1" dirty="0" smtClean="0"/>
              <a:t>Definice spisové služby</a:t>
            </a:r>
          </a:p>
          <a:p>
            <a:pPr lvl="1"/>
            <a:r>
              <a:rPr lang="cs-CZ" sz="1800" dirty="0" smtClean="0"/>
              <a:t>Spisová služba zahrnuje správu dokumentů</a:t>
            </a:r>
          </a:p>
          <a:p>
            <a:pPr marL="457200" lvl="1" indent="0">
              <a:buNone/>
            </a:pPr>
            <a:endParaRPr lang="cs-CZ" sz="1800" dirty="0" smtClean="0"/>
          </a:p>
          <a:p>
            <a:pPr lvl="1"/>
            <a:r>
              <a:rPr lang="cs-CZ" sz="1800" dirty="0" smtClean="0"/>
              <a:t>Spisová služba bývá pro svůj význam označována za základní či páteřní agendu</a:t>
            </a:r>
          </a:p>
          <a:p>
            <a:pPr marL="457200" lvl="1" indent="0">
              <a:buNone/>
            </a:pPr>
            <a:endParaRPr lang="cs-CZ" sz="1800" dirty="0" smtClean="0"/>
          </a:p>
          <a:p>
            <a:pPr lvl="1"/>
            <a:r>
              <a:rPr lang="cs-CZ" sz="1800" dirty="0" smtClean="0"/>
              <a:t>Hlavním posláním spisové služby je nastolit pořádek ve správě dokumentů, a udržet jej napříč celou organizací a po celou dobu životního cyklu dokumentu. Díky tomuto je a asi bude vždy poměrně nepopulární záležitostí, neboť vyžaduje dodržování nastavených pravidel, kontrolování těchto nastavených pravidel a vyžadování precizního přístupu k dokumentům</a:t>
            </a:r>
          </a:p>
          <a:p>
            <a:pPr marL="457200" lvl="1" indent="0">
              <a:buNone/>
            </a:pPr>
            <a:endParaRPr lang="cs-CZ" sz="1800" dirty="0" smtClean="0"/>
          </a:p>
          <a:p>
            <a:pPr lvl="1"/>
            <a:r>
              <a:rPr lang="cs-CZ" sz="1800" dirty="0" smtClean="0"/>
              <a:t>Díky svému postavení, složitosti a rozsahu bývá často přehlížena a zatracována jako přívažek ke všem ostatním činnostem</a:t>
            </a:r>
          </a:p>
          <a:p>
            <a:endParaRPr lang="cs-CZ" sz="1800" dirty="0" smtClean="0"/>
          </a:p>
          <a:p>
            <a:pPr marL="0" indent="0">
              <a:buNone/>
            </a:pPr>
            <a:r>
              <a:rPr lang="cs-CZ" sz="1800" b="1" dirty="0" smtClean="0"/>
              <a:t>Použití dokumentů je spojeno se všemi obory, jimiž se lidé zabývají</a:t>
            </a:r>
          </a:p>
          <a:p>
            <a:endParaRPr lang="cs-CZ" sz="1800" b="1" dirty="0"/>
          </a:p>
        </p:txBody>
      </p:sp>
    </p:spTree>
    <p:extLst>
      <p:ext uri="{BB962C8B-B14F-4D97-AF65-F5344CB8AC3E}">
        <p14:creationId xmlns:p14="http://schemas.microsoft.com/office/powerpoint/2010/main" val="37993129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3/11</a:t>
            </a:r>
            <a:endParaRPr lang="cs-CZ" sz="1800" dirty="0"/>
          </a:p>
        </p:txBody>
      </p:sp>
      <p:sp>
        <p:nvSpPr>
          <p:cNvPr id="3" name="Zástupný symbol pro obsah 2"/>
          <p:cNvSpPr>
            <a:spLocks noGrp="1"/>
          </p:cNvSpPr>
          <p:nvPr>
            <p:ph idx="1"/>
          </p:nvPr>
        </p:nvSpPr>
        <p:spPr/>
        <p:txBody>
          <a:bodyPr>
            <a:normAutofit/>
          </a:bodyPr>
          <a:lstStyle/>
          <a:p>
            <a:pPr lvl="1"/>
            <a:r>
              <a:rPr lang="cs-CZ" sz="1700" dirty="0"/>
              <a:t>Největším neduhem celé rakouské veřejné správy, a tím pádem i její spisové služby bylo, že se „ úřady utopily v inkoustu a otrávily v aktech“ a že „</a:t>
            </a:r>
            <a:r>
              <a:rPr lang="cs-CZ" sz="1700" dirty="0" err="1"/>
              <a:t>písaření</a:t>
            </a:r>
            <a:r>
              <a:rPr lang="cs-CZ" sz="1700" dirty="0"/>
              <a:t> udělalo z úřednictva lovce jednacích čísel“</a:t>
            </a:r>
          </a:p>
          <a:p>
            <a:pPr lvl="2"/>
            <a:r>
              <a:rPr lang="cs-CZ" sz="1700" dirty="0"/>
              <a:t>Přímý ústní styk téměř odpadl</a:t>
            </a:r>
          </a:p>
          <a:p>
            <a:pPr lvl="2"/>
            <a:r>
              <a:rPr lang="cs-CZ" sz="1700" dirty="0"/>
              <a:t>Úřady se staly orgány bez vlastní iniciativy</a:t>
            </a:r>
          </a:p>
          <a:p>
            <a:pPr lvl="2"/>
            <a:r>
              <a:rPr lang="cs-CZ" sz="1700" dirty="0"/>
              <a:t>Jediným úkolem úřadů bylo vyřizování došlých přípisů</a:t>
            </a:r>
          </a:p>
          <a:p>
            <a:pPr lvl="3"/>
            <a:r>
              <a:rPr lang="cs-CZ" sz="1700" dirty="0"/>
              <a:t>102 hejtmanstvím v Čechách došlo v roce 1911 4. 880 055 podání. </a:t>
            </a:r>
          </a:p>
          <a:p>
            <a:pPr lvl="3"/>
            <a:r>
              <a:rPr lang="cs-CZ" sz="1700" dirty="0"/>
              <a:t>Každý </a:t>
            </a:r>
            <a:r>
              <a:rPr lang="cs-CZ" sz="1700" dirty="0" err="1"/>
              <a:t>jz</a:t>
            </a:r>
            <a:r>
              <a:rPr lang="cs-CZ" sz="1700" dirty="0"/>
              <a:t> právníků a kancelistů musel ročně zpracovat v průměru 4 929 jednacích čísel</a:t>
            </a:r>
          </a:p>
          <a:p>
            <a:pPr lvl="4"/>
            <a:r>
              <a:rPr lang="cs-CZ" sz="1700" dirty="0"/>
              <a:t>Značně slabá úroveň rozhodnutí, zpráv a sdělení</a:t>
            </a:r>
          </a:p>
          <a:p>
            <a:pPr marL="0" indent="0">
              <a:buNone/>
            </a:pPr>
            <a:endParaRPr lang="cs-CZ" sz="1600" dirty="0"/>
          </a:p>
        </p:txBody>
      </p:sp>
    </p:spTree>
    <p:extLst>
      <p:ext uri="{BB962C8B-B14F-4D97-AF65-F5344CB8AC3E}">
        <p14:creationId xmlns:p14="http://schemas.microsoft.com/office/powerpoint/2010/main" val="2640173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4/11</a:t>
            </a:r>
            <a:endParaRPr lang="cs-CZ" sz="1800" dirty="0"/>
          </a:p>
        </p:txBody>
      </p:sp>
      <p:sp>
        <p:nvSpPr>
          <p:cNvPr id="3" name="Zástupný symbol pro obsah 2"/>
          <p:cNvSpPr>
            <a:spLocks noGrp="1"/>
          </p:cNvSpPr>
          <p:nvPr>
            <p:ph idx="1"/>
          </p:nvPr>
        </p:nvSpPr>
        <p:spPr/>
        <p:txBody>
          <a:bodyPr>
            <a:noAutofit/>
          </a:bodyPr>
          <a:lstStyle/>
          <a:p>
            <a:pPr lvl="1"/>
            <a:r>
              <a:rPr lang="cs-CZ" sz="1600" dirty="0" smtClean="0"/>
              <a:t>Dochází k podstatným změnám spisové služby</a:t>
            </a:r>
          </a:p>
          <a:p>
            <a:pPr lvl="2"/>
            <a:r>
              <a:rPr lang="cs-CZ" sz="1600" dirty="0" smtClean="0"/>
              <a:t>Došlo ke zvýšené administrativy v souvislosti s rozvojem společnosti, občanskými právy, průmyslovou revolucí, rozšiřováním veřejné správy – vše toto přinášelo problémy s vyřizováním dokumentů</a:t>
            </a:r>
          </a:p>
          <a:p>
            <a:pPr lvl="2"/>
            <a:r>
              <a:rPr lang="cs-CZ" sz="1600" dirty="0" smtClean="0"/>
              <a:t>Byl vydán císařský patent, který zavedl  nový jednací řád soudní (č. 81/1853 říšského zákoníku)</a:t>
            </a:r>
          </a:p>
          <a:p>
            <a:pPr lvl="2"/>
            <a:r>
              <a:rPr lang="cs-CZ" sz="1600" dirty="0" smtClean="0"/>
              <a:t>Formou nařízení ministrů vnitra a spravedlnosti bylo vydáno nařízení pro okresní politickou správu (č. 52/1855 říšského zákoníku). Nařízení se vztahovalo na smíšené okresní a župní úřady</a:t>
            </a:r>
          </a:p>
          <a:p>
            <a:pPr lvl="2"/>
            <a:r>
              <a:rPr lang="cs-CZ" sz="1600" dirty="0" smtClean="0"/>
              <a:t>Obchodní zákoník (zákon č. 1/1863 říšského zákoníku, Obecný zákoník obchodní) u soukromých firem upravil obecné zásady spisové služby úzce související s vedením účetnictví (Titul čtvrtý. O obchodních knihách). „ </a:t>
            </a:r>
            <a:r>
              <a:rPr lang="cs-CZ" sz="1600" i="1" dirty="0" smtClean="0"/>
              <a:t>Každý kupec jest povinen vésti knihy, z nichž úplně jsou patrnými jeho obchody a stav jeho jmění. Jest povinen uchovávati přijaté obchodní listy, podržeti si opis odeslaných listů obchodních a je zapisovati podle časového pořadí do knihy přepisů“.</a:t>
            </a:r>
          </a:p>
          <a:p>
            <a:pPr marL="914400" lvl="2" indent="0">
              <a:buNone/>
            </a:pPr>
            <a:endParaRPr lang="cs-CZ" sz="1600" i="1" dirty="0" smtClean="0"/>
          </a:p>
        </p:txBody>
      </p:sp>
    </p:spTree>
    <p:extLst>
      <p:ext uri="{BB962C8B-B14F-4D97-AF65-F5344CB8AC3E}">
        <p14:creationId xmlns:p14="http://schemas.microsoft.com/office/powerpoint/2010/main" val="2484873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5/11</a:t>
            </a:r>
            <a:endParaRPr lang="cs-CZ" sz="1800" dirty="0"/>
          </a:p>
        </p:txBody>
      </p:sp>
      <p:sp>
        <p:nvSpPr>
          <p:cNvPr id="3" name="Zástupný symbol pro obsah 2"/>
          <p:cNvSpPr>
            <a:spLocks noGrp="1"/>
          </p:cNvSpPr>
          <p:nvPr>
            <p:ph idx="1"/>
          </p:nvPr>
        </p:nvSpPr>
        <p:spPr/>
        <p:txBody>
          <a:bodyPr>
            <a:normAutofit/>
          </a:bodyPr>
          <a:lstStyle/>
          <a:p>
            <a:pPr lvl="2"/>
            <a:endParaRPr lang="cs-CZ" sz="1600" dirty="0"/>
          </a:p>
          <a:p>
            <a:pPr lvl="1"/>
            <a:r>
              <a:rPr lang="cs-CZ" sz="1600" dirty="0"/>
              <a:t>Kancelářské řády nebo jednací řády s důrazem na vyřizování dokumentů měly i ústřední úřady státu a velké soukromé společnosti</a:t>
            </a:r>
          </a:p>
          <a:p>
            <a:pPr lvl="2"/>
            <a:r>
              <a:rPr lang="cs-CZ" sz="1600" dirty="0"/>
              <a:t>Kancelářský řád se od spisového řádu liší důrazem na vyřizování dokumentů a popis procesů při něm (vzory formulářů, způsob psaní apod.) – má v sobě obsah obvyklý pro jednací řád</a:t>
            </a:r>
            <a:r>
              <a:rPr lang="cs-CZ" sz="1600" dirty="0" smtClean="0"/>
              <a:t>.</a:t>
            </a:r>
          </a:p>
          <a:p>
            <a:pPr marL="914400" lvl="2" indent="0">
              <a:buNone/>
            </a:pPr>
            <a:endParaRPr lang="cs-CZ" sz="1600" dirty="0"/>
          </a:p>
          <a:p>
            <a:pPr lvl="1"/>
            <a:r>
              <a:rPr lang="cs-CZ" sz="1600" dirty="0" smtClean="0"/>
              <a:t>V </a:t>
            </a:r>
            <a:r>
              <a:rPr lang="cs-CZ" sz="1600" dirty="0"/>
              <a:t>justici byly již v 50. letech 19. století zavedeny tzv. rejstříky (označení pro </a:t>
            </a:r>
            <a:r>
              <a:rPr lang="cs-CZ" sz="1600" dirty="0" smtClean="0"/>
              <a:t>konkrétní </a:t>
            </a:r>
            <a:r>
              <a:rPr lang="cs-CZ" sz="1600" dirty="0"/>
              <a:t>agendu), které naopak tvořily základ i pro evidenci dokumentů – systém je mimořádně stabilní, některé rejstříky tehdy zavedené se používají </a:t>
            </a:r>
            <a:r>
              <a:rPr lang="cs-CZ" sz="1600" dirty="0" smtClean="0"/>
              <a:t>dodnes</a:t>
            </a:r>
          </a:p>
          <a:p>
            <a:pPr marL="457200" lvl="1" indent="0">
              <a:buNone/>
            </a:pPr>
            <a:endParaRPr lang="cs-CZ" sz="1600" dirty="0"/>
          </a:p>
          <a:p>
            <a:pPr marL="0" indent="0">
              <a:buNone/>
            </a:pPr>
            <a:endParaRPr lang="cs-CZ" sz="1600" dirty="0" smtClean="0"/>
          </a:p>
          <a:p>
            <a:pPr marL="0" indent="0">
              <a:buNone/>
            </a:pPr>
            <a:endParaRPr lang="cs-CZ" sz="1600" dirty="0"/>
          </a:p>
        </p:txBody>
      </p:sp>
    </p:spTree>
    <p:extLst>
      <p:ext uri="{BB962C8B-B14F-4D97-AF65-F5344CB8AC3E}">
        <p14:creationId xmlns:p14="http://schemas.microsoft.com/office/powerpoint/2010/main" val="158497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6/11</a:t>
            </a:r>
            <a:endParaRPr lang="cs-CZ" sz="1800" dirty="0"/>
          </a:p>
        </p:txBody>
      </p:sp>
      <p:sp>
        <p:nvSpPr>
          <p:cNvPr id="3" name="Zástupný symbol pro obsah 2"/>
          <p:cNvSpPr>
            <a:spLocks noGrp="1"/>
          </p:cNvSpPr>
          <p:nvPr>
            <p:ph idx="1"/>
          </p:nvPr>
        </p:nvSpPr>
        <p:spPr/>
        <p:txBody>
          <a:bodyPr>
            <a:normAutofit/>
          </a:bodyPr>
          <a:lstStyle/>
          <a:p>
            <a:r>
              <a:rPr lang="cs-CZ" sz="1800" dirty="0"/>
              <a:t>V období kapitalismu bylo velmi špatně postaráno o kancelářskou službu a o spisovny obcí a měst</a:t>
            </a:r>
          </a:p>
          <a:p>
            <a:pPr lvl="1"/>
            <a:r>
              <a:rPr lang="cs-CZ" sz="1600" dirty="0"/>
              <a:t>Vedení zápisů nebylo upraveno jedním řádem, ale ponecháno na vůli obecních orgánů</a:t>
            </a:r>
          </a:p>
          <a:p>
            <a:pPr lvl="2"/>
            <a:r>
              <a:rPr lang="cs-CZ" sz="1600" dirty="0"/>
              <a:t>Většiny menších obecních úřadů písemnosti </a:t>
            </a:r>
            <a:r>
              <a:rPr lang="cs-CZ" sz="1600" dirty="0" smtClean="0"/>
              <a:t>neprezentovaly </a:t>
            </a:r>
            <a:r>
              <a:rPr lang="cs-CZ" sz="1600" dirty="0"/>
              <a:t>a neukládaly vůbec</a:t>
            </a:r>
          </a:p>
          <a:p>
            <a:pPr lvl="2"/>
            <a:r>
              <a:rPr lang="cs-CZ" sz="1600" dirty="0"/>
              <a:t>Někde se zapisovaly do podacích protokolů a svazovaly do ročních </a:t>
            </a:r>
            <a:r>
              <a:rPr lang="cs-CZ" sz="1600" dirty="0" smtClean="0"/>
              <a:t>fasciklů</a:t>
            </a:r>
            <a:endParaRPr lang="cs-CZ" sz="1600" dirty="0"/>
          </a:p>
          <a:p>
            <a:pPr lvl="2"/>
            <a:r>
              <a:rPr lang="cs-CZ" sz="1600" dirty="0"/>
              <a:t>Někde se používal registraturní plán okresních hejtmanství</a:t>
            </a:r>
          </a:p>
          <a:p>
            <a:pPr lvl="2"/>
            <a:r>
              <a:rPr lang="cs-CZ" sz="1600" dirty="0"/>
              <a:t>Někde se uplatnil korespondenční systém</a:t>
            </a:r>
          </a:p>
          <a:p>
            <a:pPr lvl="2"/>
            <a:r>
              <a:rPr lang="cs-CZ" sz="1600" dirty="0"/>
              <a:t>Někde si sestavili </a:t>
            </a:r>
            <a:r>
              <a:rPr lang="cs-CZ" sz="1600" dirty="0" smtClean="0"/>
              <a:t>vlastní </a:t>
            </a:r>
            <a:r>
              <a:rPr lang="cs-CZ" sz="1600" dirty="0"/>
              <a:t>manipulační klíč</a:t>
            </a:r>
          </a:p>
          <a:p>
            <a:pPr lvl="2"/>
            <a:r>
              <a:rPr lang="cs-CZ" sz="1600" dirty="0"/>
              <a:t>Účetní materiál se většinou ukládal do ročních svazků nebo podle jednotlivých typů písemností (hlavní knihy, knihy kont apod.)</a:t>
            </a:r>
          </a:p>
          <a:p>
            <a:endParaRPr lang="cs-CZ" sz="1600" dirty="0"/>
          </a:p>
        </p:txBody>
      </p:sp>
    </p:spTree>
    <p:extLst>
      <p:ext uri="{BB962C8B-B14F-4D97-AF65-F5344CB8AC3E}">
        <p14:creationId xmlns:p14="http://schemas.microsoft.com/office/powerpoint/2010/main" val="23497875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7/11</a:t>
            </a:r>
            <a:endParaRPr lang="cs-CZ" sz="1800" dirty="0"/>
          </a:p>
        </p:txBody>
      </p:sp>
      <p:sp>
        <p:nvSpPr>
          <p:cNvPr id="3" name="Zástupný symbol pro obsah 2"/>
          <p:cNvSpPr>
            <a:spLocks noGrp="1"/>
          </p:cNvSpPr>
          <p:nvPr>
            <p:ph idx="1"/>
          </p:nvPr>
        </p:nvSpPr>
        <p:spPr/>
        <p:txBody>
          <a:bodyPr>
            <a:normAutofit/>
          </a:bodyPr>
          <a:lstStyle/>
          <a:p>
            <a:pPr marL="0" indent="0">
              <a:buNone/>
            </a:pPr>
            <a:endParaRPr lang="cs-CZ" sz="1600" dirty="0" smtClean="0"/>
          </a:p>
          <a:p>
            <a:r>
              <a:rPr lang="cs-CZ" sz="1800" b="1" dirty="0" smtClean="0"/>
              <a:t>Spisová </a:t>
            </a:r>
            <a:r>
              <a:rPr lang="cs-CZ" sz="1800" b="1" dirty="0"/>
              <a:t>služba po roce 1848 u podnikatelů, velkostatkářů, průmyslníků, obchodníků</a:t>
            </a:r>
          </a:p>
          <a:p>
            <a:pPr lvl="1"/>
            <a:r>
              <a:rPr lang="cs-CZ" sz="1600" dirty="0"/>
              <a:t>Obdoba měst a </a:t>
            </a:r>
            <a:r>
              <a:rPr lang="cs-CZ" sz="1600" dirty="0" smtClean="0"/>
              <a:t>obcí</a:t>
            </a:r>
          </a:p>
          <a:p>
            <a:pPr lvl="2"/>
            <a:r>
              <a:rPr lang="cs-CZ" sz="1600" dirty="0" smtClean="0"/>
              <a:t>Kancelářská služba obcí a měst nebyla upravena jednotným řádem, </a:t>
            </a:r>
          </a:p>
          <a:p>
            <a:pPr lvl="2"/>
            <a:r>
              <a:rPr lang="cs-CZ" sz="1600" dirty="0" smtClean="0"/>
              <a:t>Účetní agenda se ukládala chronologicky podle druhů písemností</a:t>
            </a:r>
          </a:p>
          <a:p>
            <a:pPr marL="914400" lvl="2" indent="0">
              <a:buNone/>
            </a:pPr>
            <a:endParaRPr lang="cs-CZ" sz="1600" dirty="0"/>
          </a:p>
          <a:p>
            <a:pPr lvl="1"/>
            <a:r>
              <a:rPr lang="cs-CZ" sz="1600" dirty="0"/>
              <a:t>Na většině menších statků došlo po přesunu tzv. přenesené agendy na státní správu k naprostému úpadku spisové služby</a:t>
            </a:r>
          </a:p>
          <a:p>
            <a:pPr lvl="2"/>
            <a:r>
              <a:rPr lang="cs-CZ" sz="1600" dirty="0"/>
              <a:t>Pro kanceláře a spisovny nebyly zajištěny vhodné prostory</a:t>
            </a:r>
          </a:p>
          <a:p>
            <a:pPr lvl="2"/>
            <a:r>
              <a:rPr lang="cs-CZ" sz="1600" dirty="0"/>
              <a:t>Lepší situace pouze na větších doménách s vybudovanými ústředními orgány a s vlastním registraturním a archivním </a:t>
            </a:r>
            <a:r>
              <a:rPr lang="cs-CZ" sz="1600" dirty="0" smtClean="0"/>
              <a:t>personálem</a:t>
            </a:r>
          </a:p>
          <a:p>
            <a:pPr marL="914400" lvl="2" indent="0">
              <a:buNone/>
            </a:pPr>
            <a:endParaRPr lang="cs-CZ" sz="1600" dirty="0"/>
          </a:p>
        </p:txBody>
      </p:sp>
    </p:spTree>
    <p:extLst>
      <p:ext uri="{BB962C8B-B14F-4D97-AF65-F5344CB8AC3E}">
        <p14:creationId xmlns:p14="http://schemas.microsoft.com/office/powerpoint/2010/main" val="951349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8/11</a:t>
            </a:r>
            <a:endParaRPr lang="cs-CZ" sz="1800" dirty="0"/>
          </a:p>
        </p:txBody>
      </p:sp>
      <p:sp>
        <p:nvSpPr>
          <p:cNvPr id="3" name="Zástupný symbol pro obsah 2"/>
          <p:cNvSpPr>
            <a:spLocks noGrp="1"/>
          </p:cNvSpPr>
          <p:nvPr>
            <p:ph idx="1"/>
          </p:nvPr>
        </p:nvSpPr>
        <p:spPr/>
        <p:txBody>
          <a:bodyPr>
            <a:normAutofit/>
          </a:bodyPr>
          <a:lstStyle/>
          <a:p>
            <a:pPr lvl="2"/>
            <a:endParaRPr lang="cs-CZ" sz="1600" dirty="0"/>
          </a:p>
          <a:p>
            <a:pPr marL="914400" lvl="2" indent="0">
              <a:buNone/>
            </a:pPr>
            <a:endParaRPr lang="cs-CZ" sz="1600" dirty="0"/>
          </a:p>
          <a:p>
            <a:pPr lvl="1"/>
            <a:r>
              <a:rPr lang="cs-CZ" sz="1600" dirty="0"/>
              <a:t>Vytváření písemností u velkostatků a podniků bylo podřízeno zájmům pružného vedení výroby. U větších podniků docházelo k decentralizaci funkcí a k ukládání písemností do příručních registratur podle libovolných zásad. Celkový </a:t>
            </a:r>
            <a:r>
              <a:rPr lang="cs-CZ" sz="1600" dirty="0" err="1"/>
              <a:t>registraurní</a:t>
            </a:r>
            <a:r>
              <a:rPr lang="cs-CZ" sz="1600" dirty="0"/>
              <a:t> plán byl výjimkou.</a:t>
            </a:r>
          </a:p>
          <a:p>
            <a:pPr lvl="2"/>
            <a:r>
              <a:rPr lang="cs-CZ" sz="1600" dirty="0"/>
              <a:t>Proto je také dnes podnikových archivů dochováno v původní struktuře</a:t>
            </a:r>
          </a:p>
          <a:p>
            <a:pPr lvl="2"/>
            <a:r>
              <a:rPr lang="cs-CZ" sz="1600" dirty="0"/>
              <a:t>V ukládání hospodářsko-administrativní agendy velkostatků byla značná libovůle</a:t>
            </a:r>
          </a:p>
          <a:p>
            <a:pPr lvl="2"/>
            <a:r>
              <a:rPr lang="cs-CZ" sz="1600" dirty="0"/>
              <a:t>Dobrý ukládací systém mělo jen několik velkých panství (např. Schwarzenbergové měli agendu rozdělenu do skupin I-VIII a dále na rubriky se značením arabským číslem a písmenem, </a:t>
            </a:r>
            <a:r>
              <a:rPr lang="cs-CZ" sz="1600" dirty="0" err="1"/>
              <a:t>Lichtenštejnové</a:t>
            </a:r>
            <a:r>
              <a:rPr lang="cs-CZ" sz="1600" dirty="0"/>
              <a:t> měli jen skupiny I-XIV)</a:t>
            </a:r>
          </a:p>
          <a:p>
            <a:pPr lvl="1"/>
            <a:endParaRPr lang="cs-CZ" sz="1600" dirty="0" smtClean="0"/>
          </a:p>
          <a:p>
            <a:pPr lvl="1"/>
            <a:r>
              <a:rPr lang="cs-CZ" sz="1600" dirty="0" smtClean="0"/>
              <a:t>Velká </a:t>
            </a:r>
            <a:r>
              <a:rPr lang="cs-CZ" sz="1600" dirty="0"/>
              <a:t>péče byla věnována technickým dokumentům, patentovým spisům, písemnostem akciových rad</a:t>
            </a:r>
          </a:p>
          <a:p>
            <a:pPr lvl="2"/>
            <a:r>
              <a:rPr lang="cs-CZ" sz="1600" dirty="0"/>
              <a:t>Evidence u těchto spisů byla naprosto nevyhovující</a:t>
            </a:r>
          </a:p>
          <a:p>
            <a:pPr lvl="3"/>
            <a:r>
              <a:rPr lang="cs-CZ" sz="1600" dirty="0"/>
              <a:t>Nepřehlednost, </a:t>
            </a:r>
            <a:r>
              <a:rPr lang="cs-CZ" sz="1600" dirty="0" smtClean="0"/>
              <a:t>nesystematičnost</a:t>
            </a:r>
            <a:endParaRPr lang="cs-CZ" sz="1600" dirty="0"/>
          </a:p>
          <a:p>
            <a:pPr marL="0" indent="0">
              <a:buNone/>
            </a:pPr>
            <a:endParaRPr lang="cs-CZ" sz="1400" dirty="0" smtClean="0"/>
          </a:p>
        </p:txBody>
      </p:sp>
    </p:spTree>
    <p:extLst>
      <p:ext uri="{BB962C8B-B14F-4D97-AF65-F5344CB8AC3E}">
        <p14:creationId xmlns:p14="http://schemas.microsoft.com/office/powerpoint/2010/main" val="39637287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9/11</a:t>
            </a:r>
            <a:endParaRPr lang="cs-CZ" sz="1800" dirty="0"/>
          </a:p>
        </p:txBody>
      </p:sp>
      <p:sp>
        <p:nvSpPr>
          <p:cNvPr id="3" name="Zástupný symbol pro obsah 2"/>
          <p:cNvSpPr>
            <a:spLocks noGrp="1"/>
          </p:cNvSpPr>
          <p:nvPr>
            <p:ph idx="1"/>
          </p:nvPr>
        </p:nvSpPr>
        <p:spPr>
          <a:xfrm>
            <a:off x="457200" y="1600200"/>
            <a:ext cx="8229600" cy="4997152"/>
          </a:xfrm>
        </p:spPr>
        <p:txBody>
          <a:bodyPr>
            <a:normAutofit lnSpcReduction="10000"/>
          </a:bodyPr>
          <a:lstStyle/>
          <a:p>
            <a:r>
              <a:rPr lang="cs-CZ" sz="1800" b="1" dirty="0"/>
              <a:t>V justiční správě </a:t>
            </a:r>
            <a:r>
              <a:rPr lang="cs-CZ" sz="1800" dirty="0"/>
              <a:t>došlo v roce 1897 k vydání jednacího soudního řádu pro soudy první a druhé instance (č. 112/1897 říšského zákoníku)  a státní zastupitelství (č. 114/1897 říšského zákoníku)</a:t>
            </a:r>
          </a:p>
          <a:p>
            <a:pPr lvl="1"/>
            <a:r>
              <a:rPr lang="cs-CZ" sz="1600" dirty="0"/>
              <a:t>Odstranil </a:t>
            </a:r>
            <a:r>
              <a:rPr lang="cs-CZ" sz="1600" dirty="0" smtClean="0"/>
              <a:t>byrokratismus</a:t>
            </a:r>
            <a:endParaRPr lang="cs-CZ" sz="1600" dirty="0"/>
          </a:p>
          <a:p>
            <a:pPr lvl="1"/>
            <a:r>
              <a:rPr lang="cs-CZ" sz="1600" dirty="0"/>
              <a:t>Znamenal velký pokrok ve spisové službě</a:t>
            </a:r>
          </a:p>
          <a:p>
            <a:pPr lvl="2"/>
            <a:r>
              <a:rPr lang="cs-CZ" sz="1600" dirty="0"/>
              <a:t>Přesné rozdělení práce u okresních a krajských soudů</a:t>
            </a:r>
          </a:p>
          <a:p>
            <a:pPr lvl="2"/>
            <a:r>
              <a:rPr lang="cs-CZ" sz="1600" dirty="0"/>
              <a:t>Zřízení speciální soudní oddělení s jedním samosoudcem nebo senátem v čele a s vlastní kancelářskou službou</a:t>
            </a:r>
          </a:p>
          <a:p>
            <a:pPr lvl="2"/>
            <a:r>
              <a:rPr lang="cs-CZ" sz="1600" dirty="0"/>
              <a:t>Při úřadování se využívá formulářů, blanketů, telefonů, telegraf</a:t>
            </a:r>
          </a:p>
          <a:p>
            <a:pPr lvl="2"/>
            <a:r>
              <a:rPr lang="cs-CZ" sz="1600" dirty="0"/>
              <a:t>Ze starších pomůcek vedených v podatelně zůstávají jen podací kniha pro nezařaditelná podání, deníky pro </a:t>
            </a:r>
            <a:r>
              <a:rPr lang="cs-CZ" sz="1600" dirty="0" err="1"/>
              <a:t>pozemkoknižní</a:t>
            </a:r>
            <a:r>
              <a:rPr lang="cs-CZ" sz="1600" dirty="0"/>
              <a:t> a firemní agendu a presidiální žurnál, v němž jsou evidovány rozvrhy práce, rozpočty, správní spisy, záznamy o skartacích, osobní spisy, zkušební protokoly apod. ukládané po vyřízení do 24 věcných skupin</a:t>
            </a:r>
          </a:p>
          <a:p>
            <a:pPr lvl="2"/>
            <a:r>
              <a:rPr lang="cs-CZ" sz="1600" dirty="0"/>
              <a:t>V kancelářích jsou vedeny zvláštní rejstříky (C – spory, Cm – rozkazní spory atd.</a:t>
            </a:r>
          </a:p>
          <a:p>
            <a:pPr lvl="3"/>
            <a:r>
              <a:rPr lang="cs-CZ" sz="1600" dirty="0"/>
              <a:t>Do rejstříků se zapisovaly všechny projednávané případy v chronologickém pořadí podle data prvního podání</a:t>
            </a:r>
          </a:p>
          <a:p>
            <a:pPr lvl="3"/>
            <a:r>
              <a:rPr lang="cs-CZ" sz="1600" dirty="0" smtClean="0"/>
              <a:t>V </a:t>
            </a:r>
            <a:r>
              <a:rPr lang="cs-CZ" sz="1600" dirty="0"/>
              <a:t>případě nevyřízení případu v kalendářním roce, došlo k přepsání pod novou signaturu na počátku rejstříku dalšího roku</a:t>
            </a:r>
          </a:p>
          <a:p>
            <a:endParaRPr lang="cs-CZ" sz="1600" dirty="0"/>
          </a:p>
        </p:txBody>
      </p:sp>
    </p:spTree>
    <p:extLst>
      <p:ext uri="{BB962C8B-B14F-4D97-AF65-F5344CB8AC3E}">
        <p14:creationId xmlns:p14="http://schemas.microsoft.com/office/powerpoint/2010/main" val="23335746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10/11</a:t>
            </a:r>
            <a:endParaRPr lang="cs-CZ" sz="1800" dirty="0"/>
          </a:p>
        </p:txBody>
      </p:sp>
      <p:sp>
        <p:nvSpPr>
          <p:cNvPr id="3" name="Zástupný symbol pro obsah 2"/>
          <p:cNvSpPr>
            <a:spLocks noGrp="1"/>
          </p:cNvSpPr>
          <p:nvPr>
            <p:ph idx="1"/>
          </p:nvPr>
        </p:nvSpPr>
        <p:spPr/>
        <p:txBody>
          <a:bodyPr>
            <a:normAutofit/>
          </a:bodyPr>
          <a:lstStyle/>
          <a:p>
            <a:pPr lvl="3"/>
            <a:endParaRPr lang="cs-CZ" sz="1600" dirty="0"/>
          </a:p>
          <a:p>
            <a:pPr lvl="2"/>
            <a:r>
              <a:rPr lang="cs-CZ" sz="1600" dirty="0" err="1"/>
              <a:t>Rubrikace</a:t>
            </a:r>
            <a:r>
              <a:rPr lang="cs-CZ" sz="1600" dirty="0"/>
              <a:t> evidenčních a zároveň registraturních pomůcek je přizpůsobena materii (např. rejstřík přestupků)</a:t>
            </a:r>
          </a:p>
          <a:p>
            <a:pPr lvl="2"/>
            <a:r>
              <a:rPr lang="cs-CZ" sz="1600" dirty="0"/>
              <a:t>Jednotná úprava je pouze u abecedních seznamy jmen k rejstříkům, vedené většinou pro několik let v jedné </a:t>
            </a:r>
            <a:r>
              <a:rPr lang="cs-CZ" sz="1600" dirty="0" smtClean="0"/>
              <a:t>knize</a:t>
            </a:r>
          </a:p>
          <a:p>
            <a:pPr lvl="2"/>
            <a:r>
              <a:rPr lang="cs-CZ" sz="1600" dirty="0"/>
              <a:t>Další podání v téže věci dostávají řadová čísla k spisové značce (jednací číslo je tedy spisová značka lomená číslem řadovým) jsou zapisována do přehledu ve spise a ukládána do předtištěných obalů. Uzavřený spis je pak podle rozsahu buď šit nebo uchováván ve sběrném svazku.</a:t>
            </a:r>
          </a:p>
          <a:p>
            <a:pPr lvl="2"/>
            <a:r>
              <a:rPr lang="cs-CZ" sz="1600" dirty="0"/>
              <a:t>Registratura je pro všechna oddělení společná, mimo oddělení pozemkových knih, kde je spisová manipulace odlišná a kde je o všech akcích veden zvláštní deník</a:t>
            </a:r>
          </a:p>
          <a:p>
            <a:pPr lvl="2"/>
            <a:endParaRPr lang="cs-CZ" sz="1600" dirty="0"/>
          </a:p>
          <a:p>
            <a:pPr marL="0" indent="0">
              <a:buNone/>
            </a:pPr>
            <a:endParaRPr lang="cs-CZ" sz="1600" dirty="0"/>
          </a:p>
        </p:txBody>
      </p:sp>
    </p:spTree>
    <p:extLst>
      <p:ext uri="{BB962C8B-B14F-4D97-AF65-F5344CB8AC3E}">
        <p14:creationId xmlns:p14="http://schemas.microsoft.com/office/powerpoint/2010/main" val="224483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19.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11/11</a:t>
            </a:r>
            <a:endParaRPr lang="cs-CZ" sz="1800" dirty="0"/>
          </a:p>
        </p:txBody>
      </p:sp>
      <p:sp>
        <p:nvSpPr>
          <p:cNvPr id="5" name="Zástupný symbol pro obsah 4"/>
          <p:cNvSpPr>
            <a:spLocks noGrp="1"/>
          </p:cNvSpPr>
          <p:nvPr>
            <p:ph idx="1"/>
          </p:nvPr>
        </p:nvSpPr>
        <p:spPr/>
        <p:txBody>
          <a:bodyPr>
            <a:normAutofit/>
          </a:bodyPr>
          <a:lstStyle/>
          <a:p>
            <a:pPr lvl="1"/>
            <a:r>
              <a:rPr lang="cs-CZ" sz="1600" dirty="0" smtClean="0"/>
              <a:t>Největší </a:t>
            </a:r>
            <a:r>
              <a:rPr lang="cs-CZ" sz="1600" dirty="0"/>
              <a:t>pokrok v organizaci práce pro zvládnutí péče o agendu (vydávání kancelářských a registraturních řádů</a:t>
            </a:r>
            <a:r>
              <a:rPr lang="cs-CZ" sz="1600" dirty="0" smtClean="0"/>
              <a:t>)</a:t>
            </a:r>
          </a:p>
          <a:p>
            <a:pPr marL="457200" lvl="1" indent="0">
              <a:buNone/>
            </a:pPr>
            <a:endParaRPr lang="cs-CZ" sz="1600" dirty="0"/>
          </a:p>
          <a:p>
            <a:pPr lvl="1"/>
            <a:r>
              <a:rPr lang="cs-CZ" sz="1600" dirty="0"/>
              <a:t>Propracován systém spisové služby, podle kterého byla agenda ukládána po vyřízení do 24 věcných skupin, značených písmeny a k nim vedeny v kancelářských odděleních zvláštní rejstříky, vedené </a:t>
            </a:r>
            <a:r>
              <a:rPr lang="cs-CZ" sz="1600" dirty="0" smtClean="0"/>
              <a:t>chronologicky</a:t>
            </a:r>
          </a:p>
          <a:p>
            <a:pPr marL="457200" lvl="1" indent="0">
              <a:buNone/>
            </a:pPr>
            <a:endParaRPr lang="cs-CZ" sz="1600" dirty="0"/>
          </a:p>
          <a:p>
            <a:pPr lvl="1"/>
            <a:r>
              <a:rPr lang="cs-CZ" sz="1600" dirty="0"/>
              <a:t>Mnohem dokonalejší dělení agendy a podle toho i ukládání spisů než do té doby používané soudní schéma z roku 1855 (I – normálie, II. – služební, A – zločiny, B – zastavené přestupky </a:t>
            </a:r>
            <a:r>
              <a:rPr lang="cs-CZ" sz="1600" dirty="0" smtClean="0"/>
              <a:t>atd.)</a:t>
            </a:r>
            <a:endParaRPr lang="cs-CZ" sz="1600" dirty="0"/>
          </a:p>
          <a:p>
            <a:endParaRPr lang="cs-CZ" sz="1800" dirty="0" smtClean="0"/>
          </a:p>
        </p:txBody>
      </p:sp>
    </p:spTree>
    <p:extLst>
      <p:ext uri="{BB962C8B-B14F-4D97-AF65-F5344CB8AC3E}">
        <p14:creationId xmlns:p14="http://schemas.microsoft.com/office/powerpoint/2010/main" val="29329178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a:t>
            </a:r>
            <a:r>
              <a:rPr lang="cs-CZ" sz="1800" dirty="0" smtClean="0">
                <a:solidFill>
                  <a:srgbClr val="FF0000"/>
                </a:solidFill>
              </a:rPr>
              <a:t>20. století</a:t>
            </a:r>
            <a:br>
              <a:rPr lang="cs-CZ" sz="1800" dirty="0" smtClean="0">
                <a:solidFill>
                  <a:srgbClr val="FF0000"/>
                </a:solidFill>
              </a:rPr>
            </a:br>
            <a:r>
              <a:rPr lang="cs-CZ" sz="1600" dirty="0" smtClean="0">
                <a:solidFill>
                  <a:srgbClr val="FF0000"/>
                </a:solidFill>
              </a:rPr>
              <a:t>1/21</a:t>
            </a:r>
            <a:endParaRPr lang="cs-CZ" sz="1800" dirty="0"/>
          </a:p>
        </p:txBody>
      </p:sp>
      <p:sp>
        <p:nvSpPr>
          <p:cNvPr id="3" name="Zástupný symbol pro obsah 2"/>
          <p:cNvSpPr>
            <a:spLocks noGrp="1"/>
          </p:cNvSpPr>
          <p:nvPr>
            <p:ph idx="1"/>
          </p:nvPr>
        </p:nvSpPr>
        <p:spPr>
          <a:xfrm>
            <a:off x="457200" y="1600200"/>
            <a:ext cx="8229600" cy="4997152"/>
          </a:xfrm>
        </p:spPr>
        <p:txBody>
          <a:bodyPr>
            <a:normAutofit/>
          </a:bodyPr>
          <a:lstStyle/>
          <a:p>
            <a:r>
              <a:rPr lang="cs-CZ" sz="1800" b="1" dirty="0"/>
              <a:t>V oblasti politické správy v letech 1900-1914 </a:t>
            </a:r>
            <a:r>
              <a:rPr lang="cs-CZ" sz="1800" dirty="0"/>
              <a:t>probíhala řada reforem, které měly za cíl vyřešit potíže v oblasti spisové </a:t>
            </a:r>
            <a:r>
              <a:rPr lang="cs-CZ" sz="1800" dirty="0" smtClean="0"/>
              <a:t>služby</a:t>
            </a:r>
          </a:p>
          <a:p>
            <a:pPr marL="0" indent="0">
              <a:buNone/>
            </a:pPr>
            <a:endParaRPr lang="cs-CZ" sz="1800" dirty="0"/>
          </a:p>
          <a:p>
            <a:r>
              <a:rPr lang="cs-CZ" sz="1800" dirty="0"/>
              <a:t>Na přelomu 19. a 20 století snahy po zásadní kancelářské reformě, jejíchž cílem </a:t>
            </a:r>
            <a:r>
              <a:rPr lang="cs-CZ" sz="1800" dirty="0" smtClean="0"/>
              <a:t>bylo </a:t>
            </a:r>
            <a:r>
              <a:rPr lang="cs-CZ" sz="1800" dirty="0"/>
              <a:t>zjednodušení a zrychlení oběhu spisů</a:t>
            </a:r>
          </a:p>
          <a:p>
            <a:pPr lvl="1"/>
            <a:r>
              <a:rPr lang="cs-CZ" sz="1600" dirty="0"/>
              <a:t>Došlo k vytvoření komise pro reformu veřejné </a:t>
            </a:r>
            <a:r>
              <a:rPr lang="cs-CZ" sz="1600" dirty="0" smtClean="0"/>
              <a:t>správy</a:t>
            </a:r>
          </a:p>
          <a:p>
            <a:pPr lvl="1"/>
            <a:r>
              <a:rPr lang="cs-CZ" sz="1600" dirty="0"/>
              <a:t>Návrhy reforem byly:</a:t>
            </a:r>
          </a:p>
          <a:p>
            <a:pPr lvl="2"/>
            <a:r>
              <a:rPr lang="cs-CZ" sz="1600" dirty="0"/>
              <a:t>Důsledné užívání předepsaných formulářů pro každý kancelářský úkon</a:t>
            </a:r>
          </a:p>
          <a:p>
            <a:pPr lvl="2"/>
            <a:r>
              <a:rPr lang="cs-CZ" sz="1600" dirty="0"/>
              <a:t>Zakládání spisů různých referentů do barevných obálek</a:t>
            </a:r>
          </a:p>
          <a:p>
            <a:pPr lvl="2"/>
            <a:r>
              <a:rPr lang="cs-CZ" sz="1600" dirty="0"/>
              <a:t>Svazování spisů stužkou do svazků asi o 100 listech</a:t>
            </a:r>
          </a:p>
          <a:p>
            <a:pPr lvl="2"/>
            <a:r>
              <a:rPr lang="cs-CZ" sz="1600" dirty="0"/>
              <a:t>Vyřizování podání prvopisem bez konceptu</a:t>
            </a:r>
          </a:p>
          <a:p>
            <a:pPr lvl="2"/>
            <a:r>
              <a:rPr lang="cs-CZ" sz="1600" dirty="0"/>
              <a:t>Signování každého kusu ve spise výrazným heslem</a:t>
            </a:r>
          </a:p>
          <a:p>
            <a:pPr lvl="2"/>
            <a:r>
              <a:rPr lang="cs-CZ" sz="1600" dirty="0"/>
              <a:t>Decentralizace kancelářské služby do jednotlivých oddělení</a:t>
            </a:r>
          </a:p>
          <a:p>
            <a:pPr lvl="2"/>
            <a:r>
              <a:rPr lang="cs-CZ" sz="1600" dirty="0"/>
              <a:t>Centralizace všech prací do rukou jediného kancelisty v těchto odděleních, a to od prezentace až po expedici</a:t>
            </a:r>
          </a:p>
          <a:p>
            <a:pPr lvl="2"/>
            <a:r>
              <a:rPr lang="cs-CZ" sz="1600" dirty="0"/>
              <a:t>Zbytečnost zapisování do podacích knih vedených v jednotlivých oddělení méně významné přípisy</a:t>
            </a:r>
          </a:p>
          <a:p>
            <a:pPr lvl="1"/>
            <a:endParaRPr lang="cs-CZ" sz="1600" dirty="0"/>
          </a:p>
          <a:p>
            <a:endParaRPr lang="cs-CZ" sz="1600" dirty="0"/>
          </a:p>
        </p:txBody>
      </p:sp>
    </p:spTree>
    <p:extLst>
      <p:ext uri="{BB962C8B-B14F-4D97-AF65-F5344CB8AC3E}">
        <p14:creationId xmlns:p14="http://schemas.microsoft.com/office/powerpoint/2010/main" val="32085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obecně</a:t>
            </a:r>
            <a:br>
              <a:rPr lang="cs-CZ" sz="1800" dirty="0" smtClean="0">
                <a:solidFill>
                  <a:srgbClr val="FF0000"/>
                </a:solidFill>
              </a:rPr>
            </a:br>
            <a:r>
              <a:rPr lang="cs-CZ" sz="1600" dirty="0" smtClean="0">
                <a:solidFill>
                  <a:srgbClr val="FF0000"/>
                </a:solidFill>
              </a:rPr>
              <a:t>3/9</a:t>
            </a:r>
            <a:endParaRPr lang="cs-CZ" sz="1800" dirty="0"/>
          </a:p>
        </p:txBody>
      </p:sp>
      <p:sp>
        <p:nvSpPr>
          <p:cNvPr id="3" name="Zástupný symbol pro obsah 2"/>
          <p:cNvSpPr>
            <a:spLocks noGrp="1"/>
          </p:cNvSpPr>
          <p:nvPr>
            <p:ph idx="1"/>
          </p:nvPr>
        </p:nvSpPr>
        <p:spPr>
          <a:xfrm>
            <a:off x="457200" y="1600200"/>
            <a:ext cx="8229600" cy="4997152"/>
          </a:xfrm>
        </p:spPr>
        <p:txBody>
          <a:bodyPr>
            <a:normAutofit/>
          </a:bodyPr>
          <a:lstStyle/>
          <a:p>
            <a:r>
              <a:rPr lang="cs-CZ" sz="1800" b="1" dirty="0" smtClean="0"/>
              <a:t>Funkce spisové služby</a:t>
            </a:r>
          </a:p>
          <a:p>
            <a:pPr lvl="1"/>
            <a:r>
              <a:rPr lang="cs-CZ" sz="1800" dirty="0" smtClean="0"/>
              <a:t>Příjem, označování, třídění, evidence, oběh, vyřizování, podepisování, odesílání, ukládání skartace, archivace</a:t>
            </a:r>
          </a:p>
          <a:p>
            <a:pPr marL="457200" lvl="1" indent="0">
              <a:buNone/>
            </a:pPr>
            <a:endParaRPr lang="cs-CZ" sz="1800" dirty="0" smtClean="0"/>
          </a:p>
          <a:p>
            <a:pPr lvl="1"/>
            <a:r>
              <a:rPr lang="cs-CZ" sz="1800" dirty="0" smtClean="0"/>
              <a:t>Nejedná se o samoúčelné činnosti</a:t>
            </a:r>
          </a:p>
          <a:p>
            <a:pPr marL="457200" lvl="1" indent="0">
              <a:buNone/>
            </a:pPr>
            <a:endParaRPr lang="cs-CZ" sz="1800" dirty="0" smtClean="0"/>
          </a:p>
          <a:p>
            <a:pPr lvl="1"/>
            <a:r>
              <a:rPr lang="cs-CZ" sz="1800" dirty="0" smtClean="0"/>
              <a:t>Každý vydavatel nebo příjemce dokumentů se musí zabývat otázkou, jak tyto dokumenty zpracovávat a ukládat. Míra zabývání se touto otázkou je rozdílná od typů jednotlivých původců. Toto má význam především</a:t>
            </a:r>
          </a:p>
          <a:p>
            <a:pPr lvl="2"/>
            <a:r>
              <a:rPr lang="cs-CZ" sz="1800" dirty="0" smtClean="0"/>
              <a:t>Při určitém množství dokumentů</a:t>
            </a:r>
          </a:p>
          <a:p>
            <a:pPr lvl="2"/>
            <a:r>
              <a:rPr lang="cs-CZ" sz="1800" dirty="0" smtClean="0"/>
              <a:t>U úřadů a institucí, kde záleží na řádné evidenci dokumentů, kde je zapotřebí zajistit přesný oběh dokumentů a spisů při jejich vyřizování</a:t>
            </a:r>
          </a:p>
          <a:p>
            <a:pPr marL="914400" lvl="2" indent="0">
              <a:buNone/>
            </a:pPr>
            <a:endParaRPr lang="cs-CZ" sz="1800" dirty="0" smtClean="0"/>
          </a:p>
          <a:p>
            <a:pPr lvl="1"/>
            <a:r>
              <a:rPr lang="cs-CZ" sz="1800" dirty="0" smtClean="0"/>
              <a:t>Dobrá spisová služba se stává vydatnou pomocí při operativní činnosti původce dokumentů, podkladem pro jeho správné rozhodování</a:t>
            </a:r>
          </a:p>
          <a:p>
            <a:pPr lvl="2"/>
            <a:endParaRPr lang="cs-CZ" sz="1000" dirty="0" smtClean="0"/>
          </a:p>
          <a:p>
            <a:pPr lvl="1"/>
            <a:endParaRPr lang="cs-CZ" sz="1400" dirty="0"/>
          </a:p>
        </p:txBody>
      </p:sp>
    </p:spTree>
    <p:extLst>
      <p:ext uri="{BB962C8B-B14F-4D97-AF65-F5344CB8AC3E}">
        <p14:creationId xmlns:p14="http://schemas.microsoft.com/office/powerpoint/2010/main" val="41047652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a:t>
            </a:r>
            <a:r>
              <a:rPr lang="cs-CZ" sz="1800" dirty="0" smtClean="0">
                <a:solidFill>
                  <a:srgbClr val="FF0000"/>
                </a:solidFill>
              </a:rPr>
              <a:t>20. století</a:t>
            </a:r>
            <a:br>
              <a:rPr lang="cs-CZ" sz="1800" dirty="0" smtClean="0">
                <a:solidFill>
                  <a:srgbClr val="FF0000"/>
                </a:solidFill>
              </a:rPr>
            </a:br>
            <a:r>
              <a:rPr lang="cs-CZ" sz="1600" dirty="0" smtClean="0">
                <a:solidFill>
                  <a:srgbClr val="FF0000"/>
                </a:solidFill>
              </a:rPr>
              <a:t>2/21</a:t>
            </a:r>
            <a:endParaRPr lang="cs-CZ" sz="1800" dirty="0"/>
          </a:p>
        </p:txBody>
      </p:sp>
      <p:sp>
        <p:nvSpPr>
          <p:cNvPr id="3" name="Zástupný symbol pro obsah 2"/>
          <p:cNvSpPr>
            <a:spLocks noGrp="1"/>
          </p:cNvSpPr>
          <p:nvPr>
            <p:ph idx="1"/>
          </p:nvPr>
        </p:nvSpPr>
        <p:spPr>
          <a:xfrm>
            <a:off x="457200" y="1600200"/>
            <a:ext cx="8229600" cy="5069160"/>
          </a:xfrm>
        </p:spPr>
        <p:txBody>
          <a:bodyPr>
            <a:normAutofit lnSpcReduction="10000"/>
          </a:bodyPr>
          <a:lstStyle/>
          <a:p>
            <a:pPr lvl="1"/>
            <a:r>
              <a:rPr lang="cs-CZ" sz="1600" dirty="0"/>
              <a:t>Nejvýznamnější z reforem bylo zavedení tzv. </a:t>
            </a:r>
            <a:r>
              <a:rPr lang="cs-CZ" sz="1600" dirty="0" err="1"/>
              <a:t>oberhollabrunského</a:t>
            </a:r>
            <a:r>
              <a:rPr lang="cs-CZ" sz="1600" dirty="0"/>
              <a:t> systému. Reformní náměty uplatněny nejprve u okresního hejtmanství v Ober-</a:t>
            </a:r>
            <a:r>
              <a:rPr lang="cs-CZ" sz="1600" dirty="0" err="1"/>
              <a:t>Hollanbrunně</a:t>
            </a:r>
            <a:r>
              <a:rPr lang="cs-CZ" sz="1600" dirty="0"/>
              <a:t> v roce 1901, a pak i u jiných politických a městských úřadů</a:t>
            </a:r>
          </a:p>
          <a:p>
            <a:pPr lvl="2"/>
            <a:r>
              <a:rPr lang="cs-CZ" sz="1600" dirty="0"/>
              <a:t>Z něho pochází metoda kmenových čísel (řada od jedné v rámci kalendářního roku), které dostává jen věc, nikoliv podání</a:t>
            </a:r>
          </a:p>
          <a:p>
            <a:pPr lvl="2"/>
            <a:r>
              <a:rPr lang="cs-CZ" sz="1600" dirty="0"/>
              <a:t>První až páté podání k dané věci se eviduje pod řadovým číslem ve zlomku čísla kmenového, šesté podání obdrží již nové kmenové číslo a dřívější se k němu prioruje</a:t>
            </a:r>
          </a:p>
          <a:p>
            <a:pPr lvl="2"/>
            <a:r>
              <a:rPr lang="cs-CZ" sz="1600" dirty="0"/>
              <a:t>Evidence se vedla v rámci každého oddělení zvlášť</a:t>
            </a:r>
          </a:p>
          <a:p>
            <a:pPr lvl="2"/>
            <a:r>
              <a:rPr lang="cs-CZ" sz="1600" dirty="0"/>
              <a:t>Ukládání dokumentů ve spisovně se řídilo ukládacími plány, které nebyly závislé na spisové evidenci, nebo byly spisy ukládány chronologicko-numericky (podle čísel jednacích</a:t>
            </a:r>
            <a:r>
              <a:rPr lang="cs-CZ" sz="1600" dirty="0" smtClean="0"/>
              <a:t>)</a:t>
            </a:r>
          </a:p>
          <a:p>
            <a:pPr lvl="2"/>
            <a:r>
              <a:rPr lang="cs-CZ" sz="1600" dirty="0"/>
              <a:t>Nestaly se obecnou normou. Byla vytýkána zejména:</a:t>
            </a:r>
          </a:p>
          <a:p>
            <a:pPr lvl="3"/>
            <a:r>
              <a:rPr lang="cs-CZ" sz="1600" dirty="0"/>
              <a:t> nevhodnost navrhovaného jednotného jednacího plánu (a shodných s ním ukládacích hesel-čísel) pro všechny politické úřady</a:t>
            </a:r>
          </a:p>
          <a:p>
            <a:pPr lvl="3"/>
            <a:r>
              <a:rPr lang="cs-CZ" sz="1600" dirty="0"/>
              <a:t>Potíže s vyhledáváním a připisováním dalších podání k základním číslům</a:t>
            </a:r>
          </a:p>
          <a:p>
            <a:pPr lvl="3"/>
            <a:r>
              <a:rPr lang="cs-CZ" sz="1600" dirty="0"/>
              <a:t>Nedocenění výhod specializace jednotlivých prací mezi několik kancelistů</a:t>
            </a:r>
          </a:p>
          <a:p>
            <a:pPr lvl="3"/>
            <a:r>
              <a:rPr lang="cs-CZ" sz="1600" dirty="0"/>
              <a:t>Nevýhody ukazatelů, sestavených ve všeobecné části systematicky podle hesel jednacího plánu a v obecné části podle věcí, míst a osob</a:t>
            </a:r>
          </a:p>
          <a:p>
            <a:pPr lvl="2"/>
            <a:endParaRPr lang="cs-CZ" sz="1600" dirty="0"/>
          </a:p>
          <a:p>
            <a:pPr marL="0" indent="0">
              <a:buNone/>
            </a:pPr>
            <a:endParaRPr lang="cs-CZ" sz="1600" dirty="0"/>
          </a:p>
        </p:txBody>
      </p:sp>
    </p:spTree>
    <p:extLst>
      <p:ext uri="{BB962C8B-B14F-4D97-AF65-F5344CB8AC3E}">
        <p14:creationId xmlns:p14="http://schemas.microsoft.com/office/powerpoint/2010/main" val="31618732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století</a:t>
            </a:r>
            <a:br>
              <a:rPr lang="cs-CZ" sz="1800" dirty="0">
                <a:solidFill>
                  <a:srgbClr val="FF0000"/>
                </a:solidFill>
              </a:rPr>
            </a:br>
            <a:r>
              <a:rPr lang="cs-CZ" sz="1600" dirty="0" smtClean="0">
                <a:solidFill>
                  <a:srgbClr val="FF0000"/>
                </a:solidFill>
              </a:rPr>
              <a:t>3/21</a:t>
            </a:r>
            <a:endParaRPr lang="cs-CZ" sz="1600" dirty="0"/>
          </a:p>
        </p:txBody>
      </p:sp>
      <p:sp>
        <p:nvSpPr>
          <p:cNvPr id="3" name="Zástupný symbol pro obsah 2"/>
          <p:cNvSpPr>
            <a:spLocks noGrp="1"/>
          </p:cNvSpPr>
          <p:nvPr>
            <p:ph idx="1"/>
          </p:nvPr>
        </p:nvSpPr>
        <p:spPr/>
        <p:txBody>
          <a:bodyPr>
            <a:normAutofit/>
          </a:bodyPr>
          <a:lstStyle/>
          <a:p>
            <a:pPr marL="457200" lvl="1" indent="0">
              <a:buNone/>
            </a:pPr>
            <a:endParaRPr lang="cs-CZ" sz="1400" dirty="0" smtClean="0"/>
          </a:p>
          <a:p>
            <a:pPr lvl="1"/>
            <a:r>
              <a:rPr lang="cs-CZ" sz="1600" dirty="0" smtClean="0"/>
              <a:t>V </a:t>
            </a:r>
            <a:r>
              <a:rPr lang="cs-CZ" sz="1600" dirty="0"/>
              <a:t>předvečer první světové války komise pro reformu veřejné správy neúspěšně ukončila svoji činnost</a:t>
            </a:r>
          </a:p>
          <a:p>
            <a:pPr lvl="1"/>
            <a:r>
              <a:rPr lang="cs-CZ" sz="1600" dirty="0"/>
              <a:t>Nedošlo ke sjednocení spisové služby u rakouských ministerstvech</a:t>
            </a:r>
          </a:p>
          <a:p>
            <a:pPr lvl="1"/>
            <a:r>
              <a:rPr lang="cs-CZ" sz="1600" dirty="0"/>
              <a:t>Ohlasem všech těchto reformních snah bylo u nás jen přizpůsobení registraturního plánu u českého místodržitelství organizaci úřadu, zavedení podacích listů a kmenových čísel, užívání růžových obalů pro nevyřízené spisy apod.</a:t>
            </a:r>
          </a:p>
          <a:p>
            <a:pPr lvl="2"/>
            <a:r>
              <a:rPr lang="cs-CZ" sz="1600" dirty="0"/>
              <a:t>Registraturní plán I-XVI, používaný u zemského úřadu v Praze v letech 1911-1937</a:t>
            </a:r>
          </a:p>
          <a:p>
            <a:pPr marL="0" indent="0">
              <a:buNone/>
            </a:pPr>
            <a:endParaRPr lang="cs-CZ" sz="1600" dirty="0"/>
          </a:p>
        </p:txBody>
      </p:sp>
    </p:spTree>
    <p:extLst>
      <p:ext uri="{BB962C8B-B14F-4D97-AF65-F5344CB8AC3E}">
        <p14:creationId xmlns:p14="http://schemas.microsoft.com/office/powerpoint/2010/main" val="276560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4/21</a:t>
            </a:r>
            <a:endParaRPr lang="cs-CZ" sz="1800" dirty="0"/>
          </a:p>
        </p:txBody>
      </p:sp>
      <p:sp>
        <p:nvSpPr>
          <p:cNvPr id="5" name="Zástupný symbol pro obsah 4"/>
          <p:cNvSpPr>
            <a:spLocks noGrp="1"/>
          </p:cNvSpPr>
          <p:nvPr>
            <p:ph idx="1"/>
          </p:nvPr>
        </p:nvSpPr>
        <p:spPr/>
        <p:txBody>
          <a:bodyPr>
            <a:normAutofit/>
          </a:bodyPr>
          <a:lstStyle/>
          <a:p>
            <a:r>
              <a:rPr lang="cs-CZ" sz="1800" b="1" dirty="0" smtClean="0"/>
              <a:t>Vznik Československé republiky</a:t>
            </a:r>
          </a:p>
          <a:p>
            <a:pPr lvl="1"/>
            <a:r>
              <a:rPr lang="cs-CZ" sz="1800" dirty="0" smtClean="0"/>
              <a:t>Ve spisové službě ve veřejné správě nenastal větší přelom, nadále se řídila staršími předpisy</a:t>
            </a:r>
          </a:p>
          <a:p>
            <a:pPr marL="457200" lvl="1" indent="0">
              <a:buNone/>
            </a:pPr>
            <a:endParaRPr lang="cs-CZ" sz="1800" dirty="0" smtClean="0"/>
          </a:p>
          <a:p>
            <a:pPr lvl="1"/>
            <a:r>
              <a:rPr lang="cs-CZ" sz="1800" dirty="0" smtClean="0"/>
              <a:t>Základem bylo věcné členění agendy</a:t>
            </a:r>
          </a:p>
          <a:p>
            <a:pPr marL="457200" lvl="1" indent="0">
              <a:buNone/>
            </a:pPr>
            <a:endParaRPr lang="cs-CZ" sz="1800" dirty="0" smtClean="0"/>
          </a:p>
          <a:p>
            <a:pPr lvl="1"/>
            <a:r>
              <a:rPr lang="cs-CZ" sz="1800" dirty="0" smtClean="0"/>
              <a:t>V roce 1922 byl vydán nový kancelářský pořádek pro župní a okresní úřady – platil pouze pro Slovensko</a:t>
            </a:r>
          </a:p>
          <a:p>
            <a:pPr marL="457200" lvl="1" indent="0">
              <a:buNone/>
            </a:pPr>
            <a:endParaRPr lang="cs-CZ" sz="1800" dirty="0" smtClean="0"/>
          </a:p>
        </p:txBody>
      </p:sp>
    </p:spTree>
    <p:extLst>
      <p:ext uri="{BB962C8B-B14F-4D97-AF65-F5344CB8AC3E}">
        <p14:creationId xmlns:p14="http://schemas.microsoft.com/office/powerpoint/2010/main" val="3691662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5/21</a:t>
            </a:r>
            <a:endParaRPr lang="cs-CZ" sz="1800" dirty="0"/>
          </a:p>
        </p:txBody>
      </p:sp>
      <p:sp>
        <p:nvSpPr>
          <p:cNvPr id="3" name="Zástupný symbol pro obsah 2"/>
          <p:cNvSpPr>
            <a:spLocks noGrp="1"/>
          </p:cNvSpPr>
          <p:nvPr>
            <p:ph idx="1"/>
          </p:nvPr>
        </p:nvSpPr>
        <p:spPr/>
        <p:txBody>
          <a:bodyPr>
            <a:normAutofit/>
          </a:bodyPr>
          <a:lstStyle/>
          <a:p>
            <a:pPr marL="457200" lvl="1" indent="0">
              <a:buNone/>
            </a:pPr>
            <a:endParaRPr lang="cs-CZ" sz="1800" dirty="0"/>
          </a:p>
          <a:p>
            <a:pPr lvl="1"/>
            <a:r>
              <a:rPr lang="cs-CZ" sz="1800" dirty="0"/>
              <a:t>V roce 1928 proběhla správní reforma</a:t>
            </a:r>
          </a:p>
          <a:p>
            <a:pPr lvl="2"/>
            <a:r>
              <a:rPr lang="cs-CZ" sz="1600" dirty="0"/>
              <a:t>MV reagovalo pouhým sdělením, že hodlá v zásadě dočasně ponechat kancelářské pořádky dosavadní a že zemské úřady mají sbírat zkušenosti s dosavadní úpravou kancelářské manipulace a připravit novou její reformu</a:t>
            </a:r>
          </a:p>
          <a:p>
            <a:pPr lvl="2"/>
            <a:r>
              <a:rPr lang="cs-CZ" sz="1600" dirty="0"/>
              <a:t>S okamžitou platností mohly být v kancelářích okresních úřadů používány jen rejstříky „R“, v nichž byly přehledně zapisovány např. občanské legitimace, osvědčení o státním občanství, cestovní a zbrojní pasy, honební lístky, licence, schůze apod.</a:t>
            </a:r>
          </a:p>
          <a:p>
            <a:pPr lvl="2"/>
            <a:r>
              <a:rPr lang="cs-CZ" sz="1600" dirty="0"/>
              <a:t>U některých moravskoslezských okresních úřadů byl na zkoušku v letech 1929-1935 zaveden nový registraturní plán I-IX (I – presidiální, II. – hospodářské a ústavní, III. – kultovní, školské a policejní, IV. – zdravotní a sociální, V. – vojenské a živnostenské, VI. – zemědělské, VII,VIII. – technické, IX. – silniční spisy)</a:t>
            </a:r>
          </a:p>
          <a:p>
            <a:pPr marL="0" indent="0">
              <a:buNone/>
            </a:pPr>
            <a:endParaRPr lang="cs-CZ" sz="1600" dirty="0"/>
          </a:p>
        </p:txBody>
      </p:sp>
    </p:spTree>
    <p:extLst>
      <p:ext uri="{BB962C8B-B14F-4D97-AF65-F5344CB8AC3E}">
        <p14:creationId xmlns:p14="http://schemas.microsoft.com/office/powerpoint/2010/main" val="5942624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6/21</a:t>
            </a:r>
            <a:endParaRPr lang="cs-CZ" sz="1800" dirty="0"/>
          </a:p>
        </p:txBody>
      </p:sp>
      <p:sp>
        <p:nvSpPr>
          <p:cNvPr id="3" name="Zástupný symbol pro obsah 2"/>
          <p:cNvSpPr>
            <a:spLocks noGrp="1"/>
          </p:cNvSpPr>
          <p:nvPr>
            <p:ph idx="1"/>
          </p:nvPr>
        </p:nvSpPr>
        <p:spPr/>
        <p:txBody>
          <a:bodyPr>
            <a:normAutofit lnSpcReduction="10000"/>
          </a:bodyPr>
          <a:lstStyle/>
          <a:p>
            <a:pPr lvl="1"/>
            <a:r>
              <a:rPr lang="cs-CZ" sz="1800" dirty="0"/>
              <a:t>V roce 1935byl vydán nový kancelářský řád a spisový plán pro všechny zemské a okresní úřady</a:t>
            </a:r>
          </a:p>
          <a:p>
            <a:pPr lvl="2"/>
            <a:r>
              <a:rPr lang="cs-CZ" sz="1600" dirty="0"/>
              <a:t>Charakterizoval jej návrat k číslu jednacímu a používání spisového plánu, který je vystavěn věcně, nikoliv organizačně podle oddělení</a:t>
            </a:r>
          </a:p>
          <a:p>
            <a:pPr lvl="2"/>
            <a:r>
              <a:rPr lang="cs-CZ" sz="1600" dirty="0"/>
              <a:t>Zachoval podací deník, vedený u okresních úřadů ústředně a u zemských úřadů a policejních ředitelství podle skupin a borové věcně dílčí ukazatele</a:t>
            </a:r>
          </a:p>
          <a:p>
            <a:pPr lvl="2"/>
            <a:r>
              <a:rPr lang="cs-CZ" sz="1600" dirty="0"/>
              <a:t>Agenda členěna do skupin (římské číslování) a v jejich rámci do dílů (arabské číslování), oddílů (písmeno), pododdílů (arabské číslo) a to celé bylo ukončeno ročním řádovým číslem ( v plné šíři platilo u zemských úřadů)</a:t>
            </a:r>
          </a:p>
          <a:p>
            <a:pPr lvl="2"/>
            <a:r>
              <a:rPr lang="cs-CZ" sz="1600" dirty="0"/>
              <a:t>Celá agenda úřadů byla rozdělena do 11 skupin, podle nichž byl sestaven podrobný spisový plán: I. – ústavní, II. – hospodářské, III. – bezpečnostní, IV. – spolkové, V, - vojenské, VI. – průmyslové, VII. – školské a církevní, VIII. – sociální, IX, - zdravotní, X. – zemědělské, XI. – technické spisy. </a:t>
            </a:r>
          </a:p>
          <a:p>
            <a:pPr lvl="3"/>
            <a:r>
              <a:rPr lang="cs-CZ" sz="1600" dirty="0"/>
              <a:t>K těmto skupinám fakultativně přistupovaly díly, oddíly, pododdíly (většinou jen u zemských úřadů</a:t>
            </a:r>
          </a:p>
          <a:p>
            <a:pPr lvl="2"/>
            <a:r>
              <a:rPr lang="cs-CZ" sz="1600" dirty="0"/>
              <a:t>Spisovou značku tvořilo římské číslo skupiny, arabské číslo dílu, malé písmeno oddílu, arabské číslo pododdílu a roční řadové číslo</a:t>
            </a:r>
          </a:p>
          <a:p>
            <a:pPr lvl="2"/>
            <a:r>
              <a:rPr lang="cs-CZ" sz="1600" dirty="0"/>
              <a:t>spisové období mělo být </a:t>
            </a:r>
            <a:r>
              <a:rPr lang="cs-CZ" sz="1600" dirty="0" smtClean="0"/>
              <a:t>tříleté</a:t>
            </a:r>
          </a:p>
          <a:p>
            <a:pPr marL="0" indent="0">
              <a:buNone/>
            </a:pPr>
            <a:endParaRPr lang="cs-CZ" sz="1600" dirty="0"/>
          </a:p>
        </p:txBody>
      </p:sp>
    </p:spTree>
    <p:extLst>
      <p:ext uri="{BB962C8B-B14F-4D97-AF65-F5344CB8AC3E}">
        <p14:creationId xmlns:p14="http://schemas.microsoft.com/office/powerpoint/2010/main" val="28965034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7/21</a:t>
            </a:r>
            <a:endParaRPr lang="cs-CZ" sz="1800" dirty="0"/>
          </a:p>
        </p:txBody>
      </p:sp>
      <p:sp>
        <p:nvSpPr>
          <p:cNvPr id="5" name="Zástupný symbol pro obsah 4"/>
          <p:cNvSpPr>
            <a:spLocks noGrp="1"/>
          </p:cNvSpPr>
          <p:nvPr>
            <p:ph idx="1"/>
          </p:nvPr>
        </p:nvSpPr>
        <p:spPr/>
        <p:txBody>
          <a:bodyPr>
            <a:normAutofit/>
          </a:bodyPr>
          <a:lstStyle/>
          <a:p>
            <a:pPr lvl="2"/>
            <a:r>
              <a:rPr lang="cs-CZ" sz="1600" dirty="0" smtClean="0"/>
              <a:t>S touto úpravou nebyli spokojeni ti, kdo se domnívali, že dokonalou dělbou práce v kanceláři lze podstatně zjednodušit oběh spisu a že zavedením jednotného věcného rozvrhu pro celou státní správu a typizaci a normalizaci písemností lze </a:t>
            </a:r>
            <a:r>
              <a:rPr lang="cs-CZ" sz="1600" dirty="0" err="1" smtClean="0"/>
              <a:t>podtatně</a:t>
            </a:r>
            <a:r>
              <a:rPr lang="cs-CZ" sz="1600" dirty="0" smtClean="0"/>
              <a:t> zvýšit kvalitu spisové služby. Navrhovali:</a:t>
            </a:r>
          </a:p>
          <a:p>
            <a:pPr lvl="3"/>
            <a:r>
              <a:rPr lang="cs-CZ" sz="1600" dirty="0" smtClean="0"/>
              <a:t>Zrušení podacích protokolů</a:t>
            </a:r>
          </a:p>
          <a:p>
            <a:pPr lvl="3"/>
            <a:r>
              <a:rPr lang="cs-CZ" sz="1600" dirty="0" smtClean="0"/>
              <a:t>Zapisování nejdůležitějších podání do speciálních přehledů</a:t>
            </a:r>
          </a:p>
          <a:p>
            <a:pPr lvl="3"/>
            <a:r>
              <a:rPr lang="cs-CZ" sz="1600" dirty="0" smtClean="0"/>
              <a:t>Odstranění zbytečného sledování normálního běhu spisu v úřadě</a:t>
            </a:r>
          </a:p>
          <a:p>
            <a:pPr lvl="3"/>
            <a:r>
              <a:rPr lang="cs-CZ" sz="1600" dirty="0" smtClean="0"/>
              <a:t>Ztotožnění jednacího čísla se spisovou značkou</a:t>
            </a:r>
          </a:p>
          <a:p>
            <a:pPr lvl="3"/>
            <a:r>
              <a:rPr lang="cs-CZ" sz="1600" dirty="0" smtClean="0"/>
              <a:t>Zavedení desetinného třídění registraturního plánu</a:t>
            </a:r>
          </a:p>
          <a:p>
            <a:pPr lvl="3"/>
            <a:r>
              <a:rPr lang="cs-CZ" sz="1600" dirty="0" smtClean="0"/>
              <a:t>Uložení vyřízených spisů v pořadačích u jednotlivých referentů  po dobu 2-3 let a poté ty, co mají trvalou hodnotu přeložit do kartonů a odevzdat do spisovny</a:t>
            </a:r>
          </a:p>
          <a:p>
            <a:pPr lvl="4"/>
            <a:r>
              <a:rPr lang="cs-CZ" sz="1600" dirty="0" smtClean="0"/>
              <a:t>Pokus o takovou spisovou služby byl učiněn na ministerstvu sociální péče</a:t>
            </a:r>
          </a:p>
        </p:txBody>
      </p:sp>
    </p:spTree>
    <p:extLst>
      <p:ext uri="{BB962C8B-B14F-4D97-AF65-F5344CB8AC3E}">
        <p14:creationId xmlns:p14="http://schemas.microsoft.com/office/powerpoint/2010/main" val="24838639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8/21</a:t>
            </a:r>
            <a:endParaRPr lang="cs-CZ" sz="1800" dirty="0"/>
          </a:p>
        </p:txBody>
      </p:sp>
      <p:sp>
        <p:nvSpPr>
          <p:cNvPr id="3" name="Zástupný symbol pro obsah 2"/>
          <p:cNvSpPr>
            <a:spLocks noGrp="1"/>
          </p:cNvSpPr>
          <p:nvPr>
            <p:ph idx="1"/>
          </p:nvPr>
        </p:nvSpPr>
        <p:spPr/>
        <p:txBody>
          <a:bodyPr>
            <a:normAutofit lnSpcReduction="10000"/>
          </a:bodyPr>
          <a:lstStyle/>
          <a:p>
            <a:r>
              <a:rPr lang="cs-CZ" sz="1800" b="1" dirty="0"/>
              <a:t>Spisová služba v období okupace</a:t>
            </a:r>
          </a:p>
          <a:p>
            <a:pPr lvl="1"/>
            <a:r>
              <a:rPr lang="cs-CZ" sz="1600" dirty="0"/>
              <a:t>Za okupace zaveden systém desetinných registraturních plánů</a:t>
            </a:r>
          </a:p>
          <a:p>
            <a:pPr lvl="2"/>
            <a:r>
              <a:rPr lang="cs-CZ" sz="1600" dirty="0"/>
              <a:t>Používaly zejména okupační nacistické orgány (landráty, tam skupiny 0-10))</a:t>
            </a:r>
          </a:p>
          <a:p>
            <a:pPr lvl="2"/>
            <a:r>
              <a:rPr lang="cs-CZ" sz="1600" dirty="0"/>
              <a:t>České úřady (skupiny 1-8</a:t>
            </a:r>
          </a:p>
          <a:p>
            <a:pPr lvl="2"/>
            <a:r>
              <a:rPr lang="cs-CZ" sz="1600" dirty="0"/>
              <a:t>Desetinný systém byl zaveden i u některých měst a podniků </a:t>
            </a:r>
          </a:p>
          <a:p>
            <a:pPr lvl="2"/>
            <a:r>
              <a:rPr lang="cs-CZ" sz="1600" dirty="0"/>
              <a:t>Říšská varianta desetinného třídění využívala všech 10 možných skupin</a:t>
            </a:r>
          </a:p>
          <a:p>
            <a:pPr lvl="2"/>
            <a:r>
              <a:rPr lang="cs-CZ" sz="1600" dirty="0"/>
              <a:t>Česká varianta desetinného třídění využívala osmi  </a:t>
            </a:r>
            <a:r>
              <a:rPr lang="cs-CZ" sz="1600" dirty="0" smtClean="0"/>
              <a:t>skupin</a:t>
            </a:r>
          </a:p>
          <a:p>
            <a:pPr marL="914400" lvl="2" indent="0">
              <a:buNone/>
            </a:pPr>
            <a:endParaRPr lang="cs-CZ" sz="1600" dirty="0"/>
          </a:p>
          <a:p>
            <a:pPr lvl="1"/>
            <a:r>
              <a:rPr lang="cs-CZ" sz="1600" dirty="0"/>
              <a:t>Evidenci spisů zajišťovaly jednací žurnály a </a:t>
            </a:r>
            <a:r>
              <a:rPr lang="cs-CZ" sz="1600" dirty="0" smtClean="0"/>
              <a:t>rejstříky</a:t>
            </a:r>
          </a:p>
          <a:p>
            <a:pPr marL="457200" lvl="1" indent="0">
              <a:buNone/>
            </a:pPr>
            <a:endParaRPr lang="cs-CZ" sz="1600" dirty="0"/>
          </a:p>
          <a:p>
            <a:pPr lvl="1"/>
            <a:r>
              <a:rPr lang="cs-CZ" sz="1600" dirty="0"/>
              <a:t>Nadále platily některé starší spisové plány, dělící materiál věcně (např. </a:t>
            </a:r>
            <a:r>
              <a:rPr lang="cs-CZ" sz="1600" dirty="0" err="1"/>
              <a:t>Pol</a:t>
            </a:r>
            <a:r>
              <a:rPr lang="cs-CZ" sz="1600" dirty="0"/>
              <a:t> – policejní, Ho – správní, Kult – kulturní atd., u německých úředních soudů B – upomínky, C – spory atd</a:t>
            </a:r>
            <a:r>
              <a:rPr lang="cs-CZ" sz="1600" dirty="0" smtClean="0"/>
              <a:t>.</a:t>
            </a:r>
          </a:p>
          <a:p>
            <a:pPr marL="457200" lvl="1" indent="0">
              <a:buNone/>
            </a:pPr>
            <a:endParaRPr lang="cs-CZ" sz="1600" dirty="0"/>
          </a:p>
          <a:p>
            <a:pPr lvl="1"/>
            <a:r>
              <a:rPr lang="cs-CZ" sz="1600" dirty="0"/>
              <a:t>Evidenci spisů obstarávaly nadále jednací žurnály a rejstříky (snahy okupantů o zásadní reformu spisové služby podle pruského způsobu a o její naprosté sjednocení nebyly realizovány)</a:t>
            </a:r>
          </a:p>
          <a:p>
            <a:pPr lvl="3"/>
            <a:endParaRPr lang="cs-CZ" sz="1600" dirty="0"/>
          </a:p>
          <a:p>
            <a:pPr marL="0" indent="0">
              <a:buNone/>
            </a:pPr>
            <a:endParaRPr lang="cs-CZ" sz="1800" dirty="0"/>
          </a:p>
          <a:p>
            <a:pPr marL="0" indent="0">
              <a:buNone/>
            </a:pPr>
            <a:endParaRPr lang="cs-CZ" sz="1600" dirty="0"/>
          </a:p>
        </p:txBody>
      </p:sp>
    </p:spTree>
    <p:extLst>
      <p:ext uri="{BB962C8B-B14F-4D97-AF65-F5344CB8AC3E}">
        <p14:creationId xmlns:p14="http://schemas.microsoft.com/office/powerpoint/2010/main" val="22677236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9/21</a:t>
            </a:r>
            <a:endParaRPr lang="cs-CZ" sz="1800" dirty="0"/>
          </a:p>
        </p:txBody>
      </p:sp>
      <p:sp>
        <p:nvSpPr>
          <p:cNvPr id="3" name="Zástupný symbol pro obsah 2"/>
          <p:cNvSpPr>
            <a:spLocks noGrp="1"/>
          </p:cNvSpPr>
          <p:nvPr>
            <p:ph idx="1"/>
          </p:nvPr>
        </p:nvSpPr>
        <p:spPr/>
        <p:txBody>
          <a:bodyPr>
            <a:normAutofit/>
          </a:bodyPr>
          <a:lstStyle/>
          <a:p>
            <a:r>
              <a:rPr lang="cs-CZ" sz="1900" b="1" dirty="0" smtClean="0"/>
              <a:t>Spisová služba po roce 1945</a:t>
            </a:r>
          </a:p>
          <a:p>
            <a:pPr lvl="1"/>
            <a:r>
              <a:rPr lang="cs-CZ" sz="1600" dirty="0" smtClean="0"/>
              <a:t>Nedošlo k větším změnám</a:t>
            </a:r>
          </a:p>
          <a:p>
            <a:pPr marL="457200" lvl="1" indent="0">
              <a:buNone/>
            </a:pPr>
            <a:endParaRPr lang="cs-CZ" sz="1600" dirty="0" smtClean="0"/>
          </a:p>
          <a:p>
            <a:pPr lvl="1"/>
            <a:r>
              <a:rPr lang="cs-CZ" sz="1600" dirty="0" smtClean="0"/>
              <a:t>Nejednotný způsob evidence agendy ve veřejné správě</a:t>
            </a:r>
          </a:p>
          <a:p>
            <a:pPr marL="457200" lvl="1" indent="0">
              <a:buNone/>
            </a:pPr>
            <a:endParaRPr lang="cs-CZ" sz="1600" dirty="0" smtClean="0"/>
          </a:p>
          <a:p>
            <a:pPr lvl="1"/>
            <a:r>
              <a:rPr lang="cs-CZ" sz="1600" dirty="0"/>
              <a:t>Spisová služba národních výborů a u ministerstev se přidržovala starých systémů</a:t>
            </a:r>
          </a:p>
          <a:p>
            <a:pPr lvl="2"/>
            <a:r>
              <a:rPr lang="cs-CZ" sz="1600" dirty="0"/>
              <a:t>U okresních národních výborů zůstaly podatelny s jednotným podacím protokolem s obvyklou </a:t>
            </a:r>
            <a:r>
              <a:rPr lang="cs-CZ" sz="1600" dirty="0" err="1"/>
              <a:t>rubrikací</a:t>
            </a:r>
            <a:r>
              <a:rPr lang="cs-CZ" sz="1600" dirty="0"/>
              <a:t> (pořadové číslo jednací, datum, odkud podání došlo, věcné heslo, jak a kam byl spis vyřízen, datum vyřízení a vypravení a registraturní značka)</a:t>
            </a:r>
          </a:p>
          <a:p>
            <a:pPr lvl="2"/>
            <a:r>
              <a:rPr lang="cs-CZ" sz="1600" dirty="0"/>
              <a:t>U zemských národních výborů a u některých ministerstev se vedl vlastní protokol v každé skupině (referátu). Nadále byl dodržován spisový plán z roku </a:t>
            </a:r>
            <a:r>
              <a:rPr lang="cs-CZ" sz="1600" dirty="0" smtClean="0"/>
              <a:t>1935</a:t>
            </a:r>
          </a:p>
          <a:p>
            <a:pPr marL="914400" lvl="2" indent="0">
              <a:buNone/>
            </a:pPr>
            <a:endParaRPr lang="cs-CZ" sz="1600" dirty="0" smtClean="0"/>
          </a:p>
          <a:p>
            <a:pPr lvl="1"/>
            <a:r>
              <a:rPr lang="cs-CZ" sz="1600" dirty="0" smtClean="0"/>
              <a:t>Jednalo se především o různé pokusy o racionalizaci administrativy</a:t>
            </a:r>
          </a:p>
          <a:p>
            <a:pPr lvl="2"/>
            <a:r>
              <a:rPr lang="cs-CZ" sz="1600" dirty="0" smtClean="0"/>
              <a:t>Vznikaly návrhy spisových plánů založených na desetinném  třídění</a:t>
            </a:r>
          </a:p>
          <a:p>
            <a:pPr lvl="3"/>
            <a:endParaRPr lang="cs-CZ" sz="1600" dirty="0" smtClean="0"/>
          </a:p>
        </p:txBody>
      </p:sp>
    </p:spTree>
    <p:extLst>
      <p:ext uri="{BB962C8B-B14F-4D97-AF65-F5344CB8AC3E}">
        <p14:creationId xmlns:p14="http://schemas.microsoft.com/office/powerpoint/2010/main" val="27982507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10/21</a:t>
            </a:r>
            <a:endParaRPr lang="cs-CZ" sz="1800" dirty="0"/>
          </a:p>
        </p:txBody>
      </p:sp>
      <p:sp>
        <p:nvSpPr>
          <p:cNvPr id="3" name="Zástupný symbol pro obsah 2"/>
          <p:cNvSpPr>
            <a:spLocks noGrp="1"/>
          </p:cNvSpPr>
          <p:nvPr>
            <p:ph idx="1"/>
          </p:nvPr>
        </p:nvSpPr>
        <p:spPr/>
        <p:txBody>
          <a:bodyPr>
            <a:normAutofit/>
          </a:bodyPr>
          <a:lstStyle/>
          <a:p>
            <a:pPr lvl="1"/>
            <a:r>
              <a:rPr lang="cs-CZ" sz="1700" dirty="0"/>
              <a:t>1. ledna 1949 byl zaveden u KNV a ONV </a:t>
            </a:r>
            <a:r>
              <a:rPr lang="cs-CZ" sz="1700" dirty="0" err="1" smtClean="0"/>
              <a:t>prozatimní</a:t>
            </a:r>
            <a:r>
              <a:rPr lang="cs-CZ" sz="1700" dirty="0" smtClean="0"/>
              <a:t> </a:t>
            </a:r>
            <a:r>
              <a:rPr lang="cs-CZ" sz="1700" dirty="0"/>
              <a:t>spisový plán</a:t>
            </a:r>
          </a:p>
          <a:p>
            <a:pPr lvl="2"/>
            <a:r>
              <a:rPr lang="cs-CZ" sz="1700" dirty="0"/>
              <a:t>Sestaven podle desetinného systému </a:t>
            </a:r>
          </a:p>
          <a:p>
            <a:pPr lvl="2"/>
            <a:r>
              <a:rPr lang="cs-CZ" sz="1700" dirty="0"/>
              <a:t>Měl sjednat zásadní nápravu</a:t>
            </a:r>
          </a:p>
          <a:p>
            <a:pPr lvl="2"/>
            <a:r>
              <a:rPr lang="cs-CZ" sz="1700" dirty="0"/>
              <a:t>Agenda dělena do věcných skupin a v rámci skupiny tříděna na oddíly a hesla</a:t>
            </a:r>
          </a:p>
          <a:p>
            <a:pPr lvl="2"/>
            <a:r>
              <a:rPr lang="cs-CZ" sz="1700" dirty="0"/>
              <a:t>Podací protokoly a rejstříky nahradila spisová průvodka</a:t>
            </a:r>
          </a:p>
          <a:p>
            <a:pPr lvl="2"/>
            <a:r>
              <a:rPr lang="cs-CZ" sz="1700" dirty="0"/>
              <a:t>Dělil celou spisovou agendu do osmi skupin (1 – veřejná správa, 2 – vnitřní správa, 3 – školství a osvěta, 4 – zdravotnictví a sociální péče, 5 – průmysl, 6 – zemědělství, 7 – technika, 8 – finance. Tyto se dále třídily na oddíly a hesla. U každého hesla byla zvedena skartační lhůta</a:t>
            </a:r>
          </a:p>
          <a:p>
            <a:pPr lvl="3"/>
            <a:r>
              <a:rPr lang="cs-CZ" sz="1700" dirty="0"/>
              <a:t>Skartační lhůty sporné</a:t>
            </a:r>
          </a:p>
          <a:p>
            <a:pPr lvl="3"/>
            <a:r>
              <a:rPr lang="cs-CZ" sz="1700" dirty="0"/>
              <a:t>Negativně se projevila možnost individuálního vytváření </a:t>
            </a:r>
            <a:r>
              <a:rPr lang="cs-CZ" sz="1700" dirty="0" err="1"/>
              <a:t>podhesel</a:t>
            </a:r>
            <a:r>
              <a:rPr lang="cs-CZ" sz="1700" dirty="0"/>
              <a:t>, jistá schematičnost, nevyhraněnost, násilné odtržení příbuzných </a:t>
            </a:r>
            <a:r>
              <a:rPr lang="cs-CZ" sz="1700" dirty="0" smtClean="0"/>
              <a:t>materií</a:t>
            </a:r>
          </a:p>
          <a:p>
            <a:pPr marL="1371600" lvl="3" indent="0">
              <a:buNone/>
            </a:pPr>
            <a:endParaRPr lang="cs-CZ" sz="1700" dirty="0" smtClean="0"/>
          </a:p>
          <a:p>
            <a:pPr marL="0" indent="0">
              <a:buNone/>
            </a:pPr>
            <a:endParaRPr lang="cs-CZ" sz="1600" dirty="0"/>
          </a:p>
        </p:txBody>
      </p:sp>
    </p:spTree>
    <p:extLst>
      <p:ext uri="{BB962C8B-B14F-4D97-AF65-F5344CB8AC3E}">
        <p14:creationId xmlns:p14="http://schemas.microsoft.com/office/powerpoint/2010/main" val="18008264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11/21</a:t>
            </a:r>
            <a:endParaRPr lang="cs-CZ" sz="1800" dirty="0"/>
          </a:p>
        </p:txBody>
      </p:sp>
      <p:sp>
        <p:nvSpPr>
          <p:cNvPr id="3" name="Zástupný symbol pro obsah 2"/>
          <p:cNvSpPr>
            <a:spLocks noGrp="1"/>
          </p:cNvSpPr>
          <p:nvPr>
            <p:ph idx="1"/>
          </p:nvPr>
        </p:nvSpPr>
        <p:spPr/>
        <p:txBody>
          <a:bodyPr>
            <a:normAutofit fontScale="92500" lnSpcReduction="10000"/>
          </a:bodyPr>
          <a:lstStyle/>
          <a:p>
            <a:pPr lvl="1"/>
            <a:r>
              <a:rPr lang="cs-CZ" sz="1600" dirty="0"/>
              <a:t>Se spisovým plánem byly současně vydány nové „Zásady kancelářské služby ve veřejné správě“.</a:t>
            </a:r>
          </a:p>
          <a:p>
            <a:pPr lvl="2"/>
            <a:r>
              <a:rPr lang="cs-CZ" sz="1600" dirty="0"/>
              <a:t>Došlo ke zrušení podacích protokolů, indexů, rejstříků „R“, knih cizích čísel (styk s nadřízenými orgány)</a:t>
            </a:r>
          </a:p>
          <a:p>
            <a:pPr lvl="2"/>
            <a:r>
              <a:rPr lang="cs-CZ" sz="1600" dirty="0"/>
              <a:t>Jedinou evidenční pomůckou se stala spisová průvodka. Byla na ní uvedena spisová značka, věcné heslo, jméno referenta, datum podání, původce a obsah, pohyb spisu a datum uložení</a:t>
            </a:r>
          </a:p>
          <a:p>
            <a:pPr lvl="3"/>
            <a:r>
              <a:rPr lang="cs-CZ" sz="1600" dirty="0"/>
              <a:t>Málokde bylo dbáno o řádné vedení a řazení těchto průvodek podle značek</a:t>
            </a:r>
          </a:p>
          <a:p>
            <a:pPr lvl="3"/>
            <a:r>
              <a:rPr lang="cs-CZ" sz="1600" dirty="0"/>
              <a:t>Nebyly jimi evidovány všechny spisy</a:t>
            </a:r>
          </a:p>
          <a:p>
            <a:pPr lvl="3"/>
            <a:r>
              <a:rPr lang="cs-CZ" sz="1600" dirty="0"/>
              <a:t>Ukázalo se, že </a:t>
            </a:r>
            <a:r>
              <a:rPr lang="cs-CZ" sz="1600" dirty="0" err="1"/>
              <a:t>kartoteční</a:t>
            </a:r>
            <a:r>
              <a:rPr lang="cs-CZ" sz="1600" dirty="0"/>
              <a:t> evidenční soustava předpokládá přesnou a odpovědnou práci všech </a:t>
            </a:r>
            <a:r>
              <a:rPr lang="cs-CZ" sz="1600" dirty="0" smtClean="0"/>
              <a:t>zpracovatelů</a:t>
            </a:r>
            <a:r>
              <a:rPr lang="cs-CZ" sz="1600" dirty="0"/>
              <a:t>, plný zájem všech pracovníků o spisovou </a:t>
            </a:r>
            <a:r>
              <a:rPr lang="cs-CZ" sz="1600" dirty="0" smtClean="0"/>
              <a:t>službu</a:t>
            </a:r>
          </a:p>
          <a:p>
            <a:pPr marL="1371600" lvl="3" indent="0">
              <a:buNone/>
            </a:pPr>
            <a:endParaRPr lang="cs-CZ" sz="1600" dirty="0" smtClean="0"/>
          </a:p>
          <a:p>
            <a:pPr lvl="1"/>
            <a:r>
              <a:rPr lang="cs-CZ" sz="1600" dirty="0"/>
              <a:t>Pokus o důsledné odstranění zvláštního kancelářského personálu a svěření všech zpracovatelských úkonů na spise přímo referentovi se ve veřejné správě </a:t>
            </a:r>
            <a:r>
              <a:rPr lang="cs-CZ" sz="1600" dirty="0" smtClean="0"/>
              <a:t>nezdařil</a:t>
            </a:r>
          </a:p>
          <a:p>
            <a:pPr marL="457200" lvl="1" indent="0">
              <a:buNone/>
            </a:pPr>
            <a:endParaRPr lang="cs-CZ" sz="1600" dirty="0"/>
          </a:p>
          <a:p>
            <a:pPr lvl="1"/>
            <a:r>
              <a:rPr lang="cs-CZ" sz="1600" dirty="0"/>
              <a:t>Pokusy o racionalizaci administrativy vyvrcholily návrhem státních norem Spisový a archivní řád pro podniky a Spisový plán pro podniky, který byl v roce 1950 vydán Československým ústavem práce</a:t>
            </a:r>
          </a:p>
          <a:p>
            <a:pPr lvl="3"/>
            <a:endParaRPr lang="cs-CZ" sz="1600" dirty="0"/>
          </a:p>
          <a:p>
            <a:pPr marL="0" indent="0">
              <a:buNone/>
            </a:pPr>
            <a:endParaRPr lang="cs-CZ" sz="1600" dirty="0"/>
          </a:p>
        </p:txBody>
      </p:sp>
    </p:spTree>
    <p:extLst>
      <p:ext uri="{BB962C8B-B14F-4D97-AF65-F5344CB8AC3E}">
        <p14:creationId xmlns:p14="http://schemas.microsoft.com/office/powerpoint/2010/main" val="893875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obecně</a:t>
            </a:r>
            <a:br>
              <a:rPr lang="cs-CZ" sz="1800" dirty="0" smtClean="0">
                <a:solidFill>
                  <a:srgbClr val="FF0000"/>
                </a:solidFill>
              </a:rPr>
            </a:br>
            <a:r>
              <a:rPr lang="cs-CZ" sz="1600" dirty="0" smtClean="0">
                <a:solidFill>
                  <a:srgbClr val="FF0000"/>
                </a:solidFill>
              </a:rPr>
              <a:t>4/9</a:t>
            </a:r>
            <a:endParaRPr lang="cs-CZ" sz="1800" dirty="0"/>
          </a:p>
        </p:txBody>
      </p:sp>
      <p:sp>
        <p:nvSpPr>
          <p:cNvPr id="3" name="Zástupný symbol pro obsah 2"/>
          <p:cNvSpPr>
            <a:spLocks noGrp="1"/>
          </p:cNvSpPr>
          <p:nvPr>
            <p:ph idx="1"/>
          </p:nvPr>
        </p:nvSpPr>
        <p:spPr>
          <a:xfrm>
            <a:off x="457200" y="1600200"/>
            <a:ext cx="8229600" cy="5141168"/>
          </a:xfrm>
        </p:spPr>
        <p:txBody>
          <a:bodyPr>
            <a:normAutofit/>
          </a:bodyPr>
          <a:lstStyle/>
          <a:p>
            <a:pPr lvl="1"/>
            <a:r>
              <a:rPr lang="cs-CZ" sz="1800" dirty="0"/>
              <a:t>Má-li spisová služba plnit dobře svoji funkci, musí být v dostatečné míře vybavena osobně i věcně (technologicky, zařízeními), musí pečlivě plánovat, vhodně organizovat, jednotně řídit a účinně </a:t>
            </a:r>
            <a:r>
              <a:rPr lang="cs-CZ" sz="1800" dirty="0" smtClean="0"/>
              <a:t>kontrolovat</a:t>
            </a:r>
          </a:p>
          <a:p>
            <a:pPr marL="457200" lvl="1" indent="0">
              <a:buNone/>
            </a:pPr>
            <a:endParaRPr lang="cs-CZ" sz="1800" dirty="0"/>
          </a:p>
          <a:p>
            <a:pPr lvl="1"/>
            <a:r>
              <a:rPr lang="cs-CZ" sz="1800" dirty="0"/>
              <a:t>Bylo a mnohdy doposud je velmi nesnadné skloubit snahu po co největší hospodárnosti v administrativě s dalšími požadavky, které jsou kladeny na dobrou spisovou službu (přesnost, spolehlivost, rychlost</a:t>
            </a:r>
            <a:r>
              <a:rPr lang="cs-CZ" sz="1800" dirty="0" smtClean="0"/>
              <a:t>)</a:t>
            </a:r>
          </a:p>
          <a:p>
            <a:pPr marL="457200" lvl="1" indent="0">
              <a:buNone/>
            </a:pPr>
            <a:endParaRPr lang="cs-CZ" sz="1800" dirty="0" smtClean="0"/>
          </a:p>
          <a:p>
            <a:pPr lvl="1"/>
            <a:r>
              <a:rPr lang="cs-CZ" sz="1800" dirty="0"/>
              <a:t>Názory na prospěšnost a význam spisové služby se velice měnily. </a:t>
            </a:r>
          </a:p>
          <a:p>
            <a:pPr lvl="2"/>
            <a:r>
              <a:rPr lang="cs-CZ" sz="1600" dirty="0"/>
              <a:t>Byla období, kdy v ní byly zdůrazňovány především formální aspekty a kdy porušení těchto pravidel znamenalo nakonec i ztrátu právních nároků</a:t>
            </a:r>
          </a:p>
          <a:p>
            <a:pPr lvl="2"/>
            <a:r>
              <a:rPr lang="cs-CZ" sz="1600" dirty="0"/>
              <a:t>Byla období, kdy se spisová služba považovala za projev byrokratizmu, který by měl být ze správy pokud možno vymýcen.</a:t>
            </a:r>
          </a:p>
          <a:p>
            <a:pPr lvl="2"/>
            <a:r>
              <a:rPr lang="cs-CZ" sz="1600" dirty="0"/>
              <a:t>Byla období, kdy se </a:t>
            </a:r>
            <a:r>
              <a:rPr lang="cs-CZ" sz="1600" dirty="0" smtClean="0"/>
              <a:t>k </a:t>
            </a:r>
            <a:r>
              <a:rPr lang="cs-CZ" sz="1600" dirty="0"/>
              <a:t>práci v kancelářích a v registraturách přidělovali jen nekvalifikovaní, často </a:t>
            </a:r>
            <a:r>
              <a:rPr lang="cs-CZ" sz="1600" dirty="0" err="1"/>
              <a:t>fluktující</a:t>
            </a:r>
            <a:r>
              <a:rPr lang="cs-CZ" sz="1600" dirty="0"/>
              <a:t> zaměstnanci</a:t>
            </a:r>
          </a:p>
          <a:p>
            <a:pPr lvl="1"/>
            <a:endParaRPr lang="cs-CZ" sz="1800" dirty="0"/>
          </a:p>
          <a:p>
            <a:pPr marL="0" indent="0">
              <a:buNone/>
            </a:pPr>
            <a:endParaRPr lang="cs-CZ" sz="1600" dirty="0"/>
          </a:p>
        </p:txBody>
      </p:sp>
    </p:spTree>
    <p:extLst>
      <p:ext uri="{BB962C8B-B14F-4D97-AF65-F5344CB8AC3E}">
        <p14:creationId xmlns:p14="http://schemas.microsoft.com/office/powerpoint/2010/main" val="7430509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12/21</a:t>
            </a:r>
            <a:endParaRPr lang="cs-CZ" sz="1800" dirty="0"/>
          </a:p>
        </p:txBody>
      </p:sp>
      <p:sp>
        <p:nvSpPr>
          <p:cNvPr id="3" name="Zástupný symbol pro obsah 2"/>
          <p:cNvSpPr>
            <a:spLocks noGrp="1"/>
          </p:cNvSpPr>
          <p:nvPr>
            <p:ph idx="1"/>
          </p:nvPr>
        </p:nvSpPr>
        <p:spPr/>
        <p:txBody>
          <a:bodyPr>
            <a:normAutofit fontScale="92500" lnSpcReduction="10000"/>
          </a:bodyPr>
          <a:lstStyle/>
          <a:p>
            <a:pPr marL="0" indent="0">
              <a:buNone/>
            </a:pPr>
            <a:endParaRPr lang="cs-CZ" sz="1800" dirty="0" smtClean="0"/>
          </a:p>
          <a:p>
            <a:pPr lvl="1"/>
            <a:r>
              <a:rPr lang="cs-CZ" sz="1700" dirty="0" smtClean="0"/>
              <a:t>K 1. lednu 1951 byl opět u KNV a ONV byl vydán nový předpis</a:t>
            </a:r>
          </a:p>
          <a:p>
            <a:pPr lvl="2"/>
            <a:r>
              <a:rPr lang="cs-CZ" sz="1700" dirty="0" smtClean="0"/>
              <a:t>Spisové průvodky se neosvědčily</a:t>
            </a:r>
          </a:p>
          <a:p>
            <a:pPr lvl="2"/>
            <a:r>
              <a:rPr lang="cs-CZ" sz="1700" dirty="0" smtClean="0"/>
              <a:t>na místo průvodek opětovně zaveden denní kontrolní záznam, zachycující zpravidla všechna došlá podání určitému pracovnímu úseku (referátu) a obsahující údaje o podateli, o obsahu podání, o spisové značce, o referentovi a o pohybu spisu</a:t>
            </a:r>
          </a:p>
          <a:p>
            <a:pPr lvl="2"/>
            <a:r>
              <a:rPr lang="cs-CZ" sz="1700" dirty="0" smtClean="0"/>
              <a:t>Spisový plán měl deset věcných tříd (0 – veřejná správa, 1 – hospodářské věci, 2 – vnitřní správa, 3 – školství, 4 – kádry a sociální a zdravotní péče, 5 – průmysl, obchod a výživa, 6 – zemědělství, 7 – technika a doprava, 8 – finance, 9 – soudnictví)</a:t>
            </a:r>
          </a:p>
          <a:p>
            <a:pPr lvl="2"/>
            <a:r>
              <a:rPr lang="cs-CZ" sz="1700" dirty="0" smtClean="0"/>
              <a:t>Zavedena každodenní evidence na referátech</a:t>
            </a:r>
          </a:p>
          <a:p>
            <a:pPr lvl="2"/>
            <a:r>
              <a:rPr lang="cs-CZ" sz="1700" dirty="0" smtClean="0"/>
              <a:t>Platil do roku 1954</a:t>
            </a:r>
          </a:p>
          <a:p>
            <a:pPr lvl="2"/>
            <a:r>
              <a:rPr lang="cs-CZ" sz="1700" dirty="0" smtClean="0"/>
              <a:t>Nedostatkem bylo, že ve snaze shrnout všechnu možnou agendu různých úřadů a podniků byl velmi nepřehledný</a:t>
            </a:r>
          </a:p>
          <a:p>
            <a:pPr marL="914400" lvl="2" indent="0">
              <a:buNone/>
            </a:pPr>
            <a:endParaRPr lang="cs-CZ" sz="1700" dirty="0" smtClean="0"/>
          </a:p>
          <a:p>
            <a:pPr lvl="1"/>
            <a:r>
              <a:rPr lang="cs-CZ" sz="1700" dirty="0" smtClean="0"/>
              <a:t>Desetinný systém byl akceptován ve všech dalších spisových plánech pro státní správu, dělených podle původců a uvnitř věcně, přičemž každá položka je označena skartačním znakem a lhůtou</a:t>
            </a:r>
          </a:p>
          <a:p>
            <a:pPr marL="457200" lvl="1" indent="0">
              <a:buNone/>
            </a:pPr>
            <a:endParaRPr lang="cs-CZ" sz="1700" dirty="0" smtClean="0"/>
          </a:p>
          <a:p>
            <a:pPr marL="0" indent="0">
              <a:buNone/>
            </a:pPr>
            <a:endParaRPr lang="cs-CZ" sz="1800" dirty="0"/>
          </a:p>
          <a:p>
            <a:pPr lvl="1"/>
            <a:endParaRPr lang="cs-CZ" sz="1400" dirty="0" smtClean="0"/>
          </a:p>
        </p:txBody>
      </p:sp>
    </p:spTree>
    <p:extLst>
      <p:ext uri="{BB962C8B-B14F-4D97-AF65-F5344CB8AC3E}">
        <p14:creationId xmlns:p14="http://schemas.microsoft.com/office/powerpoint/2010/main" val="37877960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13/21</a:t>
            </a:r>
            <a:endParaRPr lang="cs-CZ" sz="1800" dirty="0"/>
          </a:p>
        </p:txBody>
      </p:sp>
      <p:sp>
        <p:nvSpPr>
          <p:cNvPr id="3" name="Zástupný symbol pro obsah 2"/>
          <p:cNvSpPr>
            <a:spLocks noGrp="1"/>
          </p:cNvSpPr>
          <p:nvPr>
            <p:ph idx="1"/>
          </p:nvPr>
        </p:nvSpPr>
        <p:spPr/>
        <p:txBody>
          <a:bodyPr>
            <a:normAutofit/>
          </a:bodyPr>
          <a:lstStyle/>
          <a:p>
            <a:pPr marL="457200" lvl="1" indent="0">
              <a:buNone/>
            </a:pPr>
            <a:endParaRPr lang="cs-CZ" sz="1700" dirty="0"/>
          </a:p>
          <a:p>
            <a:pPr lvl="1"/>
            <a:r>
              <a:rPr lang="cs-CZ" sz="1700" dirty="0"/>
              <a:t>V roce 1953 došlo k vydání prvního obecně závazného předpisu k vyřazování dokumentů (</a:t>
            </a:r>
            <a:r>
              <a:rPr lang="cs-CZ" altLang="cs-CZ" sz="1700" dirty="0"/>
              <a:t>vyhláška MV č. 62/1953 </a:t>
            </a:r>
            <a:r>
              <a:rPr lang="cs-CZ" altLang="cs-CZ" sz="1700" dirty="0" err="1"/>
              <a:t>Ú.l</a:t>
            </a:r>
            <a:r>
              <a:rPr lang="cs-CZ" altLang="cs-CZ" sz="1700" dirty="0"/>
              <a:t>. o zásadách pro vyřazování (skartaci) písemností)</a:t>
            </a:r>
            <a:endParaRPr lang="cs-CZ" sz="1700" dirty="0"/>
          </a:p>
          <a:p>
            <a:pPr lvl="2"/>
            <a:r>
              <a:rPr lang="cs-CZ" sz="1700" dirty="0"/>
              <a:t>Zavedl povinnost zasílání skartačního návrhu příslušnému archivu</a:t>
            </a:r>
          </a:p>
          <a:p>
            <a:pPr lvl="2"/>
            <a:r>
              <a:rPr lang="cs-CZ" sz="1700" dirty="0"/>
              <a:t>Nařídil zpracovat směrnici pro vyřazování dokumentů</a:t>
            </a:r>
          </a:p>
          <a:p>
            <a:pPr lvl="2"/>
            <a:r>
              <a:rPr lang="cs-CZ" sz="1700" dirty="0"/>
              <a:t>Zavedl skartační znaky „A“, „S“, „V“</a:t>
            </a:r>
          </a:p>
          <a:p>
            <a:pPr lvl="2"/>
            <a:r>
              <a:rPr lang="cs-CZ" sz="1700" dirty="0"/>
              <a:t>Stanovil, co je zejména nutno ponechat pro „trvalou archivní úschovu“</a:t>
            </a:r>
          </a:p>
          <a:p>
            <a:pPr marL="0" indent="0">
              <a:buNone/>
            </a:pPr>
            <a:endParaRPr lang="cs-CZ" sz="1800" dirty="0"/>
          </a:p>
          <a:p>
            <a:pPr marL="0" indent="0">
              <a:buNone/>
            </a:pPr>
            <a:endParaRPr lang="cs-CZ" sz="1600" dirty="0"/>
          </a:p>
        </p:txBody>
      </p:sp>
    </p:spTree>
    <p:extLst>
      <p:ext uri="{BB962C8B-B14F-4D97-AF65-F5344CB8AC3E}">
        <p14:creationId xmlns:p14="http://schemas.microsoft.com/office/powerpoint/2010/main" val="38218435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14/21</a:t>
            </a:r>
            <a:endParaRPr lang="cs-CZ" sz="1800" dirty="0"/>
          </a:p>
        </p:txBody>
      </p:sp>
      <p:sp>
        <p:nvSpPr>
          <p:cNvPr id="3" name="Zástupný symbol pro obsah 2"/>
          <p:cNvSpPr>
            <a:spLocks noGrp="1"/>
          </p:cNvSpPr>
          <p:nvPr>
            <p:ph idx="1"/>
          </p:nvPr>
        </p:nvSpPr>
        <p:spPr/>
        <p:txBody>
          <a:bodyPr>
            <a:normAutofit/>
          </a:bodyPr>
          <a:lstStyle/>
          <a:p>
            <a:pPr lvl="1"/>
            <a:r>
              <a:rPr lang="cs-CZ" sz="1600" b="1" dirty="0"/>
              <a:t>období 1949 – 1954 </a:t>
            </a:r>
            <a:r>
              <a:rPr lang="cs-CZ" sz="1600" dirty="0"/>
              <a:t>bylo ve spisové službě zejména u národních výborů obdobím hledání nových způsobů evidence a ukládání spisů</a:t>
            </a:r>
          </a:p>
          <a:p>
            <a:pPr lvl="2"/>
            <a:r>
              <a:rPr lang="cs-CZ" sz="1600" dirty="0"/>
              <a:t>Ukázalo se, že to, co bylo vydáváno za nesporný přínos se v </a:t>
            </a:r>
            <a:r>
              <a:rPr lang="cs-CZ" sz="1600" dirty="0" smtClean="0"/>
              <a:t>praxi </a:t>
            </a:r>
            <a:r>
              <a:rPr lang="cs-CZ" sz="1600" dirty="0"/>
              <a:t>neosvědčilo</a:t>
            </a:r>
          </a:p>
          <a:p>
            <a:pPr lvl="3"/>
            <a:r>
              <a:rPr lang="cs-CZ" sz="1600" dirty="0"/>
              <a:t>Projevily se nevýhody výběrové evidence spisů – příliš </a:t>
            </a:r>
            <a:r>
              <a:rPr lang="cs-CZ" sz="1600" dirty="0" smtClean="0"/>
              <a:t>subjektivní </a:t>
            </a:r>
            <a:r>
              <a:rPr lang="cs-CZ" sz="1600" dirty="0"/>
              <a:t>hlediska, kartotéčního vedení záznamových listů (průvodek), desetinného spisového plánu, odlišného od často se měnící organizační struktury úřadu, decentralizace spisovny na referenty, tak často </a:t>
            </a:r>
            <a:r>
              <a:rPr lang="cs-CZ" sz="1600" dirty="0" err="1" smtClean="0"/>
              <a:t>fluktující</a:t>
            </a:r>
            <a:endParaRPr lang="cs-CZ" sz="1600" dirty="0"/>
          </a:p>
          <a:p>
            <a:pPr lvl="2"/>
            <a:r>
              <a:rPr lang="cs-CZ" sz="1600" dirty="0"/>
              <a:t>Jediným schůdným východiskem ve spisové službě u národních výborů návrat aspoň k částečné aplikaci již dříve známých a osvědčených kancelářských a registraturních systémů, jejichž základem je samostatnost kancelářských a registraturních prací, spisové centralizace a knižní </a:t>
            </a:r>
            <a:r>
              <a:rPr lang="cs-CZ" sz="1600" dirty="0" smtClean="0"/>
              <a:t>evidence</a:t>
            </a:r>
            <a:endParaRPr lang="cs-CZ" sz="1600" dirty="0"/>
          </a:p>
          <a:p>
            <a:pPr lvl="2"/>
            <a:r>
              <a:rPr lang="cs-CZ" sz="1600" dirty="0"/>
              <a:t>Chyběl pozitivní vztah správních zaměstnanců k správním </a:t>
            </a:r>
            <a:r>
              <a:rPr lang="cs-CZ" sz="1600" dirty="0" smtClean="0"/>
              <a:t>spisům</a:t>
            </a:r>
          </a:p>
          <a:p>
            <a:pPr marL="914400" lvl="2" indent="0">
              <a:buNone/>
            </a:pPr>
            <a:endParaRPr lang="cs-CZ" sz="1600" dirty="0" smtClean="0"/>
          </a:p>
          <a:p>
            <a:pPr lvl="1"/>
            <a:r>
              <a:rPr lang="cs-CZ" sz="1600" dirty="0" smtClean="0"/>
              <a:t>V 50. letech docházelo k vydávání řady směrnic  o spisové službě. Některé měly výraznější dopady</a:t>
            </a:r>
          </a:p>
          <a:p>
            <a:pPr lvl="2"/>
            <a:r>
              <a:rPr lang="cs-CZ" sz="1600" dirty="0" smtClean="0"/>
              <a:t>Směrnice pro spisovou manipulaci u výkonných orgánů národních výborů</a:t>
            </a:r>
          </a:p>
          <a:p>
            <a:pPr lvl="1"/>
            <a:endParaRPr lang="cs-CZ" sz="1400" dirty="0" smtClean="0"/>
          </a:p>
        </p:txBody>
      </p:sp>
    </p:spTree>
    <p:extLst>
      <p:ext uri="{BB962C8B-B14F-4D97-AF65-F5344CB8AC3E}">
        <p14:creationId xmlns:p14="http://schemas.microsoft.com/office/powerpoint/2010/main" val="2429374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15/21</a:t>
            </a:r>
            <a:endParaRPr lang="cs-CZ" sz="1800" dirty="0"/>
          </a:p>
        </p:txBody>
      </p:sp>
      <p:sp>
        <p:nvSpPr>
          <p:cNvPr id="3" name="Zástupný symbol pro obsah 2"/>
          <p:cNvSpPr>
            <a:spLocks noGrp="1"/>
          </p:cNvSpPr>
          <p:nvPr>
            <p:ph idx="1"/>
          </p:nvPr>
        </p:nvSpPr>
        <p:spPr/>
        <p:txBody>
          <a:bodyPr>
            <a:normAutofit lnSpcReduction="10000"/>
          </a:bodyPr>
          <a:lstStyle/>
          <a:p>
            <a:pPr lvl="1"/>
            <a:r>
              <a:rPr lang="cs-CZ" sz="1600" dirty="0"/>
              <a:t>Praxi však doprovázela řada nedostatků. </a:t>
            </a:r>
          </a:p>
          <a:p>
            <a:pPr lvl="2"/>
            <a:r>
              <a:rPr lang="cs-CZ" sz="1600" dirty="0"/>
              <a:t>Zavedení spisových plánů a vedení evidencí vyžadovalo zapracované a znalé zaměstnance, kterých se nedostávalo. Pod rouškou „odstranění byrokracie“ zejména ve druhé polovině 50. let docházelo k destrukci spisové služby, a tím k následnému paradoxnímu </a:t>
            </a:r>
            <a:r>
              <a:rPr lang="cs-CZ" sz="1600" dirty="0" smtClean="0"/>
              <a:t>nárůstu </a:t>
            </a:r>
            <a:r>
              <a:rPr lang="cs-CZ" sz="1600" dirty="0"/>
              <a:t>byrokracie  projevujícímu se např. zbytečným vznikem a zakládání kopií dokumentů.</a:t>
            </a:r>
          </a:p>
          <a:p>
            <a:pPr lvl="2"/>
            <a:r>
              <a:rPr lang="cs-CZ" sz="1600" dirty="0"/>
              <a:t>Postupně celá evidence degenerovala pouze na podací protokol, rejstříky byly rušeny, rušeno bylo ukládání podle spisových plánům upřednostňovalo se primitivní řazení podle čísel jednacích</a:t>
            </a:r>
          </a:p>
          <a:p>
            <a:pPr lvl="2"/>
            <a:r>
              <a:rPr lang="cs-CZ" sz="1600" dirty="0"/>
              <a:t>Situace se stávala neúnosnou. Proto Státní komise pro řízení a organizaci vydala v roce 1965 „Rámcové zásady pro organizaci spisové služby“.</a:t>
            </a:r>
          </a:p>
          <a:p>
            <a:pPr lvl="1"/>
            <a:endParaRPr lang="cs-CZ" sz="1600" dirty="0" smtClean="0"/>
          </a:p>
          <a:p>
            <a:pPr lvl="1"/>
            <a:r>
              <a:rPr lang="cs-CZ" sz="1600" dirty="0" smtClean="0"/>
              <a:t>Spisové </a:t>
            </a:r>
            <a:r>
              <a:rPr lang="cs-CZ" sz="1600" dirty="0"/>
              <a:t>řády byly vydávány v období po znárodnění i u socialistických podniků. Systémově od roku 1956 ( vydána </a:t>
            </a:r>
            <a:r>
              <a:rPr lang="cs-CZ" altLang="cs-CZ" sz="1600" dirty="0"/>
              <a:t>vyhláška ministra vnitra  č. 153/1956 </a:t>
            </a:r>
            <a:r>
              <a:rPr lang="cs-CZ" altLang="cs-CZ" sz="1600" dirty="0" err="1"/>
              <a:t>Ú.l</a:t>
            </a:r>
            <a:r>
              <a:rPr lang="cs-CZ" altLang="cs-CZ" sz="1600" dirty="0"/>
              <a:t>., o archivech hospodářských a rozpočtových organizací)</a:t>
            </a:r>
          </a:p>
          <a:p>
            <a:pPr lvl="2"/>
            <a:r>
              <a:rPr lang="cs-CZ" altLang="cs-CZ" sz="1600" dirty="0"/>
              <a:t>Výrazný posun nastal až po vydání resortních skartačních rejstříků.</a:t>
            </a:r>
          </a:p>
          <a:p>
            <a:pPr lvl="2"/>
            <a:r>
              <a:rPr lang="cs-CZ" altLang="cs-CZ" sz="1600" dirty="0"/>
              <a:t>Vydávané skartační plány ve většině případů neobsahovaly spisové značky, které se v této sféře neujaly</a:t>
            </a:r>
          </a:p>
          <a:p>
            <a:pPr marL="0" indent="0">
              <a:buNone/>
            </a:pPr>
            <a:endParaRPr lang="cs-CZ" dirty="0"/>
          </a:p>
        </p:txBody>
      </p:sp>
    </p:spTree>
    <p:extLst>
      <p:ext uri="{BB962C8B-B14F-4D97-AF65-F5344CB8AC3E}">
        <p14:creationId xmlns:p14="http://schemas.microsoft.com/office/powerpoint/2010/main" val="2682756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století</a:t>
            </a:r>
            <a:br>
              <a:rPr lang="cs-CZ" sz="1800" dirty="0">
                <a:solidFill>
                  <a:srgbClr val="FF0000"/>
                </a:solidFill>
              </a:rPr>
            </a:br>
            <a:r>
              <a:rPr lang="cs-CZ" sz="1600" dirty="0" smtClean="0">
                <a:solidFill>
                  <a:srgbClr val="FF0000"/>
                </a:solidFill>
              </a:rPr>
              <a:t>16/21</a:t>
            </a:r>
            <a:endParaRPr lang="cs-CZ" sz="1600" dirty="0"/>
          </a:p>
        </p:txBody>
      </p:sp>
      <p:sp>
        <p:nvSpPr>
          <p:cNvPr id="3" name="Zástupný symbol pro obsah 2"/>
          <p:cNvSpPr>
            <a:spLocks noGrp="1"/>
          </p:cNvSpPr>
          <p:nvPr>
            <p:ph idx="1"/>
          </p:nvPr>
        </p:nvSpPr>
        <p:spPr/>
        <p:txBody>
          <a:bodyPr>
            <a:normAutofit lnSpcReduction="10000"/>
          </a:bodyPr>
          <a:lstStyle/>
          <a:p>
            <a:pPr marL="457200" lvl="1" indent="0">
              <a:buNone/>
            </a:pPr>
            <a:endParaRPr lang="cs-CZ" altLang="cs-CZ" sz="1600" dirty="0" smtClean="0"/>
          </a:p>
          <a:p>
            <a:pPr lvl="1"/>
            <a:r>
              <a:rPr lang="cs-CZ" sz="1600" b="1" dirty="0"/>
              <a:t>Dne 13. 7. 1956 byla vydána vyhláška ministra vnitra č. 153/1956 Ú. l., o archivech hospodářských a rozpočtových </a:t>
            </a:r>
            <a:r>
              <a:rPr lang="cs-CZ" sz="1600" b="1" dirty="0" smtClean="0"/>
              <a:t>organizací</a:t>
            </a:r>
            <a:endParaRPr lang="cs-CZ" sz="1600" b="1" dirty="0"/>
          </a:p>
          <a:p>
            <a:pPr lvl="2"/>
            <a:r>
              <a:rPr lang="cs-CZ" sz="1600" dirty="0"/>
              <a:t>Vyhláška nabyla účinnost 31. července 1956. </a:t>
            </a:r>
          </a:p>
          <a:p>
            <a:pPr lvl="2"/>
            <a:r>
              <a:rPr lang="cs-CZ" sz="1600" dirty="0"/>
              <a:t>Pro podnikové archivnictví se jednalo o velice důležitý legislativní dokument. </a:t>
            </a:r>
          </a:p>
          <a:p>
            <a:pPr lvl="3">
              <a:buFont typeface="Wingdings" panose="05000000000000000000" pitchFamily="2" charset="2"/>
              <a:buChar char="Ø"/>
            </a:pPr>
            <a:r>
              <a:rPr lang="cs-CZ" sz="1600" dirty="0"/>
              <a:t>V § 2 odst. 1 vyhlášky bylo stanoveno, že všechny podniky zřídí do 31. prosince 1956 podnikové archivy. Podniky, kde archivy byly již zřízeny, musely ve stejné lhůtě provést reorganizaci podle této vyhlášky. </a:t>
            </a:r>
          </a:p>
          <a:p>
            <a:pPr lvl="3">
              <a:buFont typeface="Wingdings" panose="05000000000000000000" pitchFamily="2" charset="2"/>
              <a:buChar char="Ø"/>
            </a:pPr>
            <a:r>
              <a:rPr lang="cs-CZ" sz="1600" dirty="0"/>
              <a:t>V § 3 vyhlášky bylo stanoveno, že v podnikovém archivu je soustředěn všechen archivní materiál vzniklý z činnosti podniku i jeho právních předchůdců. </a:t>
            </a:r>
          </a:p>
          <a:p>
            <a:pPr lvl="3">
              <a:buFont typeface="Wingdings" panose="05000000000000000000" pitchFamily="2" charset="2"/>
              <a:buChar char="Ø"/>
            </a:pPr>
            <a:r>
              <a:rPr lang="cs-CZ" sz="1600" dirty="0"/>
              <a:t>Dle § 4 odst. 1 vyhlášky bylo nutné materiál podnikových archivů umístit odděleně od písemností spisovny a účetního archivu a zabezpečit před ztrátou, odcizením, poškozením nebo zničením. </a:t>
            </a:r>
          </a:p>
          <a:p>
            <a:pPr lvl="3">
              <a:buFont typeface="Wingdings" panose="05000000000000000000" pitchFamily="2" charset="2"/>
              <a:buChar char="Ø"/>
            </a:pPr>
            <a:r>
              <a:rPr lang="cs-CZ" sz="1600" dirty="0"/>
              <a:t>Na základě vyhlášky došlo k vytvoření funkcí podnikových archivářů (§ 6,7). </a:t>
            </a:r>
          </a:p>
          <a:p>
            <a:pPr lvl="3">
              <a:buFont typeface="Wingdings" panose="05000000000000000000" pitchFamily="2" charset="2"/>
              <a:buChar char="Ø"/>
            </a:pPr>
            <a:r>
              <a:rPr lang="cs-CZ" sz="1600" dirty="0"/>
              <a:t>Ve vyhlášce byla také zajištěna ochrana archivního materiálu při vyřazování (skartaci) písemností. </a:t>
            </a:r>
          </a:p>
          <a:p>
            <a:pPr lvl="1"/>
            <a:endParaRPr lang="cs-CZ" sz="1600" b="1" dirty="0"/>
          </a:p>
          <a:p>
            <a:pPr lvl="1"/>
            <a:endParaRPr lang="cs-CZ" altLang="cs-CZ" sz="1600" dirty="0" smtClean="0"/>
          </a:p>
          <a:p>
            <a:pPr lvl="1"/>
            <a:endParaRPr lang="cs-CZ" altLang="cs-CZ" sz="1600" dirty="0"/>
          </a:p>
          <a:p>
            <a:endParaRPr lang="cs-CZ" sz="1600" dirty="0"/>
          </a:p>
        </p:txBody>
      </p:sp>
    </p:spTree>
    <p:extLst>
      <p:ext uri="{BB962C8B-B14F-4D97-AF65-F5344CB8AC3E}">
        <p14:creationId xmlns:p14="http://schemas.microsoft.com/office/powerpoint/2010/main" val="21833595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století</a:t>
            </a:r>
            <a:br>
              <a:rPr lang="cs-CZ" sz="1800" dirty="0">
                <a:solidFill>
                  <a:srgbClr val="FF0000"/>
                </a:solidFill>
              </a:rPr>
            </a:br>
            <a:r>
              <a:rPr lang="cs-CZ" sz="1600" dirty="0" smtClean="0">
                <a:solidFill>
                  <a:srgbClr val="FF0000"/>
                </a:solidFill>
              </a:rPr>
              <a:t>17/21</a:t>
            </a:r>
            <a:endParaRPr lang="cs-CZ" sz="1800" dirty="0"/>
          </a:p>
        </p:txBody>
      </p:sp>
      <p:sp>
        <p:nvSpPr>
          <p:cNvPr id="3" name="Zástupný symbol pro obsah 2"/>
          <p:cNvSpPr>
            <a:spLocks noGrp="1"/>
          </p:cNvSpPr>
          <p:nvPr>
            <p:ph idx="1"/>
          </p:nvPr>
        </p:nvSpPr>
        <p:spPr/>
        <p:txBody>
          <a:bodyPr>
            <a:normAutofit fontScale="92500" lnSpcReduction="20000"/>
          </a:bodyPr>
          <a:lstStyle/>
          <a:p>
            <a:pPr marL="457200" lvl="1" indent="0">
              <a:buNone/>
            </a:pPr>
            <a:r>
              <a:rPr lang="cs-CZ" sz="1600" dirty="0" smtClean="0"/>
              <a:t> </a:t>
            </a:r>
          </a:p>
          <a:p>
            <a:pPr lvl="3">
              <a:buFont typeface="Wingdings" panose="05000000000000000000" pitchFamily="2" charset="2"/>
              <a:buChar char="Ø"/>
            </a:pPr>
            <a:r>
              <a:rPr lang="cs-CZ" sz="1700" dirty="0" smtClean="0"/>
              <a:t>V </a:t>
            </a:r>
            <a:r>
              <a:rPr lang="cs-CZ" sz="1700" dirty="0"/>
              <a:t>§ 12 vyhlášky bylo stanoveno, že před každým vyřazováním písemností byly podniky a rozpočtové organisace povinny zaslat návrh na vyřazení písemností (čl. 1 odst. 6 vyhlášky ministerstva vnitra č. 62/1953 Ú. l., o zásadách pro vyřazování [skartaci] písemností), příslušnému archivnímu oddělení krajské správy ministerstva vnitra. Při odevzdání vyřazeného materiálu do sběru potvrdil vedoucí podniku (rozpočtové organisace) nebo podnikový archivář písemně Sběrným surovinám, národnímu podniku, že materiál byl vyřazen podle zásad vyhlášky č. 62/1953 Ú. l. a resortních směrnic vydaných podle této vyhlášky, a odborně prohlédnut příslušnými orgány ministerstva vnitra. Bez tohoto potvrzení nesměly Sběrné suroviny, národní podnik, materiál převzít. </a:t>
            </a:r>
            <a:endParaRPr lang="cs-CZ" sz="1700" dirty="0" smtClean="0"/>
          </a:p>
          <a:p>
            <a:pPr lvl="3">
              <a:buFont typeface="Wingdings" panose="05000000000000000000" pitchFamily="2" charset="2"/>
              <a:buChar char="Ø"/>
            </a:pPr>
            <a:endParaRPr lang="cs-CZ" sz="1700" dirty="0"/>
          </a:p>
          <a:p>
            <a:pPr lvl="1"/>
            <a:endParaRPr lang="cs-CZ" sz="1700" dirty="0"/>
          </a:p>
          <a:p>
            <a:pPr lvl="1"/>
            <a:r>
              <a:rPr lang="cs-CZ" sz="1700" dirty="0"/>
              <a:t>Spisové řády byly vydávány v období po znárodnění i u socialistických podniků. Systémově od roku 1956 ( vydána </a:t>
            </a:r>
            <a:r>
              <a:rPr lang="cs-CZ" altLang="cs-CZ" sz="1700" dirty="0"/>
              <a:t>vyhláška ministra vnitra  č. 153/1956 </a:t>
            </a:r>
            <a:r>
              <a:rPr lang="cs-CZ" altLang="cs-CZ" sz="1700" dirty="0" err="1"/>
              <a:t>Ú.l</a:t>
            </a:r>
            <a:r>
              <a:rPr lang="cs-CZ" altLang="cs-CZ" sz="1700" dirty="0"/>
              <a:t>., o archivech hospodářských a rozpočtových organizací)</a:t>
            </a:r>
          </a:p>
          <a:p>
            <a:pPr lvl="2"/>
            <a:r>
              <a:rPr lang="cs-CZ" altLang="cs-CZ" sz="1700" dirty="0"/>
              <a:t>Výrazný posun nastal až po vydání resortních skartačních rejstříků.</a:t>
            </a:r>
          </a:p>
          <a:p>
            <a:pPr lvl="2"/>
            <a:r>
              <a:rPr lang="cs-CZ" altLang="cs-CZ" sz="1700" dirty="0"/>
              <a:t>Vydávané skartační plány ve většině případů neobsahovaly spisové značky, které se v této sféře neujaly</a:t>
            </a:r>
          </a:p>
          <a:p>
            <a:pPr marL="1371600" lvl="3" indent="0">
              <a:buNone/>
            </a:pPr>
            <a:endParaRPr lang="cs-CZ" sz="1600" dirty="0"/>
          </a:p>
          <a:p>
            <a:pPr lvl="1"/>
            <a:endParaRPr lang="cs-CZ" sz="1600" dirty="0"/>
          </a:p>
          <a:p>
            <a:endParaRPr lang="cs-CZ" sz="1600" dirty="0"/>
          </a:p>
        </p:txBody>
      </p:sp>
    </p:spTree>
    <p:extLst>
      <p:ext uri="{BB962C8B-B14F-4D97-AF65-F5344CB8AC3E}">
        <p14:creationId xmlns:p14="http://schemas.microsoft.com/office/powerpoint/2010/main" val="8575853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18/21</a:t>
            </a:r>
            <a:endParaRPr lang="cs-CZ" sz="1800" dirty="0"/>
          </a:p>
        </p:txBody>
      </p:sp>
      <p:sp>
        <p:nvSpPr>
          <p:cNvPr id="3" name="Zástupný symbol pro obsah 2"/>
          <p:cNvSpPr>
            <a:spLocks noGrp="1"/>
          </p:cNvSpPr>
          <p:nvPr>
            <p:ph idx="1"/>
          </p:nvPr>
        </p:nvSpPr>
        <p:spPr/>
        <p:txBody>
          <a:bodyPr>
            <a:normAutofit/>
          </a:bodyPr>
          <a:lstStyle/>
          <a:p>
            <a:pPr lvl="2"/>
            <a:endParaRPr lang="cs-CZ" sz="1000" dirty="0"/>
          </a:p>
          <a:p>
            <a:pPr lvl="1"/>
            <a:r>
              <a:rPr lang="cs-CZ" sz="1600" dirty="0"/>
              <a:t>V roce 1970 byl pro Ministerstvo vnitra ČSR vypracován návrh na vydání obecně závazného předpisu o spisové službě. Celý soubor předpisů nové archivní legislativy nabyl účinnosti 1. ledna 1975, ovšem spisová služba byla řešena jen zcela vágně</a:t>
            </a:r>
            <a:r>
              <a:rPr lang="cs-CZ" sz="1600" dirty="0" smtClean="0"/>
              <a:t>.</a:t>
            </a:r>
          </a:p>
          <a:p>
            <a:pPr marL="457200" lvl="1" indent="0">
              <a:buNone/>
            </a:pPr>
            <a:endParaRPr lang="cs-CZ" sz="1600" dirty="0" smtClean="0"/>
          </a:p>
          <a:p>
            <a:pPr lvl="1"/>
            <a:r>
              <a:rPr lang="cs-CZ" sz="1600" dirty="0" smtClean="0"/>
              <a:t>Zákon č. 97/1974 Sb., o archivnictví</a:t>
            </a:r>
          </a:p>
          <a:p>
            <a:pPr lvl="2"/>
            <a:r>
              <a:rPr lang="cs-CZ" sz="1600" dirty="0" smtClean="0"/>
              <a:t>Nařizoval, že </a:t>
            </a:r>
            <a:r>
              <a:rPr lang="cs-CZ" sz="1600" i="1" dirty="0" smtClean="0"/>
              <a:t>státní orgány a socialistické organizace zajišťují odbornou správu písemností, které vznikly z jejich činnosti, popřípadě z činnosti jejich předchůdců (včetně písemností došlých), a dbají o řádnou spisovou evidenci, o účelné a bezpečné uložení písemností a o jejich řádné vyřazování ve skartačním řízení (§ 6 odst. 1)</a:t>
            </a:r>
          </a:p>
          <a:p>
            <a:pPr lvl="2"/>
            <a:r>
              <a:rPr lang="cs-CZ" sz="1600" dirty="0" smtClean="0"/>
              <a:t>Obsahoval již ustanovení o pokutách, které však nebylo prakticky použitelné</a:t>
            </a:r>
          </a:p>
        </p:txBody>
      </p:sp>
    </p:spTree>
    <p:extLst>
      <p:ext uri="{BB962C8B-B14F-4D97-AF65-F5344CB8AC3E}">
        <p14:creationId xmlns:p14="http://schemas.microsoft.com/office/powerpoint/2010/main" val="18860539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19/21</a:t>
            </a:r>
            <a:endParaRPr lang="cs-CZ" sz="1800" dirty="0"/>
          </a:p>
        </p:txBody>
      </p:sp>
      <p:sp>
        <p:nvSpPr>
          <p:cNvPr id="3" name="Zástupný symbol pro obsah 2"/>
          <p:cNvSpPr>
            <a:spLocks noGrp="1"/>
          </p:cNvSpPr>
          <p:nvPr>
            <p:ph idx="1"/>
          </p:nvPr>
        </p:nvSpPr>
        <p:spPr>
          <a:xfrm>
            <a:off x="457200" y="1600200"/>
            <a:ext cx="8229600" cy="4997152"/>
          </a:xfrm>
        </p:spPr>
        <p:txBody>
          <a:bodyPr>
            <a:normAutofit/>
          </a:bodyPr>
          <a:lstStyle/>
          <a:p>
            <a:pPr lvl="2"/>
            <a:r>
              <a:rPr lang="cs-CZ" sz="1600" dirty="0"/>
              <a:t>Výrazněji upravoval oblast vyřazování dokumentů, a to i prováděcím právním předpisem (vyhláška č. 117/1974 Sb., kterou se stanoví kritéria pro posuzování písemností jako archiválií a podrobnosti skartačního řízení). Vyhláška:</a:t>
            </a:r>
          </a:p>
          <a:p>
            <a:pPr lvl="3"/>
            <a:r>
              <a:rPr lang="cs-CZ" sz="1600" dirty="0"/>
              <a:t>Stanovila kritéria pro posuzování dokumentů</a:t>
            </a:r>
          </a:p>
          <a:p>
            <a:pPr lvl="3"/>
            <a:r>
              <a:rPr lang="cs-CZ" sz="1600" dirty="0"/>
              <a:t>Povinnost provádět skartační řízení</a:t>
            </a:r>
          </a:p>
          <a:p>
            <a:pPr lvl="3"/>
            <a:r>
              <a:rPr lang="cs-CZ" sz="1600" dirty="0"/>
              <a:t>Vydat skartační řád (vnitřní předpis pro vyřazování dokumentů)</a:t>
            </a:r>
          </a:p>
          <a:p>
            <a:pPr lvl="3"/>
            <a:r>
              <a:rPr lang="cs-CZ" sz="1600" dirty="0"/>
              <a:t>Vydat skartační </a:t>
            </a:r>
            <a:r>
              <a:rPr lang="cs-CZ" sz="1600" dirty="0" smtClean="0"/>
              <a:t>plán, </a:t>
            </a:r>
            <a:r>
              <a:rPr lang="cs-CZ" sz="1600" i="1" dirty="0"/>
              <a:t>který obsahuje v souladu se spisovým plánem popřípadě s jiným plánem  uspořádání písemností, skartační lhůty pro jednotlivé druhy písemností, pokud nejsou stanoveny zvláštními předpisy, jakož i skartační znaky A,V,S pro </a:t>
            </a:r>
            <a:r>
              <a:rPr lang="cs-CZ" sz="1600" i="1" dirty="0" smtClean="0"/>
              <a:t>písemnosti</a:t>
            </a:r>
          </a:p>
          <a:p>
            <a:pPr marL="1371600" lvl="3" indent="0">
              <a:buNone/>
            </a:pPr>
            <a:endParaRPr lang="cs-CZ" sz="1600" i="1" dirty="0" smtClean="0"/>
          </a:p>
          <a:p>
            <a:pPr lvl="1"/>
            <a:r>
              <a:rPr lang="cs-CZ" sz="1600" dirty="0"/>
              <a:t>Spisové plány byly používány nepatrně, místo nich se rozmohly skartační rejstříky (abecedně seřazené druhy </a:t>
            </a:r>
            <a:r>
              <a:rPr lang="cs-CZ" sz="1600" dirty="0" smtClean="0"/>
              <a:t>dokumentů</a:t>
            </a:r>
          </a:p>
          <a:p>
            <a:pPr marL="457200" lvl="1" indent="0">
              <a:buNone/>
            </a:pPr>
            <a:endParaRPr lang="cs-CZ" sz="1600" dirty="0" smtClean="0"/>
          </a:p>
          <a:p>
            <a:pPr lvl="1"/>
            <a:r>
              <a:rPr lang="cs-CZ" sz="1600" dirty="0"/>
              <a:t>Většina úřadů i podniků ukládala podle čísel </a:t>
            </a:r>
            <a:r>
              <a:rPr lang="cs-CZ" sz="1600" dirty="0" smtClean="0"/>
              <a:t>jednacích</a:t>
            </a:r>
          </a:p>
          <a:p>
            <a:pPr marL="457200" lvl="1" indent="0">
              <a:buNone/>
            </a:pPr>
            <a:endParaRPr lang="cs-CZ" sz="1600" dirty="0" smtClean="0"/>
          </a:p>
          <a:p>
            <a:pPr lvl="1"/>
            <a:r>
              <a:rPr lang="cs-CZ" sz="1600" dirty="0"/>
              <a:t>Podací deník degeneroval do knih „došlé a odeslané pošty“</a:t>
            </a:r>
          </a:p>
          <a:p>
            <a:pPr lvl="1"/>
            <a:endParaRPr lang="cs-CZ" sz="1600" dirty="0"/>
          </a:p>
          <a:p>
            <a:pPr marL="457200" lvl="1" indent="0">
              <a:buNone/>
            </a:pPr>
            <a:endParaRPr lang="cs-CZ" sz="1600" dirty="0"/>
          </a:p>
          <a:p>
            <a:pPr lvl="1"/>
            <a:endParaRPr lang="cs-CZ" sz="1600" dirty="0"/>
          </a:p>
          <a:p>
            <a:pPr lvl="3"/>
            <a:endParaRPr lang="cs-CZ" sz="1600" i="1" dirty="0" smtClean="0"/>
          </a:p>
          <a:p>
            <a:pPr lvl="3"/>
            <a:endParaRPr lang="cs-CZ" sz="1600" i="1" dirty="0" smtClean="0"/>
          </a:p>
          <a:p>
            <a:pPr marL="0" indent="0">
              <a:buNone/>
            </a:pPr>
            <a:endParaRPr lang="cs-CZ" sz="1600" dirty="0"/>
          </a:p>
        </p:txBody>
      </p:sp>
    </p:spTree>
    <p:extLst>
      <p:ext uri="{BB962C8B-B14F-4D97-AF65-F5344CB8AC3E}">
        <p14:creationId xmlns:p14="http://schemas.microsoft.com/office/powerpoint/2010/main" val="21268579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20/21</a:t>
            </a:r>
            <a:endParaRPr lang="cs-CZ" sz="1800" dirty="0"/>
          </a:p>
        </p:txBody>
      </p:sp>
      <p:sp>
        <p:nvSpPr>
          <p:cNvPr id="3" name="Zástupný symbol pro obsah 2"/>
          <p:cNvSpPr>
            <a:spLocks noGrp="1"/>
          </p:cNvSpPr>
          <p:nvPr>
            <p:ph idx="1"/>
          </p:nvPr>
        </p:nvSpPr>
        <p:spPr/>
        <p:txBody>
          <a:bodyPr>
            <a:normAutofit fontScale="25000" lnSpcReduction="20000"/>
          </a:bodyPr>
          <a:lstStyle/>
          <a:p>
            <a:pPr marL="457200" lvl="1" indent="0">
              <a:buNone/>
            </a:pPr>
            <a:endParaRPr lang="cs-CZ" sz="6400" dirty="0"/>
          </a:p>
          <a:p>
            <a:pPr marL="457200" lvl="1" indent="0">
              <a:buNone/>
            </a:pPr>
            <a:endParaRPr lang="cs-CZ" sz="6400" dirty="0"/>
          </a:p>
          <a:p>
            <a:pPr lvl="1"/>
            <a:r>
              <a:rPr lang="cs-CZ" sz="6400" dirty="0"/>
              <a:t>Některé rezorty vydaly směrnice s celostátní působností, které většinou na různé úrovni řešily problematiku spisové služby řízených organizací</a:t>
            </a:r>
          </a:p>
          <a:p>
            <a:pPr lvl="1"/>
            <a:endParaRPr lang="cs-CZ" sz="6400" dirty="0" smtClean="0"/>
          </a:p>
          <a:p>
            <a:pPr lvl="1"/>
            <a:r>
              <a:rPr lang="cs-CZ" sz="6400" dirty="0" smtClean="0"/>
              <a:t>Pozitivní </a:t>
            </a:r>
            <a:r>
              <a:rPr lang="cs-CZ" sz="6400" dirty="0"/>
              <a:t>byly dva předpisy pro spisovou službu národních výborů</a:t>
            </a:r>
          </a:p>
          <a:p>
            <a:pPr lvl="2"/>
            <a:r>
              <a:rPr lang="cs-CZ" sz="6400" dirty="0"/>
              <a:t>Instrukce ministerstva vnitra České socialistické republiky č. 6/1976 Ústředního věstníku ČSR, skartační řád pro národní </a:t>
            </a:r>
            <a:r>
              <a:rPr lang="cs-CZ" sz="6400" dirty="0" smtClean="0"/>
              <a:t>výbory</a:t>
            </a:r>
          </a:p>
          <a:p>
            <a:pPr lvl="3"/>
            <a:r>
              <a:rPr lang="cs-CZ" sz="6400" dirty="0" smtClean="0"/>
              <a:t>Instrukce obsahovala  i abecední rejstřík s odkazem na příslušný spisový znak – nový i předchozí.</a:t>
            </a:r>
          </a:p>
          <a:p>
            <a:pPr lvl="3"/>
            <a:r>
              <a:rPr lang="cs-CZ" sz="6400" dirty="0" smtClean="0"/>
              <a:t>Byly  uveřejněny i vzory  průvodního dopisu ke skartačnímu návrhu a seznam navrhovaných dokumentů a vzor protokolu o skartačním řízení, který mohl obsahovat i zjištění o stavu spisovny</a:t>
            </a:r>
          </a:p>
          <a:p>
            <a:pPr lvl="3"/>
            <a:r>
              <a:rPr lang="cs-CZ" sz="6400" dirty="0" smtClean="0"/>
              <a:t>Obsahovala postup skartačního řízení</a:t>
            </a:r>
          </a:p>
          <a:p>
            <a:pPr lvl="3"/>
            <a:r>
              <a:rPr lang="cs-CZ" sz="6400" dirty="0" smtClean="0"/>
              <a:t>Součástí skartačního řádu byl spisový a skartační plán</a:t>
            </a:r>
            <a:endParaRPr lang="cs-CZ" sz="6400" dirty="0"/>
          </a:p>
          <a:p>
            <a:pPr lvl="2"/>
            <a:r>
              <a:rPr lang="cs-CZ" sz="6400" dirty="0"/>
              <a:t>Instrukce ministerstva vnitra České socialistické republiky č. 14/1976 Ústředního věstníku ČSR, o spisové službě u národních </a:t>
            </a:r>
            <a:r>
              <a:rPr lang="cs-CZ" sz="6400" dirty="0" smtClean="0"/>
              <a:t>výborů</a:t>
            </a:r>
          </a:p>
          <a:p>
            <a:pPr lvl="3"/>
            <a:r>
              <a:rPr lang="cs-CZ" sz="6400" dirty="0" smtClean="0"/>
              <a:t>Přinášela vzor podacího razítka, sběrného archu, podacího deníku</a:t>
            </a:r>
          </a:p>
          <a:p>
            <a:pPr lvl="3"/>
            <a:r>
              <a:rPr lang="cs-CZ" sz="6400" dirty="0" smtClean="0"/>
              <a:t>Důraz byl kladen na vedení rejstříku k podacímu deníku od určitého množství dokumentů (nad 1000 spisů ročně)</a:t>
            </a:r>
            <a:endParaRPr lang="cs-CZ" sz="6400" dirty="0"/>
          </a:p>
          <a:p>
            <a:pPr marL="0" indent="0">
              <a:buNone/>
            </a:pPr>
            <a:r>
              <a:rPr lang="cs-CZ" sz="1800" dirty="0" smtClean="0"/>
              <a:t/>
            </a:r>
            <a:br>
              <a:rPr lang="cs-CZ" sz="1800" dirty="0" smtClean="0"/>
            </a:br>
            <a:endParaRPr lang="cs-CZ" sz="1600" dirty="0"/>
          </a:p>
        </p:txBody>
      </p:sp>
    </p:spTree>
    <p:extLst>
      <p:ext uri="{BB962C8B-B14F-4D97-AF65-F5344CB8AC3E}">
        <p14:creationId xmlns:p14="http://schemas.microsoft.com/office/powerpoint/2010/main" val="32906139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sz="1800" dirty="0">
                <a:solidFill>
                  <a:srgbClr val="FF0000"/>
                </a:solidFill>
              </a:rPr>
              <a:t>Vývoj spisové služby – vývoj – 20. </a:t>
            </a:r>
            <a:r>
              <a:rPr lang="cs-CZ" sz="1800" dirty="0" smtClean="0">
                <a:solidFill>
                  <a:srgbClr val="FF0000"/>
                </a:solidFill>
              </a:rPr>
              <a:t>století</a:t>
            </a:r>
            <a:br>
              <a:rPr lang="cs-CZ" sz="1800" dirty="0" smtClean="0">
                <a:solidFill>
                  <a:srgbClr val="FF0000"/>
                </a:solidFill>
              </a:rPr>
            </a:br>
            <a:r>
              <a:rPr lang="cs-CZ" sz="1600" dirty="0" smtClean="0">
                <a:solidFill>
                  <a:srgbClr val="FF0000"/>
                </a:solidFill>
              </a:rPr>
              <a:t>21/21</a:t>
            </a:r>
            <a:endParaRPr lang="cs-CZ" sz="1800" dirty="0"/>
          </a:p>
        </p:txBody>
      </p:sp>
      <p:sp>
        <p:nvSpPr>
          <p:cNvPr id="3" name="Zástupný symbol pro obsah 2"/>
          <p:cNvSpPr>
            <a:spLocks noGrp="1"/>
          </p:cNvSpPr>
          <p:nvPr>
            <p:ph idx="1"/>
          </p:nvPr>
        </p:nvSpPr>
        <p:spPr/>
        <p:txBody>
          <a:bodyPr>
            <a:normAutofit/>
          </a:bodyPr>
          <a:lstStyle/>
          <a:p>
            <a:pPr lvl="3"/>
            <a:endParaRPr lang="cs-CZ" sz="600" dirty="0"/>
          </a:p>
          <a:p>
            <a:pPr lvl="1"/>
            <a:r>
              <a:rPr lang="cs-CZ" sz="1600" dirty="0"/>
              <a:t>Novým předpisem, zahrnujícím poprvé v historii archivnictví i spisovou službu, se stal zákon č. 499/2004 Sb., o archivnictví a spisové službě a o změně některých zákonů.</a:t>
            </a:r>
          </a:p>
          <a:p>
            <a:pPr marL="0" indent="0">
              <a:buNone/>
            </a:pPr>
            <a:endParaRPr lang="cs-CZ" sz="1600" dirty="0" smtClean="0"/>
          </a:p>
          <a:p>
            <a:pPr marL="0" indent="0">
              <a:buNone/>
            </a:pPr>
            <a:endParaRPr lang="cs-CZ" sz="1600" dirty="0"/>
          </a:p>
          <a:p>
            <a:pPr marL="0" indent="0">
              <a:buNone/>
            </a:pPr>
            <a:endParaRPr lang="cs-CZ" sz="1600" dirty="0" smtClean="0"/>
          </a:p>
          <a:p>
            <a:pPr marL="0" indent="0">
              <a:buNone/>
            </a:pPr>
            <a:r>
              <a:rPr lang="cs-CZ" sz="1800" dirty="0" smtClean="0"/>
              <a:t>I </a:t>
            </a:r>
            <a:r>
              <a:rPr lang="cs-CZ" sz="1800" dirty="0"/>
              <a:t>v současné době, při použití výpočetní techniky a digitálních dokumentů, jsou některé prověřené postupy pocházející z 18. a 19. století stále aplikovatelné a vhodné. Principy spisových řádů formulované od 50. let 20. století jsou využívány i v současnosti a vychází z nich i platná právní úprava spisové služby.</a:t>
            </a:r>
          </a:p>
          <a:p>
            <a:pPr marL="0" indent="0">
              <a:buNone/>
            </a:pPr>
            <a:endParaRPr lang="cs-CZ" sz="1600" dirty="0"/>
          </a:p>
        </p:txBody>
      </p:sp>
    </p:spTree>
    <p:extLst>
      <p:ext uri="{BB962C8B-B14F-4D97-AF65-F5344CB8AC3E}">
        <p14:creationId xmlns:p14="http://schemas.microsoft.com/office/powerpoint/2010/main" val="390995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obecně</a:t>
            </a:r>
            <a:br>
              <a:rPr lang="cs-CZ" sz="1800" dirty="0" smtClean="0">
                <a:solidFill>
                  <a:srgbClr val="FF0000"/>
                </a:solidFill>
              </a:rPr>
            </a:br>
            <a:r>
              <a:rPr lang="cs-CZ" sz="1600" dirty="0" smtClean="0">
                <a:solidFill>
                  <a:srgbClr val="FF0000"/>
                </a:solidFill>
              </a:rPr>
              <a:t>5/9</a:t>
            </a:r>
            <a:endParaRPr lang="cs-CZ" sz="1800" dirty="0"/>
          </a:p>
        </p:txBody>
      </p:sp>
      <p:sp>
        <p:nvSpPr>
          <p:cNvPr id="3" name="Zástupný symbol pro obsah 2"/>
          <p:cNvSpPr>
            <a:spLocks noGrp="1"/>
          </p:cNvSpPr>
          <p:nvPr>
            <p:ph idx="1"/>
          </p:nvPr>
        </p:nvSpPr>
        <p:spPr/>
        <p:txBody>
          <a:bodyPr>
            <a:normAutofit/>
          </a:bodyPr>
          <a:lstStyle/>
          <a:p>
            <a:pPr marL="914400" lvl="2" indent="0">
              <a:buNone/>
            </a:pPr>
            <a:endParaRPr lang="cs-CZ" sz="1600" dirty="0" smtClean="0"/>
          </a:p>
          <a:p>
            <a:pPr lvl="1"/>
            <a:r>
              <a:rPr lang="cs-CZ" sz="1800" dirty="0" smtClean="0"/>
              <a:t>Řádné zpracovávání a ukládání dokumentů a spisů již při jejich vznikání je také jedním z nejdůležitějších předpokladů dobré práce archiváře. Tam, kde se nedbá na úplné a spolehlivé zachycení všech fází oběhu dokumentů a spisů a kde se pohlíží na vyřízené spisy jako na něco nepotřebné a nedůležité, tam dá archiváři při převzetí archiválií do archivu mnohem větší práci je uvést do použitelného stavu</a:t>
            </a:r>
          </a:p>
          <a:p>
            <a:pPr marL="457200" lvl="1" indent="0">
              <a:buNone/>
            </a:pPr>
            <a:endParaRPr lang="cs-CZ" sz="1800" dirty="0" smtClean="0"/>
          </a:p>
          <a:p>
            <a:pPr lvl="1"/>
            <a:r>
              <a:rPr lang="cs-CZ" sz="1800" dirty="0" smtClean="0"/>
              <a:t>Je velmi důležité, že archiváři mohou aktivně (metodické dohlídky, kontroly) důrazně zasahovat do jednání o principech , výkonu a organizaci spisové služby. Důsledkem je tedy velmi úzká spolupráce mezi původci dokumentů a příslušnými archivy. Péče o vznikající dokumenty a spisy, jejich řádný oběh, vyřizování a ukládání je v podstatě jakousi prevencí archivů.</a:t>
            </a:r>
            <a:endParaRPr lang="cs-CZ" sz="1800" dirty="0"/>
          </a:p>
          <a:p>
            <a:endParaRPr lang="cs-CZ" sz="1800" dirty="0"/>
          </a:p>
        </p:txBody>
      </p:sp>
    </p:spTree>
    <p:extLst>
      <p:ext uri="{BB962C8B-B14F-4D97-AF65-F5344CB8AC3E}">
        <p14:creationId xmlns:p14="http://schemas.microsoft.com/office/powerpoint/2010/main" val="28637295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000" dirty="0">
                <a:solidFill>
                  <a:srgbClr val="FF0000"/>
                </a:solidFill>
              </a:rPr>
              <a:t>Vývoj spisové služby – vývoj – 20. </a:t>
            </a:r>
            <a:r>
              <a:rPr lang="cs-CZ" sz="2000" dirty="0" smtClean="0">
                <a:solidFill>
                  <a:srgbClr val="FF0000"/>
                </a:solidFill>
              </a:rPr>
              <a:t>století</a:t>
            </a:r>
            <a:br>
              <a:rPr lang="cs-CZ" sz="2000" dirty="0" smtClean="0">
                <a:solidFill>
                  <a:srgbClr val="FF0000"/>
                </a:solidFill>
              </a:rPr>
            </a:br>
            <a:r>
              <a:rPr lang="cs-CZ" sz="2000" dirty="0" smtClean="0">
                <a:solidFill>
                  <a:srgbClr val="FF0000"/>
                </a:solidFill>
              </a:rPr>
              <a:t>podnikové archivnictví</a:t>
            </a:r>
            <a:r>
              <a:rPr lang="cs-CZ" dirty="0">
                <a:solidFill>
                  <a:srgbClr val="FF0000"/>
                </a:solidFill>
              </a:rPr>
              <a:t/>
            </a:r>
            <a:br>
              <a:rPr lang="cs-CZ" dirty="0">
                <a:solidFill>
                  <a:srgbClr val="FF0000"/>
                </a:solidFill>
              </a:rPr>
            </a:br>
            <a:endParaRPr lang="cs-CZ" dirty="0"/>
          </a:p>
        </p:txBody>
      </p:sp>
      <p:sp>
        <p:nvSpPr>
          <p:cNvPr id="3" name="Zástupný symbol pro obsah 2"/>
          <p:cNvSpPr>
            <a:spLocks noGrp="1"/>
          </p:cNvSpPr>
          <p:nvPr>
            <p:ph idx="1"/>
          </p:nvPr>
        </p:nvSpPr>
        <p:spPr/>
        <p:txBody>
          <a:bodyPr>
            <a:normAutofit/>
          </a:bodyPr>
          <a:lstStyle/>
          <a:p>
            <a:r>
              <a:rPr lang="cs-CZ" sz="1800" dirty="0"/>
              <a:t>V roce 1953 byla vydána vyhláška MV č. 62/1953 Ú. l. o zásadách pro vyřazování (skartaci) písemností. </a:t>
            </a:r>
            <a:endParaRPr lang="cs-CZ" sz="1800" dirty="0" smtClean="0"/>
          </a:p>
          <a:p>
            <a:pPr lvl="1"/>
            <a:r>
              <a:rPr lang="cs-CZ" sz="1800" dirty="0" smtClean="0"/>
              <a:t>Touto </a:t>
            </a:r>
            <a:r>
              <a:rPr lang="cs-CZ" sz="1800" dirty="0"/>
              <a:t>vyhláškou došlo ke stanovení hlavních zásad při vyřazování (skartaci) dokumentů. </a:t>
            </a:r>
            <a:endParaRPr lang="cs-CZ" sz="1800" dirty="0" smtClean="0"/>
          </a:p>
          <a:p>
            <a:pPr lvl="1"/>
            <a:r>
              <a:rPr lang="cs-CZ" sz="1800" dirty="0" smtClean="0"/>
              <a:t>Hlavním </a:t>
            </a:r>
            <a:r>
              <a:rPr lang="cs-CZ" sz="1800" dirty="0"/>
              <a:t>významem bylo, aby nedocházelo k masovému ničení dokumentů, při kterém by mohlo dojít ke zničení archivních materiálů. </a:t>
            </a:r>
            <a:endParaRPr lang="cs-CZ" sz="1800" dirty="0" smtClean="0"/>
          </a:p>
          <a:p>
            <a:pPr lvl="1"/>
            <a:r>
              <a:rPr lang="cs-CZ" sz="1800" dirty="0" smtClean="0"/>
              <a:t>Dle </a:t>
            </a:r>
            <a:r>
              <a:rPr lang="cs-CZ" sz="1800" dirty="0"/>
              <a:t>čl. 1 odst. 6 vyhlášky byly podniky a rozpočtové organizace povinny zasílat návrh na vyřazování písemností příslušnému archivnímu oddělení krajské správy ministerstva vnitra.</a:t>
            </a:r>
          </a:p>
          <a:p>
            <a:pPr marL="0" indent="0">
              <a:buNone/>
            </a:pPr>
            <a:endParaRPr lang="cs-CZ" sz="1800" dirty="0"/>
          </a:p>
        </p:txBody>
      </p:sp>
    </p:spTree>
    <p:extLst>
      <p:ext uri="{BB962C8B-B14F-4D97-AF65-F5344CB8AC3E}">
        <p14:creationId xmlns:p14="http://schemas.microsoft.com/office/powerpoint/2010/main" val="17400048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000" dirty="0">
                <a:solidFill>
                  <a:srgbClr val="FF0000"/>
                </a:solidFill>
              </a:rPr>
              <a:t>Vývoj spisové služby – vývoj – 20. století</a:t>
            </a:r>
            <a:br>
              <a:rPr lang="cs-CZ" sz="2000" dirty="0">
                <a:solidFill>
                  <a:srgbClr val="FF0000"/>
                </a:solidFill>
              </a:rPr>
            </a:br>
            <a:r>
              <a:rPr lang="cs-CZ" sz="2000" dirty="0">
                <a:solidFill>
                  <a:srgbClr val="FF0000"/>
                </a:solidFill>
              </a:rPr>
              <a:t>podnikové archivnictví</a:t>
            </a:r>
            <a:r>
              <a:rPr lang="cs-CZ" dirty="0">
                <a:solidFill>
                  <a:srgbClr val="FF0000"/>
                </a:solidFill>
              </a:rPr>
              <a:t/>
            </a:r>
            <a:br>
              <a:rPr lang="cs-CZ" dirty="0">
                <a:solidFill>
                  <a:srgbClr val="FF0000"/>
                </a:solidFill>
              </a:rPr>
            </a:br>
            <a:endParaRPr lang="cs-CZ" dirty="0"/>
          </a:p>
        </p:txBody>
      </p:sp>
      <p:sp>
        <p:nvSpPr>
          <p:cNvPr id="3" name="Zástupný symbol pro obsah 2"/>
          <p:cNvSpPr>
            <a:spLocks noGrp="1"/>
          </p:cNvSpPr>
          <p:nvPr>
            <p:ph idx="1"/>
          </p:nvPr>
        </p:nvSpPr>
        <p:spPr>
          <a:xfrm>
            <a:off x="457200" y="908720"/>
            <a:ext cx="8229600" cy="5616624"/>
          </a:xfrm>
        </p:spPr>
        <p:txBody>
          <a:bodyPr>
            <a:normAutofit/>
          </a:bodyPr>
          <a:lstStyle/>
          <a:p>
            <a:r>
              <a:rPr lang="cs-CZ" sz="1800" dirty="0"/>
              <a:t>V roce 1954 bylo vydáno vládní nařízení o archivnictví č. 29/1954 Ú. l., které vstoupilo v platnost dne 7. 5.1954 </a:t>
            </a:r>
          </a:p>
          <a:p>
            <a:pPr lvl="1"/>
            <a:r>
              <a:rPr lang="cs-CZ" sz="1800" dirty="0" smtClean="0"/>
              <a:t>upravovalo </a:t>
            </a:r>
            <a:r>
              <a:rPr lang="cs-CZ" sz="1800" dirty="0"/>
              <a:t>postavení a činnost archivnictví v ČSR. Tímto prvním centrálním unifikujícím vládním nařízením vztahujícím se k archivnictví bylo rozhodnuto o</a:t>
            </a:r>
            <a:r>
              <a:rPr lang="cs-CZ" sz="1800" dirty="0" smtClean="0"/>
              <a:t>:</a:t>
            </a:r>
          </a:p>
          <a:p>
            <a:pPr lvl="2"/>
            <a:r>
              <a:rPr lang="cs-CZ" sz="1800" dirty="0" smtClean="0"/>
              <a:t>jednotné </a:t>
            </a:r>
            <a:r>
              <a:rPr lang="cs-CZ" sz="1800" dirty="0"/>
              <a:t>organizaci a řízení archivnictví, které bylo svěřeno ministerstvu vnitra, </a:t>
            </a:r>
            <a:endParaRPr lang="cs-CZ" sz="1800" dirty="0" smtClean="0"/>
          </a:p>
          <a:p>
            <a:pPr lvl="2"/>
            <a:r>
              <a:rPr lang="cs-CZ" sz="1800" dirty="0" smtClean="0"/>
              <a:t>o </a:t>
            </a:r>
            <a:r>
              <a:rPr lang="cs-CZ" sz="1800" dirty="0"/>
              <a:t>vytvoření jednotného státního archivního fondu, </a:t>
            </a:r>
            <a:endParaRPr lang="cs-CZ" sz="1800" dirty="0" smtClean="0"/>
          </a:p>
          <a:p>
            <a:pPr lvl="2"/>
            <a:r>
              <a:rPr lang="cs-CZ" sz="1800" dirty="0" smtClean="0"/>
              <a:t>o </a:t>
            </a:r>
            <a:r>
              <a:rPr lang="cs-CZ" sz="1800" dirty="0"/>
              <a:t>zřízení Státního ústředního archivu v Praze, </a:t>
            </a:r>
            <a:endParaRPr lang="cs-CZ" sz="1800" dirty="0" smtClean="0"/>
          </a:p>
          <a:p>
            <a:pPr lvl="2"/>
            <a:r>
              <a:rPr lang="cs-CZ" sz="1800" dirty="0" smtClean="0"/>
              <a:t>o </a:t>
            </a:r>
            <a:r>
              <a:rPr lang="cs-CZ" sz="1800" dirty="0"/>
              <a:t>uložení dalších písemností jednotného státního archivního fondu, které byly svěřeny státním archivům, jimiž se staly Moravský zemský archiv, Slezský zemský archiv a krajské archivy. Krajským archivům podléhaly všechny ostatní archivy v kraji a byly řízeny krajským národním výborem. Vládní nařízení hovořilo o devatenácti krajích, jejíchž počet se v roce 1960 v návaznosti na reformu státní správy snížil na sedm.</a:t>
            </a:r>
          </a:p>
          <a:p>
            <a:pPr marL="0" indent="0">
              <a:buNone/>
            </a:pPr>
            <a:r>
              <a:rPr lang="cs-CZ" sz="1800" dirty="0"/>
              <a:t> </a:t>
            </a:r>
          </a:p>
          <a:p>
            <a:pPr marL="0" indent="0">
              <a:buNone/>
            </a:pPr>
            <a:r>
              <a:rPr lang="cs-CZ" sz="1800" dirty="0" smtClean="0"/>
              <a:t>Vládní </a:t>
            </a:r>
            <a:r>
              <a:rPr lang="cs-CZ" sz="1800" dirty="0"/>
              <a:t>nařízení bylo výsledkem činnosti Státní archivní komise, která byla zřízena v roce 1951 při ministerstvu vnitra, jakožto centrálního orgánu pověřeného řízením archivnictví. </a:t>
            </a:r>
          </a:p>
          <a:p>
            <a:pPr marL="0" indent="0">
              <a:buNone/>
            </a:pPr>
            <a:endParaRPr lang="cs-CZ" sz="1800" dirty="0"/>
          </a:p>
        </p:txBody>
      </p:sp>
    </p:spTree>
    <p:extLst>
      <p:ext uri="{BB962C8B-B14F-4D97-AF65-F5344CB8AC3E}">
        <p14:creationId xmlns:p14="http://schemas.microsoft.com/office/powerpoint/2010/main" val="1914311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století</a:t>
            </a:r>
            <a:br>
              <a:rPr lang="cs-CZ" sz="1800" dirty="0">
                <a:solidFill>
                  <a:srgbClr val="FF0000"/>
                </a:solidFill>
              </a:rPr>
            </a:br>
            <a:r>
              <a:rPr lang="cs-CZ" sz="1800" dirty="0">
                <a:solidFill>
                  <a:srgbClr val="FF0000"/>
                </a:solidFill>
              </a:rPr>
              <a:t>podnikové archivnictví</a:t>
            </a:r>
            <a:br>
              <a:rPr lang="cs-CZ" sz="1800" dirty="0">
                <a:solidFill>
                  <a:srgbClr val="FF0000"/>
                </a:solidFill>
              </a:rPr>
            </a:br>
            <a:endParaRPr lang="cs-CZ" sz="1800" dirty="0"/>
          </a:p>
        </p:txBody>
      </p:sp>
      <p:sp>
        <p:nvSpPr>
          <p:cNvPr id="3" name="Zástupný symbol pro obsah 2"/>
          <p:cNvSpPr>
            <a:spLocks noGrp="1"/>
          </p:cNvSpPr>
          <p:nvPr>
            <p:ph idx="1"/>
          </p:nvPr>
        </p:nvSpPr>
        <p:spPr>
          <a:xfrm>
            <a:off x="457200" y="1484784"/>
            <a:ext cx="8229600" cy="5112568"/>
          </a:xfrm>
        </p:spPr>
        <p:txBody>
          <a:bodyPr>
            <a:normAutofit/>
          </a:bodyPr>
          <a:lstStyle/>
          <a:p>
            <a:r>
              <a:rPr lang="cs-CZ" sz="1800" dirty="0"/>
              <a:t>Dne 13. 7. 1956 byla vydána vyhláška ministra vnitra č. 153/1956 Ú. l., o archivech hospodářských a rozpočtových organizací. Vyhláška nabyla účinnost 31. července 1956. Pro podnikové archivnictví se jednalo o velice důležitý legislativní dokument. </a:t>
            </a:r>
            <a:endParaRPr lang="cs-CZ" sz="1800" dirty="0" smtClean="0"/>
          </a:p>
          <a:p>
            <a:pPr lvl="1"/>
            <a:r>
              <a:rPr lang="cs-CZ" sz="1800" dirty="0" smtClean="0"/>
              <a:t>V </a:t>
            </a:r>
            <a:r>
              <a:rPr lang="cs-CZ" sz="1800" dirty="0"/>
              <a:t>§ 2 odst. 1 vyhlášky bylo stanoveno, že všechny podniky zřídí do 31. prosince 1956 podnikové archivy. Podniky, kde archivy byly již zřízeny, musely ve stejné lhůtě provést reorganizaci podle této vyhlášky. </a:t>
            </a:r>
            <a:endParaRPr lang="cs-CZ" sz="1800" dirty="0" smtClean="0"/>
          </a:p>
          <a:p>
            <a:pPr lvl="1"/>
            <a:r>
              <a:rPr lang="cs-CZ" sz="1800" dirty="0" smtClean="0"/>
              <a:t>V </a:t>
            </a:r>
            <a:r>
              <a:rPr lang="cs-CZ" sz="1800" dirty="0"/>
              <a:t>§ 3 vyhlášky bylo stanoveno, že v podnikovém archivu je soustředěn všechen archivní materiál vzniklý z činnosti podniku i jeho právních předchůdců. </a:t>
            </a:r>
            <a:endParaRPr lang="cs-CZ" sz="1800" dirty="0" smtClean="0"/>
          </a:p>
          <a:p>
            <a:pPr lvl="1"/>
            <a:r>
              <a:rPr lang="cs-CZ" sz="1800" dirty="0" smtClean="0"/>
              <a:t>Dle </a:t>
            </a:r>
            <a:r>
              <a:rPr lang="cs-CZ" sz="1800" dirty="0"/>
              <a:t>§ 4 odst. 1 vyhlášky bylo nutné materiál podnikových archivů umístit odděleně od písemností spisovny a účetního archivu a zabezpečit před ztrátou, odcizením, poškozením nebo zničením. </a:t>
            </a:r>
            <a:endParaRPr lang="cs-CZ" sz="1800" dirty="0" smtClean="0"/>
          </a:p>
          <a:p>
            <a:pPr lvl="1"/>
            <a:r>
              <a:rPr lang="cs-CZ" sz="1800" dirty="0" smtClean="0"/>
              <a:t>Na </a:t>
            </a:r>
            <a:r>
              <a:rPr lang="cs-CZ" sz="1800" dirty="0"/>
              <a:t>základě vyhlášky došlo k vytvoření funkcí podnikových archivářů (§ 6,7). </a:t>
            </a:r>
            <a:endParaRPr lang="cs-CZ" sz="1800" dirty="0" smtClean="0"/>
          </a:p>
          <a:p>
            <a:pPr marL="0" indent="0">
              <a:buNone/>
            </a:pPr>
            <a:endParaRPr lang="cs-CZ" sz="1800" dirty="0"/>
          </a:p>
        </p:txBody>
      </p:sp>
    </p:spTree>
    <p:extLst>
      <p:ext uri="{BB962C8B-B14F-4D97-AF65-F5344CB8AC3E}">
        <p14:creationId xmlns:p14="http://schemas.microsoft.com/office/powerpoint/2010/main" val="4058787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století</a:t>
            </a:r>
            <a:br>
              <a:rPr lang="cs-CZ" sz="1800" dirty="0">
                <a:solidFill>
                  <a:srgbClr val="FF0000"/>
                </a:solidFill>
              </a:rPr>
            </a:br>
            <a:r>
              <a:rPr lang="cs-CZ" sz="1800" dirty="0">
                <a:solidFill>
                  <a:srgbClr val="FF0000"/>
                </a:solidFill>
              </a:rPr>
              <a:t>podnikové archivnictví</a:t>
            </a:r>
            <a:endParaRPr lang="cs-CZ" sz="1800" dirty="0"/>
          </a:p>
        </p:txBody>
      </p:sp>
      <p:sp>
        <p:nvSpPr>
          <p:cNvPr id="3" name="Zástupný symbol pro obsah 2"/>
          <p:cNvSpPr>
            <a:spLocks noGrp="1"/>
          </p:cNvSpPr>
          <p:nvPr>
            <p:ph idx="1"/>
          </p:nvPr>
        </p:nvSpPr>
        <p:spPr/>
        <p:txBody>
          <a:bodyPr>
            <a:normAutofit/>
          </a:bodyPr>
          <a:lstStyle/>
          <a:p>
            <a:pPr lvl="1"/>
            <a:r>
              <a:rPr lang="cs-CZ" sz="1800" dirty="0"/>
              <a:t>Ve vyhlášce byla také zajištěna ochrana archivního materiálu při vyřazování (skartaci) písemností. V § 12 vyhlášky bylo stanoveno, že před každým vyřazováním písemností byly podniky a rozpočtové organisace povinny zaslat návrh na vyřazení písemností (čl. 1 odst. 6 vyhlášky ministerstva vnitra č. 62/1953 Ú. l., o zásadách pro vyřazování [skartaci] písemností), příslušnému archivnímu oddělení krajské správy ministerstva vnitra. Při odevzdání vyřazeného materiálu do sběru potvrdil vedoucí podniku (rozpočtové organisace) nebo podnikový archivář písemně Sběrným surovinám, národnímu podniku, že materiál byl vyřazen podle zásad vyhlášky č. 62/1953 Ú. l. a resortních směrnic vydaných podle této vyhlášky, a odborně prohlédnut příslušnými orgány ministerstva vnitra. Bez tohoto potvrzení nesměly Sběrné suroviny, národní podnik, materiál převzít. </a:t>
            </a:r>
          </a:p>
          <a:p>
            <a:pPr marL="0" indent="0">
              <a:buNone/>
            </a:pPr>
            <a:endParaRPr lang="cs-CZ" sz="1800" dirty="0"/>
          </a:p>
        </p:txBody>
      </p:sp>
    </p:spTree>
    <p:extLst>
      <p:ext uri="{BB962C8B-B14F-4D97-AF65-F5344CB8AC3E}">
        <p14:creationId xmlns:p14="http://schemas.microsoft.com/office/powerpoint/2010/main" val="16560922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století</a:t>
            </a:r>
            <a:br>
              <a:rPr lang="cs-CZ" sz="1800" dirty="0">
                <a:solidFill>
                  <a:srgbClr val="FF0000"/>
                </a:solidFill>
              </a:rPr>
            </a:br>
            <a:r>
              <a:rPr lang="cs-CZ" sz="1800" dirty="0">
                <a:solidFill>
                  <a:srgbClr val="FF0000"/>
                </a:solidFill>
              </a:rPr>
              <a:t>podnikové archivnictví</a:t>
            </a:r>
            <a:endParaRPr lang="cs-CZ" sz="1800" dirty="0"/>
          </a:p>
        </p:txBody>
      </p:sp>
      <p:sp>
        <p:nvSpPr>
          <p:cNvPr id="3" name="Zástupný symbol pro obsah 2"/>
          <p:cNvSpPr>
            <a:spLocks noGrp="1"/>
          </p:cNvSpPr>
          <p:nvPr>
            <p:ph idx="1"/>
          </p:nvPr>
        </p:nvSpPr>
        <p:spPr/>
        <p:txBody>
          <a:bodyPr>
            <a:normAutofit/>
          </a:bodyPr>
          <a:lstStyle/>
          <a:p>
            <a:r>
              <a:rPr lang="cs-CZ" sz="1800" dirty="0"/>
              <a:t>Dne 30. listopadu 1972 byla vydána vyhláška MV ČSR č. 96/1972  Sb. o podnikových archivech. </a:t>
            </a:r>
            <a:endParaRPr lang="cs-CZ" sz="1800" dirty="0" smtClean="0"/>
          </a:p>
          <a:p>
            <a:pPr lvl="1"/>
            <a:r>
              <a:rPr lang="cs-CZ" sz="1800" dirty="0" smtClean="0"/>
              <a:t>Vyhláška </a:t>
            </a:r>
            <a:r>
              <a:rPr lang="cs-CZ" sz="1800" dirty="0"/>
              <a:t>nabyla účinnosti dne 1. ledna 1973. </a:t>
            </a:r>
            <a:endParaRPr lang="cs-CZ" sz="1800" dirty="0" smtClean="0"/>
          </a:p>
          <a:p>
            <a:pPr lvl="1"/>
            <a:r>
              <a:rPr lang="cs-CZ" sz="1800" dirty="0" smtClean="0"/>
              <a:t>Vydáním </a:t>
            </a:r>
            <a:r>
              <a:rPr lang="cs-CZ" sz="1800" dirty="0"/>
              <a:t>této vyhlášky došlo k dalšímu zkvalitnění práce podnikových archivů a zdůraznění jejich významu. </a:t>
            </a:r>
            <a:endParaRPr lang="cs-CZ" sz="1800" dirty="0" smtClean="0"/>
          </a:p>
          <a:p>
            <a:pPr lvl="2"/>
            <a:r>
              <a:rPr lang="cs-CZ" sz="1800" dirty="0" smtClean="0"/>
              <a:t>Nově </a:t>
            </a:r>
            <a:r>
              <a:rPr lang="cs-CZ" sz="1800" dirty="0"/>
              <a:t>byla koncipována funkce podnikového archiváře, která mohla být spojována s jinou činností pouze ve výjimečných případech (§ 12, odst. 2). </a:t>
            </a:r>
            <a:endParaRPr lang="cs-CZ" sz="1800" dirty="0" smtClean="0"/>
          </a:p>
          <a:p>
            <a:pPr lvl="2"/>
            <a:r>
              <a:rPr lang="cs-CZ" sz="1800" dirty="0" smtClean="0"/>
              <a:t>Byly </a:t>
            </a:r>
            <a:r>
              <a:rPr lang="cs-CZ" sz="1800" dirty="0"/>
              <a:t>detailněji koncipovány podmínky vytváření a vznikání podnikových archivů, financování jejich chodu, možnosti jejich zrušení a předávání archiválií do příslušných státních oblastních archivů.</a:t>
            </a:r>
          </a:p>
          <a:p>
            <a:pPr marL="0" indent="0">
              <a:buNone/>
            </a:pPr>
            <a:endParaRPr lang="cs-CZ" sz="1800" dirty="0"/>
          </a:p>
        </p:txBody>
      </p:sp>
    </p:spTree>
    <p:extLst>
      <p:ext uri="{BB962C8B-B14F-4D97-AF65-F5344CB8AC3E}">
        <p14:creationId xmlns:p14="http://schemas.microsoft.com/office/powerpoint/2010/main" val="22730803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 vývoj – 20. století</a:t>
            </a:r>
            <a:br>
              <a:rPr lang="cs-CZ" sz="1800" dirty="0">
                <a:solidFill>
                  <a:srgbClr val="FF0000"/>
                </a:solidFill>
              </a:rPr>
            </a:br>
            <a:r>
              <a:rPr lang="cs-CZ" sz="1800" dirty="0">
                <a:solidFill>
                  <a:srgbClr val="FF0000"/>
                </a:solidFill>
              </a:rPr>
              <a:t>podnikové archivnictví</a:t>
            </a:r>
            <a:endParaRPr lang="cs-CZ" sz="1800" dirty="0"/>
          </a:p>
        </p:txBody>
      </p:sp>
      <p:sp>
        <p:nvSpPr>
          <p:cNvPr id="3" name="Zástupný symbol pro obsah 2"/>
          <p:cNvSpPr>
            <a:spLocks noGrp="1"/>
          </p:cNvSpPr>
          <p:nvPr>
            <p:ph idx="1"/>
          </p:nvPr>
        </p:nvSpPr>
        <p:spPr>
          <a:xfrm>
            <a:off x="457200" y="1340768"/>
            <a:ext cx="8229600" cy="5328592"/>
          </a:xfrm>
        </p:spPr>
        <p:txBody>
          <a:bodyPr>
            <a:normAutofit fontScale="92500" lnSpcReduction="20000"/>
          </a:bodyPr>
          <a:lstStyle/>
          <a:p>
            <a:r>
              <a:rPr lang="cs-CZ" sz="1800" dirty="0"/>
              <a:t>V roce 1974 byl přijat zákon ČNR č. 97/1974 Sb., o archivnictví, který nabyl účinnost dne 1. ledna 1975. </a:t>
            </a:r>
            <a:r>
              <a:rPr lang="cs-CZ" sz="1900" dirty="0" smtClean="0"/>
              <a:t>O </a:t>
            </a:r>
            <a:r>
              <a:rPr lang="cs-CZ" sz="1900" dirty="0"/>
              <a:t>podnikových archivech pojednával § 23 zákona. </a:t>
            </a:r>
            <a:endParaRPr lang="cs-CZ" sz="1900" dirty="0" smtClean="0"/>
          </a:p>
          <a:p>
            <a:pPr marL="0" indent="0">
              <a:buNone/>
            </a:pPr>
            <a:endParaRPr lang="cs-CZ" sz="1900" dirty="0" smtClean="0"/>
          </a:p>
          <a:p>
            <a:r>
              <a:rPr lang="cs-CZ" sz="1800" dirty="0" smtClean="0"/>
              <a:t>Na </a:t>
            </a:r>
            <a:r>
              <a:rPr lang="cs-CZ" sz="1800" dirty="0"/>
              <a:t>základě zmocnění dle § 31 odst. 1 písm. g) zákona ministerstvo vnitra vydalo k provedení tohoto zákona předpisy upravující jednotlivé oblasti archivnictví. Jedním z těchto předpisů byla vyhláška MV ČSR ze dne 27. listopadu 1974, o podnikových archivech č. 118/1974 Sb. Tato vyhláška pro chod podnikových archivů měla veliký význam. Předmětem vyhlášky bylo: </a:t>
            </a:r>
            <a:endParaRPr lang="cs-CZ" sz="1800" dirty="0" smtClean="0"/>
          </a:p>
          <a:p>
            <a:pPr lvl="1"/>
            <a:r>
              <a:rPr lang="cs-CZ" sz="1900" dirty="0" smtClean="0"/>
              <a:t>§ 1 povinnost zřídit podnikový archiv</a:t>
            </a:r>
          </a:p>
          <a:p>
            <a:pPr lvl="1"/>
            <a:r>
              <a:rPr lang="cs-CZ" sz="1900" dirty="0" smtClean="0"/>
              <a:t>§ 2 sdružený podnikový archiv</a:t>
            </a:r>
          </a:p>
          <a:p>
            <a:pPr lvl="1"/>
            <a:r>
              <a:rPr lang="cs-CZ" sz="1900" dirty="0" smtClean="0"/>
              <a:t>§ 3 oddělení spisovny od archivu</a:t>
            </a:r>
          </a:p>
          <a:p>
            <a:pPr lvl="1"/>
            <a:r>
              <a:rPr lang="cs-CZ" sz="1900" dirty="0" smtClean="0"/>
              <a:t>§ 4 právní nástupnictví, delimitace podnikového archivu</a:t>
            </a:r>
          </a:p>
          <a:p>
            <a:pPr lvl="1"/>
            <a:r>
              <a:rPr lang="cs-CZ" sz="1900" dirty="0" smtClean="0"/>
              <a:t>§ 5 personální a organizační záležitosti podnikového archivu</a:t>
            </a:r>
          </a:p>
          <a:p>
            <a:pPr lvl="1"/>
            <a:r>
              <a:rPr lang="cs-CZ" sz="1900" dirty="0" smtClean="0"/>
              <a:t>§ 6 archivní dohled</a:t>
            </a:r>
          </a:p>
          <a:p>
            <a:pPr lvl="1"/>
            <a:r>
              <a:rPr lang="cs-CZ" sz="1900" dirty="0" smtClean="0"/>
              <a:t>§ 7 povinnost zřídit podnikový archiv – lhůta</a:t>
            </a:r>
          </a:p>
          <a:p>
            <a:pPr lvl="1"/>
            <a:r>
              <a:rPr lang="cs-CZ" sz="1900" dirty="0" smtClean="0"/>
              <a:t>§ 8 zrušovací ustanovení</a:t>
            </a:r>
          </a:p>
          <a:p>
            <a:pPr lvl="1"/>
            <a:r>
              <a:rPr lang="cs-CZ" sz="1900" dirty="0" smtClean="0"/>
              <a:t>§ 9 účinnost</a:t>
            </a:r>
          </a:p>
          <a:p>
            <a:pPr lvl="1"/>
            <a:endParaRPr lang="cs-CZ" sz="1400" dirty="0" smtClean="0"/>
          </a:p>
          <a:p>
            <a:pPr marL="0" indent="0">
              <a:buNone/>
            </a:pPr>
            <a:r>
              <a:rPr lang="cs-CZ" sz="1800" dirty="0"/>
              <a:t> </a:t>
            </a:r>
            <a:r>
              <a:rPr lang="cs-CZ" sz="1800" dirty="0" smtClean="0"/>
              <a:t>       Vyhláška </a:t>
            </a:r>
            <a:r>
              <a:rPr lang="cs-CZ" sz="1800" dirty="0"/>
              <a:t>o podnikových archivech byla zrušena vydáním zákona č. 499/2004 Sb., o </a:t>
            </a:r>
            <a:endParaRPr lang="cs-CZ" sz="1800" dirty="0" smtClean="0"/>
          </a:p>
          <a:p>
            <a:pPr marL="0" indent="0">
              <a:buNone/>
            </a:pPr>
            <a:r>
              <a:rPr lang="cs-CZ" sz="1800" dirty="0"/>
              <a:t> </a:t>
            </a:r>
            <a:r>
              <a:rPr lang="cs-CZ" sz="1800" dirty="0" smtClean="0"/>
              <a:t>       archivnictví </a:t>
            </a:r>
            <a:r>
              <a:rPr lang="cs-CZ" sz="1800" dirty="0"/>
              <a:t>a spisové službě, který již podnikové archivnictví nezná.</a:t>
            </a:r>
          </a:p>
          <a:p>
            <a:pPr marL="0" indent="0">
              <a:buNone/>
            </a:pPr>
            <a:endParaRPr lang="cs-CZ" sz="1800" dirty="0"/>
          </a:p>
        </p:txBody>
      </p:sp>
    </p:spTree>
    <p:extLst>
      <p:ext uri="{BB962C8B-B14F-4D97-AF65-F5344CB8AC3E}">
        <p14:creationId xmlns:p14="http://schemas.microsoft.com/office/powerpoint/2010/main" val="1394808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cs-CZ" sz="2400" dirty="0" smtClean="0">
                <a:solidFill>
                  <a:srgbClr val="FF0000"/>
                </a:solidFill>
              </a:rPr>
              <a:t>Současná platná legislativa pro archivnictví a spisovou službu</a:t>
            </a:r>
            <a:endParaRPr lang="cs-CZ" sz="2400" dirty="0"/>
          </a:p>
        </p:txBody>
      </p:sp>
      <p:sp>
        <p:nvSpPr>
          <p:cNvPr id="3" name="Zástupný symbol pro obsah 2"/>
          <p:cNvSpPr>
            <a:spLocks noGrp="1"/>
          </p:cNvSpPr>
          <p:nvPr>
            <p:ph idx="1"/>
          </p:nvPr>
        </p:nvSpPr>
        <p:spPr>
          <a:xfrm>
            <a:off x="457200" y="1124744"/>
            <a:ext cx="8229600" cy="5400600"/>
          </a:xfrm>
        </p:spPr>
        <p:txBody>
          <a:bodyPr>
            <a:normAutofit fontScale="92500" lnSpcReduction="20000"/>
          </a:bodyPr>
          <a:lstStyle/>
          <a:p>
            <a:pPr>
              <a:defRPr/>
            </a:pPr>
            <a:r>
              <a:rPr lang="cs-CZ" sz="2200" b="1" dirty="0"/>
              <a:t>Zákon č. 499/2004 Sb. o archivnictví a spisové službě a o změně některých zákonů, ve znění pozdějších </a:t>
            </a:r>
            <a:r>
              <a:rPr lang="cs-CZ" sz="2200" b="1" dirty="0" smtClean="0"/>
              <a:t>předpisů</a:t>
            </a:r>
          </a:p>
          <a:p>
            <a:pPr>
              <a:defRPr/>
            </a:pPr>
            <a:endParaRPr lang="cs-CZ" sz="2100" b="1" i="1" dirty="0" smtClean="0"/>
          </a:p>
          <a:p>
            <a:pPr marL="742950" lvl="2" indent="-342900"/>
            <a:r>
              <a:rPr lang="cs-CZ" sz="1900" dirty="0" smtClean="0"/>
              <a:t>Zákon č. 89/2012 SB., Nový občanský zákoník</a:t>
            </a:r>
            <a:r>
              <a:rPr lang="cs-CZ" sz="1900" dirty="0"/>
              <a:t> </a:t>
            </a:r>
            <a:r>
              <a:rPr lang="cs-CZ" sz="1900" i="1" dirty="0" smtClean="0"/>
              <a:t>(§ 3080,bod č. 72, 103) </a:t>
            </a:r>
          </a:p>
          <a:p>
            <a:pPr marL="1200150" lvl="3" indent="-342900"/>
            <a:r>
              <a:rPr lang="cs-CZ" sz="1900" i="1" dirty="0" smtClean="0"/>
              <a:t>bod č. 72 – zrušen </a:t>
            </a:r>
            <a:r>
              <a:rPr lang="cs-CZ" sz="1900" dirty="0" smtClean="0"/>
              <a:t>zákon </a:t>
            </a:r>
            <a:r>
              <a:rPr lang="cs-CZ" sz="1900" dirty="0"/>
              <a:t>č. 513/1991 Sb., obchodní zákoník. </a:t>
            </a:r>
            <a:r>
              <a:rPr lang="cs-CZ" sz="1900" i="1" dirty="0" smtClean="0"/>
              <a:t>, </a:t>
            </a:r>
          </a:p>
          <a:p>
            <a:pPr marL="1200150" lvl="3" indent="-342900"/>
            <a:r>
              <a:rPr lang="cs-CZ" sz="1900" i="1" dirty="0"/>
              <a:t>b</a:t>
            </a:r>
            <a:r>
              <a:rPr lang="cs-CZ" sz="1900" i="1" dirty="0" smtClean="0"/>
              <a:t>od č.103 – zrušena </a:t>
            </a:r>
            <a:r>
              <a:rPr lang="cs-CZ" sz="1900" dirty="0"/>
              <a:t>Část pátá zákona č. 499/2004 Sb., o archivnictví a spisové službě a o změně některých </a:t>
            </a:r>
            <a:r>
              <a:rPr lang="cs-CZ" sz="1900" dirty="0" smtClean="0"/>
              <a:t>zákonů</a:t>
            </a:r>
          </a:p>
          <a:p>
            <a:pPr marL="1200150" lvl="3" indent="-342900"/>
            <a:r>
              <a:rPr lang="cs-CZ" sz="1900" dirty="0" smtClean="0"/>
              <a:t>§ </a:t>
            </a:r>
            <a:r>
              <a:rPr lang="cs-CZ" sz="1900" dirty="0"/>
              <a:t>3043 odst. </a:t>
            </a:r>
            <a:r>
              <a:rPr lang="cs-CZ" sz="1900" dirty="0" smtClean="0"/>
              <a:t>2 - musejí </a:t>
            </a:r>
            <a:r>
              <a:rPr lang="cs-CZ" sz="1900" dirty="0"/>
              <a:t>o vydání potvrzení pro obchodní rejstřík požádat jen ti původci, kteří vstoupili do likvidace (rozhodnutí o likvidaci nabylo právní moci před 1. lednem 2014) před nabytím účinnosti nového občanského zákoníku, tedy do 31. prosince 2013.</a:t>
            </a:r>
            <a:endParaRPr lang="cs-CZ" sz="1900" dirty="0" smtClean="0"/>
          </a:p>
          <a:p>
            <a:pPr marL="857250" lvl="3" indent="0">
              <a:buNone/>
            </a:pPr>
            <a:endParaRPr lang="cs-CZ" sz="1900" i="1" dirty="0" smtClean="0"/>
          </a:p>
          <a:p>
            <a:pPr marL="742950" lvl="2" indent="-342900"/>
            <a:r>
              <a:rPr lang="cs-CZ" sz="1900" dirty="0"/>
              <a:t>Zákon č. 90/2012 Sb., Zákon o obchodních společnostech a družstvech (zákon o obchodních korporacích)</a:t>
            </a:r>
          </a:p>
          <a:p>
            <a:pPr marL="1200150" lvl="3" indent="-342900"/>
            <a:r>
              <a:rPr lang="cs-CZ" sz="1900" dirty="0"/>
              <a:t>Dle § 94, odst. 2 likvidátor zajistí uchování dokumentů z likvidace po dobu 10 let od zániku obchodní korporace.</a:t>
            </a:r>
          </a:p>
          <a:p>
            <a:pPr marL="400050" lvl="2" indent="0">
              <a:buNone/>
            </a:pPr>
            <a:endParaRPr lang="cs-CZ" sz="1900" i="1" dirty="0" smtClean="0"/>
          </a:p>
          <a:p>
            <a:pPr marL="400050" lvl="2" indent="0">
              <a:buNone/>
            </a:pPr>
            <a:endParaRPr lang="cs-CZ" sz="1900" i="1" dirty="0" smtClean="0"/>
          </a:p>
          <a:p>
            <a:pPr marL="742950" lvl="2" indent="-342900"/>
            <a:r>
              <a:rPr lang="cs-CZ" sz="1900" dirty="0" smtClean="0">
                <a:solidFill>
                  <a:srgbClr val="FF0000"/>
                </a:solidFill>
              </a:rPr>
              <a:t>Zákon č. 298/2016 Sb., kterým se mění některé zákony v souvislosti s přijetím zákona o službách vytvářejících důvěru pro elektronické transakce – poslední novela AZ platná od 19. 9. 2016 (zveřejněno ve Sbírce zákonů, částka 115)</a:t>
            </a:r>
            <a:endParaRPr lang="cs-CZ" sz="1900" dirty="0">
              <a:solidFill>
                <a:srgbClr val="FF0000"/>
              </a:solidFill>
            </a:endParaRPr>
          </a:p>
          <a:p>
            <a:pPr marL="0" indent="0">
              <a:buNone/>
            </a:pPr>
            <a:endParaRPr lang="cs-CZ" sz="1900" dirty="0"/>
          </a:p>
          <a:p>
            <a:pPr>
              <a:defRPr/>
            </a:pPr>
            <a:endParaRPr lang="cs-CZ" sz="3100" b="1" dirty="0"/>
          </a:p>
          <a:p>
            <a:pPr lvl="1">
              <a:defRPr/>
            </a:pPr>
            <a:endParaRPr lang="cs-CZ" dirty="0"/>
          </a:p>
          <a:p>
            <a:pPr lvl="1">
              <a:defRPr/>
            </a:pPr>
            <a:endParaRPr lang="cs-CZ" dirty="0" smtClean="0"/>
          </a:p>
          <a:p>
            <a:pPr lvl="1">
              <a:defRPr/>
            </a:pPr>
            <a:endParaRPr lang="cs-CZ" dirty="0"/>
          </a:p>
          <a:p>
            <a:endParaRPr lang="cs-CZ" dirty="0"/>
          </a:p>
        </p:txBody>
      </p:sp>
    </p:spTree>
    <p:extLst>
      <p:ext uri="{BB962C8B-B14F-4D97-AF65-F5344CB8AC3E}">
        <p14:creationId xmlns:p14="http://schemas.microsoft.com/office/powerpoint/2010/main" val="126141434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smtClean="0">
                <a:solidFill>
                  <a:srgbClr val="FF0000"/>
                </a:solidFill>
              </a:rPr>
              <a:t>Současná platná legislativa pro archivnictví a spisovou službu</a:t>
            </a:r>
            <a:endParaRPr lang="cs-CZ" sz="2400" dirty="0"/>
          </a:p>
        </p:txBody>
      </p:sp>
      <p:sp>
        <p:nvSpPr>
          <p:cNvPr id="5" name="Zástupný symbol pro obsah 4"/>
          <p:cNvSpPr>
            <a:spLocks noGrp="1"/>
          </p:cNvSpPr>
          <p:nvPr>
            <p:ph idx="1"/>
          </p:nvPr>
        </p:nvSpPr>
        <p:spPr/>
        <p:txBody>
          <a:bodyPr>
            <a:normAutofit lnSpcReduction="10000"/>
          </a:bodyPr>
          <a:lstStyle/>
          <a:p>
            <a:pPr>
              <a:defRPr/>
            </a:pPr>
            <a:r>
              <a:rPr lang="cs-CZ" sz="2000" b="1" dirty="0" smtClean="0"/>
              <a:t>Vyhláška č. 259/2012 Sb., o podrobnostech výkonu spisové služby</a:t>
            </a:r>
          </a:p>
          <a:p>
            <a:pPr lvl="1">
              <a:defRPr/>
            </a:pPr>
            <a:r>
              <a:rPr lang="cs-CZ" sz="1800" dirty="0" smtClean="0"/>
              <a:t>Od 1.1.2015 platí novela vyhlášky – vyhláška č. 283/2014 Sb., vyhláška, kterou se mění vyhláška č. 259/2012 Sb., o podrobnostech výkonu spisové služby </a:t>
            </a:r>
          </a:p>
          <a:p>
            <a:pPr marL="0" indent="0">
              <a:buNone/>
              <a:defRPr/>
            </a:pPr>
            <a:endParaRPr lang="cs-CZ" sz="2000" b="1" dirty="0"/>
          </a:p>
          <a:p>
            <a:pPr>
              <a:defRPr/>
            </a:pPr>
            <a:r>
              <a:rPr lang="cs-CZ" sz="2000" dirty="0"/>
              <a:t>Národní standard pro elektronické systémy spisových </a:t>
            </a:r>
            <a:r>
              <a:rPr lang="cs-CZ" sz="2000" dirty="0" smtClean="0"/>
              <a:t>služeb</a:t>
            </a:r>
          </a:p>
          <a:p>
            <a:pPr lvl="1">
              <a:defRPr/>
            </a:pPr>
            <a:r>
              <a:rPr lang="cs-CZ" sz="1800" b="1" dirty="0" smtClean="0">
                <a:solidFill>
                  <a:srgbClr val="FF0000"/>
                </a:solidFill>
              </a:rPr>
              <a:t>Poslední </a:t>
            </a:r>
            <a:r>
              <a:rPr lang="cs-CZ" sz="1800" b="1" dirty="0">
                <a:solidFill>
                  <a:srgbClr val="FF0000"/>
                </a:solidFill>
              </a:rPr>
              <a:t>znění národního standardu bylo publikováno ve Věstníku Ministerstva vnitra, částka 57/2017. Dokument včetně příloh je přístupný na stránkách ministerstva vnitra </a:t>
            </a:r>
            <a:r>
              <a:rPr lang="cs-CZ" sz="1800" dirty="0">
                <a:hlinkClick r:id="rId2"/>
              </a:rPr>
              <a:t>http://</a:t>
            </a:r>
            <a:r>
              <a:rPr lang="cs-CZ" sz="1800" dirty="0" smtClean="0">
                <a:hlinkClick r:id="rId2"/>
              </a:rPr>
              <a:t>www.mvcr.cz/clanek/vestnik-ministerstva-vnitra-vestnik-ministerstva-vnitra.aspx</a:t>
            </a:r>
            <a:endParaRPr lang="cs-CZ" sz="1800" dirty="0" smtClean="0"/>
          </a:p>
          <a:p>
            <a:pPr marL="457200" lvl="1" indent="0">
              <a:buNone/>
              <a:defRPr/>
            </a:pPr>
            <a:endParaRPr lang="cs-CZ" sz="1800" dirty="0"/>
          </a:p>
          <a:p>
            <a:pPr lvl="1"/>
            <a:r>
              <a:rPr lang="cs-CZ" sz="1800" dirty="0"/>
              <a:t>Národní standard je závazný:</a:t>
            </a:r>
          </a:p>
          <a:p>
            <a:pPr lvl="2">
              <a:buFont typeface="Wingdings" panose="05000000000000000000" pitchFamily="2" charset="2"/>
              <a:buChar char="§"/>
            </a:pPr>
            <a:r>
              <a:rPr lang="cs-CZ" sz="1800" dirty="0"/>
              <a:t>pro původce vykonávající spisovou službu v elektronické podobě</a:t>
            </a:r>
          </a:p>
          <a:p>
            <a:pPr lvl="2">
              <a:buFont typeface="Wingdings" panose="05000000000000000000" pitchFamily="2" charset="2"/>
              <a:buChar char="§"/>
            </a:pPr>
            <a:r>
              <a:rPr lang="cs-CZ" sz="1800" dirty="0"/>
              <a:t>pro původce, kteří mohou vykonávat spisovou službu buď v listinné nebo elektronické podobě, ale rozhodnou se ji vykonávat v elektronické podobě</a:t>
            </a:r>
          </a:p>
          <a:p>
            <a:pPr lvl="2">
              <a:buFont typeface="Wingdings" panose="05000000000000000000" pitchFamily="2" charset="2"/>
              <a:buChar char="§"/>
            </a:pPr>
            <a:r>
              <a:rPr lang="cs-CZ" sz="1800" b="1" dirty="0"/>
              <a:t>pro </a:t>
            </a:r>
            <a:r>
              <a:rPr lang="cs-CZ" sz="1800" b="1" dirty="0" err="1"/>
              <a:t>agendové</a:t>
            </a:r>
            <a:r>
              <a:rPr lang="cs-CZ" sz="1800" b="1" dirty="0"/>
              <a:t> systémy</a:t>
            </a:r>
          </a:p>
          <a:p>
            <a:pPr marL="0" indent="0">
              <a:buNone/>
              <a:defRPr/>
            </a:pPr>
            <a:endParaRPr lang="cs-CZ" sz="2000" dirty="0"/>
          </a:p>
        </p:txBody>
      </p:sp>
    </p:spTree>
    <p:extLst>
      <p:ext uri="{BB962C8B-B14F-4D97-AF65-F5344CB8AC3E}">
        <p14:creationId xmlns:p14="http://schemas.microsoft.com/office/powerpoint/2010/main" val="401043756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smtClean="0">
                <a:solidFill>
                  <a:srgbClr val="FF0000"/>
                </a:solidFill>
              </a:rPr>
              <a:t>Legislativa související se spisovou službou I</a:t>
            </a:r>
            <a:endParaRPr lang="cs-CZ" sz="2400" dirty="0"/>
          </a:p>
        </p:txBody>
      </p:sp>
      <p:sp>
        <p:nvSpPr>
          <p:cNvPr id="5" name="Zástupný symbol pro obsah 4"/>
          <p:cNvSpPr>
            <a:spLocks noGrp="1"/>
          </p:cNvSpPr>
          <p:nvPr>
            <p:ph idx="1"/>
          </p:nvPr>
        </p:nvSpPr>
        <p:spPr>
          <a:xfrm>
            <a:off x="457200" y="1196752"/>
            <a:ext cx="8229600" cy="4929411"/>
          </a:xfrm>
        </p:spPr>
        <p:txBody>
          <a:bodyPr>
            <a:normAutofit fontScale="25000" lnSpcReduction="20000"/>
          </a:bodyPr>
          <a:lstStyle/>
          <a:p>
            <a:pPr>
              <a:defRPr/>
            </a:pPr>
            <a:r>
              <a:rPr lang="cs-CZ" sz="7200" dirty="0"/>
              <a:t>Zákon č. 300/2008 Sb., o elektronických úkonech a autorizované konverzi dokumentů</a:t>
            </a:r>
          </a:p>
          <a:p>
            <a:pPr lvl="1">
              <a:buFont typeface="Arial" pitchFamily="34" charset="0"/>
              <a:buChar char="•"/>
              <a:defRPr/>
            </a:pPr>
            <a:r>
              <a:rPr lang="cs-CZ" sz="7200" dirty="0"/>
              <a:t>Vyhláška č. 193/2009 Sb., o stanovení podrobností provádění autorizované konverze dokumentů</a:t>
            </a:r>
          </a:p>
          <a:p>
            <a:pPr lvl="1">
              <a:buFont typeface="Arial" pitchFamily="34" charset="0"/>
              <a:buChar char="•"/>
              <a:defRPr/>
            </a:pPr>
            <a:r>
              <a:rPr lang="cs-CZ" sz="7200" dirty="0"/>
              <a:t>Vyhláška č. 194/2009 Sb., o stanovení podrobností užívání a provozování informačního systému datových schránek </a:t>
            </a:r>
            <a:r>
              <a:rPr lang="cs-CZ" sz="7200" dirty="0">
                <a:solidFill>
                  <a:srgbClr val="FF0000"/>
                </a:solidFill>
              </a:rPr>
              <a:t>(novela – vyhláška č. 422/2010.Sb. –  Sbírka zákonů 2010, částka 146 – rozšířen počet přípustných formátů datových zpráv zasílaných prostřednictvím ISDS – příloha č. 3,I </a:t>
            </a:r>
            <a:r>
              <a:rPr lang="cs-CZ" sz="7200" dirty="0" smtClean="0">
                <a:solidFill>
                  <a:srgbClr val="FF0000"/>
                </a:solidFill>
              </a:rPr>
              <a:t> </a:t>
            </a:r>
            <a:r>
              <a:rPr lang="cs-CZ" sz="7200" dirty="0">
                <a:solidFill>
                  <a:srgbClr val="FF0000"/>
                </a:solidFill>
              </a:rPr>
              <a:t>účinnost od 1.1.2011</a:t>
            </a:r>
            <a:r>
              <a:rPr lang="cs-CZ" sz="7200" dirty="0" smtClean="0">
                <a:solidFill>
                  <a:srgbClr val="FF0000"/>
                </a:solidFill>
              </a:rPr>
              <a:t>)</a:t>
            </a:r>
            <a:endParaRPr lang="cs-CZ" sz="7200" dirty="0">
              <a:solidFill>
                <a:srgbClr val="FF0000"/>
              </a:solidFill>
            </a:endParaRPr>
          </a:p>
          <a:p>
            <a:pPr lvl="1">
              <a:buFont typeface="Arial" pitchFamily="34" charset="0"/>
              <a:buChar char="•"/>
              <a:defRPr/>
            </a:pPr>
            <a:r>
              <a:rPr lang="cs-CZ" sz="7200" b="1" dirty="0">
                <a:solidFill>
                  <a:srgbClr val="FF0000"/>
                </a:solidFill>
              </a:rPr>
              <a:t>Vyhláška č. 322/2015 Sb., kterou se mění vyhláška č. 194/2009 Sb., o stanovení podrobnosti užívání a provozování informačního systému datových schránek, ve znění vyhlášky č. 422/2010 Sb. - § 5 Maximální velikost datové zprávy dodávané do datové schránky činí 20 MB (dříve bylo pouze 10 MB (</a:t>
            </a:r>
            <a:r>
              <a:rPr lang="cs-CZ" sz="7200" b="1" i="1" dirty="0">
                <a:solidFill>
                  <a:srgbClr val="FF0000"/>
                </a:solidFill>
              </a:rPr>
              <a:t>účinnost od 1.1.2016</a:t>
            </a:r>
            <a:r>
              <a:rPr lang="cs-CZ" sz="7200" b="1" i="1" dirty="0" smtClean="0">
                <a:solidFill>
                  <a:srgbClr val="FF0000"/>
                </a:solidFill>
              </a:rPr>
              <a:t>)</a:t>
            </a:r>
            <a:endParaRPr lang="cs-CZ" sz="7200" dirty="0">
              <a:solidFill>
                <a:srgbClr val="FF0000"/>
              </a:solidFill>
            </a:endParaRPr>
          </a:p>
          <a:p>
            <a:pPr lvl="1">
              <a:buNone/>
              <a:defRPr/>
            </a:pPr>
            <a:endParaRPr lang="cs-CZ" sz="7200" dirty="0"/>
          </a:p>
          <a:p>
            <a:pPr>
              <a:defRPr/>
            </a:pPr>
            <a:r>
              <a:rPr lang="cs-CZ" sz="7200" dirty="0" smtClean="0"/>
              <a:t>Zákon </a:t>
            </a:r>
            <a:r>
              <a:rPr lang="cs-CZ" sz="7200" dirty="0"/>
              <a:t>č. 297/2016 Sb., o službách vytvářejících důvěru pro elektronické </a:t>
            </a:r>
            <a:r>
              <a:rPr lang="cs-CZ" sz="7200" dirty="0" smtClean="0"/>
              <a:t>transakce</a:t>
            </a:r>
            <a:endParaRPr lang="cs-CZ" sz="7200" dirty="0"/>
          </a:p>
          <a:p>
            <a:pPr>
              <a:defRPr/>
            </a:pPr>
            <a:r>
              <a:rPr lang="cs-CZ" sz="7200" dirty="0"/>
              <a:t>Zákon č. 455/1991 Sb., o živnostenském podnikání (živnostenský zákon) </a:t>
            </a:r>
            <a:r>
              <a:rPr lang="cs-CZ" sz="7200" dirty="0">
                <a:solidFill>
                  <a:srgbClr val="7030A0"/>
                </a:solidFill>
              </a:rPr>
              <a:t>- § 90 AZ</a:t>
            </a:r>
          </a:p>
          <a:p>
            <a:pPr marL="742950" lvl="2" indent="-342900">
              <a:defRPr/>
            </a:pPr>
            <a:r>
              <a:rPr lang="cs-CZ" sz="7200" dirty="0">
                <a:cs typeface="Times New Roman" pitchFamily="18" charset="0"/>
              </a:rPr>
              <a:t>Nařízení vlády č. 278/2008 Sb., o obsahových náplních jednotlivých </a:t>
            </a:r>
            <a:r>
              <a:rPr lang="cs-CZ" sz="7200" dirty="0" smtClean="0">
                <a:cs typeface="Times New Roman" pitchFamily="18" charset="0"/>
              </a:rPr>
              <a:t>živností</a:t>
            </a:r>
            <a:endParaRPr lang="cs-CZ" sz="7200" dirty="0"/>
          </a:p>
          <a:p>
            <a:pPr>
              <a:defRPr/>
            </a:pPr>
            <a:r>
              <a:rPr lang="cs-CZ" sz="7200" dirty="0"/>
              <a:t>Zákon č. 500/2004 Sb., správní </a:t>
            </a:r>
            <a:r>
              <a:rPr lang="cs-CZ" sz="7200" dirty="0" smtClean="0"/>
              <a:t>řád</a:t>
            </a:r>
            <a:endParaRPr lang="cs-CZ" sz="7200" dirty="0"/>
          </a:p>
          <a:p>
            <a:pPr>
              <a:defRPr/>
            </a:pPr>
            <a:r>
              <a:rPr lang="cs-CZ" sz="7200" dirty="0"/>
              <a:t>Zákon č. </a:t>
            </a:r>
            <a:r>
              <a:rPr lang="cs-CZ" sz="7200" dirty="0" smtClean="0"/>
              <a:t>255/2012 Sb., kontrolní řád</a:t>
            </a:r>
            <a:endParaRPr lang="cs-CZ" sz="7200" dirty="0"/>
          </a:p>
          <a:p>
            <a:pPr marL="0" indent="0">
              <a:buNone/>
            </a:pPr>
            <a:endParaRPr lang="cs-CZ" dirty="0"/>
          </a:p>
        </p:txBody>
      </p:sp>
    </p:spTree>
    <p:extLst>
      <p:ext uri="{BB962C8B-B14F-4D97-AF65-F5344CB8AC3E}">
        <p14:creationId xmlns:p14="http://schemas.microsoft.com/office/powerpoint/2010/main" val="264501151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850106"/>
          </a:xfrm>
        </p:spPr>
        <p:txBody>
          <a:bodyPr>
            <a:normAutofit/>
          </a:bodyPr>
          <a:lstStyle/>
          <a:p>
            <a:r>
              <a:rPr lang="cs-CZ" sz="2400" dirty="0" smtClean="0">
                <a:solidFill>
                  <a:srgbClr val="FF0000"/>
                </a:solidFill>
              </a:rPr>
              <a:t>Legislativa související se spisovou službou I</a:t>
            </a:r>
            <a:endParaRPr lang="cs-CZ" sz="2400" dirty="0"/>
          </a:p>
        </p:txBody>
      </p:sp>
      <p:sp>
        <p:nvSpPr>
          <p:cNvPr id="5" name="Zástupný symbol pro obsah 4"/>
          <p:cNvSpPr>
            <a:spLocks noGrp="1"/>
          </p:cNvSpPr>
          <p:nvPr>
            <p:ph idx="1"/>
          </p:nvPr>
        </p:nvSpPr>
        <p:spPr>
          <a:xfrm>
            <a:off x="457200" y="1124744"/>
            <a:ext cx="8229600" cy="5472608"/>
          </a:xfrm>
        </p:spPr>
        <p:txBody>
          <a:bodyPr>
            <a:normAutofit/>
          </a:bodyPr>
          <a:lstStyle/>
          <a:p>
            <a:r>
              <a:rPr lang="cs-CZ" sz="1800" dirty="0" smtClean="0"/>
              <a:t>Zákon č. 182/2006 Sb., o úpadku a jeho řešení (insolvenční zákon</a:t>
            </a:r>
            <a:r>
              <a:rPr lang="cs-CZ" sz="1800" dirty="0" smtClean="0"/>
              <a:t>)</a:t>
            </a:r>
            <a:endParaRPr lang="cs-CZ" sz="1800" dirty="0" smtClean="0"/>
          </a:p>
          <a:p>
            <a:r>
              <a:rPr lang="cs-CZ" sz="1800" dirty="0" smtClean="0"/>
              <a:t>Zákon č. 101/2000 Sb., o ochraně osobních </a:t>
            </a:r>
            <a:r>
              <a:rPr lang="cs-CZ" sz="1800" dirty="0" smtClean="0"/>
              <a:t>údajů</a:t>
            </a:r>
            <a:endParaRPr lang="cs-CZ" sz="1800" dirty="0" smtClean="0"/>
          </a:p>
          <a:p>
            <a:r>
              <a:rPr lang="cs-CZ" sz="1800" dirty="0" smtClean="0"/>
              <a:t>Zákon č. 106/1999 Sb., o svobodném přístupu k </a:t>
            </a:r>
            <a:r>
              <a:rPr lang="cs-CZ" sz="1800" dirty="0" smtClean="0"/>
              <a:t>informacím</a:t>
            </a:r>
            <a:endParaRPr lang="cs-CZ" sz="1800" dirty="0" smtClean="0"/>
          </a:p>
          <a:p>
            <a:r>
              <a:rPr lang="cs-CZ" sz="1800" dirty="0" smtClean="0"/>
              <a:t>Zákon č. 412/2005 Sb., o ochraně utajovaných informací a bezpečnostní způsobilosti</a:t>
            </a:r>
          </a:p>
          <a:p>
            <a:pPr lvl="1"/>
            <a:r>
              <a:rPr lang="cs-CZ" sz="1800" dirty="0" smtClean="0"/>
              <a:t>Vyhláška č. 529/2005 Sb. </a:t>
            </a:r>
            <a:r>
              <a:rPr lang="cs-CZ" sz="1800" dirty="0"/>
              <a:t>,</a:t>
            </a:r>
            <a:r>
              <a:rPr lang="cs-CZ" sz="1800" dirty="0" smtClean="0"/>
              <a:t>Vyhláška </a:t>
            </a:r>
            <a:r>
              <a:rPr lang="cs-CZ" sz="1800" dirty="0"/>
              <a:t>o administrativní bezpečnosti a o registrech utajovaných </a:t>
            </a:r>
            <a:r>
              <a:rPr lang="cs-CZ" sz="1800" dirty="0" smtClean="0"/>
              <a:t>informací </a:t>
            </a:r>
          </a:p>
          <a:p>
            <a:pPr lvl="2"/>
            <a:r>
              <a:rPr lang="cs-CZ" sz="1800" dirty="0" smtClean="0"/>
              <a:t>Novela  - vyhláška č. 275/2015 Sb., účinnost od 1.1.2016</a:t>
            </a:r>
          </a:p>
          <a:p>
            <a:endParaRPr lang="cs-CZ" sz="7200" dirty="0" smtClean="0"/>
          </a:p>
          <a:p>
            <a:pPr>
              <a:buFont typeface="Arial" charset="0"/>
              <a:buNone/>
            </a:pPr>
            <a:endParaRPr lang="cs-CZ" dirty="0" smtClean="0"/>
          </a:p>
          <a:p>
            <a:pPr marL="0" indent="0">
              <a:buNone/>
            </a:pPr>
            <a:endParaRPr lang="cs-CZ" dirty="0"/>
          </a:p>
        </p:txBody>
      </p:sp>
    </p:spTree>
    <p:extLst>
      <p:ext uri="{BB962C8B-B14F-4D97-AF65-F5344CB8AC3E}">
        <p14:creationId xmlns:p14="http://schemas.microsoft.com/office/powerpoint/2010/main" val="3372160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obecně</a:t>
            </a:r>
            <a:br>
              <a:rPr lang="cs-CZ" sz="1800" dirty="0" smtClean="0">
                <a:solidFill>
                  <a:srgbClr val="FF0000"/>
                </a:solidFill>
              </a:rPr>
            </a:br>
            <a:r>
              <a:rPr lang="cs-CZ" sz="1600" dirty="0" smtClean="0">
                <a:solidFill>
                  <a:srgbClr val="FF0000"/>
                </a:solidFill>
              </a:rPr>
              <a:t>6/9</a:t>
            </a:r>
            <a:endParaRPr lang="cs-CZ" sz="1800" dirty="0"/>
          </a:p>
        </p:txBody>
      </p:sp>
      <p:sp>
        <p:nvSpPr>
          <p:cNvPr id="3" name="Zástupný symbol pro obsah 2"/>
          <p:cNvSpPr>
            <a:spLocks noGrp="1"/>
          </p:cNvSpPr>
          <p:nvPr>
            <p:ph idx="1"/>
          </p:nvPr>
        </p:nvSpPr>
        <p:spPr/>
        <p:txBody>
          <a:bodyPr>
            <a:normAutofit/>
          </a:bodyPr>
          <a:lstStyle/>
          <a:p>
            <a:r>
              <a:rPr lang="cs-CZ" sz="1800" b="1" dirty="0" smtClean="0"/>
              <a:t>Základní pojmy</a:t>
            </a:r>
          </a:p>
          <a:p>
            <a:pPr lvl="1"/>
            <a:r>
              <a:rPr lang="cs-CZ" sz="1800" dirty="0" smtClean="0"/>
              <a:t>Listiny</a:t>
            </a:r>
          </a:p>
          <a:p>
            <a:pPr lvl="2"/>
            <a:r>
              <a:rPr lang="cs-CZ" sz="1600" dirty="0" smtClean="0"/>
              <a:t>ve starší době všechny počiny právní povahy (privilegia, darovací listiny, smlouvy atd.) vydané ve prospěch původce nebo v nichž je původce jednající stranou</a:t>
            </a:r>
          </a:p>
          <a:p>
            <a:pPr lvl="2"/>
            <a:r>
              <a:rPr lang="cs-CZ" sz="1600" dirty="0"/>
              <a:t>v</a:t>
            </a:r>
            <a:r>
              <a:rPr lang="cs-CZ" sz="1600" dirty="0" smtClean="0"/>
              <a:t> mladší době významná právní rozhodnutí dlouhodobé platnosti, např. státní smlouvy, důležité kupní smlouvy atd.</a:t>
            </a:r>
          </a:p>
          <a:p>
            <a:pPr marL="914400" lvl="2" indent="0">
              <a:buNone/>
            </a:pPr>
            <a:endParaRPr lang="cs-CZ" sz="1600" dirty="0" smtClean="0"/>
          </a:p>
          <a:p>
            <a:pPr lvl="1"/>
            <a:r>
              <a:rPr lang="cs-CZ" sz="1800" dirty="0" smtClean="0"/>
              <a:t>Úřední knihy</a:t>
            </a:r>
          </a:p>
          <a:p>
            <a:pPr lvl="2"/>
            <a:r>
              <a:rPr lang="cs-CZ" sz="1600" dirty="0" smtClean="0"/>
              <a:t>Knižní forma je předepsána. Jde o knihy sloužící ke správním a provozním účelům ( s periodickými zápisy např. zemské desky, pozemkové knihy, matriky, radní protokoly, zápisy o zasedáních; jednorázově vzniklé k určitému datu např. urbáře, katastry)</a:t>
            </a:r>
          </a:p>
          <a:p>
            <a:pPr marL="914400" lvl="2" indent="0">
              <a:buNone/>
            </a:pPr>
            <a:endParaRPr lang="cs-CZ" sz="1600" dirty="0" smtClean="0"/>
          </a:p>
          <a:p>
            <a:pPr lvl="1"/>
            <a:r>
              <a:rPr lang="cs-CZ" sz="1800" dirty="0" smtClean="0"/>
              <a:t>Spisový materiál</a:t>
            </a:r>
          </a:p>
          <a:p>
            <a:pPr lvl="2"/>
            <a:r>
              <a:rPr lang="cs-CZ" sz="1600" dirty="0" smtClean="0"/>
              <a:t>Agenda vzešlá z vnitřní správy a vnějšího styku v souvislosti s úředním jednáním (úřední korespondence, zprávy, protokoly, oběžníky, pamětní záznamy)</a:t>
            </a:r>
          </a:p>
          <a:p>
            <a:pPr marL="914400" lvl="2" indent="0">
              <a:buNone/>
            </a:pPr>
            <a:endParaRPr lang="cs-CZ" sz="1600" dirty="0" smtClean="0"/>
          </a:p>
        </p:txBody>
      </p:sp>
    </p:spTree>
    <p:extLst>
      <p:ext uri="{BB962C8B-B14F-4D97-AF65-F5344CB8AC3E}">
        <p14:creationId xmlns:p14="http://schemas.microsoft.com/office/powerpoint/2010/main" val="8013182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850106"/>
          </a:xfrm>
        </p:spPr>
        <p:txBody>
          <a:bodyPr>
            <a:normAutofit/>
          </a:bodyPr>
          <a:lstStyle/>
          <a:p>
            <a:r>
              <a:rPr lang="cs-CZ" sz="2400" dirty="0" smtClean="0">
                <a:solidFill>
                  <a:srgbClr val="FF0000"/>
                </a:solidFill>
              </a:rPr>
              <a:t>Legislativa související se spisovou službou II</a:t>
            </a:r>
            <a:endParaRPr lang="cs-CZ" sz="2400" dirty="0"/>
          </a:p>
        </p:txBody>
      </p:sp>
      <p:sp>
        <p:nvSpPr>
          <p:cNvPr id="5" name="Zástupný symbol pro obsah 4"/>
          <p:cNvSpPr>
            <a:spLocks noGrp="1"/>
          </p:cNvSpPr>
          <p:nvPr>
            <p:ph idx="1"/>
          </p:nvPr>
        </p:nvSpPr>
        <p:spPr>
          <a:xfrm>
            <a:off x="457200" y="980728"/>
            <a:ext cx="8229600" cy="5145435"/>
          </a:xfrm>
        </p:spPr>
        <p:txBody>
          <a:bodyPr>
            <a:normAutofit/>
          </a:bodyPr>
          <a:lstStyle/>
          <a:p>
            <a:pPr>
              <a:buNone/>
            </a:pPr>
            <a:r>
              <a:rPr lang="cs-CZ" sz="1800" b="1" dirty="0" smtClean="0"/>
              <a:t>Celá řada zákonů a vyhlášek v souvislosti se zákonnými skartačními (úložními) </a:t>
            </a:r>
          </a:p>
          <a:p>
            <a:pPr>
              <a:buNone/>
            </a:pPr>
            <a:r>
              <a:rPr lang="cs-CZ" sz="1800" b="1" dirty="0" smtClean="0"/>
              <a:t>lhůtami: </a:t>
            </a:r>
            <a:r>
              <a:rPr lang="cs-CZ" sz="1600" dirty="0" smtClean="0">
                <a:solidFill>
                  <a:srgbClr val="7030A0"/>
                </a:solidFill>
              </a:rPr>
              <a:t>(bez citace v platném znění, ve znění pozdějších předpisů</a:t>
            </a:r>
            <a:r>
              <a:rPr lang="cs-CZ" sz="1800" dirty="0" smtClean="0">
                <a:solidFill>
                  <a:srgbClr val="7030A0"/>
                </a:solidFill>
              </a:rPr>
              <a:t>)</a:t>
            </a:r>
            <a:endParaRPr lang="cs-CZ" sz="1400" dirty="0" smtClean="0"/>
          </a:p>
          <a:p>
            <a:pPr lvl="1"/>
            <a:r>
              <a:rPr lang="cs-CZ" sz="1800" dirty="0" smtClean="0"/>
              <a:t>Zákon č. 301/2000 Sb., o matrikách, jménu a příjmení</a:t>
            </a:r>
          </a:p>
          <a:p>
            <a:pPr lvl="2"/>
            <a:r>
              <a:rPr lang="cs-CZ" sz="1800" dirty="0" smtClean="0"/>
              <a:t>Vyhláška č. 207/2001 Sb., kterou se provádí zákon č. 307/200Sb., o matrikách, jménu a příjmení a o změně některých souvisejících zákonů</a:t>
            </a:r>
          </a:p>
          <a:p>
            <a:pPr lvl="1"/>
            <a:r>
              <a:rPr lang="cs-CZ" sz="1800" dirty="0" smtClean="0"/>
              <a:t>Zákon č. 563/1991 Sb., o účetnictví</a:t>
            </a:r>
          </a:p>
          <a:p>
            <a:pPr lvl="1"/>
            <a:r>
              <a:rPr lang="cs-CZ" sz="1800" dirty="0" smtClean="0"/>
              <a:t>Zákon č. 235/2004 Sb., o dani z přidané hodnoty</a:t>
            </a:r>
          </a:p>
          <a:p>
            <a:pPr lvl="1"/>
            <a:r>
              <a:rPr lang="cs-CZ" sz="1800" dirty="0" smtClean="0"/>
              <a:t>Zákon č. 582/1991 Sb., o organizaci a provádění sociálního zabezpečení </a:t>
            </a:r>
          </a:p>
          <a:p>
            <a:pPr lvl="1"/>
            <a:r>
              <a:rPr lang="cs-CZ" sz="1800" dirty="0" smtClean="0"/>
              <a:t>Zákon č. 108/2006 Sb., o sociálních službách</a:t>
            </a:r>
          </a:p>
          <a:p>
            <a:pPr lvl="1"/>
            <a:r>
              <a:rPr lang="cs-CZ" sz="1800" dirty="0" smtClean="0"/>
              <a:t>Zákon č. 589/1992 Sb., o pojistném na sociálním zabezpečení a příspěvku na státní politiku zaměstnanosti</a:t>
            </a:r>
          </a:p>
          <a:p>
            <a:pPr lvl="1"/>
            <a:r>
              <a:rPr lang="cs-CZ" sz="1800" dirty="0" smtClean="0"/>
              <a:t>Zákon č. 111/2006 Sb., o pomoci v hmotné nouzi</a:t>
            </a:r>
          </a:p>
          <a:p>
            <a:pPr lvl="1"/>
            <a:r>
              <a:rPr lang="cs-CZ" sz="1800" dirty="0" smtClean="0"/>
              <a:t>Zákon č. 117/1995 Sb., o státní sociální podpoře</a:t>
            </a:r>
          </a:p>
          <a:p>
            <a:pPr lvl="1"/>
            <a:r>
              <a:rPr lang="cs-CZ" sz="1800" dirty="0" smtClean="0"/>
              <a:t>Zákon č. 61/1996 Sb., o některých opatřeních proti legalizaci výnosů z trestné činnosti a o změně a doplnění souvisejících zákonů</a:t>
            </a:r>
          </a:p>
          <a:p>
            <a:pPr marL="0" indent="0">
              <a:buNone/>
            </a:pPr>
            <a:endParaRPr lang="cs-CZ" dirty="0"/>
          </a:p>
        </p:txBody>
      </p:sp>
    </p:spTree>
    <p:extLst>
      <p:ext uri="{BB962C8B-B14F-4D97-AF65-F5344CB8AC3E}">
        <p14:creationId xmlns:p14="http://schemas.microsoft.com/office/powerpoint/2010/main" val="23761502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smtClean="0">
                <a:solidFill>
                  <a:srgbClr val="FF0000"/>
                </a:solidFill>
              </a:rPr>
              <a:t>Legislativa související se spisovou službou II</a:t>
            </a:r>
            <a:endParaRPr lang="cs-CZ" sz="2400" dirty="0"/>
          </a:p>
        </p:txBody>
      </p:sp>
      <p:sp>
        <p:nvSpPr>
          <p:cNvPr id="5" name="Zástupný symbol pro obsah 4"/>
          <p:cNvSpPr>
            <a:spLocks noGrp="1"/>
          </p:cNvSpPr>
          <p:nvPr>
            <p:ph idx="1"/>
          </p:nvPr>
        </p:nvSpPr>
        <p:spPr/>
        <p:txBody>
          <a:bodyPr>
            <a:normAutofit/>
          </a:bodyPr>
          <a:lstStyle/>
          <a:p>
            <a:pPr lvl="1"/>
            <a:r>
              <a:rPr lang="cs-CZ" sz="1800" dirty="0"/>
              <a:t>Zákon č. 137/2006 Sb., o veřejných zakázkách</a:t>
            </a:r>
          </a:p>
          <a:p>
            <a:pPr lvl="1"/>
            <a:r>
              <a:rPr lang="cs-CZ" sz="1800" dirty="0"/>
              <a:t>Zákon č. 326/1999 Sb., o pobytu cizinců na území České republiky a o změně některých </a:t>
            </a:r>
            <a:r>
              <a:rPr lang="cs-CZ" sz="1800" dirty="0" smtClean="0"/>
              <a:t>zákonů</a:t>
            </a:r>
          </a:p>
          <a:p>
            <a:pPr lvl="1"/>
            <a:r>
              <a:rPr lang="cs-CZ" sz="1800" dirty="0" smtClean="0"/>
              <a:t>Zákon č. 329/1999 Sb., o cestovních dokladech</a:t>
            </a:r>
          </a:p>
          <a:p>
            <a:pPr lvl="1"/>
            <a:r>
              <a:rPr lang="cs-CZ" sz="1800" dirty="0" smtClean="0"/>
              <a:t>Zákon č. 133/2000 Sb., o evidenci obyvatel a rodných číslech a o změně některých zákonů</a:t>
            </a:r>
          </a:p>
          <a:p>
            <a:pPr lvl="1"/>
            <a:r>
              <a:rPr lang="cs-CZ" sz="1800" dirty="0" smtClean="0"/>
              <a:t>Zákon č. 26/2000 Sb., o veřejných dražbách</a:t>
            </a:r>
          </a:p>
          <a:p>
            <a:pPr lvl="1"/>
            <a:r>
              <a:rPr lang="cs-CZ" sz="1800" dirty="0" smtClean="0"/>
              <a:t>Zákon č. 561/2004 Sb., školský zákon</a:t>
            </a:r>
          </a:p>
          <a:p>
            <a:pPr lvl="1"/>
            <a:r>
              <a:rPr lang="cs-CZ" sz="1800" dirty="0" smtClean="0"/>
              <a:t>Zákon č. 372/2011 Sb., o zdravotních službách a podmínkách jejich poskytování (zákon o zdravotních službách), v platnosti od 1.4.2011, zrušena vyhláška o zdravotnické dokumentaci, § 128, bod 22 (Vyhláška č. 385/2006 Sb., o zdravotnické dokumentaci (vyhláška č. 64/2007 Sb., vyhláška č. 187/2008 Sb.)</a:t>
            </a:r>
          </a:p>
          <a:p>
            <a:pPr lvl="2"/>
            <a:r>
              <a:rPr lang="cs-CZ" sz="1800" dirty="0" smtClean="0"/>
              <a:t>Vyhláška č. 98/2012 Sb.  O zdravotnické dokumentaci</a:t>
            </a:r>
          </a:p>
        </p:txBody>
      </p:sp>
    </p:spTree>
    <p:extLst>
      <p:ext uri="{BB962C8B-B14F-4D97-AF65-F5344CB8AC3E}">
        <p14:creationId xmlns:p14="http://schemas.microsoft.com/office/powerpoint/2010/main" val="219978620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smtClean="0">
                <a:solidFill>
                  <a:srgbClr val="FF0000"/>
                </a:solidFill>
              </a:rPr>
              <a:t>Zákon č. 499/2004 Sb., o archivnictví a spisové službě a o změně některých zákonů, ve znění pozdějších předpisů</a:t>
            </a:r>
            <a:endParaRPr lang="cs-CZ" sz="2400" dirty="0"/>
          </a:p>
        </p:txBody>
      </p:sp>
      <p:sp>
        <p:nvSpPr>
          <p:cNvPr id="5" name="Zástupný symbol pro obsah 4"/>
          <p:cNvSpPr>
            <a:spLocks noGrp="1"/>
          </p:cNvSpPr>
          <p:nvPr>
            <p:ph idx="1"/>
          </p:nvPr>
        </p:nvSpPr>
        <p:spPr/>
        <p:txBody>
          <a:bodyPr>
            <a:normAutofit/>
          </a:bodyPr>
          <a:lstStyle/>
          <a:p>
            <a:pPr marL="0" indent="0">
              <a:buNone/>
            </a:pPr>
            <a:r>
              <a:rPr lang="cs-CZ" sz="3600" dirty="0" smtClean="0"/>
              <a:t> </a:t>
            </a:r>
            <a:r>
              <a:rPr lang="cs-CZ" sz="2400" dirty="0" smtClean="0"/>
              <a:t>úplné znění zákona č. 499/2004 Sb., o archivnictví a spisové službě a o změně některých zákonů, jak vyplývá ze změn provedených zákonem č. 413/2005 Sb., zákonem č. 444/2005 Sb., zákonem č. 112/2006 Sb., zákonem č. 181/2007 Sb.,  zákonem č. 296/2007 Sb., zákonem č. 32/2008, zákonem č. 190/2009 Sb. a zákonem č. 227/2010 Sb., zákonem č. 424/2010 Sb., zákonem č. 167/2012 Sb., 89/2012 Sb., zákonem č. 303/2013 Sb., zákon č. 56/2014 Sb., zákon č. </a:t>
            </a:r>
            <a:r>
              <a:rPr lang="cs-CZ" sz="2400" smtClean="0"/>
              <a:t>250/2014 Sb.</a:t>
            </a:r>
            <a:endParaRPr lang="cs-CZ" sz="2400" dirty="0"/>
          </a:p>
        </p:txBody>
      </p:sp>
    </p:spTree>
    <p:extLst>
      <p:ext uri="{BB962C8B-B14F-4D97-AF65-F5344CB8AC3E}">
        <p14:creationId xmlns:p14="http://schemas.microsoft.com/office/powerpoint/2010/main" val="58461574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6"/>
          <p:cNvSpPr>
            <a:spLocks noGrp="1"/>
          </p:cNvSpPr>
          <p:nvPr>
            <p:ph idx="4294967295"/>
          </p:nvPr>
        </p:nvSpPr>
        <p:spPr>
          <a:xfrm>
            <a:off x="0" y="476250"/>
            <a:ext cx="8229600" cy="5649913"/>
          </a:xfrm>
        </p:spPr>
        <p:txBody>
          <a:bodyPr>
            <a:normAutofit fontScale="55000" lnSpcReduction="20000"/>
          </a:bodyPr>
          <a:lstStyle/>
          <a:p>
            <a:pPr algn="ctr">
              <a:buFont typeface="Arial" charset="0"/>
              <a:buNone/>
              <a:defRPr/>
            </a:pPr>
            <a:r>
              <a:rPr lang="cs-CZ" dirty="0">
                <a:solidFill>
                  <a:srgbClr val="FF0000"/>
                </a:solidFill>
              </a:rPr>
              <a:t>	ČÁST PRVNÍ </a:t>
            </a:r>
          </a:p>
          <a:p>
            <a:pPr algn="ctr">
              <a:buFont typeface="Arial" charset="0"/>
              <a:buNone/>
              <a:defRPr/>
            </a:pPr>
            <a:r>
              <a:rPr lang="cs-CZ" dirty="0">
                <a:solidFill>
                  <a:srgbClr val="FF0000"/>
                </a:solidFill>
              </a:rPr>
              <a:t>	ARCHIVNICTVÍ A SPISOVÁ SLUŽBA</a:t>
            </a:r>
          </a:p>
          <a:p>
            <a:pPr algn="ctr">
              <a:buFont typeface="Arial" charset="0"/>
              <a:buNone/>
              <a:defRPr/>
            </a:pPr>
            <a:r>
              <a:rPr lang="cs-CZ" dirty="0">
                <a:solidFill>
                  <a:srgbClr val="FF0000"/>
                </a:solidFill>
              </a:rPr>
              <a:t> HLAVA I </a:t>
            </a:r>
          </a:p>
          <a:p>
            <a:pPr algn="ctr">
              <a:buFont typeface="Arial" charset="0"/>
              <a:buNone/>
              <a:defRPr/>
            </a:pPr>
            <a:r>
              <a:rPr lang="cs-CZ" dirty="0">
                <a:solidFill>
                  <a:srgbClr val="FF0000"/>
                </a:solidFill>
              </a:rPr>
              <a:t>ÚVODNÍ USTANOVENÍ</a:t>
            </a:r>
          </a:p>
          <a:p>
            <a:pPr algn="ctr">
              <a:buFont typeface="Arial" charset="0"/>
              <a:buNone/>
              <a:defRPr/>
            </a:pPr>
            <a:r>
              <a:rPr lang="cs-CZ" sz="4000" dirty="0">
                <a:solidFill>
                  <a:srgbClr val="FF0000"/>
                </a:solidFill>
              </a:rPr>
              <a:t> § 1</a:t>
            </a:r>
            <a:r>
              <a:rPr lang="cs-CZ" dirty="0">
                <a:solidFill>
                  <a:srgbClr val="FF0000"/>
                </a:solidFill>
              </a:rPr>
              <a:t> </a:t>
            </a:r>
          </a:p>
          <a:p>
            <a:pPr algn="ctr">
              <a:buFont typeface="Arial" charset="0"/>
              <a:buNone/>
              <a:defRPr/>
            </a:pPr>
            <a:r>
              <a:rPr lang="cs-CZ" dirty="0">
                <a:solidFill>
                  <a:srgbClr val="FF0000"/>
                </a:solidFill>
              </a:rPr>
              <a:t>Předmět úpravy</a:t>
            </a:r>
          </a:p>
          <a:p>
            <a:pPr>
              <a:buFont typeface="Arial" charset="0"/>
              <a:buNone/>
              <a:defRPr/>
            </a:pPr>
            <a:r>
              <a:rPr lang="cs-CZ" b="1" dirty="0"/>
              <a:t> </a:t>
            </a:r>
            <a:r>
              <a:rPr lang="cs-CZ" dirty="0"/>
              <a:t>Tento zákon upravuje </a:t>
            </a:r>
          </a:p>
          <a:p>
            <a:pPr marL="514350" indent="-514350">
              <a:buFont typeface="+mj-lt"/>
              <a:buAutoNum type="alphaLcParenR"/>
              <a:defRPr/>
            </a:pPr>
            <a:r>
              <a:rPr lang="cs-CZ" dirty="0" smtClean="0"/>
              <a:t>Výběr a evidenci archiválií, </a:t>
            </a:r>
            <a:endParaRPr lang="cs-CZ" dirty="0"/>
          </a:p>
          <a:p>
            <a:pPr marL="514350" indent="-514350">
              <a:buFont typeface="+mj-lt"/>
              <a:buAutoNum type="alphaLcParenR"/>
              <a:defRPr/>
            </a:pPr>
            <a:r>
              <a:rPr lang="cs-CZ" dirty="0"/>
              <a:t>ochranu archiválií,</a:t>
            </a:r>
          </a:p>
          <a:p>
            <a:pPr marL="514350" indent="-514350">
              <a:buFont typeface="+mj-lt"/>
              <a:buAutoNum type="alphaLcParenR"/>
              <a:defRPr/>
            </a:pPr>
            <a:r>
              <a:rPr lang="cs-CZ" dirty="0"/>
              <a:t>práva a povinnosti vlastníků archiválií,</a:t>
            </a:r>
          </a:p>
          <a:p>
            <a:pPr marL="514350" indent="-514350">
              <a:buFont typeface="+mj-lt"/>
              <a:buAutoNum type="alphaLcParenR"/>
              <a:defRPr/>
            </a:pPr>
            <a:r>
              <a:rPr lang="cs-CZ" dirty="0"/>
              <a:t>práva a povinnosti držitelů a správců archiválií (dále jen „držitel archiválie“), </a:t>
            </a:r>
          </a:p>
          <a:p>
            <a:pPr marL="514350" indent="-514350">
              <a:buFont typeface="+mj-lt"/>
              <a:buAutoNum type="alphaLcParenR"/>
              <a:defRPr/>
            </a:pPr>
            <a:r>
              <a:rPr lang="cs-CZ" dirty="0"/>
              <a:t>využívání archiválií,</a:t>
            </a:r>
          </a:p>
          <a:p>
            <a:pPr marL="514350" indent="-514350">
              <a:buFont typeface="+mj-lt"/>
              <a:buAutoNum type="alphaLcParenR"/>
              <a:defRPr/>
            </a:pPr>
            <a:r>
              <a:rPr lang="cs-CZ" dirty="0"/>
              <a:t>zpracování osobních údajů pro účely archivnictví, </a:t>
            </a:r>
          </a:p>
          <a:p>
            <a:pPr marL="514350" indent="-514350">
              <a:buFont typeface="+mj-lt"/>
              <a:buAutoNum type="alphaLcParenR"/>
              <a:defRPr/>
            </a:pPr>
            <a:r>
              <a:rPr lang="cs-CZ" dirty="0"/>
              <a:t>soustavu archivů,</a:t>
            </a:r>
          </a:p>
          <a:p>
            <a:pPr marL="514350" indent="-514350">
              <a:buFont typeface="+mj-lt"/>
              <a:buAutoNum type="alphaLcParenR"/>
              <a:defRPr/>
            </a:pPr>
            <a:r>
              <a:rPr lang="cs-CZ" dirty="0"/>
              <a:t>práva a povinnosti zřizovatelů archivů, </a:t>
            </a:r>
          </a:p>
          <a:p>
            <a:pPr marL="514350" indent="-514350">
              <a:buFont typeface="+mj-lt"/>
              <a:buAutoNum type="alphaLcParenR"/>
              <a:defRPr/>
            </a:pPr>
            <a:r>
              <a:rPr lang="cs-CZ" dirty="0"/>
              <a:t>spisovou službu,</a:t>
            </a:r>
          </a:p>
          <a:p>
            <a:pPr marL="514350" indent="-514350">
              <a:buFont typeface="+mj-lt"/>
              <a:buAutoNum type="alphaLcParenR"/>
              <a:defRPr/>
            </a:pPr>
            <a:r>
              <a:rPr lang="cs-CZ" dirty="0"/>
              <a:t>působnost Ministerstva vnitra (dále jen „ministerstvo“) a dalších správních úřadů na úseku archivnictví a výkonu spisové služby, </a:t>
            </a:r>
          </a:p>
          <a:p>
            <a:pPr marL="514350" indent="-514350">
              <a:buFont typeface="+mj-lt"/>
              <a:buAutoNum type="alphaLcParenR"/>
              <a:defRPr/>
            </a:pPr>
            <a:r>
              <a:rPr lang="cs-CZ" dirty="0"/>
              <a:t>správní delikty.</a:t>
            </a:r>
          </a:p>
          <a:p>
            <a:pPr marL="0" indent="0">
              <a:buNone/>
            </a:pPr>
            <a:endParaRPr lang="cs-CZ" dirty="0"/>
          </a:p>
        </p:txBody>
      </p:sp>
    </p:spTree>
    <p:extLst>
      <p:ext uri="{BB962C8B-B14F-4D97-AF65-F5344CB8AC3E}">
        <p14:creationId xmlns:p14="http://schemas.microsoft.com/office/powerpoint/2010/main" val="16673785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idx="4294967295"/>
          </p:nvPr>
        </p:nvSpPr>
        <p:spPr>
          <a:xfrm>
            <a:off x="0" y="274638"/>
            <a:ext cx="8229600" cy="994122"/>
          </a:xfrm>
        </p:spPr>
        <p:txBody>
          <a:bodyPr>
            <a:normAutofit fontScale="90000"/>
          </a:bodyPr>
          <a:lstStyle/>
          <a:p>
            <a:pPr>
              <a:defRPr/>
            </a:pPr>
            <a:r>
              <a:rPr lang="cs-CZ" sz="2400" dirty="0">
                <a:solidFill>
                  <a:srgbClr val="FF0000"/>
                </a:solidFill>
              </a:rPr>
              <a:t>	</a:t>
            </a:r>
            <a:r>
              <a:rPr lang="cs-CZ" sz="2000" dirty="0">
                <a:solidFill>
                  <a:srgbClr val="FF0000"/>
                </a:solidFill>
              </a:rPr>
              <a:t>§ 2</a:t>
            </a:r>
            <a:br>
              <a:rPr lang="cs-CZ" sz="2000" dirty="0">
                <a:solidFill>
                  <a:srgbClr val="FF0000"/>
                </a:solidFill>
              </a:rPr>
            </a:br>
            <a:r>
              <a:rPr lang="cs-CZ" sz="2000" dirty="0">
                <a:solidFill>
                  <a:srgbClr val="FF0000"/>
                </a:solidFill>
              </a:rPr>
              <a:t>	Vymezení pojmů</a:t>
            </a:r>
            <a:br>
              <a:rPr lang="cs-CZ" sz="2000" dirty="0">
                <a:solidFill>
                  <a:srgbClr val="FF0000"/>
                </a:solidFill>
              </a:rPr>
            </a:br>
            <a:endParaRPr lang="cs-CZ" sz="2000" dirty="0"/>
          </a:p>
        </p:txBody>
      </p:sp>
      <p:sp>
        <p:nvSpPr>
          <p:cNvPr id="5" name="Zástupný symbol pro obsah 4"/>
          <p:cNvSpPr>
            <a:spLocks noGrp="1"/>
          </p:cNvSpPr>
          <p:nvPr>
            <p:ph idx="4294967295"/>
          </p:nvPr>
        </p:nvSpPr>
        <p:spPr>
          <a:xfrm>
            <a:off x="0" y="1196752"/>
            <a:ext cx="8229600" cy="4929411"/>
          </a:xfrm>
        </p:spPr>
        <p:txBody>
          <a:bodyPr>
            <a:noAutofit/>
          </a:bodyPr>
          <a:lstStyle/>
          <a:p>
            <a:pPr marL="0" indent="0">
              <a:buNone/>
            </a:pPr>
            <a:r>
              <a:rPr lang="cs-CZ" sz="1600" dirty="0"/>
              <a:t>Pro účely tohoto zákona se rozumí</a:t>
            </a:r>
            <a:br>
              <a:rPr lang="cs-CZ" sz="1600" dirty="0"/>
            </a:br>
            <a:endParaRPr lang="cs-CZ" sz="1600" dirty="0"/>
          </a:p>
          <a:p>
            <a:pPr>
              <a:buAutoNum type="alphaLcParenR"/>
            </a:pPr>
            <a:r>
              <a:rPr lang="cs-CZ" sz="1800" b="1" dirty="0" smtClean="0"/>
              <a:t>archivnictvím </a:t>
            </a:r>
            <a:r>
              <a:rPr lang="cs-CZ" sz="1600" dirty="0"/>
              <a:t>obor lidské činnosti zaměřený na péči o archiválie jako součásti národního </a:t>
            </a:r>
            <a:endParaRPr lang="cs-CZ" sz="1600" dirty="0" smtClean="0"/>
          </a:p>
          <a:p>
            <a:pPr marL="0" indent="0">
              <a:buNone/>
            </a:pPr>
            <a:r>
              <a:rPr lang="cs-CZ" sz="1600" dirty="0"/>
              <a:t> </a:t>
            </a:r>
            <a:r>
              <a:rPr lang="cs-CZ" sz="1600" dirty="0" smtClean="0"/>
              <a:t>      kulturního </a:t>
            </a:r>
            <a:r>
              <a:rPr lang="cs-CZ" sz="1600" dirty="0"/>
              <a:t>dědictví a plnící funkce správní, informační, vědecké a kulturní,</a:t>
            </a:r>
            <a:br>
              <a:rPr lang="cs-CZ" sz="1600" dirty="0"/>
            </a:br>
            <a:endParaRPr lang="cs-CZ" sz="1600" dirty="0"/>
          </a:p>
          <a:p>
            <a:pPr marL="0" indent="0">
              <a:buNone/>
            </a:pPr>
            <a:r>
              <a:rPr lang="cs-CZ" sz="1600" dirty="0"/>
              <a:t>b) </a:t>
            </a:r>
            <a:r>
              <a:rPr lang="cs-CZ" sz="1800" b="1" dirty="0"/>
              <a:t>péčí o archiválie </a:t>
            </a:r>
            <a:r>
              <a:rPr lang="cs-CZ" sz="1600" dirty="0"/>
              <a:t>jejich výběr, evidence, ochrana, archivní zpracování, uložení a zpřístupnění</a:t>
            </a:r>
            <a:r>
              <a:rPr lang="cs-CZ" sz="1600" b="1" dirty="0" smtClean="0"/>
              <a:t>,   </a:t>
            </a:r>
          </a:p>
          <a:p>
            <a:pPr marL="0" indent="0">
              <a:buNone/>
            </a:pPr>
            <a:r>
              <a:rPr lang="cs-CZ" sz="1600" b="1" dirty="0">
                <a:solidFill>
                  <a:srgbClr val="7030A0"/>
                </a:solidFill>
              </a:rPr>
              <a:t> </a:t>
            </a:r>
            <a:r>
              <a:rPr lang="cs-CZ" sz="1600" b="1" dirty="0" smtClean="0">
                <a:solidFill>
                  <a:srgbClr val="7030A0"/>
                </a:solidFill>
              </a:rPr>
              <a:t>    </a:t>
            </a:r>
            <a:r>
              <a:rPr lang="cs-CZ" sz="1600" dirty="0"/>
              <a:t/>
            </a:r>
            <a:br>
              <a:rPr lang="cs-CZ" sz="1600" dirty="0"/>
            </a:br>
            <a:endParaRPr lang="cs-CZ" sz="1600" dirty="0"/>
          </a:p>
          <a:p>
            <a:pPr marL="0" indent="0">
              <a:buNone/>
            </a:pPr>
            <a:r>
              <a:rPr lang="cs-CZ" sz="1600" dirty="0"/>
              <a:t>c) </a:t>
            </a:r>
            <a:r>
              <a:rPr lang="cs-CZ" sz="1800" b="1" dirty="0"/>
              <a:t>archivem</a:t>
            </a:r>
            <a:r>
              <a:rPr lang="cs-CZ" sz="1600" b="1" dirty="0"/>
              <a:t> </a:t>
            </a:r>
            <a:r>
              <a:rPr lang="cs-CZ" sz="1600" dirty="0"/>
              <a:t>zařízení podle tohoto zákona, které slouží k ukládání archiválií a péči o ně,</a:t>
            </a:r>
            <a:br>
              <a:rPr lang="cs-CZ" sz="1600" dirty="0"/>
            </a:br>
            <a:endParaRPr lang="cs-CZ" sz="1600" dirty="0"/>
          </a:p>
          <a:p>
            <a:pPr marL="0" indent="0">
              <a:buNone/>
            </a:pPr>
            <a:r>
              <a:rPr lang="cs-CZ" sz="1600" dirty="0"/>
              <a:t>d) </a:t>
            </a:r>
            <a:r>
              <a:rPr lang="cs-CZ" sz="1800" b="1" dirty="0"/>
              <a:t>původcem</a:t>
            </a:r>
            <a:r>
              <a:rPr lang="cs-CZ" sz="1600" b="1" dirty="0"/>
              <a:t> </a:t>
            </a:r>
            <a:r>
              <a:rPr lang="cs-CZ" sz="1600" dirty="0"/>
              <a:t>každý, z jehož činnosti dokument vznikl; </a:t>
            </a:r>
            <a:r>
              <a:rPr lang="cs-CZ" sz="1600" b="1" dirty="0"/>
              <a:t>za dokument vzniklý z činnosti </a:t>
            </a:r>
            <a:r>
              <a:rPr lang="cs-CZ" sz="1600" b="1" dirty="0" smtClean="0"/>
              <a:t>původce</a:t>
            </a:r>
          </a:p>
          <a:p>
            <a:pPr marL="0" indent="0">
              <a:buNone/>
            </a:pPr>
            <a:r>
              <a:rPr lang="cs-CZ" sz="1600" b="1" dirty="0"/>
              <a:t> </a:t>
            </a:r>
            <a:r>
              <a:rPr lang="cs-CZ" sz="1600" b="1" dirty="0" smtClean="0"/>
              <a:t>    se považuje </a:t>
            </a:r>
            <a:r>
              <a:rPr lang="cs-CZ" sz="1600" b="1" dirty="0"/>
              <a:t>rovněž dokument, který byl původci doručen nebo jinak předán</a:t>
            </a:r>
            <a:r>
              <a:rPr lang="cs-CZ" sz="1600" b="1" dirty="0" smtClean="0"/>
              <a:t>,</a:t>
            </a:r>
            <a:r>
              <a:rPr lang="cs-CZ" sz="1600" dirty="0" smtClean="0">
                <a:solidFill>
                  <a:srgbClr val="7030A0"/>
                </a:solidFill>
              </a:rPr>
              <a:t> </a:t>
            </a:r>
            <a:r>
              <a:rPr lang="cs-CZ" sz="1600" b="1" dirty="0"/>
              <a:t/>
            </a:r>
            <a:br>
              <a:rPr lang="cs-CZ" sz="1600" b="1" dirty="0"/>
            </a:br>
            <a:endParaRPr lang="cs-CZ" sz="1600" b="1" dirty="0"/>
          </a:p>
          <a:p>
            <a:pPr marL="0" indent="0">
              <a:buNone/>
            </a:pPr>
            <a:r>
              <a:rPr lang="cs-CZ" sz="1600" dirty="0"/>
              <a:t>e) </a:t>
            </a:r>
            <a:r>
              <a:rPr lang="cs-CZ" sz="1800" b="1" dirty="0"/>
              <a:t>dokumentem</a:t>
            </a:r>
            <a:r>
              <a:rPr lang="cs-CZ" sz="1600" dirty="0"/>
              <a:t> každá písemná, obrazová, zvuková nebo jiná zaznamenaná informace, ať již v </a:t>
            </a:r>
            <a:endParaRPr lang="cs-CZ" sz="1600" dirty="0" smtClean="0"/>
          </a:p>
          <a:p>
            <a:pPr marL="0" indent="0">
              <a:buNone/>
            </a:pPr>
            <a:r>
              <a:rPr lang="cs-CZ" sz="1600" dirty="0"/>
              <a:t> </a:t>
            </a:r>
            <a:r>
              <a:rPr lang="cs-CZ" sz="1600" dirty="0" smtClean="0"/>
              <a:t>    podobě </a:t>
            </a:r>
            <a:r>
              <a:rPr lang="cs-CZ" sz="1600" dirty="0"/>
              <a:t>analogové či digitální, která byla vytvořena původcem nebo byla původci doručena,</a:t>
            </a:r>
            <a:br>
              <a:rPr lang="cs-CZ" sz="1600" dirty="0"/>
            </a:br>
            <a:endParaRPr lang="cs-CZ" sz="1600" dirty="0"/>
          </a:p>
        </p:txBody>
      </p:sp>
    </p:spTree>
    <p:extLst>
      <p:ext uri="{BB962C8B-B14F-4D97-AF65-F5344CB8AC3E}">
        <p14:creationId xmlns:p14="http://schemas.microsoft.com/office/powerpoint/2010/main" val="300122605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9275"/>
            <a:ext cx="8229600" cy="5576888"/>
          </a:xfrm>
        </p:spPr>
        <p:txBody>
          <a:bodyPr>
            <a:normAutofit fontScale="25000" lnSpcReduction="20000"/>
          </a:bodyPr>
          <a:lstStyle/>
          <a:p>
            <a:pPr marL="0" indent="0">
              <a:buNone/>
            </a:pPr>
            <a:r>
              <a:rPr lang="cs-CZ" sz="6400" dirty="0"/>
              <a:t>f) </a:t>
            </a:r>
            <a:r>
              <a:rPr lang="cs-CZ" sz="7200" b="1" dirty="0"/>
              <a:t>archiválií</a:t>
            </a:r>
            <a:r>
              <a:rPr lang="cs-CZ" sz="6400" dirty="0"/>
              <a:t> takový dokument, který byl vzhledem k době vzniku, obsahu, původu, vnějším </a:t>
            </a:r>
            <a:endParaRPr lang="cs-CZ" sz="6400" dirty="0" smtClean="0"/>
          </a:p>
          <a:p>
            <a:pPr marL="0" indent="0">
              <a:buNone/>
            </a:pPr>
            <a:r>
              <a:rPr lang="cs-CZ" sz="6400" dirty="0"/>
              <a:t> </a:t>
            </a:r>
            <a:r>
              <a:rPr lang="cs-CZ" sz="6400" dirty="0" smtClean="0"/>
              <a:t>   znakům a </a:t>
            </a:r>
            <a:r>
              <a:rPr lang="cs-CZ" sz="6400" dirty="0"/>
              <a:t>trvalé hodnotě dané politickým, hospodářským, právním, historickým, kulturním, </a:t>
            </a:r>
            <a:endParaRPr lang="cs-CZ" sz="6400" dirty="0" smtClean="0"/>
          </a:p>
          <a:p>
            <a:pPr marL="0" indent="0">
              <a:buNone/>
            </a:pPr>
            <a:r>
              <a:rPr lang="cs-CZ" sz="6400" dirty="0"/>
              <a:t> </a:t>
            </a:r>
            <a:r>
              <a:rPr lang="cs-CZ" sz="6400" dirty="0" smtClean="0"/>
              <a:t>   vědeckým </a:t>
            </a:r>
            <a:r>
              <a:rPr lang="cs-CZ" sz="6400" dirty="0"/>
              <a:t> </a:t>
            </a:r>
            <a:r>
              <a:rPr lang="cs-CZ" sz="6400" dirty="0" smtClean="0"/>
              <a:t>nebo </a:t>
            </a:r>
            <a:r>
              <a:rPr lang="cs-CZ" sz="6400" dirty="0"/>
              <a:t>informačním významem vybrán ve veřejném zájmu k trvalému uchování a byl </a:t>
            </a:r>
            <a:endParaRPr lang="cs-CZ" sz="6400" dirty="0" smtClean="0"/>
          </a:p>
          <a:p>
            <a:pPr marL="0" indent="0">
              <a:buNone/>
            </a:pPr>
            <a:r>
              <a:rPr lang="cs-CZ" sz="6400" dirty="0"/>
              <a:t> </a:t>
            </a:r>
            <a:r>
              <a:rPr lang="cs-CZ" sz="6400" dirty="0" smtClean="0"/>
              <a:t>   vzat </a:t>
            </a:r>
            <a:r>
              <a:rPr lang="cs-CZ" sz="6400" dirty="0"/>
              <a:t>do </a:t>
            </a:r>
            <a:r>
              <a:rPr lang="cs-CZ" sz="6400" dirty="0" smtClean="0"/>
              <a:t>evidence </a:t>
            </a:r>
            <a:r>
              <a:rPr lang="cs-CZ" sz="6400" dirty="0"/>
              <a:t>archiválií; archiváliemi jsou i pečetidla, razítka a jiné hmotné předměty </a:t>
            </a:r>
            <a:endParaRPr lang="cs-CZ" sz="6400" dirty="0" smtClean="0"/>
          </a:p>
          <a:p>
            <a:pPr marL="0" indent="0">
              <a:buNone/>
            </a:pPr>
            <a:r>
              <a:rPr lang="cs-CZ" sz="6400" dirty="0"/>
              <a:t> </a:t>
            </a:r>
            <a:r>
              <a:rPr lang="cs-CZ" sz="6400" dirty="0" smtClean="0"/>
              <a:t>   související </a:t>
            </a:r>
            <a:r>
              <a:rPr lang="cs-CZ" sz="6400" dirty="0"/>
              <a:t>s </a:t>
            </a:r>
            <a:r>
              <a:rPr lang="cs-CZ" sz="6400" dirty="0" smtClean="0"/>
              <a:t>archivním </a:t>
            </a:r>
            <a:r>
              <a:rPr lang="cs-CZ" sz="6400" dirty="0"/>
              <a:t>fondem či s archivní sbírkou, které byly vzhledem k době vzniku, obsahu, </a:t>
            </a:r>
            <a:endParaRPr lang="cs-CZ" sz="6400" dirty="0" smtClean="0"/>
          </a:p>
          <a:p>
            <a:pPr marL="0" indent="0">
              <a:buNone/>
            </a:pPr>
            <a:r>
              <a:rPr lang="cs-CZ" sz="6400" dirty="0"/>
              <a:t> </a:t>
            </a:r>
            <a:r>
              <a:rPr lang="cs-CZ" sz="6400" dirty="0" smtClean="0"/>
              <a:t>   původu</a:t>
            </a:r>
            <a:r>
              <a:rPr lang="cs-CZ" sz="6400" dirty="0"/>
              <a:t>, </a:t>
            </a:r>
            <a:r>
              <a:rPr lang="cs-CZ" sz="6400" dirty="0" smtClean="0"/>
              <a:t>vnějším </a:t>
            </a:r>
            <a:r>
              <a:rPr lang="cs-CZ" sz="6400" dirty="0"/>
              <a:t>znakům a trvalé hodnotě dané politickým, hospodářským, právním, </a:t>
            </a:r>
            <a:endParaRPr lang="cs-CZ" sz="6400" dirty="0" smtClean="0"/>
          </a:p>
          <a:p>
            <a:pPr marL="0" indent="0">
              <a:buNone/>
            </a:pPr>
            <a:r>
              <a:rPr lang="cs-CZ" sz="6400" dirty="0"/>
              <a:t> </a:t>
            </a:r>
            <a:r>
              <a:rPr lang="cs-CZ" sz="6400" dirty="0" smtClean="0"/>
              <a:t>   historickým</a:t>
            </a:r>
            <a:r>
              <a:rPr lang="cs-CZ" sz="6400" dirty="0"/>
              <a:t>, </a:t>
            </a:r>
            <a:r>
              <a:rPr lang="cs-CZ" sz="6400" dirty="0" smtClean="0"/>
              <a:t>kulturním</a:t>
            </a:r>
            <a:r>
              <a:rPr lang="cs-CZ" sz="6400" dirty="0"/>
              <a:t>, vědeckým nebo informačním významem vybrány a vzaty do evidence,</a:t>
            </a:r>
            <a:br>
              <a:rPr lang="cs-CZ" sz="6400" dirty="0"/>
            </a:br>
            <a:endParaRPr lang="cs-CZ" sz="6400" dirty="0" smtClean="0"/>
          </a:p>
          <a:p>
            <a:pPr marL="0" indent="0">
              <a:buNone/>
            </a:pPr>
            <a:r>
              <a:rPr lang="cs-CZ" sz="6400" dirty="0" smtClean="0"/>
              <a:t>g</a:t>
            </a:r>
            <a:r>
              <a:rPr lang="cs-CZ" sz="6400" dirty="0"/>
              <a:t>) </a:t>
            </a:r>
            <a:r>
              <a:rPr lang="cs-CZ" sz="7200" b="1" dirty="0"/>
              <a:t>výběrem archiválií </a:t>
            </a:r>
            <a:r>
              <a:rPr lang="cs-CZ" sz="6400" dirty="0"/>
              <a:t>posouzení hodnoty dokumentů a rozhodnutí o jejich vybrání za archiválie </a:t>
            </a:r>
            <a:endParaRPr lang="cs-CZ" sz="6400" dirty="0" smtClean="0"/>
          </a:p>
          <a:p>
            <a:pPr marL="0" indent="0">
              <a:buNone/>
            </a:pPr>
            <a:r>
              <a:rPr lang="cs-CZ" sz="6400" dirty="0"/>
              <a:t> </a:t>
            </a:r>
            <a:r>
              <a:rPr lang="cs-CZ" sz="6400" dirty="0" smtClean="0"/>
              <a:t>    a zařazení </a:t>
            </a:r>
            <a:r>
              <a:rPr lang="cs-CZ" sz="6400" dirty="0"/>
              <a:t>do evidence archiválií,</a:t>
            </a:r>
            <a:br>
              <a:rPr lang="cs-CZ" sz="6400" dirty="0"/>
            </a:br>
            <a:endParaRPr lang="cs-CZ" sz="6400" dirty="0"/>
          </a:p>
          <a:p>
            <a:pPr marL="0" indent="0">
              <a:buNone/>
            </a:pPr>
            <a:r>
              <a:rPr lang="cs-CZ" sz="6400" dirty="0"/>
              <a:t>l) </a:t>
            </a:r>
            <a:r>
              <a:rPr lang="cs-CZ" sz="7200" b="1" dirty="0"/>
              <a:t>výkonem spisové služby </a:t>
            </a:r>
            <a:r>
              <a:rPr lang="cs-CZ" sz="6400" dirty="0"/>
              <a:t>zajištění odborné správy dokumentů vzniklých z činnosti původce, </a:t>
            </a:r>
            <a:endParaRPr lang="cs-CZ" sz="6400" dirty="0" smtClean="0"/>
          </a:p>
          <a:p>
            <a:pPr marL="0" indent="0">
              <a:buNone/>
            </a:pPr>
            <a:r>
              <a:rPr lang="cs-CZ" sz="6400" dirty="0"/>
              <a:t> </a:t>
            </a:r>
            <a:r>
              <a:rPr lang="cs-CZ" sz="6400" dirty="0" smtClean="0"/>
              <a:t>  popřípadě </a:t>
            </a:r>
            <a:r>
              <a:rPr lang="cs-CZ" sz="6400" dirty="0"/>
              <a:t>z činnosti jeho právních předchůdců, zahrnující jejich řádný příjem, evidenci, </a:t>
            </a:r>
            <a:endParaRPr lang="cs-CZ" sz="6400" dirty="0" smtClean="0"/>
          </a:p>
          <a:p>
            <a:pPr marL="0" indent="0">
              <a:buNone/>
            </a:pPr>
            <a:r>
              <a:rPr lang="cs-CZ" sz="6400" dirty="0"/>
              <a:t> </a:t>
            </a:r>
            <a:r>
              <a:rPr lang="cs-CZ" sz="6400" dirty="0" smtClean="0"/>
              <a:t>  rozdělování</a:t>
            </a:r>
            <a:r>
              <a:rPr lang="cs-CZ" sz="6400" dirty="0"/>
              <a:t>, oběh, vyřizování, vyhotovování, podepisování, odesílání, ukládání a vyřazování ve </a:t>
            </a:r>
            <a:endParaRPr lang="cs-CZ" sz="6400" dirty="0" smtClean="0"/>
          </a:p>
          <a:p>
            <a:pPr marL="0" indent="0">
              <a:buNone/>
            </a:pPr>
            <a:r>
              <a:rPr lang="cs-CZ" sz="6400" dirty="0"/>
              <a:t> </a:t>
            </a:r>
            <a:r>
              <a:rPr lang="cs-CZ" sz="6400" dirty="0" smtClean="0"/>
              <a:t>  skartačním </a:t>
            </a:r>
            <a:r>
              <a:rPr lang="cs-CZ" sz="6400" dirty="0"/>
              <a:t>řízení, a to včetně kontroly těchto činností,</a:t>
            </a:r>
            <a:br>
              <a:rPr lang="cs-CZ" sz="6400" dirty="0"/>
            </a:br>
            <a:endParaRPr lang="cs-CZ" sz="6400" dirty="0"/>
          </a:p>
          <a:p>
            <a:pPr marL="0" indent="0">
              <a:buNone/>
            </a:pPr>
            <a:r>
              <a:rPr lang="cs-CZ" sz="6400" dirty="0"/>
              <a:t>m) </a:t>
            </a:r>
            <a:r>
              <a:rPr lang="cs-CZ" sz="7200" b="1" dirty="0"/>
              <a:t>spisovnou</a:t>
            </a:r>
            <a:r>
              <a:rPr lang="cs-CZ" sz="6400" b="1" dirty="0"/>
              <a:t> </a:t>
            </a:r>
            <a:r>
              <a:rPr lang="cs-CZ" sz="6400" dirty="0"/>
              <a:t>místo určené k uložení, vyhledávání a předkládání dokumentů pro potřebu </a:t>
            </a:r>
            <a:endParaRPr lang="cs-CZ" sz="6400" dirty="0" smtClean="0"/>
          </a:p>
          <a:p>
            <a:pPr marL="0" indent="0">
              <a:buNone/>
            </a:pPr>
            <a:r>
              <a:rPr lang="cs-CZ" sz="6400" dirty="0"/>
              <a:t> </a:t>
            </a:r>
            <a:r>
              <a:rPr lang="cs-CZ" sz="6400" dirty="0" smtClean="0"/>
              <a:t>     původce</a:t>
            </a:r>
            <a:r>
              <a:rPr lang="cs-CZ" sz="6400" dirty="0"/>
              <a:t> </a:t>
            </a:r>
            <a:r>
              <a:rPr lang="cs-CZ" sz="6400" dirty="0" smtClean="0"/>
              <a:t>a </a:t>
            </a:r>
            <a:r>
              <a:rPr lang="cs-CZ" sz="6400" dirty="0"/>
              <a:t>k provádění skartačního řízení,</a:t>
            </a:r>
            <a:br>
              <a:rPr lang="cs-CZ" sz="6400" dirty="0"/>
            </a:br>
            <a:endParaRPr lang="cs-CZ" sz="6400" dirty="0"/>
          </a:p>
          <a:p>
            <a:pPr marL="0" indent="0">
              <a:buNone/>
            </a:pPr>
            <a:r>
              <a:rPr lang="cs-CZ" sz="6400" dirty="0"/>
              <a:t>n) </a:t>
            </a:r>
            <a:r>
              <a:rPr lang="cs-CZ" sz="7200" b="1" dirty="0"/>
              <a:t>správním archivem </a:t>
            </a:r>
            <a:r>
              <a:rPr lang="cs-CZ" sz="6400" dirty="0"/>
              <a:t>součást původce určená k dohledu na spisovou službu původce a k </a:t>
            </a:r>
            <a:endParaRPr lang="cs-CZ" sz="6400" dirty="0" smtClean="0"/>
          </a:p>
          <a:p>
            <a:pPr marL="0" indent="0">
              <a:buNone/>
            </a:pPr>
            <a:r>
              <a:rPr lang="cs-CZ" sz="6400" dirty="0"/>
              <a:t> </a:t>
            </a:r>
            <a:r>
              <a:rPr lang="cs-CZ" sz="6400" dirty="0" smtClean="0"/>
              <a:t>    uložení</a:t>
            </a:r>
            <a:r>
              <a:rPr lang="cs-CZ" sz="6400" dirty="0"/>
              <a:t>,  </a:t>
            </a:r>
            <a:r>
              <a:rPr lang="cs-CZ" sz="6400" dirty="0" smtClean="0"/>
              <a:t>vyhledávání </a:t>
            </a:r>
            <a:r>
              <a:rPr lang="cs-CZ" sz="6400" dirty="0"/>
              <a:t>a předkládání dokumentů se skartační lhůtou delší než 5 let,</a:t>
            </a:r>
            <a:br>
              <a:rPr lang="cs-CZ" sz="6400" dirty="0"/>
            </a:br>
            <a:endParaRPr lang="cs-CZ" sz="6400" dirty="0"/>
          </a:p>
          <a:p>
            <a:pPr marL="0" indent="0">
              <a:buNone/>
            </a:pPr>
            <a:endParaRPr lang="cs-CZ" dirty="0"/>
          </a:p>
        </p:txBody>
      </p:sp>
    </p:spTree>
    <p:extLst>
      <p:ext uri="{BB962C8B-B14F-4D97-AF65-F5344CB8AC3E}">
        <p14:creationId xmlns:p14="http://schemas.microsoft.com/office/powerpoint/2010/main" val="300122605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125538"/>
            <a:ext cx="8229600" cy="5000625"/>
          </a:xfrm>
        </p:spPr>
        <p:txBody>
          <a:bodyPr>
            <a:normAutofit/>
          </a:bodyPr>
          <a:lstStyle/>
          <a:p>
            <a:pPr marL="0" indent="0">
              <a:buNone/>
            </a:pPr>
            <a:r>
              <a:rPr lang="cs-CZ" sz="1600" dirty="0"/>
              <a:t>o) </a:t>
            </a:r>
            <a:r>
              <a:rPr lang="cs-CZ" sz="1800" b="1" dirty="0" err="1"/>
              <a:t>metadaty</a:t>
            </a:r>
            <a:r>
              <a:rPr lang="cs-CZ" sz="1600" b="1" dirty="0"/>
              <a:t> </a:t>
            </a:r>
            <a:r>
              <a:rPr lang="cs-CZ" sz="1600" dirty="0"/>
              <a:t>data popisující souvislosti, obsah a strukturu dokumentů a jejich správu v průběhu </a:t>
            </a:r>
            <a:endParaRPr lang="cs-CZ" sz="1600" dirty="0" smtClean="0"/>
          </a:p>
          <a:p>
            <a:pPr marL="0" indent="0">
              <a:buNone/>
            </a:pPr>
            <a:r>
              <a:rPr lang="cs-CZ" sz="1600" dirty="0"/>
              <a:t> </a:t>
            </a:r>
            <a:r>
              <a:rPr lang="cs-CZ" sz="1600" dirty="0" smtClean="0"/>
              <a:t>   času</a:t>
            </a:r>
            <a:r>
              <a:rPr lang="cs-CZ" sz="1600" dirty="0"/>
              <a:t>,</a:t>
            </a:r>
            <a:br>
              <a:rPr lang="cs-CZ" sz="1600" dirty="0"/>
            </a:br>
            <a:endParaRPr lang="cs-CZ" sz="1600" dirty="0"/>
          </a:p>
          <a:p>
            <a:pPr marL="0" indent="0">
              <a:buNone/>
            </a:pPr>
            <a:r>
              <a:rPr lang="cs-CZ" sz="1600" dirty="0"/>
              <a:t>p) </a:t>
            </a:r>
            <a:r>
              <a:rPr lang="cs-CZ" sz="1800" b="1" dirty="0"/>
              <a:t>spisovým řádem </a:t>
            </a:r>
            <a:r>
              <a:rPr lang="cs-CZ" sz="1600" dirty="0"/>
              <a:t>vnitřní předpis stanovící základní pravidla pro manipulaci s dokumenty a </a:t>
            </a:r>
            <a:endParaRPr lang="cs-CZ" sz="1600" dirty="0" smtClean="0"/>
          </a:p>
          <a:p>
            <a:pPr marL="0" indent="0">
              <a:buNone/>
            </a:pPr>
            <a:r>
              <a:rPr lang="cs-CZ" sz="1600" dirty="0"/>
              <a:t> </a:t>
            </a:r>
            <a:r>
              <a:rPr lang="cs-CZ" sz="1600" dirty="0" smtClean="0"/>
              <a:t>    skartační </a:t>
            </a:r>
            <a:r>
              <a:rPr lang="cs-CZ" sz="1600" dirty="0"/>
              <a:t>řízení,</a:t>
            </a:r>
            <a:br>
              <a:rPr lang="cs-CZ" sz="1600" dirty="0"/>
            </a:br>
            <a:endParaRPr lang="cs-CZ" sz="1600" dirty="0"/>
          </a:p>
          <a:p>
            <a:pPr marL="0" indent="0">
              <a:buNone/>
            </a:pPr>
            <a:r>
              <a:rPr lang="cs-CZ" sz="1600" dirty="0"/>
              <a:t>q) </a:t>
            </a:r>
            <a:r>
              <a:rPr lang="cs-CZ" sz="1800" b="1" dirty="0"/>
              <a:t>spisovým znakem </a:t>
            </a:r>
            <a:r>
              <a:rPr lang="cs-CZ" sz="1600" dirty="0"/>
              <a:t>označení, které zařazuje dokumenty do věcných skupin pro účely jejich </a:t>
            </a:r>
            <a:endParaRPr lang="cs-CZ" sz="1600" dirty="0" smtClean="0"/>
          </a:p>
          <a:p>
            <a:pPr marL="0" indent="0">
              <a:buNone/>
            </a:pPr>
            <a:r>
              <a:rPr lang="cs-CZ" sz="1600" dirty="0"/>
              <a:t> </a:t>
            </a:r>
            <a:r>
              <a:rPr lang="cs-CZ" sz="1600" dirty="0" smtClean="0"/>
              <a:t>    budoucího </a:t>
            </a:r>
            <a:r>
              <a:rPr lang="cs-CZ" sz="1600" dirty="0"/>
              <a:t>vyhledávání, ukládání a vyřazování,</a:t>
            </a:r>
            <a:br>
              <a:rPr lang="cs-CZ" sz="1600" dirty="0"/>
            </a:br>
            <a:endParaRPr lang="cs-CZ" sz="1600" dirty="0"/>
          </a:p>
          <a:p>
            <a:pPr marL="0" indent="0">
              <a:buNone/>
            </a:pPr>
            <a:r>
              <a:rPr lang="cs-CZ" sz="1600" dirty="0"/>
              <a:t>r) </a:t>
            </a:r>
            <a:r>
              <a:rPr lang="cs-CZ" sz="1800" b="1" dirty="0"/>
              <a:t>skartačním znakem </a:t>
            </a:r>
            <a:r>
              <a:rPr lang="cs-CZ" sz="1600" dirty="0"/>
              <a:t>označení dokumentu, podle něhož se dokument posuzuje ve skartačním </a:t>
            </a:r>
            <a:endParaRPr lang="cs-CZ" sz="1600" dirty="0" smtClean="0"/>
          </a:p>
          <a:p>
            <a:pPr marL="0" indent="0">
              <a:buNone/>
            </a:pPr>
            <a:r>
              <a:rPr lang="cs-CZ" sz="1600" dirty="0"/>
              <a:t> </a:t>
            </a:r>
            <a:r>
              <a:rPr lang="cs-CZ" sz="1600" dirty="0" smtClean="0"/>
              <a:t>   řízení</a:t>
            </a:r>
            <a:r>
              <a:rPr lang="cs-CZ" sz="1600" dirty="0"/>
              <a:t>,</a:t>
            </a:r>
            <a:br>
              <a:rPr lang="cs-CZ" sz="1600" dirty="0"/>
            </a:br>
            <a:endParaRPr lang="cs-CZ" sz="1600" dirty="0"/>
          </a:p>
          <a:p>
            <a:pPr marL="0" indent="0">
              <a:buNone/>
            </a:pPr>
            <a:r>
              <a:rPr lang="cs-CZ" sz="1600" dirty="0"/>
              <a:t>s) </a:t>
            </a:r>
            <a:r>
              <a:rPr lang="cs-CZ" sz="1800" b="1" dirty="0"/>
              <a:t>skartační lhůtou </a:t>
            </a:r>
            <a:r>
              <a:rPr lang="cs-CZ" sz="1600" dirty="0"/>
              <a:t>doba, během níž musí být dokument uložen u původce</a:t>
            </a:r>
            <a:r>
              <a:rPr lang="cs-CZ" sz="1600" dirty="0" smtClean="0"/>
              <a:t>,</a:t>
            </a:r>
            <a:endParaRPr lang="cs-CZ" sz="1600" dirty="0"/>
          </a:p>
          <a:p>
            <a:pPr marL="0" indent="0">
              <a:buNone/>
            </a:pPr>
            <a:endParaRPr lang="cs-CZ" dirty="0"/>
          </a:p>
        </p:txBody>
      </p:sp>
    </p:spTree>
    <p:extLst>
      <p:ext uri="{BB962C8B-B14F-4D97-AF65-F5344CB8AC3E}">
        <p14:creationId xmlns:p14="http://schemas.microsoft.com/office/powerpoint/2010/main" val="300122605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692150"/>
            <a:ext cx="8229600" cy="5434013"/>
          </a:xfrm>
        </p:spPr>
        <p:txBody>
          <a:bodyPr>
            <a:normAutofit lnSpcReduction="10000"/>
          </a:bodyPr>
          <a:lstStyle/>
          <a:p>
            <a:pPr algn="ctr">
              <a:buFont typeface="Arial" charset="0"/>
              <a:buNone/>
              <a:defRPr/>
            </a:pPr>
            <a:r>
              <a:rPr lang="cs-CZ" sz="1900" dirty="0">
                <a:solidFill>
                  <a:srgbClr val="FF0000"/>
                </a:solidFill>
              </a:rPr>
              <a:t>	</a:t>
            </a:r>
            <a:r>
              <a:rPr lang="cs-CZ" sz="1800" dirty="0">
                <a:solidFill>
                  <a:srgbClr val="FF0000"/>
                </a:solidFill>
              </a:rPr>
              <a:t>HLAVA II </a:t>
            </a:r>
          </a:p>
          <a:p>
            <a:pPr algn="ctr">
              <a:buFont typeface="Arial" charset="0"/>
              <a:buNone/>
              <a:defRPr/>
            </a:pPr>
            <a:r>
              <a:rPr lang="cs-CZ" sz="1800" dirty="0">
                <a:solidFill>
                  <a:srgbClr val="FF0000"/>
                </a:solidFill>
              </a:rPr>
              <a:t>	ARCHIVNICTVÍ </a:t>
            </a:r>
          </a:p>
          <a:p>
            <a:pPr algn="ctr">
              <a:buFont typeface="Arial" charset="0"/>
              <a:buNone/>
              <a:defRPr/>
            </a:pPr>
            <a:r>
              <a:rPr lang="cs-CZ" sz="1800" i="1" dirty="0">
                <a:solidFill>
                  <a:srgbClr val="FF0000"/>
                </a:solidFill>
              </a:rPr>
              <a:t>DÍL 1</a:t>
            </a:r>
            <a:endParaRPr lang="cs-CZ" sz="1800" dirty="0">
              <a:solidFill>
                <a:srgbClr val="FF0000"/>
              </a:solidFill>
            </a:endParaRPr>
          </a:p>
          <a:p>
            <a:pPr algn="ctr">
              <a:buFont typeface="Arial" charset="0"/>
              <a:buNone/>
              <a:defRPr/>
            </a:pPr>
            <a:r>
              <a:rPr lang="cs-CZ" sz="1800" i="1" dirty="0">
                <a:solidFill>
                  <a:srgbClr val="FF0000"/>
                </a:solidFill>
              </a:rPr>
              <a:t>	Výběr archiválií a jejich evidence</a:t>
            </a:r>
            <a:endParaRPr lang="cs-CZ" sz="1800" dirty="0">
              <a:solidFill>
                <a:srgbClr val="FF0000"/>
              </a:solidFill>
            </a:endParaRPr>
          </a:p>
          <a:p>
            <a:pPr algn="ctr">
              <a:buFont typeface="Arial" charset="0"/>
              <a:buNone/>
              <a:defRPr/>
            </a:pPr>
            <a:r>
              <a:rPr lang="cs-CZ" sz="1800" dirty="0">
                <a:solidFill>
                  <a:srgbClr val="FF0000"/>
                </a:solidFill>
              </a:rPr>
              <a:t>	Výběr archiválií</a:t>
            </a:r>
          </a:p>
          <a:p>
            <a:pPr algn="ctr">
              <a:buFont typeface="Arial" charset="0"/>
              <a:buNone/>
              <a:defRPr/>
            </a:pPr>
            <a:r>
              <a:rPr lang="cs-CZ" sz="1800" dirty="0">
                <a:solidFill>
                  <a:srgbClr val="FF0000"/>
                </a:solidFill>
              </a:rPr>
              <a:t>§ 3</a:t>
            </a:r>
          </a:p>
          <a:p>
            <a:pPr>
              <a:buFont typeface="Arial" charset="0"/>
              <a:buNone/>
              <a:defRPr/>
            </a:pPr>
            <a:r>
              <a:rPr lang="cs-CZ" sz="1900" dirty="0"/>
              <a:t>(1) </a:t>
            </a:r>
            <a:r>
              <a:rPr lang="cs-CZ" sz="1800" dirty="0"/>
              <a:t>Povinnost uchovávat dokumenty a umožnit výběr archiválií </a:t>
            </a:r>
            <a:r>
              <a:rPr lang="cs-CZ" sz="1800" dirty="0" smtClean="0"/>
              <a:t>mají </a:t>
            </a:r>
            <a:endParaRPr lang="cs-CZ" sz="1700" dirty="0"/>
          </a:p>
          <a:p>
            <a:pPr marL="914400" lvl="1" indent="-514350">
              <a:buFont typeface="+mj-lt"/>
              <a:buAutoNum type="alphaLcParenR"/>
              <a:defRPr/>
            </a:pPr>
            <a:r>
              <a:rPr lang="cs-CZ" sz="1800" dirty="0"/>
              <a:t>organizační složky státu,</a:t>
            </a:r>
          </a:p>
          <a:p>
            <a:pPr marL="914400" lvl="1" indent="-514350">
              <a:buFont typeface="+mj-lt"/>
              <a:buAutoNum type="alphaLcParenR"/>
              <a:defRPr/>
            </a:pPr>
            <a:r>
              <a:rPr lang="cs-CZ" sz="1800" dirty="0"/>
              <a:t>ozbrojené síly, </a:t>
            </a:r>
          </a:p>
          <a:p>
            <a:pPr marL="914400" lvl="1" indent="-514350">
              <a:buFont typeface="+mj-lt"/>
              <a:buAutoNum type="alphaLcParenR"/>
              <a:defRPr/>
            </a:pPr>
            <a:r>
              <a:rPr lang="cs-CZ" sz="1800" dirty="0"/>
              <a:t>bezpečnostní sbory,</a:t>
            </a:r>
          </a:p>
          <a:p>
            <a:pPr marL="914400" lvl="1" indent="-514350">
              <a:buFont typeface="+mj-lt"/>
              <a:buAutoNum type="alphaLcParenR"/>
              <a:defRPr/>
            </a:pPr>
            <a:r>
              <a:rPr lang="cs-CZ" sz="1800" dirty="0"/>
              <a:t>státní příspěvkové organizace,</a:t>
            </a:r>
          </a:p>
          <a:p>
            <a:pPr marL="914400" lvl="1" indent="-514350">
              <a:buFont typeface="+mj-lt"/>
              <a:buAutoNum type="alphaLcParenR"/>
              <a:defRPr/>
            </a:pPr>
            <a:r>
              <a:rPr lang="cs-CZ" sz="1800" dirty="0"/>
              <a:t>státní podniky,</a:t>
            </a:r>
          </a:p>
          <a:p>
            <a:pPr marL="914400" lvl="1" indent="-514350">
              <a:buFont typeface="+mj-lt"/>
              <a:buAutoNum type="alphaLcParenR"/>
              <a:defRPr/>
            </a:pPr>
            <a:r>
              <a:rPr lang="cs-CZ" sz="1800" dirty="0"/>
              <a:t>územní samosprávné celky,</a:t>
            </a:r>
          </a:p>
          <a:p>
            <a:pPr marL="914400" lvl="1" indent="-514350">
              <a:buFont typeface="+mj-lt"/>
              <a:buAutoNum type="alphaLcParenR"/>
              <a:defRPr/>
            </a:pPr>
            <a:r>
              <a:rPr lang="cs-CZ" sz="1800" dirty="0"/>
              <a:t>organizační složky územních samosprávných celků, vytvářejí-li dokumenty uvedené v přílohách č. 1 nebo 2 k tomuto zákonu,</a:t>
            </a:r>
          </a:p>
          <a:p>
            <a:pPr marL="914400" lvl="1" indent="-514350">
              <a:buFont typeface="+mj-lt"/>
              <a:buAutoNum type="alphaLcParenR"/>
              <a:defRPr/>
            </a:pPr>
            <a:r>
              <a:rPr lang="cs-CZ" sz="1800" dirty="0"/>
              <a:t>právnické osoby zřízené nebo založené územními samosprávnými celky, vytvářejí-li dokumenty uvedené v přílohách č. 1 nebo 2 k tomuto zákonu, </a:t>
            </a:r>
          </a:p>
          <a:p>
            <a:pPr marL="914400" lvl="1" indent="-514350">
              <a:buFont typeface="+mj-lt"/>
              <a:buAutoNum type="alphaLcParenR"/>
              <a:defRPr/>
            </a:pPr>
            <a:r>
              <a:rPr lang="cs-CZ" sz="1800" dirty="0"/>
              <a:t>vysoké školy, </a:t>
            </a:r>
          </a:p>
          <a:p>
            <a:pPr marL="0" indent="0">
              <a:buNone/>
            </a:pPr>
            <a:endParaRPr lang="cs-CZ" dirty="0"/>
          </a:p>
        </p:txBody>
      </p:sp>
    </p:spTree>
    <p:extLst>
      <p:ext uri="{BB962C8B-B14F-4D97-AF65-F5344CB8AC3E}">
        <p14:creationId xmlns:p14="http://schemas.microsoft.com/office/powerpoint/2010/main" val="122810877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idx="4294967295"/>
          </p:nvPr>
        </p:nvSpPr>
        <p:spPr>
          <a:xfrm>
            <a:off x="0" y="1600200"/>
            <a:ext cx="8229600" cy="4525963"/>
          </a:xfrm>
        </p:spPr>
        <p:txBody>
          <a:bodyPr>
            <a:normAutofit/>
          </a:bodyPr>
          <a:lstStyle/>
          <a:p>
            <a:pPr lvl="1">
              <a:buFont typeface="Arial" charset="0"/>
              <a:buNone/>
            </a:pPr>
            <a:r>
              <a:rPr lang="cs-CZ" sz="1800" dirty="0"/>
              <a:t>j)	školy a školská zařízení s výjimkou mateřských škol, výchovných a ubytovacích zařízení a zařízení školního stravování (dále jen „školy“), </a:t>
            </a:r>
          </a:p>
          <a:p>
            <a:pPr marL="800100" lvl="1" indent="-342900">
              <a:buFont typeface="Arial" charset="0"/>
              <a:buAutoNum type="alphaLcParenR" startAt="11"/>
            </a:pPr>
            <a:r>
              <a:rPr lang="cs-CZ" sz="1800" dirty="0" smtClean="0"/>
              <a:t>zdravotní </a:t>
            </a:r>
            <a:r>
              <a:rPr lang="cs-CZ" sz="1800" dirty="0"/>
              <a:t>pojišťovny, </a:t>
            </a:r>
            <a:endParaRPr lang="cs-CZ" sz="1800" dirty="0" smtClean="0"/>
          </a:p>
          <a:p>
            <a:pPr marL="800100" lvl="1" indent="-342900">
              <a:buFont typeface="Arial" charset="0"/>
              <a:buAutoNum type="alphaLcParenR" startAt="11"/>
            </a:pPr>
            <a:r>
              <a:rPr lang="cs-CZ" sz="1800" dirty="0"/>
              <a:t>v</a:t>
            </a:r>
            <a:r>
              <a:rPr lang="cs-CZ" sz="1800" dirty="0" smtClean="0"/>
              <a:t>eřejné výzkumné instituce,</a:t>
            </a:r>
          </a:p>
          <a:p>
            <a:pPr marL="800100" lvl="1" indent="-342900">
              <a:buFont typeface="Arial" charset="0"/>
              <a:buAutoNum type="alphaLcParenR" startAt="12"/>
            </a:pPr>
            <a:r>
              <a:rPr lang="cs-CZ" sz="1800" dirty="0"/>
              <a:t>p</a:t>
            </a:r>
            <a:r>
              <a:rPr lang="cs-CZ" sz="1800" dirty="0" smtClean="0"/>
              <a:t>rávnické osoby zřízené zákonem  </a:t>
            </a:r>
            <a:r>
              <a:rPr lang="cs-CZ" sz="1800" dirty="0"/>
              <a:t>  </a:t>
            </a:r>
            <a:endParaRPr lang="cs-CZ" sz="1800" dirty="0" smtClean="0"/>
          </a:p>
          <a:p>
            <a:pPr marL="0" indent="0">
              <a:buNone/>
            </a:pPr>
            <a:endParaRPr lang="cs-CZ" sz="1600" b="1" dirty="0">
              <a:solidFill>
                <a:srgbClr val="7030A0"/>
              </a:solidFill>
            </a:endParaRPr>
          </a:p>
          <a:p>
            <a:pPr>
              <a:buFont typeface="Arial" charset="0"/>
              <a:buNone/>
            </a:pPr>
            <a:r>
              <a:rPr lang="cs-CZ" sz="1800" dirty="0" smtClean="0">
                <a:solidFill>
                  <a:srgbClr val="FF0000"/>
                </a:solidFill>
              </a:rPr>
              <a:t>(</a:t>
            </a:r>
            <a:r>
              <a:rPr lang="cs-CZ" sz="1800" dirty="0">
                <a:solidFill>
                  <a:srgbClr val="FF0000"/>
                </a:solidFill>
              </a:rPr>
              <a:t>dále jen „veřejnoprávní původci</a:t>
            </a:r>
            <a:r>
              <a:rPr lang="cs-CZ" sz="1800" dirty="0" smtClean="0">
                <a:solidFill>
                  <a:srgbClr val="FF0000"/>
                </a:solidFill>
              </a:rPr>
              <a:t>“).</a:t>
            </a:r>
          </a:p>
          <a:p>
            <a:pPr>
              <a:buFont typeface="Arial" charset="0"/>
              <a:buNone/>
            </a:pPr>
            <a:endParaRPr lang="cs-CZ" dirty="0" smtClean="0">
              <a:solidFill>
                <a:srgbClr val="FF0000"/>
              </a:solidFill>
            </a:endParaRPr>
          </a:p>
          <a:p>
            <a:pPr>
              <a:buFont typeface="Arial" charset="0"/>
              <a:buNone/>
            </a:pPr>
            <a:endParaRPr lang="cs-CZ" dirty="0">
              <a:solidFill>
                <a:srgbClr val="FF0000"/>
              </a:solidFill>
            </a:endParaRPr>
          </a:p>
          <a:p>
            <a:pPr>
              <a:buFont typeface="Arial" charset="0"/>
              <a:buNone/>
            </a:pPr>
            <a:r>
              <a:rPr lang="cs-CZ" dirty="0"/>
              <a:t> </a:t>
            </a:r>
          </a:p>
          <a:p>
            <a:pPr>
              <a:buFont typeface="Arial" charset="0"/>
              <a:buNone/>
            </a:pPr>
            <a:endParaRPr lang="cs-CZ" dirty="0"/>
          </a:p>
          <a:p>
            <a:pPr marL="0" indent="0">
              <a:buNone/>
            </a:pPr>
            <a:endParaRPr lang="cs-CZ" dirty="0"/>
          </a:p>
        </p:txBody>
      </p:sp>
    </p:spTree>
    <p:extLst>
      <p:ext uri="{BB962C8B-B14F-4D97-AF65-F5344CB8AC3E}">
        <p14:creationId xmlns:p14="http://schemas.microsoft.com/office/powerpoint/2010/main" val="208141256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1600200"/>
            <a:ext cx="8229600" cy="4525963"/>
          </a:xfrm>
        </p:spPr>
        <p:txBody>
          <a:bodyPr>
            <a:normAutofit fontScale="32500" lnSpcReduction="20000"/>
          </a:bodyPr>
          <a:lstStyle/>
          <a:p>
            <a:pPr marL="0" indent="0">
              <a:buNone/>
            </a:pPr>
            <a:r>
              <a:rPr lang="cs-CZ" sz="5500" dirty="0"/>
              <a:t>(2) Povinnost uchovávat dokumenty a umožnit výběr archiválií mají za </a:t>
            </a:r>
            <a:endParaRPr lang="cs-CZ" sz="5500" dirty="0" smtClean="0"/>
          </a:p>
          <a:p>
            <a:pPr marL="0" indent="0">
              <a:buNone/>
            </a:pPr>
            <a:r>
              <a:rPr lang="cs-CZ" sz="5500" dirty="0"/>
              <a:t> </a:t>
            </a:r>
            <a:r>
              <a:rPr lang="cs-CZ" sz="5500" dirty="0" smtClean="0"/>
              <a:t>     podmínek </a:t>
            </a:r>
            <a:r>
              <a:rPr lang="cs-CZ" sz="5500" dirty="0"/>
              <a:t>stanovených tímto zákonem také</a:t>
            </a:r>
            <a:br>
              <a:rPr lang="cs-CZ" sz="5500" dirty="0"/>
            </a:br>
            <a:endParaRPr lang="cs-CZ" sz="5500" dirty="0"/>
          </a:p>
          <a:p>
            <a:pPr marL="514350" indent="-514350">
              <a:buAutoNum type="alphaLcParenR"/>
            </a:pPr>
            <a:r>
              <a:rPr lang="cs-CZ" sz="5500" dirty="0" smtClean="0"/>
              <a:t>obchodní </a:t>
            </a:r>
            <a:r>
              <a:rPr lang="cs-CZ" sz="5500" dirty="0"/>
              <a:t>společnosti a družstva s výjimkou bytových družstev, pokud jde o </a:t>
            </a:r>
            <a:r>
              <a:rPr lang="cs-CZ" sz="5500" dirty="0" smtClean="0"/>
              <a:t>dokumenty </a:t>
            </a:r>
            <a:r>
              <a:rPr lang="cs-CZ" sz="5500" dirty="0"/>
              <a:t>uvedené v příloze č. 1 k tomuto zákonu</a:t>
            </a:r>
            <a:r>
              <a:rPr lang="cs-CZ" sz="5500" dirty="0" smtClean="0"/>
              <a:t>,</a:t>
            </a:r>
            <a:endParaRPr lang="cs-CZ" sz="4500" dirty="0" smtClean="0">
              <a:solidFill>
                <a:srgbClr val="7030A0"/>
              </a:solidFill>
            </a:endParaRPr>
          </a:p>
          <a:p>
            <a:pPr marL="0" indent="0">
              <a:buNone/>
            </a:pPr>
            <a:r>
              <a:rPr lang="cs-CZ" sz="4500" dirty="0">
                <a:solidFill>
                  <a:srgbClr val="7030A0"/>
                </a:solidFill>
              </a:rPr>
              <a:t/>
            </a:r>
            <a:br>
              <a:rPr lang="cs-CZ" sz="4500" dirty="0">
                <a:solidFill>
                  <a:srgbClr val="7030A0"/>
                </a:solidFill>
              </a:rPr>
            </a:br>
            <a:endParaRPr lang="cs-CZ" sz="4500" dirty="0">
              <a:solidFill>
                <a:srgbClr val="7030A0"/>
              </a:solidFill>
            </a:endParaRPr>
          </a:p>
          <a:p>
            <a:pPr marL="0" indent="0">
              <a:buNone/>
            </a:pPr>
            <a:r>
              <a:rPr lang="cs-CZ" sz="4500" dirty="0" smtClean="0"/>
              <a:t>b)        </a:t>
            </a:r>
            <a:r>
              <a:rPr lang="cs-CZ" sz="5500" dirty="0" smtClean="0"/>
              <a:t>politické </a:t>
            </a:r>
            <a:r>
              <a:rPr lang="cs-CZ" sz="5500" dirty="0"/>
              <a:t>strany, politická hnutí, </a:t>
            </a:r>
            <a:r>
              <a:rPr lang="cs-CZ" sz="5500" b="1" dirty="0" smtClean="0"/>
              <a:t>spolky</a:t>
            </a:r>
            <a:r>
              <a:rPr lang="cs-CZ" sz="5500" dirty="0" smtClean="0"/>
              <a:t>, </a:t>
            </a:r>
            <a:r>
              <a:rPr lang="cs-CZ" sz="5500" dirty="0"/>
              <a:t>odborové </a:t>
            </a:r>
            <a:r>
              <a:rPr lang="cs-CZ" sz="5500" dirty="0" smtClean="0"/>
              <a:t>organizace</a:t>
            </a:r>
            <a:r>
              <a:rPr lang="cs-CZ" sz="5500" dirty="0"/>
              <a:t>, </a:t>
            </a:r>
            <a:endParaRPr lang="cs-CZ" sz="5500" dirty="0" smtClean="0"/>
          </a:p>
          <a:p>
            <a:pPr marL="0" indent="0">
              <a:buNone/>
            </a:pPr>
            <a:r>
              <a:rPr lang="cs-CZ" sz="5500" dirty="0"/>
              <a:t> </a:t>
            </a:r>
            <a:r>
              <a:rPr lang="cs-CZ" sz="5500" dirty="0" smtClean="0"/>
              <a:t>        organizace </a:t>
            </a:r>
            <a:r>
              <a:rPr lang="cs-CZ" sz="5500" dirty="0"/>
              <a:t>zaměstnavatelů, církve a náboženské společnosti, profesní </a:t>
            </a:r>
            <a:endParaRPr lang="cs-CZ" sz="5500" dirty="0" smtClean="0"/>
          </a:p>
          <a:p>
            <a:pPr marL="0" indent="0">
              <a:buNone/>
            </a:pPr>
            <a:r>
              <a:rPr lang="cs-CZ" sz="5500" dirty="0"/>
              <a:t> </a:t>
            </a:r>
            <a:r>
              <a:rPr lang="cs-CZ" sz="5500" dirty="0" smtClean="0"/>
              <a:t>        komory</a:t>
            </a:r>
            <a:r>
              <a:rPr lang="cs-CZ" sz="5500" dirty="0"/>
              <a:t>, nadace, nadační </a:t>
            </a:r>
            <a:r>
              <a:rPr lang="cs-CZ" sz="5500" dirty="0" smtClean="0"/>
              <a:t>fondy, </a:t>
            </a:r>
            <a:r>
              <a:rPr lang="cs-CZ" sz="5500" b="1" dirty="0" smtClean="0"/>
              <a:t>ústavy</a:t>
            </a:r>
            <a:r>
              <a:rPr lang="cs-CZ" sz="5500" dirty="0" smtClean="0"/>
              <a:t> </a:t>
            </a:r>
            <a:r>
              <a:rPr lang="cs-CZ" sz="5500" dirty="0"/>
              <a:t>a obecně prospěšné společnosti,</a:t>
            </a:r>
            <a:br>
              <a:rPr lang="cs-CZ" sz="5500" dirty="0"/>
            </a:br>
            <a:endParaRPr lang="cs-CZ" sz="5500" dirty="0"/>
          </a:p>
          <a:p>
            <a:pPr marL="0" indent="0">
              <a:buNone/>
            </a:pPr>
            <a:r>
              <a:rPr lang="cs-CZ" sz="5500" dirty="0"/>
              <a:t>c</a:t>
            </a:r>
            <a:r>
              <a:rPr lang="cs-CZ" sz="5500" b="1" dirty="0"/>
              <a:t>) </a:t>
            </a:r>
            <a:r>
              <a:rPr lang="cs-CZ" sz="5500" dirty="0"/>
              <a:t>notáři, pokud jde o dokumenty uvedené v příloze č. 1 k tomuto zákonu</a:t>
            </a:r>
            <a:r>
              <a:rPr lang="cs-CZ" sz="5500" b="1" dirty="0"/>
              <a:t>,</a:t>
            </a:r>
            <a:br>
              <a:rPr lang="cs-CZ" sz="5500" b="1" dirty="0"/>
            </a:br>
            <a:endParaRPr lang="cs-CZ" sz="5500" b="1" dirty="0"/>
          </a:p>
          <a:p>
            <a:pPr marL="0" indent="0">
              <a:buNone/>
            </a:pPr>
            <a:r>
              <a:rPr lang="cs-CZ" sz="5500" dirty="0">
                <a:solidFill>
                  <a:srgbClr val="FF0000"/>
                </a:solidFill>
              </a:rPr>
              <a:t>(dále jen "soukromoprávní původci").</a:t>
            </a:r>
            <a:r>
              <a:rPr lang="cs-CZ" dirty="0"/>
              <a:t/>
            </a:r>
            <a:br>
              <a:rPr lang="cs-CZ" dirty="0"/>
            </a:br>
            <a:endParaRPr lang="cs-CZ" dirty="0">
              <a:solidFill>
                <a:srgbClr val="FF0000"/>
              </a:solidFill>
            </a:endParaRPr>
          </a:p>
          <a:p>
            <a:pPr marL="0" indent="0">
              <a:buNone/>
            </a:pPr>
            <a:endParaRPr lang="cs-CZ" dirty="0"/>
          </a:p>
        </p:txBody>
      </p:sp>
    </p:spTree>
    <p:extLst>
      <p:ext uri="{BB962C8B-B14F-4D97-AF65-F5344CB8AC3E}">
        <p14:creationId xmlns:p14="http://schemas.microsoft.com/office/powerpoint/2010/main" val="1602724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obecně</a:t>
            </a:r>
            <a:br>
              <a:rPr lang="cs-CZ" sz="1800" dirty="0" smtClean="0">
                <a:solidFill>
                  <a:srgbClr val="FF0000"/>
                </a:solidFill>
              </a:rPr>
            </a:br>
            <a:r>
              <a:rPr lang="cs-CZ" sz="1600" dirty="0" smtClean="0">
                <a:solidFill>
                  <a:srgbClr val="FF0000"/>
                </a:solidFill>
              </a:rPr>
              <a:t>7/9</a:t>
            </a:r>
            <a:endParaRPr lang="cs-CZ" sz="1800" dirty="0"/>
          </a:p>
        </p:txBody>
      </p:sp>
      <p:sp>
        <p:nvSpPr>
          <p:cNvPr id="3" name="Zástupný symbol pro obsah 2"/>
          <p:cNvSpPr>
            <a:spLocks noGrp="1"/>
          </p:cNvSpPr>
          <p:nvPr>
            <p:ph idx="1"/>
          </p:nvPr>
        </p:nvSpPr>
        <p:spPr/>
        <p:txBody>
          <a:bodyPr>
            <a:normAutofit/>
          </a:bodyPr>
          <a:lstStyle/>
          <a:p>
            <a:pPr lvl="1"/>
            <a:r>
              <a:rPr lang="cs-CZ" sz="1900" dirty="0"/>
              <a:t>Registraturní pomůcky</a:t>
            </a:r>
          </a:p>
          <a:p>
            <a:pPr lvl="2"/>
            <a:r>
              <a:rPr lang="cs-CZ" sz="1600" dirty="0"/>
              <a:t>Součást spisového materiálu – jde o pomůcky umožňující orientaci ve </a:t>
            </a:r>
            <a:r>
              <a:rPr lang="cs-CZ" sz="1600" dirty="0" smtClean="0"/>
              <a:t>spisech (</a:t>
            </a:r>
            <a:r>
              <a:rPr lang="cs-CZ" sz="1600" dirty="0" err="1" smtClean="0"/>
              <a:t>elenchy</a:t>
            </a:r>
            <a:r>
              <a:rPr lang="cs-CZ" sz="1600" dirty="0" smtClean="0"/>
              <a:t>, protokoly, indexy)</a:t>
            </a:r>
          </a:p>
          <a:p>
            <a:pPr lvl="3"/>
            <a:r>
              <a:rPr lang="cs-CZ" sz="1600" dirty="0" err="1" smtClean="0"/>
              <a:t>elench</a:t>
            </a:r>
            <a:r>
              <a:rPr lang="cs-CZ" sz="1600" dirty="0" smtClean="0"/>
              <a:t>  - registraturní pomocná kniha obsahující signaturu, název a čísla jednací pod ni zařazená</a:t>
            </a:r>
          </a:p>
          <a:p>
            <a:pPr lvl="3"/>
            <a:r>
              <a:rPr lang="cs-CZ" sz="1600" dirty="0"/>
              <a:t>p</a:t>
            </a:r>
            <a:r>
              <a:rPr lang="cs-CZ" sz="1600" dirty="0" smtClean="0"/>
              <a:t>rotokol, (podací)  -  pomocná úřední kniha pro zápisy zpráv o písemnostech přijímaných</a:t>
            </a:r>
          </a:p>
          <a:p>
            <a:pPr lvl="3"/>
            <a:r>
              <a:rPr lang="cs-CZ" sz="1600" dirty="0" smtClean="0"/>
              <a:t>Index – rejstřík</a:t>
            </a:r>
          </a:p>
          <a:p>
            <a:pPr lvl="2"/>
            <a:r>
              <a:rPr lang="cs-CZ" sz="1600" dirty="0"/>
              <a:t>Pomocné knihy také umožňují vyhledat dávno vyřízený spis v registratuře. </a:t>
            </a:r>
            <a:r>
              <a:rPr lang="cs-CZ" sz="1600" dirty="0" smtClean="0"/>
              <a:t>Přebírá-li </a:t>
            </a:r>
            <a:r>
              <a:rPr lang="cs-CZ" sz="1600" dirty="0"/>
              <a:t>se do archivu utříděná a zachovaná registratura, přebírají se i pomocné knihy a i </a:t>
            </a:r>
            <a:r>
              <a:rPr lang="cs-CZ" sz="1600" dirty="0" smtClean="0"/>
              <a:t>zde slouží </a:t>
            </a:r>
            <a:r>
              <a:rPr lang="cs-CZ" sz="1600" dirty="0"/>
              <a:t>k orientaci. </a:t>
            </a:r>
            <a:r>
              <a:rPr lang="cs-CZ" sz="1600" dirty="0" smtClean="0"/>
              <a:t>J</a:t>
            </a:r>
            <a:endParaRPr lang="cs-CZ" sz="1600" dirty="0"/>
          </a:p>
          <a:p>
            <a:pPr marL="914400" lvl="2" indent="0">
              <a:buNone/>
            </a:pPr>
            <a:endParaRPr lang="cs-CZ" sz="1900" dirty="0"/>
          </a:p>
          <a:p>
            <a:pPr lvl="1"/>
            <a:r>
              <a:rPr lang="cs-CZ" sz="1900" dirty="0"/>
              <a:t>Účetní materiál</a:t>
            </a:r>
          </a:p>
          <a:p>
            <a:pPr lvl="2"/>
            <a:r>
              <a:rPr lang="cs-CZ" sz="1600" dirty="0"/>
              <a:t>Veškeré písemnosti vzešlé z účetní evidence</a:t>
            </a:r>
          </a:p>
          <a:p>
            <a:pPr marL="0" indent="0">
              <a:buNone/>
            </a:pPr>
            <a:endParaRPr lang="cs-CZ" sz="1600" dirty="0"/>
          </a:p>
        </p:txBody>
      </p:sp>
    </p:spTree>
    <p:extLst>
      <p:ext uri="{BB962C8B-B14F-4D97-AF65-F5344CB8AC3E}">
        <p14:creationId xmlns:p14="http://schemas.microsoft.com/office/powerpoint/2010/main" val="7216132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16632"/>
            <a:ext cx="8229600" cy="6009531"/>
          </a:xfrm>
        </p:spPr>
        <p:txBody>
          <a:bodyPr>
            <a:normAutofit fontScale="25000" lnSpcReduction="20000"/>
          </a:bodyPr>
          <a:lstStyle/>
          <a:p>
            <a:pPr marL="0" indent="0">
              <a:buNone/>
            </a:pPr>
            <a:endParaRPr lang="cs-CZ" sz="6400" b="1" dirty="0" smtClean="0">
              <a:solidFill>
                <a:srgbClr val="7030A0"/>
              </a:solidFill>
            </a:endParaRPr>
          </a:p>
          <a:p>
            <a:pPr marL="0" indent="0">
              <a:lnSpc>
                <a:spcPct val="120000"/>
              </a:lnSpc>
              <a:buNone/>
            </a:pPr>
            <a:r>
              <a:rPr lang="cs-CZ" sz="7200" dirty="0" smtClean="0"/>
              <a:t>(</a:t>
            </a:r>
            <a:r>
              <a:rPr lang="cs-CZ" sz="7200" dirty="0"/>
              <a:t>3) Povinnost uchovávat dokumenty a umožnit výběr archiválií mají </a:t>
            </a:r>
            <a:r>
              <a:rPr lang="cs-CZ" sz="7200" dirty="0" smtClean="0"/>
              <a:t>dále </a:t>
            </a:r>
            <a:r>
              <a:rPr lang="cs-CZ" sz="7200" dirty="0"/>
              <a:t>právní </a:t>
            </a:r>
            <a:endParaRPr lang="cs-CZ" sz="7200" dirty="0" smtClean="0"/>
          </a:p>
          <a:p>
            <a:pPr marL="0" indent="0">
              <a:lnSpc>
                <a:spcPct val="120000"/>
              </a:lnSpc>
              <a:buNone/>
            </a:pPr>
            <a:r>
              <a:rPr lang="cs-CZ" sz="7200" dirty="0"/>
              <a:t> </a:t>
            </a:r>
            <a:r>
              <a:rPr lang="cs-CZ" sz="7200" dirty="0" smtClean="0"/>
              <a:t>     nástupci veřejnoprávních </a:t>
            </a:r>
            <a:r>
              <a:rPr lang="cs-CZ" sz="7200" dirty="0"/>
              <a:t>a soukromoprávních původců, </a:t>
            </a:r>
            <a:r>
              <a:rPr lang="cs-CZ" sz="7200" dirty="0" smtClean="0"/>
              <a:t>jde-li </a:t>
            </a:r>
            <a:r>
              <a:rPr lang="cs-CZ" sz="7200" dirty="0"/>
              <a:t>o dokumenty, ke </a:t>
            </a:r>
            <a:endParaRPr lang="cs-CZ" sz="7200" dirty="0" smtClean="0"/>
          </a:p>
          <a:p>
            <a:pPr marL="0" indent="0">
              <a:lnSpc>
                <a:spcPct val="120000"/>
              </a:lnSpc>
              <a:buNone/>
            </a:pPr>
            <a:r>
              <a:rPr lang="cs-CZ" sz="7200" dirty="0"/>
              <a:t> </a:t>
            </a:r>
            <a:r>
              <a:rPr lang="cs-CZ" sz="7200" dirty="0" smtClean="0"/>
              <a:t>     kterým </a:t>
            </a:r>
            <a:r>
              <a:rPr lang="cs-CZ" sz="7200" dirty="0"/>
              <a:t>měli tuto </a:t>
            </a:r>
            <a:r>
              <a:rPr lang="cs-CZ" sz="7200" dirty="0" smtClean="0"/>
              <a:t>povinnost </a:t>
            </a:r>
            <a:r>
              <a:rPr lang="cs-CZ" sz="7200" dirty="0"/>
              <a:t>již tito původci</a:t>
            </a:r>
            <a:r>
              <a:rPr lang="cs-CZ" sz="7200" dirty="0" smtClean="0"/>
              <a:t>. </a:t>
            </a:r>
          </a:p>
          <a:p>
            <a:pPr marL="0" indent="0">
              <a:buNone/>
            </a:pPr>
            <a:endParaRPr lang="cs-CZ" sz="7200" dirty="0" smtClean="0"/>
          </a:p>
          <a:p>
            <a:pPr marL="0" indent="0">
              <a:lnSpc>
                <a:spcPct val="120000"/>
              </a:lnSpc>
              <a:buNone/>
            </a:pPr>
            <a:r>
              <a:rPr lang="cs-CZ" sz="7200" dirty="0"/>
              <a:t>(4) Povinnost uchovávat dokumenty a umožnit výběr archiválií mají dále podnikatelé,  </a:t>
            </a:r>
            <a:endParaRPr lang="cs-CZ" sz="7200" dirty="0" smtClean="0"/>
          </a:p>
          <a:p>
            <a:pPr marL="0" indent="0">
              <a:lnSpc>
                <a:spcPct val="120000"/>
              </a:lnSpc>
              <a:buNone/>
            </a:pPr>
            <a:r>
              <a:rPr lang="cs-CZ" sz="7200" dirty="0" smtClean="0"/>
              <a:t>     kterým </a:t>
            </a:r>
            <a:r>
              <a:rPr lang="cs-CZ" sz="7200" dirty="0"/>
              <a:t>bylo </a:t>
            </a:r>
            <a:r>
              <a:rPr lang="cs-CZ" sz="7200" dirty="0" smtClean="0"/>
              <a:t>uděleno </a:t>
            </a:r>
            <a:r>
              <a:rPr lang="cs-CZ" sz="7200" dirty="0"/>
              <a:t>státní povolení k provozování živnosti vedení </a:t>
            </a:r>
            <a:r>
              <a:rPr lang="cs-CZ" sz="7200" dirty="0" smtClean="0"/>
              <a:t>spisovny, </a:t>
            </a:r>
            <a:r>
              <a:rPr lang="cs-CZ" sz="7200" dirty="0"/>
              <a:t>jde-li o </a:t>
            </a:r>
            <a:endParaRPr lang="cs-CZ" sz="7200" dirty="0" smtClean="0"/>
          </a:p>
          <a:p>
            <a:pPr marL="0" indent="0">
              <a:lnSpc>
                <a:spcPct val="120000"/>
              </a:lnSpc>
              <a:buNone/>
            </a:pPr>
            <a:r>
              <a:rPr lang="cs-CZ" sz="7200" dirty="0"/>
              <a:t> </a:t>
            </a:r>
            <a:r>
              <a:rPr lang="cs-CZ" sz="7200" dirty="0" smtClean="0"/>
              <a:t>    dokumenty</a:t>
            </a:r>
            <a:r>
              <a:rPr lang="cs-CZ" sz="7200" dirty="0"/>
              <a:t>, ke kterým mají tuto </a:t>
            </a:r>
            <a:r>
              <a:rPr lang="cs-CZ" sz="7200" dirty="0" smtClean="0"/>
              <a:t>povinnost </a:t>
            </a:r>
            <a:r>
              <a:rPr lang="cs-CZ" sz="7200" dirty="0"/>
              <a:t>veřejnoprávní původci, soukromoprávní </a:t>
            </a:r>
            <a:endParaRPr lang="cs-CZ" sz="7200" dirty="0" smtClean="0"/>
          </a:p>
          <a:p>
            <a:pPr marL="0" indent="0">
              <a:lnSpc>
                <a:spcPct val="120000"/>
              </a:lnSpc>
              <a:buNone/>
            </a:pPr>
            <a:r>
              <a:rPr lang="cs-CZ" sz="7200" dirty="0"/>
              <a:t> </a:t>
            </a:r>
            <a:r>
              <a:rPr lang="cs-CZ" sz="7200" dirty="0" smtClean="0"/>
              <a:t>    původci </a:t>
            </a:r>
            <a:r>
              <a:rPr lang="cs-CZ" sz="7200" dirty="0"/>
              <a:t>nebo jejich právní </a:t>
            </a:r>
            <a:r>
              <a:rPr lang="cs-CZ" sz="7200" dirty="0" smtClean="0"/>
              <a:t>nástupci </a:t>
            </a:r>
            <a:r>
              <a:rPr lang="cs-CZ" sz="7200" dirty="0"/>
              <a:t>a které byly veřejnoprávními původci, </a:t>
            </a:r>
            <a:endParaRPr lang="cs-CZ" sz="7200" dirty="0" smtClean="0"/>
          </a:p>
          <a:p>
            <a:pPr marL="0" indent="0">
              <a:lnSpc>
                <a:spcPct val="120000"/>
              </a:lnSpc>
              <a:buNone/>
            </a:pPr>
            <a:r>
              <a:rPr lang="cs-CZ" sz="7200" dirty="0"/>
              <a:t> </a:t>
            </a:r>
            <a:r>
              <a:rPr lang="cs-CZ" sz="7200" dirty="0" smtClean="0"/>
              <a:t>    soukromoprávními </a:t>
            </a:r>
            <a:r>
              <a:rPr lang="cs-CZ" sz="7200" dirty="0"/>
              <a:t>původci nebo </a:t>
            </a:r>
            <a:r>
              <a:rPr lang="cs-CZ" sz="7200" dirty="0" smtClean="0"/>
              <a:t>jejich </a:t>
            </a:r>
            <a:r>
              <a:rPr lang="cs-CZ" sz="7200" dirty="0"/>
              <a:t>právními nástupci těmto podnikatelům </a:t>
            </a:r>
            <a:endParaRPr lang="cs-CZ" sz="7200" dirty="0" smtClean="0"/>
          </a:p>
          <a:p>
            <a:pPr marL="0" indent="0">
              <a:lnSpc>
                <a:spcPct val="120000"/>
              </a:lnSpc>
              <a:buNone/>
            </a:pPr>
            <a:r>
              <a:rPr lang="cs-CZ" sz="7200" dirty="0"/>
              <a:t> </a:t>
            </a:r>
            <a:r>
              <a:rPr lang="cs-CZ" sz="7200" dirty="0" smtClean="0"/>
              <a:t>    předány </a:t>
            </a:r>
            <a:r>
              <a:rPr lang="cs-CZ" sz="7200" dirty="0"/>
              <a:t>k zajištění odborné správy</a:t>
            </a:r>
            <a:r>
              <a:rPr lang="cs-CZ" sz="7200" dirty="0" smtClean="0"/>
              <a:t>. </a:t>
            </a:r>
            <a:endParaRPr lang="cs-CZ" sz="7200" i="1" dirty="0" smtClean="0"/>
          </a:p>
          <a:p>
            <a:pPr marL="0" indent="0">
              <a:lnSpc>
                <a:spcPct val="120000"/>
              </a:lnSpc>
              <a:buNone/>
            </a:pPr>
            <a:r>
              <a:rPr lang="cs-CZ" sz="7200" dirty="0"/>
              <a:t/>
            </a:r>
            <a:br>
              <a:rPr lang="cs-CZ" sz="7200" dirty="0"/>
            </a:br>
            <a:r>
              <a:rPr lang="cs-CZ" sz="7200" dirty="0" smtClean="0"/>
              <a:t>(5) </a:t>
            </a:r>
            <a:r>
              <a:rPr lang="cs-CZ" sz="7200" dirty="0"/>
              <a:t>V případě dokumentů v digitální podobě se jejich uchováváním </a:t>
            </a:r>
            <a:r>
              <a:rPr lang="cs-CZ" sz="7200" dirty="0" smtClean="0"/>
              <a:t>rozumí </a:t>
            </a:r>
            <a:r>
              <a:rPr lang="cs-CZ" sz="7200" dirty="0"/>
              <a:t>rovněž </a:t>
            </a:r>
            <a:endParaRPr lang="cs-CZ" sz="7200" dirty="0" smtClean="0"/>
          </a:p>
          <a:p>
            <a:pPr marL="0" indent="0">
              <a:lnSpc>
                <a:spcPct val="120000"/>
              </a:lnSpc>
              <a:buNone/>
            </a:pPr>
            <a:r>
              <a:rPr lang="cs-CZ" sz="7200" dirty="0"/>
              <a:t> </a:t>
            </a:r>
            <a:r>
              <a:rPr lang="cs-CZ" sz="7200" dirty="0" smtClean="0"/>
              <a:t>     zajištění věrohodnosti </a:t>
            </a:r>
            <a:r>
              <a:rPr lang="cs-CZ" sz="7200" dirty="0"/>
              <a:t>původu dokumentů, </a:t>
            </a:r>
            <a:r>
              <a:rPr lang="cs-CZ" sz="7200" dirty="0" smtClean="0"/>
              <a:t>neporušitelnosti </a:t>
            </a:r>
            <a:r>
              <a:rPr lang="cs-CZ" sz="7200" dirty="0"/>
              <a:t>jejich obsahu a </a:t>
            </a:r>
            <a:endParaRPr lang="cs-CZ" sz="7200" dirty="0" smtClean="0"/>
          </a:p>
          <a:p>
            <a:pPr marL="0" indent="0">
              <a:lnSpc>
                <a:spcPct val="120000"/>
              </a:lnSpc>
              <a:buNone/>
            </a:pPr>
            <a:r>
              <a:rPr lang="cs-CZ" sz="7200" dirty="0"/>
              <a:t> </a:t>
            </a:r>
            <a:r>
              <a:rPr lang="cs-CZ" sz="7200" dirty="0" smtClean="0"/>
              <a:t>     čitelnosti</a:t>
            </a:r>
            <a:r>
              <a:rPr lang="cs-CZ" sz="7200" dirty="0"/>
              <a:t>, tvorba a </a:t>
            </a:r>
            <a:r>
              <a:rPr lang="cs-CZ" sz="7200" dirty="0" smtClean="0"/>
              <a:t>správa </a:t>
            </a:r>
            <a:r>
              <a:rPr lang="cs-CZ" sz="7200" dirty="0" err="1" smtClean="0"/>
              <a:t>metadat</a:t>
            </a:r>
            <a:r>
              <a:rPr lang="cs-CZ" sz="7200" dirty="0" smtClean="0"/>
              <a:t> náležejících </a:t>
            </a:r>
            <a:r>
              <a:rPr lang="cs-CZ" sz="7200" dirty="0"/>
              <a:t>k těmto dokumentům v souladu s </a:t>
            </a:r>
            <a:endParaRPr lang="cs-CZ" sz="7200" dirty="0" smtClean="0"/>
          </a:p>
          <a:p>
            <a:pPr marL="0" indent="0">
              <a:lnSpc>
                <a:spcPct val="120000"/>
              </a:lnSpc>
              <a:buNone/>
            </a:pPr>
            <a:r>
              <a:rPr lang="cs-CZ" sz="7200" dirty="0"/>
              <a:t> </a:t>
            </a:r>
            <a:r>
              <a:rPr lang="cs-CZ" sz="7200" dirty="0" smtClean="0"/>
              <a:t>     tímto </a:t>
            </a:r>
            <a:r>
              <a:rPr lang="cs-CZ" sz="7200" dirty="0"/>
              <a:t>zákonem a </a:t>
            </a:r>
            <a:r>
              <a:rPr lang="cs-CZ" sz="7200" dirty="0" smtClean="0"/>
              <a:t>připojení </a:t>
            </a:r>
            <a:r>
              <a:rPr lang="cs-CZ" sz="7200" dirty="0"/>
              <a:t>údajů </a:t>
            </a:r>
            <a:r>
              <a:rPr lang="cs-CZ" sz="7200" dirty="0" smtClean="0"/>
              <a:t>prokazujících </a:t>
            </a:r>
            <a:r>
              <a:rPr lang="cs-CZ" sz="7200" dirty="0"/>
              <a:t>existenci dokumentu v čase. Tyto </a:t>
            </a:r>
            <a:endParaRPr lang="cs-CZ" sz="7200" dirty="0" smtClean="0"/>
          </a:p>
          <a:p>
            <a:pPr marL="0" indent="0">
              <a:lnSpc>
                <a:spcPct val="120000"/>
              </a:lnSpc>
              <a:buNone/>
            </a:pPr>
            <a:r>
              <a:rPr lang="cs-CZ" sz="7200" dirty="0"/>
              <a:t> </a:t>
            </a:r>
            <a:r>
              <a:rPr lang="cs-CZ" sz="7200" dirty="0" smtClean="0"/>
              <a:t>     vlastnosti  musí </a:t>
            </a:r>
            <a:r>
              <a:rPr lang="cs-CZ" sz="7200" dirty="0"/>
              <a:t>být zachovány do doby </a:t>
            </a:r>
            <a:r>
              <a:rPr lang="cs-CZ" sz="7200" dirty="0" smtClean="0"/>
              <a:t>provedení </a:t>
            </a:r>
            <a:r>
              <a:rPr lang="cs-CZ" sz="7200" dirty="0"/>
              <a:t>výběru archiválií</a:t>
            </a:r>
            <a:r>
              <a:rPr lang="cs-CZ" sz="7200" dirty="0" smtClean="0"/>
              <a:t>.</a:t>
            </a:r>
          </a:p>
          <a:p>
            <a:pPr marL="0" indent="0">
              <a:buNone/>
            </a:pPr>
            <a:endParaRPr lang="cs-CZ" sz="7200" dirty="0"/>
          </a:p>
          <a:p>
            <a:pPr marL="0" indent="0">
              <a:buNone/>
            </a:pPr>
            <a:r>
              <a:rPr lang="cs-CZ" sz="7200" dirty="0" smtClean="0"/>
              <a:t>(6) </a:t>
            </a:r>
            <a:r>
              <a:rPr lang="cs-CZ" sz="7200" dirty="0"/>
              <a:t>Výběr archiválií provádí archiv podle své </a:t>
            </a:r>
            <a:r>
              <a:rPr lang="cs-CZ" sz="7200" dirty="0" smtClean="0"/>
              <a:t>působnosti. </a:t>
            </a:r>
          </a:p>
          <a:p>
            <a:pPr marL="0" indent="0">
              <a:buNone/>
            </a:pPr>
            <a:r>
              <a:rPr lang="cs-CZ" sz="7200" dirty="0">
                <a:solidFill>
                  <a:srgbClr val="00B050"/>
                </a:solidFill>
              </a:rPr>
              <a:t> </a:t>
            </a:r>
            <a:r>
              <a:rPr lang="cs-CZ" sz="7200" dirty="0" smtClean="0">
                <a:solidFill>
                  <a:srgbClr val="00B050"/>
                </a:solidFill>
              </a:rPr>
              <a:t>     </a:t>
            </a:r>
            <a:endParaRPr lang="cs-CZ" sz="7200" dirty="0">
              <a:solidFill>
                <a:srgbClr val="00B050"/>
              </a:solidFill>
            </a:endParaRPr>
          </a:p>
          <a:p>
            <a:pPr marL="0" indent="0">
              <a:buNone/>
            </a:pPr>
            <a:r>
              <a:rPr lang="cs-CZ" sz="7200" dirty="0">
                <a:solidFill>
                  <a:srgbClr val="00B050"/>
                </a:solidFill>
              </a:rPr>
              <a:t/>
            </a:r>
            <a:br>
              <a:rPr lang="cs-CZ" sz="7200" dirty="0">
                <a:solidFill>
                  <a:srgbClr val="00B050"/>
                </a:solidFill>
              </a:rPr>
            </a:br>
            <a:endParaRPr lang="cs-CZ" sz="7200" dirty="0">
              <a:solidFill>
                <a:srgbClr val="00B050"/>
              </a:solidFill>
            </a:endParaRPr>
          </a:p>
        </p:txBody>
      </p:sp>
    </p:spTree>
    <p:extLst>
      <p:ext uri="{BB962C8B-B14F-4D97-AF65-F5344CB8AC3E}">
        <p14:creationId xmlns:p14="http://schemas.microsoft.com/office/powerpoint/2010/main" val="42344664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08050"/>
            <a:ext cx="8229600" cy="5218113"/>
          </a:xfrm>
        </p:spPr>
        <p:txBody>
          <a:bodyPr/>
          <a:lstStyle/>
          <a:p>
            <a:pPr algn="ctr">
              <a:buFont typeface="Arial" charset="0"/>
              <a:buNone/>
            </a:pPr>
            <a:r>
              <a:rPr lang="cs-CZ" sz="1800" dirty="0">
                <a:solidFill>
                  <a:srgbClr val="FF0000"/>
                </a:solidFill>
              </a:rPr>
              <a:t>§ 6 </a:t>
            </a:r>
          </a:p>
          <a:p>
            <a:pPr algn="ctr">
              <a:buFont typeface="Arial" charset="0"/>
              <a:buNone/>
            </a:pPr>
            <a:endParaRPr lang="cs-CZ" sz="1800" dirty="0">
              <a:solidFill>
                <a:srgbClr val="FF0000"/>
              </a:solidFill>
            </a:endParaRPr>
          </a:p>
          <a:p>
            <a:pPr>
              <a:buFont typeface="Arial" charset="0"/>
              <a:buNone/>
            </a:pPr>
            <a:r>
              <a:rPr lang="cs-CZ" sz="1800" dirty="0"/>
              <a:t>Výběr archiválií z dokumentů původců provádí </a:t>
            </a:r>
            <a:r>
              <a:rPr lang="cs-CZ" sz="1800" b="1" u="sng" dirty="0"/>
              <a:t>příslušný archiv </a:t>
            </a:r>
            <a:r>
              <a:rPr lang="cs-CZ" sz="1800" dirty="0"/>
              <a:t>ve skartačním řízení </a:t>
            </a:r>
            <a:endParaRPr lang="cs-CZ" sz="1800" dirty="0" smtClean="0"/>
          </a:p>
          <a:p>
            <a:pPr>
              <a:buFont typeface="Arial" charset="0"/>
              <a:buNone/>
            </a:pPr>
            <a:r>
              <a:rPr lang="cs-CZ" sz="1800" dirty="0" smtClean="0"/>
              <a:t>nebo </a:t>
            </a:r>
            <a:r>
              <a:rPr lang="cs-CZ" sz="1800" dirty="0"/>
              <a:t>mimo </a:t>
            </a:r>
            <a:r>
              <a:rPr lang="cs-CZ" sz="1800" dirty="0" smtClean="0"/>
              <a:t>skartační </a:t>
            </a:r>
            <a:r>
              <a:rPr lang="cs-CZ" sz="1800" dirty="0"/>
              <a:t>řízení</a:t>
            </a:r>
            <a:r>
              <a:rPr lang="cs-CZ" sz="1800" dirty="0" smtClean="0"/>
              <a:t>.</a:t>
            </a:r>
          </a:p>
          <a:p>
            <a:pPr>
              <a:buFont typeface="Arial" charset="0"/>
              <a:buNone/>
            </a:pPr>
            <a:endParaRPr lang="cs-CZ" sz="1800" dirty="0" smtClean="0"/>
          </a:p>
          <a:p>
            <a:r>
              <a:rPr lang="cs-CZ" sz="1800" dirty="0" smtClean="0"/>
              <a:t>Veřejnoprávní původci</a:t>
            </a:r>
          </a:p>
          <a:p>
            <a:pPr lvl="1"/>
            <a:r>
              <a:rPr lang="cs-CZ" sz="1800" dirty="0"/>
              <a:t>s</a:t>
            </a:r>
            <a:r>
              <a:rPr lang="cs-CZ" sz="1800" dirty="0" smtClean="0"/>
              <a:t>kartační řízení</a:t>
            </a:r>
          </a:p>
          <a:p>
            <a:pPr lvl="1"/>
            <a:r>
              <a:rPr lang="cs-CZ" sz="1800" dirty="0" err="1" smtClean="0"/>
              <a:t>mimoskartační</a:t>
            </a:r>
            <a:r>
              <a:rPr lang="cs-CZ" sz="1800" dirty="0" smtClean="0"/>
              <a:t> řízení</a:t>
            </a:r>
          </a:p>
          <a:p>
            <a:pPr marL="457200" lvl="1" indent="0">
              <a:buNone/>
            </a:pPr>
            <a:endParaRPr lang="cs-CZ" sz="1600" dirty="0" smtClean="0"/>
          </a:p>
          <a:p>
            <a:r>
              <a:rPr lang="cs-CZ" sz="1800" dirty="0" smtClean="0"/>
              <a:t>Soukromoprávní původci</a:t>
            </a:r>
          </a:p>
          <a:p>
            <a:pPr lvl="1"/>
            <a:r>
              <a:rPr lang="cs-CZ" sz="1800" dirty="0" smtClean="0"/>
              <a:t>skartační řízení</a:t>
            </a:r>
          </a:p>
          <a:p>
            <a:pPr lvl="1"/>
            <a:r>
              <a:rPr lang="cs-CZ" sz="1800" dirty="0" err="1"/>
              <a:t>m</a:t>
            </a:r>
            <a:r>
              <a:rPr lang="cs-CZ" sz="1800" dirty="0" err="1" smtClean="0"/>
              <a:t>imoskartační</a:t>
            </a:r>
            <a:r>
              <a:rPr lang="cs-CZ" sz="1800" dirty="0" smtClean="0"/>
              <a:t> řízení</a:t>
            </a:r>
          </a:p>
          <a:p>
            <a:pPr lvl="1"/>
            <a:r>
              <a:rPr lang="cs-CZ" sz="1800" dirty="0"/>
              <a:t>b</a:t>
            </a:r>
            <a:r>
              <a:rPr lang="cs-CZ" sz="1800" dirty="0" smtClean="0"/>
              <a:t>ez vyjádření příslušného archivu</a:t>
            </a:r>
            <a:endParaRPr lang="cs-CZ" sz="1800" dirty="0"/>
          </a:p>
          <a:p>
            <a:endParaRPr lang="cs-CZ" dirty="0"/>
          </a:p>
        </p:txBody>
      </p:sp>
    </p:spTree>
    <p:extLst>
      <p:ext uri="{BB962C8B-B14F-4D97-AF65-F5344CB8AC3E}">
        <p14:creationId xmlns:p14="http://schemas.microsoft.com/office/powerpoint/2010/main" val="72582265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88640"/>
            <a:ext cx="8229600" cy="5937523"/>
          </a:xfrm>
        </p:spPr>
        <p:txBody>
          <a:bodyPr>
            <a:noAutofit/>
          </a:bodyPr>
          <a:lstStyle/>
          <a:p>
            <a:pPr algn="ctr">
              <a:buFont typeface="Arial" charset="0"/>
              <a:buNone/>
            </a:pPr>
            <a:r>
              <a:rPr lang="cs-CZ" sz="1600" dirty="0"/>
              <a:t>	</a:t>
            </a:r>
            <a:r>
              <a:rPr lang="cs-CZ" sz="1800" dirty="0" smtClean="0">
                <a:solidFill>
                  <a:srgbClr val="FF0000"/>
                </a:solidFill>
              </a:rPr>
              <a:t>Výběr </a:t>
            </a:r>
            <a:r>
              <a:rPr lang="cs-CZ" sz="1800" dirty="0">
                <a:solidFill>
                  <a:srgbClr val="FF0000"/>
                </a:solidFill>
              </a:rPr>
              <a:t>archiválií ve skartačním řízení</a:t>
            </a:r>
          </a:p>
          <a:p>
            <a:pPr algn="ctr">
              <a:buFont typeface="Arial" charset="0"/>
              <a:buNone/>
            </a:pPr>
            <a:r>
              <a:rPr lang="cs-CZ" sz="1800" dirty="0">
                <a:solidFill>
                  <a:srgbClr val="FF0000"/>
                </a:solidFill>
              </a:rPr>
              <a:t>	§ </a:t>
            </a:r>
            <a:r>
              <a:rPr lang="cs-CZ" sz="1800" dirty="0" smtClean="0">
                <a:solidFill>
                  <a:srgbClr val="FF0000"/>
                </a:solidFill>
              </a:rPr>
              <a:t>7</a:t>
            </a:r>
          </a:p>
          <a:p>
            <a:pPr algn="ctr">
              <a:buFont typeface="Arial" charset="0"/>
              <a:buNone/>
            </a:pPr>
            <a:endParaRPr lang="cs-CZ" sz="1600" dirty="0">
              <a:solidFill>
                <a:srgbClr val="FF0000"/>
              </a:solidFill>
            </a:endParaRPr>
          </a:p>
          <a:p>
            <a:pPr>
              <a:buAutoNum type="arabicParenBoth"/>
            </a:pPr>
            <a:r>
              <a:rPr lang="cs-CZ" sz="1800" dirty="0" smtClean="0"/>
              <a:t>Výběr </a:t>
            </a:r>
            <a:r>
              <a:rPr lang="cs-CZ" sz="1800" dirty="0"/>
              <a:t>archiválií ve skartačním řízení provádí příslušný archiv z dokumentů veřejnoprávního </a:t>
            </a:r>
            <a:r>
              <a:rPr lang="cs-CZ" sz="1800" dirty="0" smtClean="0"/>
              <a:t>původce</a:t>
            </a:r>
            <a:r>
              <a:rPr lang="cs-CZ" sz="1800" dirty="0"/>
              <a:t>, z dokumentů jeho právního předchůdce a z dokumentů soukromoprávního </a:t>
            </a:r>
            <a:r>
              <a:rPr lang="cs-CZ" sz="1800" dirty="0" smtClean="0"/>
              <a:t>původce</a:t>
            </a:r>
            <a:r>
              <a:rPr lang="cs-CZ" sz="1800" dirty="0"/>
              <a:t>, má-li zřízen soukromý archiv. </a:t>
            </a:r>
            <a:br>
              <a:rPr lang="cs-CZ" sz="1800" dirty="0"/>
            </a:br>
            <a:endParaRPr lang="cs-CZ" sz="1800" dirty="0"/>
          </a:p>
          <a:p>
            <a:pPr marL="0" indent="0">
              <a:buNone/>
            </a:pPr>
            <a:r>
              <a:rPr lang="cs-CZ" sz="1800" dirty="0"/>
              <a:t>(2) Výběr archiválií ve skartačním řízení provádí příslušný archiv z dokumentů </a:t>
            </a:r>
            <a:endParaRPr lang="cs-CZ" sz="1800" dirty="0" smtClean="0"/>
          </a:p>
          <a:p>
            <a:pPr marL="0" indent="0">
              <a:buNone/>
            </a:pPr>
            <a:r>
              <a:rPr lang="cs-CZ" sz="1800" dirty="0"/>
              <a:t> </a:t>
            </a:r>
            <a:r>
              <a:rPr lang="cs-CZ" sz="1800" dirty="0" smtClean="0"/>
              <a:t>     soukromoprávního původce</a:t>
            </a:r>
            <a:r>
              <a:rPr lang="cs-CZ" sz="1800" dirty="0"/>
              <a:t>, požádá-li o to soukromoprávní původce.</a:t>
            </a:r>
            <a:br>
              <a:rPr lang="cs-CZ" sz="1800" dirty="0"/>
            </a:br>
            <a:endParaRPr lang="cs-CZ" sz="1800" dirty="0"/>
          </a:p>
          <a:p>
            <a:pPr marL="0" indent="0">
              <a:buNone/>
            </a:pPr>
            <a:r>
              <a:rPr lang="cs-CZ" sz="1800" dirty="0"/>
              <a:t>(3) Skartační řízení je postup, při kterém se vyřazují dokumenty, jimž uplynuly skartační </a:t>
            </a:r>
            <a:endParaRPr lang="cs-CZ" sz="1800" dirty="0" smtClean="0"/>
          </a:p>
          <a:p>
            <a:pPr marL="0" indent="0">
              <a:buNone/>
            </a:pPr>
            <a:r>
              <a:rPr lang="cs-CZ" sz="1800" dirty="0"/>
              <a:t> </a:t>
            </a:r>
            <a:r>
              <a:rPr lang="cs-CZ" sz="1800" dirty="0" smtClean="0"/>
              <a:t>     lhůty </a:t>
            </a:r>
            <a:r>
              <a:rPr lang="cs-CZ" sz="1800" dirty="0"/>
              <a:t>a jež </a:t>
            </a:r>
            <a:r>
              <a:rPr lang="cs-CZ" sz="1800" dirty="0" smtClean="0"/>
              <a:t>jsou </a:t>
            </a:r>
            <a:r>
              <a:rPr lang="cs-CZ" sz="1800" dirty="0"/>
              <a:t>nadále nepotřebné pro činnost původce</a:t>
            </a:r>
            <a:r>
              <a:rPr lang="cs-CZ" sz="1800" dirty="0" smtClean="0"/>
              <a:t>.</a:t>
            </a:r>
            <a:r>
              <a:rPr lang="cs-CZ" sz="1800" dirty="0"/>
              <a:t/>
            </a:r>
            <a:br>
              <a:rPr lang="cs-CZ" sz="1800" dirty="0"/>
            </a:br>
            <a:endParaRPr lang="cs-CZ" sz="1800" dirty="0"/>
          </a:p>
          <a:p>
            <a:pPr marL="0" indent="0">
              <a:buNone/>
            </a:pPr>
            <a:r>
              <a:rPr lang="cs-CZ" sz="1800" dirty="0"/>
              <a:t>(4) Za řádné provedení skartačního řízení odpovídá původce nebo jeho právní </a:t>
            </a:r>
            <a:endParaRPr lang="cs-CZ" sz="1800" dirty="0" smtClean="0"/>
          </a:p>
          <a:p>
            <a:pPr marL="0" indent="0">
              <a:buNone/>
            </a:pPr>
            <a:r>
              <a:rPr lang="cs-CZ" sz="1800" dirty="0"/>
              <a:t> </a:t>
            </a:r>
            <a:r>
              <a:rPr lang="cs-CZ" sz="1800" dirty="0" smtClean="0"/>
              <a:t>     nástupce</a:t>
            </a:r>
            <a:r>
              <a:rPr lang="cs-CZ" sz="1800" dirty="0"/>
              <a:t>. Tyto </a:t>
            </a:r>
            <a:r>
              <a:rPr lang="cs-CZ" sz="1800" dirty="0" smtClean="0"/>
              <a:t>subjekty </a:t>
            </a:r>
            <a:r>
              <a:rPr lang="cs-CZ" sz="1800" dirty="0"/>
              <a:t>jsou povinny umožnit příslušnému archivu dohled na </a:t>
            </a:r>
            <a:endParaRPr lang="cs-CZ" sz="1800" dirty="0" smtClean="0"/>
          </a:p>
          <a:p>
            <a:pPr marL="0" indent="0">
              <a:buNone/>
            </a:pPr>
            <a:r>
              <a:rPr lang="cs-CZ" sz="1800" dirty="0"/>
              <a:t> </a:t>
            </a:r>
            <a:r>
              <a:rPr lang="cs-CZ" sz="1800" dirty="0" smtClean="0"/>
              <a:t>     provádění </a:t>
            </a:r>
            <a:r>
              <a:rPr lang="cs-CZ" sz="1800" dirty="0"/>
              <a:t>skartačního řízení a </a:t>
            </a:r>
            <a:r>
              <a:rPr lang="cs-CZ" sz="1800" dirty="0" smtClean="0"/>
              <a:t>výběr </a:t>
            </a:r>
            <a:r>
              <a:rPr lang="cs-CZ" sz="1800" dirty="0"/>
              <a:t>archiválií ve skartačním řízení.</a:t>
            </a:r>
            <a:br>
              <a:rPr lang="cs-CZ" sz="1800" dirty="0"/>
            </a:br>
            <a:endParaRPr lang="cs-CZ" sz="1800" dirty="0" smtClean="0"/>
          </a:p>
          <a:p>
            <a:pPr marL="0" indent="0">
              <a:buNone/>
            </a:pPr>
            <a:endParaRPr lang="cs-CZ" sz="1600" dirty="0"/>
          </a:p>
        </p:txBody>
      </p:sp>
    </p:spTree>
    <p:extLst>
      <p:ext uri="{BB962C8B-B14F-4D97-AF65-F5344CB8AC3E}">
        <p14:creationId xmlns:p14="http://schemas.microsoft.com/office/powerpoint/2010/main" val="136057201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672"/>
            <a:ext cx="8229600" cy="5145088"/>
          </a:xfrm>
        </p:spPr>
        <p:txBody>
          <a:bodyPr>
            <a:normAutofit fontScale="25000" lnSpcReduction="20000"/>
          </a:bodyPr>
          <a:lstStyle/>
          <a:p>
            <a:pPr marL="0" indent="0" algn="ctr">
              <a:buNone/>
            </a:pPr>
            <a:r>
              <a:rPr lang="cs-CZ" sz="7200" dirty="0">
                <a:solidFill>
                  <a:srgbClr val="FF0000"/>
                </a:solidFill>
              </a:rPr>
              <a:t> § </a:t>
            </a:r>
            <a:r>
              <a:rPr lang="cs-CZ" sz="7200" dirty="0" smtClean="0">
                <a:solidFill>
                  <a:srgbClr val="FF0000"/>
                </a:solidFill>
              </a:rPr>
              <a:t>8</a:t>
            </a:r>
          </a:p>
          <a:p>
            <a:pPr marL="0" indent="0" algn="ctr">
              <a:buNone/>
            </a:pPr>
            <a:endParaRPr lang="cs-CZ" sz="7200" dirty="0">
              <a:solidFill>
                <a:srgbClr val="FF0000"/>
              </a:solidFill>
            </a:endParaRPr>
          </a:p>
          <a:p>
            <a:pPr marL="514350" indent="-514350">
              <a:lnSpc>
                <a:spcPct val="120000"/>
              </a:lnSpc>
              <a:buAutoNum type="arabicParenBoth"/>
            </a:pPr>
            <a:r>
              <a:rPr lang="cs-CZ" sz="7200" dirty="0" smtClean="0"/>
              <a:t>Skartační </a:t>
            </a:r>
            <a:r>
              <a:rPr lang="cs-CZ" sz="7200" dirty="0"/>
              <a:t>řízení se provede v kalendářním roce následujícím po uplynutí skartační </a:t>
            </a:r>
            <a:r>
              <a:rPr lang="cs-CZ" sz="7200" dirty="0" smtClean="0"/>
              <a:t>lhůty dokumentu</a:t>
            </a:r>
            <a:r>
              <a:rPr lang="cs-CZ" sz="7200" dirty="0"/>
              <a:t>. Skartační řízení může být po dohodě s příslušným archivem  </a:t>
            </a:r>
            <a:r>
              <a:rPr lang="cs-CZ" sz="7200" dirty="0" smtClean="0"/>
              <a:t>provedeno </a:t>
            </a:r>
            <a:r>
              <a:rPr lang="cs-CZ" sz="7200" dirty="0"/>
              <a:t>i </a:t>
            </a:r>
            <a:r>
              <a:rPr lang="cs-CZ" sz="7200" dirty="0" smtClean="0"/>
              <a:t>později</a:t>
            </a:r>
            <a:r>
              <a:rPr lang="cs-CZ" sz="7200" dirty="0"/>
              <a:t>, pokud subjekt </a:t>
            </a:r>
            <a:r>
              <a:rPr lang="cs-CZ" sz="7200" dirty="0" smtClean="0"/>
              <a:t>dokumenty </a:t>
            </a:r>
            <a:r>
              <a:rPr lang="cs-CZ" sz="7200" dirty="0"/>
              <a:t>potřebuje  </a:t>
            </a:r>
            <a:r>
              <a:rPr lang="cs-CZ" sz="7200" dirty="0" smtClean="0"/>
              <a:t>pro </a:t>
            </a:r>
            <a:r>
              <a:rPr lang="cs-CZ" sz="7200" dirty="0"/>
              <a:t>další vlastní </a:t>
            </a:r>
            <a:r>
              <a:rPr lang="cs-CZ" sz="7200" dirty="0" smtClean="0"/>
              <a:t>činnost</a:t>
            </a:r>
            <a:r>
              <a:rPr lang="cs-CZ" sz="7200" dirty="0"/>
              <a:t>.</a:t>
            </a:r>
            <a:br>
              <a:rPr lang="cs-CZ" sz="7200" dirty="0"/>
            </a:br>
            <a:r>
              <a:rPr lang="cs-CZ" sz="7200" dirty="0"/>
              <a:t/>
            </a:r>
            <a:br>
              <a:rPr lang="cs-CZ" sz="7200" dirty="0"/>
            </a:br>
            <a:endParaRPr lang="cs-CZ" sz="7200" dirty="0"/>
          </a:p>
          <a:p>
            <a:pPr marL="514350" indent="-514350">
              <a:lnSpc>
                <a:spcPct val="120000"/>
              </a:lnSpc>
              <a:buAutoNum type="arabicParenBoth" startAt="2"/>
            </a:pPr>
            <a:r>
              <a:rPr lang="cs-CZ" sz="7200" dirty="0" smtClean="0"/>
              <a:t>Skartační </a:t>
            </a:r>
            <a:r>
              <a:rPr lang="cs-CZ" sz="7200" dirty="0"/>
              <a:t>řízení se provádí na základě skartačního návrhu. Skartační návrh </a:t>
            </a:r>
            <a:r>
              <a:rPr lang="cs-CZ" sz="7200" dirty="0" smtClean="0"/>
              <a:t>zašle subjekt příslušnému </a:t>
            </a:r>
            <a:r>
              <a:rPr lang="cs-CZ" sz="7200" dirty="0"/>
              <a:t>archivu k posouzení a k </a:t>
            </a:r>
            <a:r>
              <a:rPr lang="cs-CZ" sz="7200" dirty="0" smtClean="0"/>
              <a:t>provedení výběru </a:t>
            </a:r>
            <a:r>
              <a:rPr lang="cs-CZ" sz="7200" dirty="0"/>
              <a:t>archiválií. </a:t>
            </a:r>
            <a:br>
              <a:rPr lang="cs-CZ" sz="7200" dirty="0"/>
            </a:br>
            <a:r>
              <a:rPr lang="cs-CZ" sz="7200" dirty="0"/>
              <a:t/>
            </a:r>
            <a:br>
              <a:rPr lang="cs-CZ" sz="7200" dirty="0"/>
            </a:br>
            <a:endParaRPr lang="cs-CZ" sz="7200" dirty="0"/>
          </a:p>
          <a:p>
            <a:pPr marL="514350" indent="-514350">
              <a:lnSpc>
                <a:spcPct val="120000"/>
              </a:lnSpc>
              <a:buAutoNum type="arabicParenBoth" startAt="3"/>
            </a:pPr>
            <a:r>
              <a:rPr lang="cs-CZ" sz="7200" dirty="0" smtClean="0"/>
              <a:t>Skartační </a:t>
            </a:r>
            <a:r>
              <a:rPr lang="cs-CZ" sz="7200" dirty="0"/>
              <a:t>řízení se dále provede vždy před zánikem veřejnoprávního původce. Není-li toto </a:t>
            </a:r>
            <a:r>
              <a:rPr lang="cs-CZ" sz="7200" dirty="0" smtClean="0"/>
              <a:t>možné</a:t>
            </a:r>
            <a:r>
              <a:rPr lang="cs-CZ" sz="7200" dirty="0"/>
              <a:t>, provede se výběr archiválií mimo skartační řízení</a:t>
            </a:r>
            <a:r>
              <a:rPr lang="cs-CZ" sz="7200" dirty="0" smtClean="0"/>
              <a:t>. </a:t>
            </a:r>
            <a:r>
              <a:rPr lang="cs-CZ" sz="3400" dirty="0">
                <a:solidFill>
                  <a:srgbClr val="7030A0"/>
                </a:solidFill>
              </a:rPr>
              <a:t/>
            </a:r>
            <a:br>
              <a:rPr lang="cs-CZ" sz="3400" dirty="0">
                <a:solidFill>
                  <a:srgbClr val="7030A0"/>
                </a:solidFill>
              </a:rPr>
            </a:br>
            <a:r>
              <a:rPr lang="cs-CZ" sz="3400" dirty="0"/>
              <a:t/>
            </a:r>
            <a:br>
              <a:rPr lang="cs-CZ" sz="3400" dirty="0"/>
            </a:br>
            <a:r>
              <a:rPr lang="cs-CZ" dirty="0"/>
              <a:t/>
            </a:r>
            <a:br>
              <a:rPr lang="cs-CZ" dirty="0"/>
            </a:br>
            <a:endParaRPr lang="cs-CZ" dirty="0"/>
          </a:p>
        </p:txBody>
      </p:sp>
    </p:spTree>
    <p:extLst>
      <p:ext uri="{BB962C8B-B14F-4D97-AF65-F5344CB8AC3E}">
        <p14:creationId xmlns:p14="http://schemas.microsoft.com/office/powerpoint/2010/main" val="112862099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81075"/>
            <a:ext cx="8229600" cy="5145088"/>
          </a:xfrm>
        </p:spPr>
        <p:txBody>
          <a:bodyPr>
            <a:normAutofit fontScale="32500" lnSpcReduction="20000"/>
          </a:bodyPr>
          <a:lstStyle/>
          <a:p>
            <a:pPr marL="0" indent="0" algn="ctr">
              <a:buNone/>
            </a:pPr>
            <a:r>
              <a:rPr lang="cs-CZ" sz="4900" dirty="0">
                <a:solidFill>
                  <a:srgbClr val="FF0000"/>
                </a:solidFill>
              </a:rPr>
              <a:t>§ 9</a:t>
            </a:r>
          </a:p>
          <a:p>
            <a:pPr marL="0" indent="0">
              <a:buNone/>
            </a:pPr>
            <a:r>
              <a:rPr lang="cs-CZ" sz="5500" dirty="0"/>
              <a:t>(1) Skartační návrh </a:t>
            </a:r>
            <a:r>
              <a:rPr lang="cs-CZ" sz="5500" dirty="0" smtClean="0"/>
              <a:t>obsahuje</a:t>
            </a:r>
            <a:r>
              <a:rPr lang="cs-CZ" sz="5500" dirty="0"/>
              <a:t/>
            </a:r>
            <a:br>
              <a:rPr lang="cs-CZ" sz="5500" dirty="0"/>
            </a:br>
            <a:endParaRPr lang="cs-CZ" sz="5500" dirty="0"/>
          </a:p>
          <a:p>
            <a:pPr marL="0" indent="0">
              <a:buNone/>
            </a:pPr>
            <a:r>
              <a:rPr lang="cs-CZ" sz="5500" dirty="0"/>
              <a:t>a) označení </a:t>
            </a:r>
            <a:r>
              <a:rPr lang="cs-CZ" sz="5500" dirty="0" smtClean="0"/>
              <a:t>subjektu,</a:t>
            </a:r>
            <a:r>
              <a:rPr lang="cs-CZ" sz="5500" dirty="0"/>
              <a:t/>
            </a:r>
            <a:br>
              <a:rPr lang="cs-CZ" sz="5500" dirty="0"/>
            </a:br>
            <a:endParaRPr lang="cs-CZ" sz="5500" dirty="0"/>
          </a:p>
          <a:p>
            <a:pPr marL="0" indent="0">
              <a:buNone/>
            </a:pPr>
            <a:r>
              <a:rPr lang="cs-CZ" sz="5500" dirty="0"/>
              <a:t>b) seznam dokumentů navržených ke skartačnímu řízení a dobu jejich vzniku; </a:t>
            </a:r>
            <a:r>
              <a:rPr lang="cs-CZ" sz="5500" b="1" dirty="0"/>
              <a:t>jsou-li do </a:t>
            </a:r>
            <a:endParaRPr lang="cs-CZ" sz="5500" b="1" dirty="0" smtClean="0"/>
          </a:p>
          <a:p>
            <a:pPr marL="0" indent="0">
              <a:buNone/>
            </a:pPr>
            <a:r>
              <a:rPr lang="cs-CZ" sz="5500" b="1" dirty="0"/>
              <a:t> </a:t>
            </a:r>
            <a:r>
              <a:rPr lang="cs-CZ" sz="5500" b="1" dirty="0" smtClean="0"/>
              <a:t>    výběru </a:t>
            </a:r>
            <a:r>
              <a:rPr lang="cs-CZ" sz="5500" b="1" dirty="0"/>
              <a:t>archiválií ve skartačním řízení zařazeny rovněž dokumenty vzniklé </a:t>
            </a:r>
            <a:r>
              <a:rPr lang="cs-CZ" sz="5500" b="1" dirty="0" smtClean="0"/>
              <a:t>z    </a:t>
            </a:r>
          </a:p>
          <a:p>
            <a:pPr marL="0" indent="0">
              <a:buNone/>
            </a:pPr>
            <a:r>
              <a:rPr lang="cs-CZ" sz="5500" b="1" dirty="0"/>
              <a:t> </a:t>
            </a:r>
            <a:r>
              <a:rPr lang="cs-CZ" sz="5500" b="1" dirty="0" smtClean="0"/>
              <a:t>    činnosti původce</a:t>
            </a:r>
            <a:r>
              <a:rPr lang="cs-CZ" sz="5500" b="1" dirty="0"/>
              <a:t>, jehož je zpracovatel skartačního návrhu právním nástupcem, </a:t>
            </a:r>
            <a:endParaRPr lang="cs-CZ" sz="5500" b="1" dirty="0" smtClean="0"/>
          </a:p>
          <a:p>
            <a:pPr marL="0" indent="0">
              <a:buNone/>
            </a:pPr>
            <a:r>
              <a:rPr lang="cs-CZ" sz="5500" b="1" dirty="0"/>
              <a:t> </a:t>
            </a:r>
            <a:r>
              <a:rPr lang="cs-CZ" sz="5500" b="1" dirty="0" smtClean="0"/>
              <a:t>    uvedou </a:t>
            </a:r>
            <a:r>
              <a:rPr lang="cs-CZ" sz="5500" b="1" dirty="0"/>
              <a:t>se </a:t>
            </a:r>
            <a:r>
              <a:rPr lang="cs-CZ" sz="5500" b="1" dirty="0" smtClean="0"/>
              <a:t>tyto </a:t>
            </a:r>
            <a:r>
              <a:rPr lang="cs-CZ" sz="5500" b="1" dirty="0"/>
              <a:t>dokumenty s označením tohoto původce v seznamu samostatně</a:t>
            </a:r>
            <a:r>
              <a:rPr lang="cs-CZ" sz="5500" b="1" dirty="0" smtClean="0"/>
              <a:t>.</a:t>
            </a:r>
            <a:r>
              <a:rPr lang="cs-CZ" sz="5500" dirty="0" smtClean="0"/>
              <a:t> </a:t>
            </a:r>
          </a:p>
          <a:p>
            <a:pPr marL="0" indent="0">
              <a:buNone/>
            </a:pPr>
            <a:r>
              <a:rPr lang="cs-CZ" sz="4900" dirty="0">
                <a:solidFill>
                  <a:srgbClr val="7030A0"/>
                </a:solidFill>
              </a:rPr>
              <a:t> </a:t>
            </a:r>
            <a:r>
              <a:rPr lang="cs-CZ" sz="4900" dirty="0" smtClean="0">
                <a:solidFill>
                  <a:srgbClr val="7030A0"/>
                </a:solidFill>
              </a:rPr>
              <a:t>    </a:t>
            </a:r>
            <a:endParaRPr lang="cs-CZ" sz="5500" dirty="0">
              <a:solidFill>
                <a:srgbClr val="7030A0"/>
              </a:solidFill>
            </a:endParaRPr>
          </a:p>
          <a:p>
            <a:pPr marL="0" indent="0">
              <a:buNone/>
            </a:pPr>
            <a:r>
              <a:rPr lang="cs-CZ" sz="5500" dirty="0"/>
              <a:t/>
            </a:r>
            <a:br>
              <a:rPr lang="cs-CZ" sz="5500" dirty="0"/>
            </a:br>
            <a:endParaRPr lang="cs-CZ" sz="5500" dirty="0"/>
          </a:p>
          <a:p>
            <a:pPr marL="0" indent="0">
              <a:buNone/>
            </a:pPr>
            <a:r>
              <a:rPr lang="cs-CZ" sz="5500" dirty="0"/>
              <a:t>(2) Prováděcí právní předpis stanoví podrobnosti skartačního řízení a postupu při </a:t>
            </a:r>
            <a:endParaRPr lang="cs-CZ" sz="5500" dirty="0" smtClean="0"/>
          </a:p>
          <a:p>
            <a:pPr marL="0" indent="0">
              <a:buNone/>
            </a:pPr>
            <a:r>
              <a:rPr lang="cs-CZ" sz="5500" dirty="0"/>
              <a:t> </a:t>
            </a:r>
            <a:r>
              <a:rPr lang="cs-CZ" sz="5500" dirty="0" smtClean="0"/>
              <a:t>     vyřazování </a:t>
            </a:r>
            <a:r>
              <a:rPr lang="cs-CZ" sz="5500" dirty="0"/>
              <a:t>dokumentů</a:t>
            </a:r>
            <a:r>
              <a:rPr lang="cs-CZ" sz="5500" dirty="0" smtClean="0"/>
              <a:t>. (vyhláška č. 259/2012 Sb., o podrobnostech výkonu spisové </a:t>
            </a:r>
          </a:p>
          <a:p>
            <a:pPr marL="0" indent="0">
              <a:buNone/>
            </a:pPr>
            <a:r>
              <a:rPr lang="cs-CZ" sz="5500" dirty="0" smtClean="0"/>
              <a:t>      služby, v platném znění)</a:t>
            </a:r>
            <a:br>
              <a:rPr lang="cs-CZ" sz="5500" dirty="0" smtClean="0"/>
            </a:br>
            <a:endParaRPr lang="cs-CZ" sz="5500" dirty="0"/>
          </a:p>
        </p:txBody>
      </p:sp>
    </p:spTree>
    <p:extLst>
      <p:ext uri="{BB962C8B-B14F-4D97-AF65-F5344CB8AC3E}">
        <p14:creationId xmlns:p14="http://schemas.microsoft.com/office/powerpoint/2010/main" val="197428972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250"/>
            <a:ext cx="8229600" cy="5649913"/>
          </a:xfrm>
        </p:spPr>
        <p:txBody>
          <a:bodyPr>
            <a:normAutofit fontScale="25000" lnSpcReduction="20000"/>
          </a:bodyPr>
          <a:lstStyle/>
          <a:p>
            <a:pPr marL="0" indent="0" algn="ctr">
              <a:buNone/>
            </a:pPr>
            <a:r>
              <a:rPr lang="cs-CZ" dirty="0"/>
              <a:t>	</a:t>
            </a:r>
            <a:r>
              <a:rPr lang="cs-CZ" sz="7200" dirty="0">
                <a:solidFill>
                  <a:srgbClr val="FF0000"/>
                </a:solidFill>
              </a:rPr>
              <a:t>§ 10</a:t>
            </a:r>
          </a:p>
          <a:p>
            <a:pPr marL="514350" indent="-514350">
              <a:buAutoNum type="arabicParenBoth"/>
            </a:pPr>
            <a:r>
              <a:rPr lang="cs-CZ" sz="7200" dirty="0" smtClean="0"/>
              <a:t>Na </a:t>
            </a:r>
            <a:r>
              <a:rPr lang="cs-CZ" sz="7200" dirty="0"/>
              <a:t>základě skartačního řízení příslušný archiv </a:t>
            </a:r>
            <a:r>
              <a:rPr lang="cs-CZ" sz="7200" b="1" dirty="0"/>
              <a:t>určí, do čí péče budou dokumenty vybrané jako archiválie náležet</a:t>
            </a:r>
            <a:r>
              <a:rPr lang="cs-CZ" sz="7200" dirty="0"/>
              <a:t>, a  </a:t>
            </a:r>
            <a:r>
              <a:rPr lang="cs-CZ" sz="7200" dirty="0" smtClean="0"/>
              <a:t>vyhotoví </a:t>
            </a:r>
            <a:r>
              <a:rPr lang="cs-CZ" sz="7200" dirty="0"/>
              <a:t>protokol o provedeném skartačním řízení</a:t>
            </a:r>
            <a:r>
              <a:rPr lang="cs-CZ" sz="7200" dirty="0" smtClean="0"/>
              <a:t>. </a:t>
            </a:r>
            <a:r>
              <a:rPr lang="cs-CZ" sz="7200" dirty="0"/>
              <a:t/>
            </a:r>
            <a:br>
              <a:rPr lang="cs-CZ" sz="7200" dirty="0"/>
            </a:br>
            <a:r>
              <a:rPr lang="cs-CZ" sz="7200" dirty="0"/>
              <a:t/>
            </a:r>
            <a:br>
              <a:rPr lang="cs-CZ" sz="7200" dirty="0"/>
            </a:br>
            <a:endParaRPr lang="cs-CZ" sz="7200" dirty="0"/>
          </a:p>
          <a:p>
            <a:pPr marL="0" indent="0">
              <a:buNone/>
            </a:pPr>
            <a:r>
              <a:rPr lang="cs-CZ" sz="7200" dirty="0"/>
              <a:t>(2) Protokol </a:t>
            </a:r>
            <a:r>
              <a:rPr lang="cs-CZ" sz="7200" dirty="0" smtClean="0"/>
              <a:t>obsahuje</a:t>
            </a:r>
            <a:r>
              <a:rPr lang="cs-CZ" sz="7200" dirty="0"/>
              <a:t/>
            </a:r>
            <a:br>
              <a:rPr lang="cs-CZ" sz="7200" dirty="0"/>
            </a:br>
            <a:endParaRPr lang="cs-CZ" sz="7200" dirty="0"/>
          </a:p>
          <a:p>
            <a:pPr marL="0" indent="0">
              <a:buNone/>
            </a:pPr>
            <a:r>
              <a:rPr lang="cs-CZ" sz="7200" dirty="0"/>
              <a:t>a) soupis dokumentů nebo souborů dokumentů, které byly vybrány za archiválie,</a:t>
            </a:r>
            <a:br>
              <a:rPr lang="cs-CZ" sz="7200" dirty="0"/>
            </a:br>
            <a:endParaRPr lang="cs-CZ" sz="7200" dirty="0"/>
          </a:p>
          <a:p>
            <a:pPr marL="0" indent="0">
              <a:buNone/>
            </a:pPr>
            <a:r>
              <a:rPr lang="cs-CZ" sz="7200" dirty="0"/>
              <a:t>b) označení </a:t>
            </a:r>
            <a:r>
              <a:rPr lang="cs-CZ" sz="7200" dirty="0" smtClean="0"/>
              <a:t>archivu </a:t>
            </a:r>
            <a:r>
              <a:rPr lang="cs-CZ" sz="7200" dirty="0">
                <a:solidFill>
                  <a:srgbClr val="7030A0"/>
                </a:solidFill>
              </a:rPr>
              <a:t/>
            </a:r>
            <a:br>
              <a:rPr lang="cs-CZ" sz="7200" dirty="0">
                <a:solidFill>
                  <a:srgbClr val="7030A0"/>
                </a:solidFill>
              </a:rPr>
            </a:br>
            <a:endParaRPr lang="cs-CZ" sz="7200" dirty="0">
              <a:solidFill>
                <a:srgbClr val="7030A0"/>
              </a:solidFill>
            </a:endParaRPr>
          </a:p>
          <a:p>
            <a:pPr marL="0" indent="0">
              <a:buNone/>
            </a:pPr>
            <a:r>
              <a:rPr lang="cs-CZ" sz="7200" dirty="0"/>
              <a:t>c) soupis dokumentů, které lze </a:t>
            </a:r>
            <a:r>
              <a:rPr lang="cs-CZ" sz="7200" dirty="0" smtClean="0"/>
              <a:t>zničit</a:t>
            </a:r>
            <a:r>
              <a:rPr lang="cs-CZ" sz="7200" dirty="0">
                <a:solidFill>
                  <a:srgbClr val="7030A0"/>
                </a:solidFill>
              </a:rPr>
              <a:t/>
            </a:r>
            <a:br>
              <a:rPr lang="cs-CZ" sz="7200" dirty="0">
                <a:solidFill>
                  <a:srgbClr val="7030A0"/>
                </a:solidFill>
              </a:rPr>
            </a:br>
            <a:r>
              <a:rPr lang="cs-CZ" sz="7200" dirty="0">
                <a:solidFill>
                  <a:srgbClr val="7030A0"/>
                </a:solidFill>
              </a:rPr>
              <a:t/>
            </a:r>
            <a:br>
              <a:rPr lang="cs-CZ" sz="7200" dirty="0">
                <a:solidFill>
                  <a:srgbClr val="7030A0"/>
                </a:solidFill>
              </a:rPr>
            </a:br>
            <a:endParaRPr lang="cs-CZ" sz="7200" dirty="0">
              <a:solidFill>
                <a:srgbClr val="7030A0"/>
              </a:solidFill>
            </a:endParaRPr>
          </a:p>
          <a:p>
            <a:pPr marL="0" indent="0">
              <a:buNone/>
            </a:pPr>
            <a:r>
              <a:rPr lang="cs-CZ" sz="7200" dirty="0"/>
              <a:t>(3) V případě, že subjekt </a:t>
            </a:r>
            <a:r>
              <a:rPr lang="cs-CZ" sz="7200" dirty="0" smtClean="0"/>
              <a:t>nesouhlasí </a:t>
            </a:r>
            <a:r>
              <a:rPr lang="cs-CZ" sz="7200" dirty="0"/>
              <a:t>s obsahem </a:t>
            </a:r>
            <a:r>
              <a:rPr lang="cs-CZ" sz="7200" dirty="0" smtClean="0"/>
              <a:t>protokolu, může </a:t>
            </a:r>
            <a:r>
              <a:rPr lang="cs-CZ" sz="7200" dirty="0"/>
              <a:t>proti němu do </a:t>
            </a:r>
            <a:endParaRPr lang="cs-CZ" sz="7200" dirty="0" smtClean="0"/>
          </a:p>
          <a:p>
            <a:pPr marL="0" indent="0">
              <a:buNone/>
            </a:pPr>
            <a:r>
              <a:rPr lang="cs-CZ" sz="7200" dirty="0"/>
              <a:t> </a:t>
            </a:r>
            <a:r>
              <a:rPr lang="cs-CZ" sz="7200" dirty="0" smtClean="0"/>
              <a:t>     15 </a:t>
            </a:r>
            <a:r>
              <a:rPr lang="cs-CZ" sz="7200" dirty="0"/>
              <a:t>dnů ode </a:t>
            </a:r>
            <a:r>
              <a:rPr lang="cs-CZ" sz="7200" dirty="0" smtClean="0"/>
              <a:t>dne </a:t>
            </a:r>
            <a:r>
              <a:rPr lang="cs-CZ" sz="7200" dirty="0"/>
              <a:t>doručení protokolu podat námitky </a:t>
            </a:r>
            <a:r>
              <a:rPr lang="cs-CZ" sz="7200" dirty="0" smtClean="0"/>
              <a:t>ke </a:t>
            </a:r>
            <a:r>
              <a:rPr lang="cs-CZ" sz="7200" dirty="0"/>
              <a:t>správnímu úřadu </a:t>
            </a:r>
            <a:r>
              <a:rPr lang="cs-CZ" sz="7200" dirty="0" smtClean="0"/>
              <a:t>na </a:t>
            </a:r>
            <a:r>
              <a:rPr lang="cs-CZ" sz="7200" dirty="0"/>
              <a:t>úseku </a:t>
            </a:r>
            <a:endParaRPr lang="cs-CZ" sz="7200" dirty="0" smtClean="0"/>
          </a:p>
          <a:p>
            <a:pPr marL="0" indent="0">
              <a:buNone/>
            </a:pPr>
            <a:r>
              <a:rPr lang="cs-CZ" sz="7200" dirty="0"/>
              <a:t> </a:t>
            </a:r>
            <a:r>
              <a:rPr lang="cs-CZ" sz="7200" dirty="0" smtClean="0"/>
              <a:t>     archivnictví </a:t>
            </a:r>
            <a:r>
              <a:rPr lang="cs-CZ" sz="7200" dirty="0"/>
              <a:t>a výkonu spisové služby. Podáním </a:t>
            </a:r>
            <a:r>
              <a:rPr lang="cs-CZ" sz="7200" dirty="0" smtClean="0"/>
              <a:t>námitky </a:t>
            </a:r>
            <a:r>
              <a:rPr lang="cs-CZ" sz="7200" dirty="0"/>
              <a:t>je </a:t>
            </a:r>
            <a:r>
              <a:rPr lang="cs-CZ" sz="7200" dirty="0" smtClean="0"/>
              <a:t>zahájeno </a:t>
            </a:r>
            <a:r>
              <a:rPr lang="cs-CZ" sz="7200" dirty="0"/>
              <a:t>správní řízení.</a:t>
            </a:r>
            <a:br>
              <a:rPr lang="cs-CZ" sz="7200" dirty="0"/>
            </a:br>
            <a:r>
              <a:rPr lang="cs-CZ" sz="7200" dirty="0"/>
              <a:t/>
            </a:r>
            <a:br>
              <a:rPr lang="cs-CZ" sz="7200" dirty="0"/>
            </a:br>
            <a:endParaRPr lang="cs-CZ" sz="7200" dirty="0"/>
          </a:p>
        </p:txBody>
      </p:sp>
    </p:spTree>
    <p:extLst>
      <p:ext uri="{BB962C8B-B14F-4D97-AF65-F5344CB8AC3E}">
        <p14:creationId xmlns:p14="http://schemas.microsoft.com/office/powerpoint/2010/main" val="160916296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04664"/>
            <a:ext cx="8229600" cy="5721499"/>
          </a:xfrm>
        </p:spPr>
        <p:txBody>
          <a:bodyPr>
            <a:normAutofit fontScale="92500" lnSpcReduction="20000"/>
          </a:bodyPr>
          <a:lstStyle/>
          <a:p>
            <a:pPr marL="0" indent="0">
              <a:buNone/>
            </a:pPr>
            <a:r>
              <a:rPr lang="cs-CZ" sz="1900" dirty="0"/>
              <a:t>(4) Subjekt </a:t>
            </a:r>
            <a:r>
              <a:rPr lang="cs-CZ" sz="1900" dirty="0" smtClean="0"/>
              <a:t>může </a:t>
            </a:r>
            <a:r>
              <a:rPr lang="cs-CZ" sz="1900" dirty="0"/>
              <a:t>zničit dokumenty určené ve skartačním řízení </a:t>
            </a:r>
            <a:r>
              <a:rPr lang="cs-CZ" sz="1900" dirty="0" smtClean="0"/>
              <a:t>ke </a:t>
            </a:r>
            <a:r>
              <a:rPr lang="cs-CZ" sz="1900" dirty="0"/>
              <a:t>zničení a </a:t>
            </a:r>
            <a:r>
              <a:rPr lang="cs-CZ" sz="1900" dirty="0" smtClean="0"/>
              <a:t>uvedené v</a:t>
            </a:r>
          </a:p>
          <a:p>
            <a:pPr marL="0" indent="0">
              <a:buNone/>
            </a:pPr>
            <a:r>
              <a:rPr lang="cs-CZ" sz="1900" dirty="0"/>
              <a:t> </a:t>
            </a:r>
            <a:r>
              <a:rPr lang="cs-CZ" sz="1900" dirty="0" smtClean="0"/>
              <a:t>    </a:t>
            </a:r>
            <a:r>
              <a:rPr lang="cs-CZ" sz="1900" dirty="0"/>
              <a:t>soupisu dokumentů </a:t>
            </a:r>
            <a:r>
              <a:rPr lang="cs-CZ" sz="1900" dirty="0" smtClean="0"/>
              <a:t> </a:t>
            </a:r>
            <a:r>
              <a:rPr lang="cs-CZ" sz="1900" dirty="0"/>
              <a:t>po uplynutí </a:t>
            </a:r>
            <a:r>
              <a:rPr lang="cs-CZ" sz="1900" dirty="0" smtClean="0"/>
              <a:t>lhůty </a:t>
            </a:r>
            <a:r>
              <a:rPr lang="cs-CZ" sz="1900" dirty="0"/>
              <a:t>pro podání námitek </a:t>
            </a:r>
            <a:r>
              <a:rPr lang="cs-CZ" sz="1900" dirty="0" smtClean="0"/>
              <a:t>a </a:t>
            </a:r>
            <a:r>
              <a:rPr lang="cs-CZ" sz="1900" dirty="0"/>
              <a:t>v případě podání </a:t>
            </a:r>
            <a:endParaRPr lang="cs-CZ" sz="1900" dirty="0" smtClean="0"/>
          </a:p>
          <a:p>
            <a:pPr marL="0" indent="0">
              <a:buNone/>
            </a:pPr>
            <a:r>
              <a:rPr lang="cs-CZ" sz="1900" dirty="0"/>
              <a:t> </a:t>
            </a:r>
            <a:r>
              <a:rPr lang="cs-CZ" sz="1900" dirty="0" smtClean="0"/>
              <a:t>    námitek </a:t>
            </a:r>
            <a:r>
              <a:rPr lang="cs-CZ" sz="1900" dirty="0"/>
              <a:t>po ukončení </a:t>
            </a:r>
            <a:r>
              <a:rPr lang="cs-CZ" sz="1900" dirty="0" smtClean="0"/>
              <a:t>řízení </a:t>
            </a:r>
            <a:r>
              <a:rPr lang="cs-CZ" sz="1900" dirty="0"/>
              <a:t>o námitkách</a:t>
            </a:r>
            <a:r>
              <a:rPr lang="cs-CZ" sz="1900" dirty="0" smtClean="0"/>
              <a:t>.</a:t>
            </a:r>
          </a:p>
          <a:p>
            <a:pPr lvl="1">
              <a:buFont typeface="Wingdings" panose="05000000000000000000" pitchFamily="2" charset="2"/>
              <a:buChar char="§"/>
            </a:pPr>
            <a:r>
              <a:rPr lang="cs-CZ" sz="1900" dirty="0" smtClean="0"/>
              <a:t>Dokumenty určené ke zničení je možné zničit pouze způsobem, který neumožňuje rekonstrukci a identifikaci obsahu</a:t>
            </a:r>
          </a:p>
          <a:p>
            <a:pPr lvl="2">
              <a:buFont typeface="Wingdings" panose="05000000000000000000" pitchFamily="2" charset="2"/>
              <a:buChar char="§"/>
            </a:pPr>
            <a:r>
              <a:rPr lang="cs-CZ" sz="1900" dirty="0" smtClean="0"/>
              <a:t>Tento způsob ničení je nutné použít také u dokumentů duplicitních v případě neuplynutí skartační lhůty</a:t>
            </a:r>
          </a:p>
          <a:p>
            <a:pPr lvl="2">
              <a:buFont typeface="Wingdings" panose="05000000000000000000" pitchFamily="2" charset="2"/>
              <a:buChar char="§"/>
            </a:pPr>
            <a:endParaRPr lang="cs-CZ" sz="1900" dirty="0"/>
          </a:p>
          <a:p>
            <a:pPr algn="ctr">
              <a:buFont typeface="Arial" charset="0"/>
              <a:buNone/>
            </a:pPr>
            <a:r>
              <a:rPr lang="cs-CZ" sz="1900" dirty="0">
                <a:solidFill>
                  <a:srgbClr val="FF0000"/>
                </a:solidFill>
              </a:rPr>
              <a:t>Výběr archiválií mimo skartační řízení</a:t>
            </a:r>
            <a:r>
              <a:rPr lang="cs-CZ" sz="1900" b="1" dirty="0">
                <a:solidFill>
                  <a:srgbClr val="FF0000"/>
                </a:solidFill>
              </a:rPr>
              <a:t> </a:t>
            </a:r>
            <a:endParaRPr lang="cs-CZ" sz="1900" dirty="0">
              <a:solidFill>
                <a:srgbClr val="FF0000"/>
              </a:solidFill>
            </a:endParaRPr>
          </a:p>
          <a:p>
            <a:pPr algn="ctr">
              <a:buFont typeface="Arial" charset="0"/>
              <a:buNone/>
            </a:pPr>
            <a:r>
              <a:rPr lang="cs-CZ" sz="1900" dirty="0">
                <a:solidFill>
                  <a:srgbClr val="FF0000"/>
                </a:solidFill>
              </a:rPr>
              <a:t>§ 11</a:t>
            </a:r>
          </a:p>
          <a:p>
            <a:pPr algn="ctr">
              <a:buFont typeface="Arial" charset="0"/>
              <a:buNone/>
            </a:pPr>
            <a:endParaRPr lang="cs-CZ" sz="1900" dirty="0">
              <a:solidFill>
                <a:srgbClr val="FF0000"/>
              </a:solidFill>
            </a:endParaRPr>
          </a:p>
          <a:p>
            <a:pPr marL="0" indent="0">
              <a:buNone/>
            </a:pPr>
            <a:r>
              <a:rPr lang="cs-CZ" sz="1900" dirty="0"/>
              <a:t>(1) Výběr archiválií mimo skartační řízení provádí příslušný archiv z dokumentů</a:t>
            </a:r>
          </a:p>
          <a:p>
            <a:pPr marL="400050" lvl="1" indent="0">
              <a:buNone/>
            </a:pPr>
            <a:r>
              <a:rPr lang="cs-CZ" sz="1900" dirty="0"/>
              <a:t>a) soukromoprávního původce,</a:t>
            </a:r>
          </a:p>
          <a:p>
            <a:pPr marL="400050" lvl="1" indent="0">
              <a:buNone/>
            </a:pPr>
            <a:r>
              <a:rPr lang="cs-CZ" sz="1900" dirty="0"/>
              <a:t>b) </a:t>
            </a:r>
            <a:r>
              <a:rPr lang="cs-CZ" sz="2000" dirty="0"/>
              <a:t>veřejnoprávního původce, </a:t>
            </a:r>
            <a:r>
              <a:rPr lang="cs-CZ" sz="2000" dirty="0" smtClean="0"/>
              <a:t>jeho </a:t>
            </a:r>
            <a:r>
              <a:rPr lang="cs-CZ" sz="2000" dirty="0"/>
              <a:t>právního předchůdce </a:t>
            </a:r>
            <a:r>
              <a:rPr lang="cs-CZ" sz="2000" dirty="0" smtClean="0"/>
              <a:t>a soukromoprávního </a:t>
            </a:r>
          </a:p>
          <a:p>
            <a:pPr marL="400050" lvl="1" indent="0">
              <a:buNone/>
            </a:pPr>
            <a:r>
              <a:rPr lang="cs-CZ" sz="2000" dirty="0"/>
              <a:t> </a:t>
            </a:r>
            <a:r>
              <a:rPr lang="cs-CZ" sz="2000" dirty="0" smtClean="0"/>
              <a:t>   původce</a:t>
            </a:r>
            <a:r>
              <a:rPr lang="cs-CZ" sz="2000" dirty="0"/>
              <a:t>, má-li zřízen soukromý </a:t>
            </a:r>
            <a:r>
              <a:rPr lang="cs-CZ" sz="2000" dirty="0" smtClean="0"/>
              <a:t>archiv</a:t>
            </a:r>
            <a:r>
              <a:rPr lang="cs-CZ" sz="1900" dirty="0" smtClean="0"/>
              <a:t>, </a:t>
            </a:r>
            <a:r>
              <a:rPr lang="cs-CZ" sz="1900" dirty="0"/>
              <a:t>které neprošly skartačním řízením,</a:t>
            </a:r>
          </a:p>
          <a:p>
            <a:pPr marL="400050" lvl="1" indent="0">
              <a:buNone/>
            </a:pPr>
            <a:r>
              <a:rPr lang="cs-CZ" sz="1900" dirty="0"/>
              <a:t>c) nabídnutých vlastníkem České republice nebo jinému zřizovateli veřejného </a:t>
            </a:r>
            <a:endParaRPr lang="cs-CZ" sz="1900" dirty="0" smtClean="0"/>
          </a:p>
          <a:p>
            <a:pPr marL="400050" lvl="1" indent="0">
              <a:buNone/>
            </a:pPr>
            <a:r>
              <a:rPr lang="cs-CZ" sz="1900" dirty="0"/>
              <a:t> </a:t>
            </a:r>
            <a:r>
              <a:rPr lang="cs-CZ" sz="1900" dirty="0" smtClean="0"/>
              <a:t>   archivu </a:t>
            </a:r>
            <a:r>
              <a:rPr lang="cs-CZ" sz="1900" dirty="0"/>
              <a:t>darem, ke koupi nebo do úschovy,</a:t>
            </a:r>
          </a:p>
          <a:p>
            <a:pPr marL="400050" lvl="1" indent="0">
              <a:buNone/>
            </a:pPr>
            <a:r>
              <a:rPr lang="cs-CZ" sz="1900" dirty="0"/>
              <a:t>d) České republiky, které připadlo vlastnictví k nim </a:t>
            </a:r>
            <a:r>
              <a:rPr lang="cs-CZ" sz="1800" dirty="0"/>
              <a:t>odúmrtí, </a:t>
            </a:r>
            <a:endParaRPr lang="cs-CZ" sz="1800" dirty="0">
              <a:solidFill>
                <a:srgbClr val="7030A0"/>
              </a:solidFill>
            </a:endParaRPr>
          </a:p>
          <a:p>
            <a:pPr marL="400050" lvl="1" indent="0">
              <a:buNone/>
            </a:pPr>
            <a:r>
              <a:rPr lang="cs-CZ" sz="1900" dirty="0"/>
              <a:t>e) nalezených.</a:t>
            </a:r>
            <a:br>
              <a:rPr lang="cs-CZ" sz="1900" dirty="0"/>
            </a:br>
            <a:endParaRPr lang="cs-CZ" sz="1900" dirty="0"/>
          </a:p>
          <a:p>
            <a:pPr marL="0" indent="0">
              <a:buNone/>
            </a:pPr>
            <a:endParaRPr lang="cs-CZ" dirty="0"/>
          </a:p>
        </p:txBody>
      </p:sp>
    </p:spTree>
    <p:extLst>
      <p:ext uri="{BB962C8B-B14F-4D97-AF65-F5344CB8AC3E}">
        <p14:creationId xmlns:p14="http://schemas.microsoft.com/office/powerpoint/2010/main" val="165354358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696"/>
            <a:ext cx="8229600" cy="5433467"/>
          </a:xfrm>
        </p:spPr>
        <p:txBody>
          <a:bodyPr>
            <a:normAutofit/>
          </a:bodyPr>
          <a:lstStyle/>
          <a:p>
            <a:pPr marL="0" indent="0">
              <a:buNone/>
            </a:pPr>
            <a:r>
              <a:rPr lang="cs-CZ" sz="1900" dirty="0"/>
              <a:t>(2) </a:t>
            </a:r>
            <a:endParaRPr lang="cs-CZ" sz="1900" dirty="0" smtClean="0"/>
          </a:p>
          <a:p>
            <a:r>
              <a:rPr lang="cs-CZ" sz="1900" dirty="0" smtClean="0"/>
              <a:t>Výběr </a:t>
            </a:r>
            <a:r>
              <a:rPr lang="cs-CZ" sz="1900" dirty="0"/>
              <a:t>archiválií mimo skartační řízení </a:t>
            </a:r>
            <a:r>
              <a:rPr lang="cs-CZ" sz="1900" dirty="0" smtClean="0"/>
              <a:t>se zahajuje na žádost původce nebo  </a:t>
            </a:r>
          </a:p>
          <a:p>
            <a:pPr marL="0" indent="0">
              <a:buNone/>
            </a:pPr>
            <a:r>
              <a:rPr lang="cs-CZ" sz="1900" dirty="0"/>
              <a:t> </a:t>
            </a:r>
            <a:r>
              <a:rPr lang="cs-CZ" sz="1900" dirty="0" smtClean="0"/>
              <a:t>      vlastníka dokumentů (soukromoprávní původce, dar)</a:t>
            </a:r>
          </a:p>
          <a:p>
            <a:pPr marL="0" indent="0">
              <a:buNone/>
            </a:pPr>
            <a:endParaRPr lang="cs-CZ" sz="1900" dirty="0" smtClean="0"/>
          </a:p>
          <a:p>
            <a:r>
              <a:rPr lang="cs-CZ" sz="1900" b="1" dirty="0" smtClean="0"/>
              <a:t>v </a:t>
            </a:r>
            <a:r>
              <a:rPr lang="cs-CZ" sz="1900" b="1" dirty="0"/>
              <a:t>případě zrušení původce, </a:t>
            </a:r>
            <a:r>
              <a:rPr lang="cs-CZ" sz="1900" b="1" dirty="0" smtClean="0"/>
              <a:t>jeho </a:t>
            </a:r>
            <a:r>
              <a:rPr lang="cs-CZ" sz="1900" b="1" dirty="0"/>
              <a:t>vstupu do likvidace nebo </a:t>
            </a:r>
            <a:r>
              <a:rPr lang="cs-CZ" sz="1900" b="1" dirty="0" smtClean="0"/>
              <a:t>při prohlášení </a:t>
            </a:r>
            <a:r>
              <a:rPr lang="cs-CZ" sz="1900" b="1" dirty="0"/>
              <a:t>konkurzu na původce požádá </a:t>
            </a:r>
            <a:r>
              <a:rPr lang="cs-CZ" sz="1900" b="1" dirty="0" smtClean="0"/>
              <a:t>původce o </a:t>
            </a:r>
            <a:r>
              <a:rPr lang="cs-CZ" sz="1900" b="1" dirty="0"/>
              <a:t>výběr archiválií mimo skartační řízení </a:t>
            </a:r>
            <a:r>
              <a:rPr lang="cs-CZ" sz="1900" b="1" dirty="0" smtClean="0"/>
              <a:t> neprodleně</a:t>
            </a:r>
            <a:r>
              <a:rPr lang="cs-CZ" sz="1900" dirty="0" smtClean="0"/>
              <a:t>.</a:t>
            </a:r>
          </a:p>
          <a:p>
            <a:pPr marL="0" indent="0">
              <a:buNone/>
            </a:pPr>
            <a:endParaRPr lang="cs-CZ" sz="1900" dirty="0" smtClean="0"/>
          </a:p>
          <a:p>
            <a:r>
              <a:rPr lang="cs-CZ" sz="1900" b="1" dirty="0" smtClean="0"/>
              <a:t>Jsou-li </a:t>
            </a:r>
            <a:r>
              <a:rPr lang="cs-CZ" sz="1900" b="1" dirty="0"/>
              <a:t>do výběru archiválií mimo skartační </a:t>
            </a:r>
            <a:r>
              <a:rPr lang="cs-CZ" sz="1900" b="1" dirty="0" smtClean="0"/>
              <a:t>řízení  </a:t>
            </a:r>
            <a:r>
              <a:rPr lang="cs-CZ" sz="1900" b="1" dirty="0"/>
              <a:t>zařazeny rovněž dokumenty vzniklé z činnosti původce, jehož je zpracovatel </a:t>
            </a:r>
            <a:r>
              <a:rPr lang="cs-CZ" sz="1900" b="1" dirty="0" smtClean="0"/>
              <a:t>skartačního </a:t>
            </a:r>
            <a:r>
              <a:rPr lang="cs-CZ" sz="1900" b="1" dirty="0"/>
              <a:t>návrhu, který je původcem podle odstavce 1 písm. a), právním </a:t>
            </a:r>
            <a:r>
              <a:rPr lang="cs-CZ" sz="1900" b="1" dirty="0" smtClean="0"/>
              <a:t>nástupcem</a:t>
            </a:r>
            <a:r>
              <a:rPr lang="cs-CZ" sz="1900" b="1" dirty="0"/>
              <a:t>, </a:t>
            </a:r>
            <a:r>
              <a:rPr lang="cs-CZ" sz="1900" b="1" dirty="0" smtClean="0"/>
              <a:t>uvedou </a:t>
            </a:r>
            <a:r>
              <a:rPr lang="cs-CZ" sz="1900" b="1" dirty="0"/>
              <a:t>se tyto dokumenty s označením původce v seznamu </a:t>
            </a:r>
            <a:r>
              <a:rPr lang="cs-CZ" sz="1900" b="1" dirty="0" smtClean="0"/>
              <a:t>samostatně</a:t>
            </a:r>
            <a:r>
              <a:rPr lang="cs-CZ" sz="1800" dirty="0"/>
              <a:t>; </a:t>
            </a:r>
            <a:r>
              <a:rPr lang="cs-CZ" sz="1800" dirty="0" smtClean="0"/>
              <a:t> </a:t>
            </a:r>
          </a:p>
          <a:p>
            <a:pPr marL="0" indent="0">
              <a:buNone/>
            </a:pPr>
            <a:endParaRPr lang="cs-CZ" sz="1800" dirty="0" smtClean="0"/>
          </a:p>
          <a:p>
            <a:pPr marL="0" indent="0">
              <a:buNone/>
            </a:pPr>
            <a:r>
              <a:rPr lang="cs-CZ" sz="1800" dirty="0"/>
              <a:t>(4) Výběr archiválií mimo skartační řízení provádí archiv, který by byl příslušný k výběru</a:t>
            </a:r>
          </a:p>
          <a:p>
            <a:pPr marL="0" indent="0">
              <a:buNone/>
            </a:pPr>
            <a:r>
              <a:rPr lang="cs-CZ" sz="1800" dirty="0"/>
              <a:t>      archiválií ve skartačním řízení.</a:t>
            </a:r>
            <a:br>
              <a:rPr lang="cs-CZ" sz="1800" dirty="0"/>
            </a:br>
            <a:endParaRPr lang="cs-CZ" sz="1800" dirty="0"/>
          </a:p>
          <a:p>
            <a:pPr marL="0" indent="0">
              <a:buNone/>
            </a:pPr>
            <a:endParaRPr lang="cs-CZ" sz="1800" dirty="0">
              <a:solidFill>
                <a:srgbClr val="0070C0"/>
              </a:solidFill>
            </a:endParaRPr>
          </a:p>
        </p:txBody>
      </p:sp>
    </p:spTree>
    <p:extLst>
      <p:ext uri="{BB962C8B-B14F-4D97-AF65-F5344CB8AC3E}">
        <p14:creationId xmlns:p14="http://schemas.microsoft.com/office/powerpoint/2010/main" val="424025412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476672"/>
            <a:ext cx="8229600" cy="5649491"/>
          </a:xfrm>
        </p:spPr>
        <p:txBody>
          <a:bodyPr>
            <a:noAutofit/>
          </a:bodyPr>
          <a:lstStyle/>
          <a:p>
            <a:pPr marL="0" indent="0">
              <a:buNone/>
            </a:pPr>
            <a:endParaRPr lang="cs-CZ" sz="1800" dirty="0"/>
          </a:p>
          <a:p>
            <a:pPr marL="0" indent="0">
              <a:buNone/>
            </a:pPr>
            <a:r>
              <a:rPr lang="cs-CZ" sz="1800" dirty="0"/>
              <a:t>(5) Dokumenty uložené v muzeích, knihovnách, galeriích, památnících, veřejných </a:t>
            </a:r>
            <a:endParaRPr lang="cs-CZ" sz="1800" dirty="0" smtClean="0"/>
          </a:p>
          <a:p>
            <a:pPr marL="0" indent="0">
              <a:buNone/>
            </a:pPr>
            <a:r>
              <a:rPr lang="cs-CZ" sz="1800" dirty="0"/>
              <a:t> </a:t>
            </a:r>
            <a:r>
              <a:rPr lang="cs-CZ" sz="1800" dirty="0" smtClean="0"/>
              <a:t>     výzkumných institucích </a:t>
            </a:r>
            <a:r>
              <a:rPr lang="cs-CZ" sz="1800" dirty="0"/>
              <a:t>a vysokých školách </a:t>
            </a:r>
            <a:r>
              <a:rPr lang="cs-CZ" sz="1800" dirty="0" smtClean="0"/>
              <a:t> </a:t>
            </a:r>
            <a:r>
              <a:rPr lang="cs-CZ" sz="1800" dirty="0"/>
              <a:t>v </a:t>
            </a:r>
            <a:r>
              <a:rPr lang="cs-CZ" sz="1800" dirty="0" smtClean="0"/>
              <a:t>důsledku </a:t>
            </a:r>
            <a:r>
              <a:rPr lang="cs-CZ" sz="1800" dirty="0"/>
              <a:t>jejich </a:t>
            </a:r>
            <a:r>
              <a:rPr lang="cs-CZ" sz="1800" dirty="0" smtClean="0"/>
              <a:t>akviziční </a:t>
            </a:r>
            <a:r>
              <a:rPr lang="cs-CZ" sz="1800" dirty="0"/>
              <a:t>a </a:t>
            </a:r>
            <a:endParaRPr lang="cs-CZ" sz="1800" dirty="0" smtClean="0"/>
          </a:p>
          <a:p>
            <a:pPr marL="0" indent="0">
              <a:buNone/>
            </a:pPr>
            <a:r>
              <a:rPr lang="cs-CZ" sz="1800" dirty="0"/>
              <a:t> </a:t>
            </a:r>
            <a:r>
              <a:rPr lang="cs-CZ" sz="1800" dirty="0" smtClean="0"/>
              <a:t>     sbírkotvorné </a:t>
            </a:r>
            <a:r>
              <a:rPr lang="cs-CZ" sz="1800" dirty="0"/>
              <a:t>činnosti splňující kritéria podle § 4 a 5 nebo </a:t>
            </a:r>
            <a:r>
              <a:rPr lang="cs-CZ" sz="1800" dirty="0" smtClean="0"/>
              <a:t>podle </a:t>
            </a:r>
            <a:r>
              <a:rPr lang="cs-CZ" sz="1800" dirty="0"/>
              <a:t>přílohy č. 2 k </a:t>
            </a:r>
            <a:endParaRPr lang="cs-CZ" sz="1800" dirty="0" smtClean="0"/>
          </a:p>
          <a:p>
            <a:pPr marL="0" indent="0">
              <a:buNone/>
            </a:pPr>
            <a:r>
              <a:rPr lang="cs-CZ" sz="1800" dirty="0"/>
              <a:t> </a:t>
            </a:r>
            <a:r>
              <a:rPr lang="cs-CZ" sz="1800" dirty="0" smtClean="0"/>
              <a:t>     tomuto </a:t>
            </a:r>
            <a:r>
              <a:rPr lang="cs-CZ" sz="1800" dirty="0"/>
              <a:t>zákonu a vzaté do evidence archiválií se považují za </a:t>
            </a:r>
            <a:r>
              <a:rPr lang="cs-CZ" sz="1800" dirty="0" smtClean="0"/>
              <a:t>archiválie </a:t>
            </a:r>
            <a:r>
              <a:rPr lang="cs-CZ" sz="1800" dirty="0"/>
              <a:t>vybrané </a:t>
            </a:r>
            <a:endParaRPr lang="cs-CZ" sz="1800" dirty="0" smtClean="0"/>
          </a:p>
          <a:p>
            <a:pPr marL="0" indent="0">
              <a:buNone/>
            </a:pPr>
            <a:r>
              <a:rPr lang="cs-CZ" sz="1800" dirty="0"/>
              <a:t> </a:t>
            </a:r>
            <a:r>
              <a:rPr lang="cs-CZ" sz="1800" dirty="0" smtClean="0"/>
              <a:t>     mimo skartační řízení</a:t>
            </a:r>
            <a:r>
              <a:rPr lang="cs-CZ" sz="1800" dirty="0"/>
              <a:t>. </a:t>
            </a:r>
            <a:r>
              <a:rPr lang="cs-CZ" sz="1800" b="1" dirty="0"/>
              <a:t>Ustanovením věty první nejsou dotčeny  </a:t>
            </a:r>
            <a:r>
              <a:rPr lang="cs-CZ" sz="1800" b="1" dirty="0" smtClean="0"/>
              <a:t>povinnosti </a:t>
            </a:r>
          </a:p>
          <a:p>
            <a:pPr marL="0" indent="0">
              <a:buNone/>
            </a:pPr>
            <a:r>
              <a:rPr lang="cs-CZ" sz="1800" b="1" dirty="0"/>
              <a:t> </a:t>
            </a:r>
            <a:r>
              <a:rPr lang="cs-CZ" sz="1800" b="1" dirty="0" smtClean="0"/>
              <a:t>     kulturně </a:t>
            </a:r>
            <a:r>
              <a:rPr lang="cs-CZ" sz="1800" b="1" dirty="0"/>
              <a:t>vědeckých institucí podle </a:t>
            </a:r>
            <a:r>
              <a:rPr lang="cs-CZ" sz="1800" b="1" dirty="0" smtClean="0"/>
              <a:t>§ </a:t>
            </a:r>
            <a:r>
              <a:rPr lang="cs-CZ" sz="1800" b="1" dirty="0"/>
              <a:t>3, jedná-li se o dokumenty vzniklé </a:t>
            </a:r>
            <a:endParaRPr lang="cs-CZ" sz="1800" b="1" dirty="0" smtClean="0"/>
          </a:p>
          <a:p>
            <a:pPr marL="0" indent="0">
              <a:buNone/>
            </a:pPr>
            <a:r>
              <a:rPr lang="cs-CZ" sz="1800" b="1" dirty="0"/>
              <a:t> </a:t>
            </a:r>
            <a:r>
              <a:rPr lang="cs-CZ" sz="1800" b="1" dirty="0" smtClean="0"/>
              <a:t>     z </a:t>
            </a:r>
            <a:r>
              <a:rPr lang="cs-CZ" sz="1800" b="1" dirty="0"/>
              <a:t>jejich </a:t>
            </a:r>
            <a:r>
              <a:rPr lang="cs-CZ" sz="1800" b="1" dirty="0" smtClean="0"/>
              <a:t>činnosti.</a:t>
            </a:r>
            <a:endParaRPr lang="cs-CZ" sz="1800" dirty="0" smtClean="0"/>
          </a:p>
          <a:p>
            <a:pPr lvl="1"/>
            <a:r>
              <a:rPr lang="cs-CZ" sz="1600" dirty="0" smtClean="0"/>
              <a:t>§ 4, 5 – kritéria výběru archiválií – trvalá hodnota dokumentu vzhledem </a:t>
            </a:r>
          </a:p>
          <a:p>
            <a:pPr lvl="2"/>
            <a:r>
              <a:rPr lang="cs-CZ" sz="1600" dirty="0" smtClean="0"/>
              <a:t>k době vzniku, </a:t>
            </a:r>
          </a:p>
          <a:p>
            <a:pPr lvl="2"/>
            <a:r>
              <a:rPr lang="cs-CZ" sz="1600" dirty="0" smtClean="0"/>
              <a:t>obsahu,</a:t>
            </a:r>
          </a:p>
          <a:p>
            <a:pPr lvl="2"/>
            <a:r>
              <a:rPr lang="cs-CZ" sz="1600" dirty="0" smtClean="0"/>
              <a:t>původu,</a:t>
            </a:r>
          </a:p>
          <a:p>
            <a:pPr lvl="2"/>
            <a:r>
              <a:rPr lang="cs-CZ" sz="1600" dirty="0"/>
              <a:t>v</a:t>
            </a:r>
            <a:r>
              <a:rPr lang="cs-CZ" sz="1600" dirty="0" smtClean="0"/>
              <a:t>nějším znakům</a:t>
            </a:r>
          </a:p>
          <a:p>
            <a:pPr lvl="1"/>
            <a:r>
              <a:rPr lang="cs-CZ" sz="1600" dirty="0" smtClean="0"/>
              <a:t>Příloha č. 2 – dokumenty, které budou podle obsahu vždy předloženy k výběru za archiválie</a:t>
            </a:r>
            <a:endParaRPr lang="cs-CZ" sz="1600" dirty="0"/>
          </a:p>
          <a:p>
            <a:pPr marL="914400" lvl="2" indent="0">
              <a:buNone/>
            </a:pPr>
            <a:endParaRPr lang="cs-CZ" sz="1000" b="1" dirty="0" smtClean="0"/>
          </a:p>
          <a:p>
            <a:pPr marL="914400" lvl="2" indent="0">
              <a:buNone/>
            </a:pPr>
            <a:r>
              <a:rPr lang="cs-CZ" sz="1000" b="1" dirty="0"/>
              <a:t/>
            </a:r>
            <a:br>
              <a:rPr lang="cs-CZ" sz="1000" b="1" dirty="0"/>
            </a:br>
            <a:endParaRPr lang="cs-CZ" sz="1000" b="1" dirty="0"/>
          </a:p>
        </p:txBody>
      </p:sp>
    </p:spTree>
    <p:extLst>
      <p:ext uri="{BB962C8B-B14F-4D97-AF65-F5344CB8AC3E}">
        <p14:creationId xmlns:p14="http://schemas.microsoft.com/office/powerpoint/2010/main" val="202809510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08050"/>
            <a:ext cx="8229600" cy="5218113"/>
          </a:xfrm>
        </p:spPr>
        <p:txBody>
          <a:bodyPr>
            <a:noAutofit/>
          </a:bodyPr>
          <a:lstStyle/>
          <a:p>
            <a:pPr marL="0" indent="0" algn="ctr">
              <a:buNone/>
            </a:pPr>
            <a:r>
              <a:rPr lang="cs-CZ" sz="1800" dirty="0">
                <a:solidFill>
                  <a:srgbClr val="FF0000"/>
                </a:solidFill>
              </a:rPr>
              <a:t>§ 12</a:t>
            </a:r>
          </a:p>
          <a:p>
            <a:pPr marL="0" indent="0">
              <a:buNone/>
            </a:pPr>
            <a:endParaRPr lang="cs-CZ" sz="1800" dirty="0" smtClean="0"/>
          </a:p>
          <a:p>
            <a:pPr>
              <a:buAutoNum type="arabicParenBoth"/>
            </a:pPr>
            <a:r>
              <a:rPr lang="cs-CZ" sz="1800" dirty="0" smtClean="0"/>
              <a:t>Po </a:t>
            </a:r>
            <a:r>
              <a:rPr lang="cs-CZ" sz="1800" dirty="0"/>
              <a:t>ukončení výběru archiválií mimo skartační řízení vyhotoví příslušný archiv protokol o </a:t>
            </a:r>
            <a:r>
              <a:rPr lang="cs-CZ" sz="1800" dirty="0" smtClean="0"/>
              <a:t>provedeném </a:t>
            </a:r>
            <a:r>
              <a:rPr lang="cs-CZ" sz="1800" dirty="0"/>
              <a:t>výběru archiválií mimo skartační řízení a určí, do čí péče budou dokumenty </a:t>
            </a:r>
            <a:r>
              <a:rPr lang="cs-CZ" sz="1800" dirty="0" smtClean="0"/>
              <a:t>vybrané </a:t>
            </a:r>
            <a:r>
              <a:rPr lang="cs-CZ" sz="1800" dirty="0"/>
              <a:t>jako archiválie náležet. Byl-li výběr archiválií mimo skartační řízení proveden na </a:t>
            </a:r>
            <a:r>
              <a:rPr lang="cs-CZ" sz="1800" dirty="0" smtClean="0"/>
              <a:t>žádost </a:t>
            </a:r>
            <a:r>
              <a:rPr lang="cs-CZ" sz="1800" dirty="0"/>
              <a:t>vlastníka dokumentu vybraného jako archiválie, lze tento dokument svěřit do péče </a:t>
            </a:r>
            <a:r>
              <a:rPr lang="cs-CZ" sz="1800" dirty="0" smtClean="0"/>
              <a:t>archivu </a:t>
            </a:r>
            <a:r>
              <a:rPr lang="cs-CZ" sz="1800" dirty="0"/>
              <a:t>pouze se souhlasem tohoto vlastníka a na základě jeho přivolení s určením, do čí </a:t>
            </a:r>
            <a:r>
              <a:rPr lang="cs-CZ" sz="1800" dirty="0" smtClean="0"/>
              <a:t>péče </a:t>
            </a:r>
            <a:r>
              <a:rPr lang="cs-CZ" sz="1800" dirty="0"/>
              <a:t>bude dokument náležet</a:t>
            </a:r>
            <a:r>
              <a:rPr lang="cs-CZ" sz="1800" dirty="0" smtClean="0"/>
              <a:t>.</a:t>
            </a:r>
            <a:r>
              <a:rPr lang="cs-CZ" sz="1800" dirty="0"/>
              <a:t/>
            </a:r>
            <a:br>
              <a:rPr lang="cs-CZ" sz="1800" dirty="0"/>
            </a:br>
            <a:endParaRPr lang="cs-CZ" sz="1800" dirty="0"/>
          </a:p>
          <a:p>
            <a:pPr marL="0" indent="0">
              <a:buNone/>
            </a:pPr>
            <a:r>
              <a:rPr lang="cs-CZ" sz="1800" dirty="0"/>
              <a:t>(3) V případě, že původce nebo vlastník dokumentu nesouhlasí s obsahem protokolu </a:t>
            </a:r>
            <a:r>
              <a:rPr lang="cs-CZ" sz="1800" dirty="0" smtClean="0"/>
              <a:t>o   </a:t>
            </a:r>
          </a:p>
          <a:p>
            <a:pPr marL="0" indent="0">
              <a:buNone/>
            </a:pPr>
            <a:r>
              <a:rPr lang="cs-CZ" sz="1800" dirty="0"/>
              <a:t> </a:t>
            </a:r>
            <a:r>
              <a:rPr lang="cs-CZ" sz="1800" dirty="0" smtClean="0"/>
              <a:t>     provedeném </a:t>
            </a:r>
            <a:r>
              <a:rPr lang="cs-CZ" sz="1800" dirty="0"/>
              <a:t>výběru archiválií mimo skartační řízení, může proti němu do 15 dnů </a:t>
            </a:r>
            <a:endParaRPr lang="cs-CZ" sz="1800" dirty="0" smtClean="0"/>
          </a:p>
          <a:p>
            <a:pPr marL="0" indent="0">
              <a:buNone/>
            </a:pPr>
            <a:r>
              <a:rPr lang="cs-CZ" sz="1800" dirty="0"/>
              <a:t> </a:t>
            </a:r>
            <a:r>
              <a:rPr lang="cs-CZ" sz="1800" dirty="0" smtClean="0"/>
              <a:t>     ode </a:t>
            </a:r>
            <a:r>
              <a:rPr lang="cs-CZ" sz="1800" dirty="0"/>
              <a:t>dne  </a:t>
            </a:r>
            <a:r>
              <a:rPr lang="cs-CZ" sz="1800" dirty="0" smtClean="0"/>
              <a:t>doručení </a:t>
            </a:r>
            <a:r>
              <a:rPr lang="cs-CZ" sz="1800" dirty="0"/>
              <a:t>protokolu podat námitky ke správnímu úřadu na úseku </a:t>
            </a:r>
            <a:endParaRPr lang="cs-CZ" sz="1800" dirty="0" smtClean="0"/>
          </a:p>
          <a:p>
            <a:pPr marL="0" indent="0">
              <a:buNone/>
            </a:pPr>
            <a:r>
              <a:rPr lang="cs-CZ" sz="1800" dirty="0"/>
              <a:t> </a:t>
            </a:r>
            <a:r>
              <a:rPr lang="cs-CZ" sz="1800" dirty="0" smtClean="0"/>
              <a:t>     archivnictví </a:t>
            </a:r>
            <a:r>
              <a:rPr lang="cs-CZ" sz="1800" dirty="0"/>
              <a:t>a výkonu spisové </a:t>
            </a:r>
            <a:r>
              <a:rPr lang="cs-CZ" sz="1800" dirty="0" smtClean="0"/>
              <a:t>služby</a:t>
            </a:r>
            <a:r>
              <a:rPr lang="cs-CZ" sz="1800" dirty="0"/>
              <a:t>. Podáním námitky je zahájeno správní řízení.</a:t>
            </a:r>
            <a:br>
              <a:rPr lang="cs-CZ" sz="1800" dirty="0"/>
            </a:br>
            <a:endParaRPr lang="cs-CZ" sz="1800" dirty="0"/>
          </a:p>
        </p:txBody>
      </p:sp>
    </p:spTree>
    <p:extLst>
      <p:ext uri="{BB962C8B-B14F-4D97-AF65-F5344CB8AC3E}">
        <p14:creationId xmlns:p14="http://schemas.microsoft.com/office/powerpoint/2010/main" val="1319891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solidFill>
                  <a:srgbClr val="FF0000"/>
                </a:solidFill>
              </a:rPr>
              <a:t>Vývoj spisové služby </a:t>
            </a:r>
            <a:r>
              <a:rPr lang="cs-CZ" sz="1800" dirty="0" smtClean="0">
                <a:solidFill>
                  <a:srgbClr val="FF0000"/>
                </a:solidFill>
              </a:rPr>
              <a:t>– obecně</a:t>
            </a:r>
            <a:br>
              <a:rPr lang="cs-CZ" sz="1800" dirty="0" smtClean="0">
                <a:solidFill>
                  <a:srgbClr val="FF0000"/>
                </a:solidFill>
              </a:rPr>
            </a:br>
            <a:r>
              <a:rPr lang="cs-CZ" sz="1600" dirty="0" smtClean="0">
                <a:solidFill>
                  <a:srgbClr val="FF0000"/>
                </a:solidFill>
              </a:rPr>
              <a:t>8/9</a:t>
            </a:r>
            <a:endParaRPr lang="cs-CZ" sz="1800" dirty="0"/>
          </a:p>
        </p:txBody>
      </p:sp>
      <p:sp>
        <p:nvSpPr>
          <p:cNvPr id="3" name="Zástupný symbol pro obsah 2"/>
          <p:cNvSpPr>
            <a:spLocks noGrp="1"/>
          </p:cNvSpPr>
          <p:nvPr>
            <p:ph idx="1"/>
          </p:nvPr>
        </p:nvSpPr>
        <p:spPr>
          <a:xfrm>
            <a:off x="457200" y="1600200"/>
            <a:ext cx="8229600" cy="4997152"/>
          </a:xfrm>
        </p:spPr>
        <p:txBody>
          <a:bodyPr>
            <a:normAutofit lnSpcReduction="10000"/>
          </a:bodyPr>
          <a:lstStyle/>
          <a:p>
            <a:pPr lvl="1"/>
            <a:r>
              <a:rPr lang="cs-CZ" sz="1800" dirty="0" smtClean="0"/>
              <a:t>Archiv</a:t>
            </a:r>
          </a:p>
          <a:p>
            <a:pPr lvl="2"/>
            <a:r>
              <a:rPr lang="cs-CZ" sz="1600" dirty="0" smtClean="0"/>
              <a:t>Z řeckého </a:t>
            </a:r>
            <a:r>
              <a:rPr lang="cs-CZ" sz="1600" i="1" dirty="0" err="1" smtClean="0"/>
              <a:t>archeion</a:t>
            </a:r>
            <a:r>
              <a:rPr lang="cs-CZ" sz="1600" i="1" dirty="0" smtClean="0"/>
              <a:t>, </a:t>
            </a:r>
            <a:r>
              <a:rPr lang="cs-CZ" sz="1600" i="1" dirty="0" err="1" smtClean="0"/>
              <a:t>archeia</a:t>
            </a:r>
            <a:r>
              <a:rPr lang="cs-CZ" sz="1600" i="1" dirty="0" smtClean="0"/>
              <a:t>, </a:t>
            </a:r>
            <a:r>
              <a:rPr lang="cs-CZ" sz="1600" dirty="0" smtClean="0"/>
              <a:t>znamenalo původně úřední instituci nebo budovu této instituce nebo veškerou písemnou agendu, která vzešla z její činnosti. Tento význam měl i latinský termín </a:t>
            </a:r>
            <a:r>
              <a:rPr lang="cs-CZ" sz="1600" i="1" dirty="0" err="1" smtClean="0"/>
              <a:t>archivum</a:t>
            </a:r>
            <a:r>
              <a:rPr lang="cs-CZ" sz="1600" i="1" dirty="0" smtClean="0"/>
              <a:t>. </a:t>
            </a:r>
            <a:r>
              <a:rPr lang="cs-CZ" sz="1600" dirty="0" smtClean="0"/>
              <a:t>Ve středověku se ještě užíval termín </a:t>
            </a:r>
            <a:r>
              <a:rPr lang="cs-CZ" sz="1600" i="1" dirty="0" err="1" smtClean="0"/>
              <a:t>scrinium</a:t>
            </a:r>
            <a:r>
              <a:rPr lang="cs-CZ" sz="1600" i="1" dirty="0" smtClean="0"/>
              <a:t>, </a:t>
            </a:r>
            <a:r>
              <a:rPr lang="cs-CZ" sz="1600" dirty="0" smtClean="0"/>
              <a:t>podle truhlice na uložení archiválií nebo termín </a:t>
            </a:r>
            <a:r>
              <a:rPr lang="cs-CZ" sz="1600" i="1" dirty="0" err="1" smtClean="0"/>
              <a:t>chartularium</a:t>
            </a:r>
            <a:r>
              <a:rPr lang="cs-CZ" sz="1600" i="1" dirty="0" smtClean="0"/>
              <a:t>, </a:t>
            </a:r>
            <a:r>
              <a:rPr lang="cs-CZ" sz="1600" dirty="0" smtClean="0"/>
              <a:t>odvozený od schránky na listiny (</a:t>
            </a:r>
            <a:r>
              <a:rPr lang="cs-CZ" sz="1600" dirty="0" err="1" smtClean="0"/>
              <a:t>chartea</a:t>
            </a:r>
            <a:r>
              <a:rPr lang="cs-CZ" sz="1600" dirty="0" smtClean="0"/>
              <a:t>).  Se vznikem stálých kanceláří se uvádělo označení archiv pro písemnosti vzniklé z činnosti a provozu kanceláří</a:t>
            </a:r>
          </a:p>
          <a:p>
            <a:pPr marL="457200" lvl="1" indent="0">
              <a:buNone/>
            </a:pPr>
            <a:endParaRPr lang="cs-CZ" sz="1600" dirty="0" smtClean="0"/>
          </a:p>
          <a:p>
            <a:pPr lvl="2"/>
            <a:r>
              <a:rPr lang="cs-CZ" sz="1600" dirty="0" smtClean="0"/>
              <a:t>Postupným vývojem se ve světové literatuře ustálilo užívání pojmu archiv ve významech:</a:t>
            </a:r>
          </a:p>
          <a:p>
            <a:pPr lvl="3"/>
            <a:r>
              <a:rPr lang="cs-CZ" sz="1600" dirty="0" smtClean="0"/>
              <a:t>Archiv jako ústav nebo zařízení, do kterého je ukládán archivní materiál</a:t>
            </a:r>
          </a:p>
          <a:p>
            <a:pPr lvl="3"/>
            <a:r>
              <a:rPr lang="cs-CZ" sz="1600" dirty="0" smtClean="0"/>
              <a:t>Archiv podle původního významu jako každý fond vzniklý výběrem z materiálu nashromážděného organickou činností úřadu, podniku a dalších osob nebo institucí</a:t>
            </a:r>
          </a:p>
          <a:p>
            <a:pPr lvl="3"/>
            <a:r>
              <a:rPr lang="cs-CZ" sz="1600" dirty="0" smtClean="0"/>
              <a:t>Archiv je budova či prostor, kde se nachází archiválie</a:t>
            </a:r>
          </a:p>
          <a:p>
            <a:pPr marL="914400" lvl="2" indent="0">
              <a:buNone/>
            </a:pPr>
            <a:endParaRPr lang="cs-CZ" sz="1600" dirty="0" smtClean="0"/>
          </a:p>
          <a:p>
            <a:pPr lvl="2"/>
            <a:r>
              <a:rPr lang="cs-CZ" sz="1600" dirty="0" smtClean="0"/>
              <a:t>Zákon č. 499/2004 Sb., o archivnictví a spisové službě a o změně některých zákonů, ve znění pozdějších předpisů</a:t>
            </a:r>
          </a:p>
          <a:p>
            <a:pPr lvl="3"/>
            <a:r>
              <a:rPr lang="cs-CZ" sz="1600" dirty="0"/>
              <a:t>archivem </a:t>
            </a:r>
            <a:r>
              <a:rPr lang="cs-CZ" sz="1600" dirty="0" smtClean="0"/>
              <a:t>zařízení, </a:t>
            </a:r>
            <a:r>
              <a:rPr lang="cs-CZ" sz="1600" dirty="0"/>
              <a:t>které slouží k ukládání archiválií a péči o ně</a:t>
            </a:r>
            <a:r>
              <a:rPr lang="cs-CZ" sz="1600" dirty="0" smtClean="0"/>
              <a:t>, (§ 2 písm. c)</a:t>
            </a:r>
          </a:p>
          <a:p>
            <a:pPr marL="914400" lvl="2" indent="0">
              <a:buNone/>
            </a:pPr>
            <a:endParaRPr lang="cs-CZ" sz="1400" dirty="0" smtClean="0"/>
          </a:p>
        </p:txBody>
      </p:sp>
    </p:spTree>
    <p:extLst>
      <p:ext uri="{BB962C8B-B14F-4D97-AF65-F5344CB8AC3E}">
        <p14:creationId xmlns:p14="http://schemas.microsoft.com/office/powerpoint/2010/main" val="336920027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9275"/>
            <a:ext cx="8229600" cy="5576888"/>
          </a:xfrm>
        </p:spPr>
        <p:txBody>
          <a:bodyPr>
            <a:noAutofit/>
          </a:bodyPr>
          <a:lstStyle/>
          <a:p>
            <a:pPr algn="ctr">
              <a:buFont typeface="Arial" charset="0"/>
              <a:buNone/>
            </a:pPr>
            <a:r>
              <a:rPr lang="cs-CZ" sz="1800" dirty="0">
                <a:solidFill>
                  <a:srgbClr val="FF0000"/>
                </a:solidFill>
              </a:rPr>
              <a:t>Společná ustanovení k výběru archiválií</a:t>
            </a:r>
            <a:r>
              <a:rPr lang="cs-CZ" sz="1800" b="1" dirty="0">
                <a:solidFill>
                  <a:srgbClr val="FF0000"/>
                </a:solidFill>
              </a:rPr>
              <a:t> </a:t>
            </a:r>
            <a:endParaRPr lang="cs-CZ" sz="1800" dirty="0">
              <a:solidFill>
                <a:srgbClr val="FF0000"/>
              </a:solidFill>
            </a:endParaRPr>
          </a:p>
          <a:p>
            <a:pPr algn="ctr">
              <a:buFont typeface="Arial" charset="0"/>
              <a:buNone/>
            </a:pPr>
            <a:r>
              <a:rPr lang="cs-CZ" sz="1800" dirty="0">
                <a:solidFill>
                  <a:srgbClr val="FF0000"/>
                </a:solidFill>
              </a:rPr>
              <a:t>	§ </a:t>
            </a:r>
            <a:r>
              <a:rPr lang="cs-CZ" sz="1800" dirty="0" smtClean="0">
                <a:solidFill>
                  <a:srgbClr val="FF0000"/>
                </a:solidFill>
              </a:rPr>
              <a:t>13</a:t>
            </a:r>
          </a:p>
          <a:p>
            <a:pPr algn="ctr">
              <a:buFont typeface="Arial" charset="0"/>
              <a:buNone/>
            </a:pPr>
            <a:endParaRPr lang="cs-CZ" sz="1800" dirty="0">
              <a:solidFill>
                <a:srgbClr val="FF0000"/>
              </a:solidFill>
            </a:endParaRPr>
          </a:p>
          <a:p>
            <a:pPr>
              <a:buAutoNum type="arabicParenBoth"/>
            </a:pPr>
            <a:r>
              <a:rPr lang="cs-CZ" sz="1800" dirty="0" smtClean="0"/>
              <a:t>U </a:t>
            </a:r>
            <a:r>
              <a:rPr lang="cs-CZ" sz="1800" dirty="0"/>
              <a:t>dokumentů obsahujících utajované </a:t>
            </a:r>
            <a:r>
              <a:rPr lang="cs-CZ" sz="1800" dirty="0" smtClean="0"/>
              <a:t>informace </a:t>
            </a:r>
            <a:r>
              <a:rPr lang="cs-CZ" sz="1800" b="1" dirty="0" smtClean="0"/>
              <a:t>lze </a:t>
            </a:r>
            <a:r>
              <a:rPr lang="cs-CZ" sz="1800" b="1" dirty="0"/>
              <a:t>k výběru archiválií </a:t>
            </a:r>
            <a:endParaRPr lang="cs-CZ" sz="1800" b="1" dirty="0" smtClean="0"/>
          </a:p>
          <a:p>
            <a:pPr marL="0" indent="0">
              <a:buNone/>
            </a:pPr>
            <a:r>
              <a:rPr lang="cs-CZ" sz="1800" b="1" dirty="0"/>
              <a:t> </a:t>
            </a:r>
            <a:r>
              <a:rPr lang="cs-CZ" sz="1800" b="1" dirty="0" smtClean="0"/>
              <a:t>       </a:t>
            </a:r>
            <a:r>
              <a:rPr lang="cs-CZ" sz="1800" dirty="0" smtClean="0"/>
              <a:t>předložit </a:t>
            </a:r>
            <a:r>
              <a:rPr lang="cs-CZ" sz="1800" dirty="0"/>
              <a:t>pouze </a:t>
            </a:r>
            <a:r>
              <a:rPr lang="cs-CZ" sz="1800" dirty="0" smtClean="0"/>
              <a:t>dokumenty </a:t>
            </a:r>
            <a:r>
              <a:rPr lang="cs-CZ" sz="1800" dirty="0"/>
              <a:t>navržené k vyřazení a zničení; u ostatních dokumentů </a:t>
            </a:r>
            <a:endParaRPr lang="cs-CZ" sz="1800" dirty="0" smtClean="0"/>
          </a:p>
          <a:p>
            <a:pPr marL="0" indent="0">
              <a:buNone/>
            </a:pPr>
            <a:r>
              <a:rPr lang="cs-CZ" sz="1800" dirty="0"/>
              <a:t> </a:t>
            </a:r>
            <a:r>
              <a:rPr lang="cs-CZ" sz="1800" dirty="0" smtClean="0"/>
              <a:t>       lze </a:t>
            </a:r>
            <a:r>
              <a:rPr lang="cs-CZ" sz="1800" dirty="0"/>
              <a:t>výběr archiválií provést </a:t>
            </a:r>
            <a:r>
              <a:rPr lang="cs-CZ" sz="1800" dirty="0" smtClean="0"/>
              <a:t>až </a:t>
            </a:r>
            <a:r>
              <a:rPr lang="cs-CZ" sz="1800" dirty="0"/>
              <a:t>po zrušení stupně utajení. Výběr archiválií, u nichž </a:t>
            </a:r>
            <a:endParaRPr lang="cs-CZ" sz="1800" dirty="0" smtClean="0"/>
          </a:p>
          <a:p>
            <a:pPr marL="0" indent="0">
              <a:buNone/>
            </a:pPr>
            <a:r>
              <a:rPr lang="cs-CZ" sz="1800" dirty="0"/>
              <a:t> </a:t>
            </a:r>
            <a:r>
              <a:rPr lang="cs-CZ" sz="1800" dirty="0" smtClean="0"/>
              <a:t>       nebyl </a:t>
            </a:r>
            <a:r>
              <a:rPr lang="cs-CZ" sz="1800" dirty="0"/>
              <a:t>zrušen stupeň utajení nebo nelze </a:t>
            </a:r>
            <a:r>
              <a:rPr lang="cs-CZ" sz="1800" dirty="0" smtClean="0"/>
              <a:t>stupeň </a:t>
            </a:r>
            <a:r>
              <a:rPr lang="cs-CZ" sz="1800" dirty="0"/>
              <a:t>utajení zrušit, provádějí příslušné </a:t>
            </a:r>
            <a:endParaRPr lang="cs-CZ" sz="1800" dirty="0" smtClean="0"/>
          </a:p>
          <a:p>
            <a:pPr marL="0" indent="0">
              <a:buNone/>
            </a:pPr>
            <a:r>
              <a:rPr lang="cs-CZ" sz="1800" dirty="0"/>
              <a:t> </a:t>
            </a:r>
            <a:r>
              <a:rPr lang="cs-CZ" sz="1800" dirty="0" smtClean="0"/>
              <a:t>       bezpečnostní </a:t>
            </a:r>
            <a:r>
              <a:rPr lang="cs-CZ" sz="1800" dirty="0"/>
              <a:t>archivy</a:t>
            </a:r>
            <a:r>
              <a:rPr lang="cs-CZ" sz="1800" dirty="0" smtClean="0"/>
              <a:t>. </a:t>
            </a:r>
            <a:endParaRPr lang="cs-CZ" sz="1800" dirty="0" smtClean="0"/>
          </a:p>
          <a:p>
            <a:pPr marL="0" indent="0">
              <a:buNone/>
            </a:pPr>
            <a:endParaRPr lang="cs-CZ" sz="1800" dirty="0" smtClean="0"/>
          </a:p>
          <a:p>
            <a:pPr marL="0" indent="0">
              <a:buNone/>
            </a:pPr>
            <a:r>
              <a:rPr lang="cs-CZ" sz="1800" dirty="0"/>
              <a:t>(2) U dokumentů obsahujících obchodní, </a:t>
            </a:r>
            <a:r>
              <a:rPr lang="cs-CZ" sz="1800" dirty="0" smtClean="0">
                <a:solidFill>
                  <a:srgbClr val="0070C0"/>
                </a:solidFill>
              </a:rPr>
              <a:t> </a:t>
            </a:r>
            <a:r>
              <a:rPr lang="cs-CZ" sz="1800" dirty="0"/>
              <a:t>bankovní </a:t>
            </a:r>
            <a:r>
              <a:rPr lang="cs-CZ" sz="1800" dirty="0" smtClean="0">
                <a:solidFill>
                  <a:srgbClr val="0070C0"/>
                </a:solidFill>
              </a:rPr>
              <a:t>  </a:t>
            </a:r>
            <a:r>
              <a:rPr lang="cs-CZ" sz="1800" dirty="0"/>
              <a:t>nebo obdobné tajemství </a:t>
            </a:r>
            <a:r>
              <a:rPr lang="cs-CZ" sz="1800" b="1" dirty="0"/>
              <a:t>lze k </a:t>
            </a:r>
            <a:endParaRPr lang="cs-CZ" sz="1800" b="1" dirty="0" smtClean="0"/>
          </a:p>
          <a:p>
            <a:pPr marL="0" indent="0">
              <a:buNone/>
            </a:pPr>
            <a:r>
              <a:rPr lang="cs-CZ" sz="1800" b="1" dirty="0"/>
              <a:t> </a:t>
            </a:r>
            <a:r>
              <a:rPr lang="cs-CZ" sz="1800" b="1" dirty="0" smtClean="0"/>
              <a:t>      výběru </a:t>
            </a:r>
            <a:r>
              <a:rPr lang="cs-CZ" sz="1800" b="1" dirty="0"/>
              <a:t>archiválií předložit </a:t>
            </a:r>
            <a:r>
              <a:rPr lang="cs-CZ" sz="1800" b="1" dirty="0" smtClean="0"/>
              <a:t>pouze </a:t>
            </a:r>
            <a:r>
              <a:rPr lang="cs-CZ" sz="1800" b="1" dirty="0"/>
              <a:t>dokumenty navržené k  vyřazení a zničení; u </a:t>
            </a:r>
            <a:endParaRPr lang="cs-CZ" sz="1800" b="1" dirty="0" smtClean="0"/>
          </a:p>
          <a:p>
            <a:pPr marL="0" indent="0">
              <a:buNone/>
            </a:pPr>
            <a:r>
              <a:rPr lang="cs-CZ" sz="1800" b="1" dirty="0"/>
              <a:t> </a:t>
            </a:r>
            <a:r>
              <a:rPr lang="cs-CZ" sz="1800" b="1" dirty="0" smtClean="0"/>
              <a:t>      ostatních </a:t>
            </a:r>
            <a:r>
              <a:rPr lang="cs-CZ" sz="1800" b="1" dirty="0"/>
              <a:t>dokumentů lze </a:t>
            </a:r>
            <a:r>
              <a:rPr lang="cs-CZ" sz="1800" b="1" dirty="0" smtClean="0"/>
              <a:t>výběr </a:t>
            </a:r>
            <a:r>
              <a:rPr lang="cs-CZ" sz="1800" b="1" dirty="0"/>
              <a:t>archiválií provést jen se souhlasem  původce</a:t>
            </a:r>
            <a:r>
              <a:rPr lang="cs-CZ" sz="1800" dirty="0"/>
              <a:t>. </a:t>
            </a:r>
            <a:r>
              <a:rPr lang="cs-CZ" sz="1800" b="1" dirty="0" smtClean="0"/>
              <a:t>Byl-</a:t>
            </a:r>
          </a:p>
          <a:p>
            <a:pPr marL="0" indent="0">
              <a:buNone/>
            </a:pPr>
            <a:r>
              <a:rPr lang="cs-CZ" sz="1800" b="1" dirty="0"/>
              <a:t> </a:t>
            </a:r>
            <a:r>
              <a:rPr lang="cs-CZ" sz="1800" b="1" dirty="0" smtClean="0"/>
              <a:t>      </a:t>
            </a:r>
            <a:r>
              <a:rPr lang="cs-CZ" sz="1800" b="1" dirty="0" err="1" smtClean="0"/>
              <a:t>li</a:t>
            </a:r>
            <a:r>
              <a:rPr lang="cs-CZ" sz="1800" b="1" dirty="0" smtClean="0"/>
              <a:t> </a:t>
            </a:r>
            <a:r>
              <a:rPr lang="cs-CZ" sz="1800" b="1" dirty="0"/>
              <a:t>dokument vybrán jako </a:t>
            </a:r>
            <a:r>
              <a:rPr lang="cs-CZ" sz="1800" b="1" dirty="0" smtClean="0"/>
              <a:t>archiválie</a:t>
            </a:r>
            <a:r>
              <a:rPr lang="cs-CZ" sz="1800" b="1" dirty="0"/>
              <a:t>, původce jej po výběru archiválií opatří  </a:t>
            </a:r>
            <a:endParaRPr lang="cs-CZ" sz="1800" b="1" dirty="0" smtClean="0"/>
          </a:p>
          <a:p>
            <a:pPr marL="0" indent="0">
              <a:buNone/>
            </a:pPr>
            <a:r>
              <a:rPr lang="cs-CZ" sz="1800" b="1" dirty="0"/>
              <a:t> </a:t>
            </a:r>
            <a:r>
              <a:rPr lang="cs-CZ" sz="1800" b="1" dirty="0" smtClean="0"/>
              <a:t>      doložkou</a:t>
            </a:r>
            <a:r>
              <a:rPr lang="cs-CZ" sz="1800" b="1" dirty="0"/>
              <a:t>, v níž uvede druh </a:t>
            </a:r>
            <a:r>
              <a:rPr lang="cs-CZ" sz="1800" b="1" dirty="0" smtClean="0"/>
              <a:t>tajemství </a:t>
            </a:r>
            <a:r>
              <a:rPr lang="cs-CZ" sz="1800" b="1" dirty="0"/>
              <a:t>v dokumentu obsažený. </a:t>
            </a:r>
            <a:endParaRPr lang="cs-CZ" sz="1800" dirty="0"/>
          </a:p>
          <a:p>
            <a:pPr marL="0" indent="0">
              <a:buNone/>
            </a:pPr>
            <a:r>
              <a:rPr lang="cs-CZ" sz="1800" dirty="0"/>
              <a:t>      Ochrana obchodního, bankovního nebo obdobného tajemství není vybráním </a:t>
            </a:r>
          </a:p>
          <a:p>
            <a:pPr marL="0" indent="0">
              <a:buNone/>
            </a:pPr>
            <a:r>
              <a:rPr lang="cs-CZ" sz="1800" dirty="0"/>
              <a:t>      dokumentů za archiválie dotčena. </a:t>
            </a:r>
            <a:r>
              <a:rPr lang="cs-CZ" sz="1800" dirty="0">
                <a:solidFill>
                  <a:srgbClr val="7030A0"/>
                </a:solidFill>
              </a:rPr>
              <a:t/>
            </a:r>
            <a:br>
              <a:rPr lang="cs-CZ" sz="1800" dirty="0">
                <a:solidFill>
                  <a:srgbClr val="7030A0"/>
                </a:solidFill>
              </a:rPr>
            </a:br>
            <a:endParaRPr lang="cs-CZ" sz="1800" dirty="0">
              <a:solidFill>
                <a:srgbClr val="7030A0"/>
              </a:solidFill>
            </a:endParaRPr>
          </a:p>
          <a:p>
            <a:pPr marL="0" indent="0">
              <a:buNone/>
            </a:pPr>
            <a:endParaRPr lang="cs-CZ" sz="1800" dirty="0" smtClean="0">
              <a:solidFill>
                <a:srgbClr val="7030A0"/>
              </a:solidFill>
            </a:endParaRPr>
          </a:p>
        </p:txBody>
      </p:sp>
    </p:spTree>
    <p:extLst>
      <p:ext uri="{BB962C8B-B14F-4D97-AF65-F5344CB8AC3E}">
        <p14:creationId xmlns:p14="http://schemas.microsoft.com/office/powerpoint/2010/main" val="124927564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4294967295"/>
          </p:nvPr>
        </p:nvSpPr>
        <p:spPr>
          <a:xfrm>
            <a:off x="0" y="1600200"/>
            <a:ext cx="8229600" cy="4525963"/>
          </a:xfrm>
        </p:spPr>
        <p:txBody>
          <a:bodyPr>
            <a:normAutofit fontScale="25000" lnSpcReduction="20000"/>
          </a:bodyPr>
          <a:lstStyle/>
          <a:p>
            <a:pPr marL="0" indent="0">
              <a:buNone/>
            </a:pPr>
            <a:r>
              <a:rPr lang="cs-CZ" sz="7200" dirty="0"/>
              <a:t>(3) K výběru archiválií z dokumentů obsahujících osobní údaje a k jejich trvalému </a:t>
            </a:r>
            <a:endParaRPr lang="cs-CZ" sz="7200" dirty="0" smtClean="0"/>
          </a:p>
          <a:p>
            <a:pPr marL="0" indent="0">
              <a:buNone/>
            </a:pPr>
            <a:r>
              <a:rPr lang="cs-CZ" sz="7200" dirty="0"/>
              <a:t> </a:t>
            </a:r>
            <a:r>
              <a:rPr lang="cs-CZ" sz="7200" dirty="0" smtClean="0"/>
              <a:t>     uchovávání </a:t>
            </a:r>
            <a:r>
              <a:rPr lang="cs-CZ" sz="7200" dirty="0"/>
              <a:t>se  </a:t>
            </a:r>
            <a:r>
              <a:rPr lang="cs-CZ" sz="7200" dirty="0" smtClean="0"/>
              <a:t>nevyžaduje </a:t>
            </a:r>
            <a:r>
              <a:rPr lang="cs-CZ" sz="7200" dirty="0"/>
              <a:t>souhlas fyzické osoby podle zvláštního právního </a:t>
            </a:r>
            <a:endParaRPr lang="cs-CZ" sz="7200" dirty="0" smtClean="0"/>
          </a:p>
          <a:p>
            <a:pPr marL="0" indent="0">
              <a:buNone/>
            </a:pPr>
            <a:r>
              <a:rPr lang="cs-CZ" sz="7200" dirty="0"/>
              <a:t> </a:t>
            </a:r>
            <a:r>
              <a:rPr lang="cs-CZ" sz="7200" dirty="0" smtClean="0"/>
              <a:t>     předpisu</a:t>
            </a:r>
            <a:r>
              <a:rPr lang="cs-CZ" sz="7200" dirty="0"/>
              <a:t>.  </a:t>
            </a:r>
            <a:r>
              <a:rPr lang="cs-CZ" sz="7200" dirty="0">
                <a:solidFill>
                  <a:srgbClr val="0070C0"/>
                </a:solidFill>
              </a:rPr>
              <a:t>(§ 5 odst. 2 a § 9 </a:t>
            </a:r>
            <a:r>
              <a:rPr lang="cs-CZ" sz="7200" dirty="0" smtClean="0">
                <a:solidFill>
                  <a:srgbClr val="0070C0"/>
                </a:solidFill>
              </a:rPr>
              <a:t>zákona č</a:t>
            </a:r>
            <a:r>
              <a:rPr lang="cs-CZ" sz="7200" dirty="0">
                <a:solidFill>
                  <a:srgbClr val="0070C0"/>
                </a:solidFill>
              </a:rPr>
              <a:t>. 101/2000 Sb., o ochraně osobních údajů a o </a:t>
            </a:r>
            <a:endParaRPr lang="cs-CZ" sz="7200" dirty="0" smtClean="0">
              <a:solidFill>
                <a:srgbClr val="0070C0"/>
              </a:solidFill>
            </a:endParaRPr>
          </a:p>
          <a:p>
            <a:pPr marL="0" indent="0">
              <a:buNone/>
            </a:pPr>
            <a:r>
              <a:rPr lang="cs-CZ" sz="7200" dirty="0">
                <a:solidFill>
                  <a:srgbClr val="0070C0"/>
                </a:solidFill>
              </a:rPr>
              <a:t> </a:t>
            </a:r>
            <a:r>
              <a:rPr lang="cs-CZ" sz="7200" dirty="0" smtClean="0">
                <a:solidFill>
                  <a:srgbClr val="0070C0"/>
                </a:solidFill>
              </a:rPr>
              <a:t>     změně </a:t>
            </a:r>
            <a:r>
              <a:rPr lang="cs-CZ" sz="7200" dirty="0">
                <a:solidFill>
                  <a:srgbClr val="0070C0"/>
                </a:solidFill>
              </a:rPr>
              <a:t>některých zákonů, ve znění pozdějších </a:t>
            </a:r>
            <a:r>
              <a:rPr lang="cs-CZ" sz="7200" dirty="0" smtClean="0">
                <a:solidFill>
                  <a:srgbClr val="0070C0"/>
                </a:solidFill>
              </a:rPr>
              <a:t>předpisů)</a:t>
            </a:r>
          </a:p>
          <a:p>
            <a:pPr marL="0" indent="0">
              <a:buNone/>
            </a:pPr>
            <a:endParaRPr lang="cs-CZ" sz="7200" dirty="0" smtClean="0">
              <a:solidFill>
                <a:srgbClr val="0070C0"/>
              </a:solidFill>
            </a:endParaRPr>
          </a:p>
          <a:p>
            <a:pPr marL="0" indent="0">
              <a:buNone/>
            </a:pPr>
            <a:r>
              <a:rPr lang="cs-CZ" sz="7200" dirty="0" smtClean="0"/>
              <a:t>(4) Při </a:t>
            </a:r>
            <a:r>
              <a:rPr lang="cs-CZ" sz="7200" dirty="0"/>
              <a:t>výběru archiválií jsou osoby provádějící výběr archiválií oprávněny vstupovat s </a:t>
            </a:r>
            <a:endParaRPr lang="cs-CZ" sz="7200" dirty="0" smtClean="0"/>
          </a:p>
          <a:p>
            <a:pPr marL="0" indent="0">
              <a:buNone/>
            </a:pPr>
            <a:r>
              <a:rPr lang="cs-CZ" sz="7200" dirty="0"/>
              <a:t> </a:t>
            </a:r>
            <a:r>
              <a:rPr lang="cs-CZ" sz="7200" dirty="0" smtClean="0"/>
              <a:t>     vědomím původce </a:t>
            </a:r>
            <a:r>
              <a:rPr lang="cs-CZ" sz="7200" dirty="0"/>
              <a:t>nebo vlastníka dokumentu do objektů, na pozemky a do jiných </a:t>
            </a:r>
            <a:endParaRPr lang="cs-CZ" sz="7200" dirty="0" smtClean="0"/>
          </a:p>
          <a:p>
            <a:pPr marL="0" indent="0">
              <a:buNone/>
            </a:pPr>
            <a:r>
              <a:rPr lang="cs-CZ" sz="7200" dirty="0"/>
              <a:t> </a:t>
            </a:r>
            <a:r>
              <a:rPr lang="cs-CZ" sz="7200" dirty="0" smtClean="0"/>
              <a:t>     prostor</a:t>
            </a:r>
            <a:r>
              <a:rPr lang="cs-CZ" sz="7200" dirty="0"/>
              <a:t>, pokud </a:t>
            </a:r>
            <a:r>
              <a:rPr lang="cs-CZ" sz="7200" dirty="0" smtClean="0"/>
              <a:t>nelze výběr </a:t>
            </a:r>
            <a:r>
              <a:rPr lang="cs-CZ" sz="7200" dirty="0"/>
              <a:t>archiválií provést jiným způsobem. Jestliže vlastník </a:t>
            </a:r>
            <a:endParaRPr lang="cs-CZ" sz="7200" dirty="0" smtClean="0"/>
          </a:p>
          <a:p>
            <a:pPr marL="0" indent="0">
              <a:buNone/>
            </a:pPr>
            <a:r>
              <a:rPr lang="cs-CZ" sz="7200" dirty="0"/>
              <a:t> </a:t>
            </a:r>
            <a:r>
              <a:rPr lang="cs-CZ" sz="7200" dirty="0" smtClean="0"/>
              <a:t>     dokumentu </a:t>
            </a:r>
            <a:r>
              <a:rPr lang="cs-CZ" sz="7200" dirty="0"/>
              <a:t>není vlastníkem objektu </a:t>
            </a:r>
            <a:r>
              <a:rPr lang="cs-CZ" sz="7200" dirty="0" smtClean="0"/>
              <a:t>nebo </a:t>
            </a:r>
            <a:r>
              <a:rPr lang="cs-CZ" sz="7200" dirty="0"/>
              <a:t>pozemku anebo jiných prostor, kde se </a:t>
            </a:r>
            <a:endParaRPr lang="cs-CZ" sz="7200" dirty="0" smtClean="0"/>
          </a:p>
          <a:p>
            <a:pPr marL="0" indent="0">
              <a:buNone/>
            </a:pPr>
            <a:r>
              <a:rPr lang="cs-CZ" sz="7200" dirty="0"/>
              <a:t> </a:t>
            </a:r>
            <a:r>
              <a:rPr lang="cs-CZ" sz="7200" dirty="0" smtClean="0"/>
              <a:t>     dokument </a:t>
            </a:r>
            <a:r>
              <a:rPr lang="cs-CZ" sz="7200" dirty="0"/>
              <a:t>nachází, lze do nich vstupovat jen se </a:t>
            </a:r>
            <a:r>
              <a:rPr lang="cs-CZ" sz="7200" dirty="0" smtClean="0"/>
              <a:t> souhlasem </a:t>
            </a:r>
            <a:r>
              <a:rPr lang="cs-CZ" sz="7200" dirty="0"/>
              <a:t>jejich vlastníka</a:t>
            </a:r>
            <a:r>
              <a:rPr lang="cs-CZ" sz="7200" dirty="0" smtClean="0"/>
              <a:t>. </a:t>
            </a:r>
            <a:r>
              <a:rPr lang="cs-CZ" sz="7200" dirty="0"/>
              <a:t/>
            </a:r>
            <a:br>
              <a:rPr lang="cs-CZ" sz="7200" dirty="0"/>
            </a:br>
            <a:r>
              <a:rPr lang="cs-CZ" dirty="0">
                <a:solidFill>
                  <a:srgbClr val="0070C0"/>
                </a:solidFill>
              </a:rPr>
              <a:t/>
            </a:r>
            <a:br>
              <a:rPr lang="cs-CZ" dirty="0">
                <a:solidFill>
                  <a:srgbClr val="0070C0"/>
                </a:solidFill>
              </a:rPr>
            </a:br>
            <a:endParaRPr lang="cs-CZ" dirty="0"/>
          </a:p>
        </p:txBody>
      </p:sp>
    </p:spTree>
    <p:extLst>
      <p:ext uri="{BB962C8B-B14F-4D97-AF65-F5344CB8AC3E}">
        <p14:creationId xmlns:p14="http://schemas.microsoft.com/office/powerpoint/2010/main" val="175347444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692696"/>
            <a:ext cx="8229600" cy="5433467"/>
          </a:xfrm>
        </p:spPr>
        <p:txBody>
          <a:bodyPr>
            <a:normAutofit fontScale="25000" lnSpcReduction="20000"/>
          </a:bodyPr>
          <a:lstStyle/>
          <a:p>
            <a:pPr marL="0" indent="0">
              <a:buNone/>
            </a:pPr>
            <a:r>
              <a:rPr lang="cs-CZ" sz="7200" dirty="0"/>
              <a:t>(5) Původce, který nevykonává spisovou službu v elektronické podobě v elektronických </a:t>
            </a:r>
            <a:endParaRPr lang="cs-CZ" sz="7200" dirty="0" smtClean="0"/>
          </a:p>
          <a:p>
            <a:pPr marL="0" indent="0">
              <a:buNone/>
            </a:pPr>
            <a:r>
              <a:rPr lang="cs-CZ" sz="7200" dirty="0"/>
              <a:t> </a:t>
            </a:r>
            <a:r>
              <a:rPr lang="cs-CZ" sz="7200" dirty="0" smtClean="0"/>
              <a:t>     systémech</a:t>
            </a:r>
            <a:r>
              <a:rPr lang="cs-CZ" sz="7200" dirty="0"/>
              <a:t> </a:t>
            </a:r>
            <a:r>
              <a:rPr lang="cs-CZ" sz="7200" dirty="0" smtClean="0"/>
              <a:t>spisové </a:t>
            </a:r>
            <a:r>
              <a:rPr lang="cs-CZ" sz="7200" dirty="0"/>
              <a:t>služby, převede dokument v digitální podobě určený k výběru </a:t>
            </a:r>
            <a:endParaRPr lang="cs-CZ" sz="7200" dirty="0" smtClean="0"/>
          </a:p>
          <a:p>
            <a:pPr marL="0" indent="0">
              <a:buNone/>
            </a:pPr>
            <a:r>
              <a:rPr lang="cs-CZ" sz="7200" dirty="0"/>
              <a:t> </a:t>
            </a:r>
            <a:r>
              <a:rPr lang="cs-CZ" sz="7200" dirty="0" smtClean="0"/>
              <a:t>     archiválií </a:t>
            </a:r>
            <a:r>
              <a:rPr lang="cs-CZ" sz="7200" dirty="0"/>
              <a:t>mimo </a:t>
            </a:r>
            <a:r>
              <a:rPr lang="cs-CZ" sz="7200" dirty="0" smtClean="0"/>
              <a:t>skartační řízení </a:t>
            </a:r>
            <a:r>
              <a:rPr lang="cs-CZ" sz="7200" dirty="0"/>
              <a:t>do výstupního datového formátu stanoveného </a:t>
            </a:r>
            <a:endParaRPr lang="cs-CZ" sz="7200" dirty="0" smtClean="0"/>
          </a:p>
          <a:p>
            <a:pPr marL="0" indent="0">
              <a:buNone/>
            </a:pPr>
            <a:r>
              <a:rPr lang="cs-CZ" sz="7200" dirty="0"/>
              <a:t> </a:t>
            </a:r>
            <a:r>
              <a:rPr lang="cs-CZ" sz="7200" dirty="0" smtClean="0"/>
              <a:t>     prováděcím </a:t>
            </a:r>
            <a:r>
              <a:rPr lang="cs-CZ" sz="7200" dirty="0"/>
              <a:t>právním předpisem a </a:t>
            </a:r>
            <a:r>
              <a:rPr lang="cs-CZ" sz="7200" dirty="0" smtClean="0"/>
              <a:t>opatří ho </a:t>
            </a:r>
            <a:r>
              <a:rPr lang="cs-CZ" sz="7200" dirty="0" err="1"/>
              <a:t>metadaty</a:t>
            </a:r>
            <a:r>
              <a:rPr lang="cs-CZ" sz="7200" dirty="0"/>
              <a:t> stanovenými prováděcím </a:t>
            </a:r>
            <a:endParaRPr lang="cs-CZ" sz="7200" dirty="0" smtClean="0"/>
          </a:p>
          <a:p>
            <a:pPr marL="0" indent="0">
              <a:buNone/>
            </a:pPr>
            <a:r>
              <a:rPr lang="cs-CZ" sz="7200" dirty="0"/>
              <a:t> </a:t>
            </a:r>
            <a:r>
              <a:rPr lang="cs-CZ" sz="7200" dirty="0" smtClean="0"/>
              <a:t>     právním </a:t>
            </a:r>
            <a:r>
              <a:rPr lang="cs-CZ" sz="7200" dirty="0"/>
              <a:t>předpisem podle § 19 písm. g), a to nejpozději </a:t>
            </a:r>
            <a:r>
              <a:rPr lang="cs-CZ" sz="7200" dirty="0" smtClean="0"/>
              <a:t>při </a:t>
            </a:r>
            <a:r>
              <a:rPr lang="cs-CZ" sz="7200" dirty="0"/>
              <a:t>přípravě výběru </a:t>
            </a:r>
            <a:endParaRPr lang="cs-CZ" sz="7200" dirty="0" smtClean="0"/>
          </a:p>
          <a:p>
            <a:pPr marL="0" indent="0">
              <a:buNone/>
            </a:pPr>
            <a:r>
              <a:rPr lang="cs-CZ" sz="7200" dirty="0"/>
              <a:t> </a:t>
            </a:r>
            <a:r>
              <a:rPr lang="cs-CZ" sz="7200" dirty="0" smtClean="0"/>
              <a:t>     archiválií </a:t>
            </a:r>
            <a:r>
              <a:rPr lang="cs-CZ" sz="7200" dirty="0"/>
              <a:t>mimo skartační řízení. Pokud dokument nelze převést do  </a:t>
            </a:r>
            <a:r>
              <a:rPr lang="cs-CZ" sz="7200" dirty="0" smtClean="0"/>
              <a:t>stanoveného </a:t>
            </a:r>
          </a:p>
          <a:p>
            <a:pPr marL="0" indent="0">
              <a:buNone/>
            </a:pPr>
            <a:r>
              <a:rPr lang="cs-CZ" sz="7200" dirty="0"/>
              <a:t> </a:t>
            </a:r>
            <a:r>
              <a:rPr lang="cs-CZ" sz="7200" dirty="0" smtClean="0"/>
              <a:t>     datového </a:t>
            </a:r>
            <a:r>
              <a:rPr lang="cs-CZ" sz="7200" dirty="0"/>
              <a:t>formátu a opatřit ho </a:t>
            </a:r>
            <a:r>
              <a:rPr lang="cs-CZ" sz="7200" dirty="0" err="1"/>
              <a:t>metadaty</a:t>
            </a:r>
            <a:r>
              <a:rPr lang="cs-CZ" sz="7200" dirty="0"/>
              <a:t>, a to ani ve spolupráci s příslušným </a:t>
            </a:r>
            <a:endParaRPr lang="cs-CZ" sz="7200" dirty="0" smtClean="0"/>
          </a:p>
          <a:p>
            <a:pPr marL="0" indent="0">
              <a:buNone/>
            </a:pPr>
            <a:r>
              <a:rPr lang="cs-CZ" sz="7200" dirty="0"/>
              <a:t> </a:t>
            </a:r>
            <a:r>
              <a:rPr lang="cs-CZ" sz="7200" dirty="0" smtClean="0"/>
              <a:t>    archivem</a:t>
            </a:r>
            <a:r>
              <a:rPr lang="cs-CZ" sz="7200" dirty="0"/>
              <a:t>, dokument jeho původce převede do analogové podoby</a:t>
            </a:r>
            <a:r>
              <a:rPr lang="cs-CZ" sz="7200" dirty="0" smtClean="0"/>
              <a:t>. </a:t>
            </a:r>
          </a:p>
          <a:p>
            <a:pPr marL="0" indent="0">
              <a:buNone/>
            </a:pPr>
            <a:endParaRPr lang="cs-CZ" sz="7200" dirty="0" smtClean="0">
              <a:solidFill>
                <a:srgbClr val="7030A0"/>
              </a:solidFill>
            </a:endParaRPr>
          </a:p>
          <a:p>
            <a:pPr lvl="1"/>
            <a:r>
              <a:rPr lang="cs-CZ" sz="7200" i="1" dirty="0" smtClean="0"/>
              <a:t>§ 19 Prováděcí </a:t>
            </a:r>
            <a:r>
              <a:rPr lang="cs-CZ" sz="7200" i="1" dirty="0"/>
              <a:t>právní předpis </a:t>
            </a:r>
            <a:r>
              <a:rPr lang="cs-CZ" sz="7200" i="1" dirty="0" smtClean="0"/>
              <a:t>stanoví (Vyhláška č. 213/2012 Sb., kterou se mění vyhláška č. 645/2004 Sb., kterou se provádějí některá ustanovení zákona o archivnictví a spisové službě a o změně některých zákonů, ve znění vyhlášky č. 192/2009 Sb.)</a:t>
            </a:r>
          </a:p>
          <a:p>
            <a:pPr lvl="2"/>
            <a:r>
              <a:rPr lang="cs-CZ" sz="7200" i="1" dirty="0"/>
              <a:t>p</a:t>
            </a:r>
            <a:r>
              <a:rPr lang="cs-CZ" sz="7200" i="1" dirty="0" smtClean="0"/>
              <a:t>ísm. g - </a:t>
            </a:r>
            <a:r>
              <a:rPr lang="cs-CZ" sz="7200" i="1" dirty="0"/>
              <a:t>rozsah </a:t>
            </a:r>
            <a:r>
              <a:rPr lang="cs-CZ" sz="7200" i="1" dirty="0" err="1"/>
              <a:t>metadat</a:t>
            </a:r>
            <a:r>
              <a:rPr lang="cs-CZ" sz="7200" i="1" dirty="0"/>
              <a:t> dokumentů v digitální podobě vybraných jako archiválie mimo skartační řízení u původců, kteří nevykonávají spisovou službu v elektronické podobě v elektronických systémech spisové služby</a:t>
            </a:r>
            <a:r>
              <a:rPr lang="cs-CZ" sz="7200" i="1" dirty="0" smtClean="0"/>
              <a:t>. </a:t>
            </a:r>
          </a:p>
          <a:p>
            <a:pPr lvl="3"/>
            <a:r>
              <a:rPr lang="cs-CZ" sz="7200" i="1" dirty="0" smtClean="0"/>
              <a:t>Rozsah </a:t>
            </a:r>
            <a:r>
              <a:rPr lang="cs-CZ" sz="7200" i="1" dirty="0" err="1" smtClean="0"/>
              <a:t>metadat</a:t>
            </a:r>
            <a:r>
              <a:rPr lang="cs-CZ" sz="7200" i="1" dirty="0" smtClean="0"/>
              <a:t> je dán § 12 písm. a), b), c) vyhlášky č. 213/2012 Sb.</a:t>
            </a:r>
          </a:p>
          <a:p>
            <a:pPr marL="1371600" lvl="3" indent="0">
              <a:buNone/>
            </a:pPr>
            <a:endParaRPr lang="cs-CZ" sz="7200" i="1" dirty="0" smtClean="0"/>
          </a:p>
          <a:p>
            <a:pPr marL="0" indent="0">
              <a:buNone/>
            </a:pPr>
            <a:r>
              <a:rPr lang="cs-CZ" sz="2000" i="1" dirty="0" smtClean="0">
                <a:solidFill>
                  <a:srgbClr val="7030A0"/>
                </a:solidFill>
              </a:rPr>
              <a:t>      </a:t>
            </a:r>
            <a:r>
              <a:rPr lang="cs-CZ" sz="9600" i="1" dirty="0" smtClean="0">
                <a:solidFill>
                  <a:srgbClr val="FF0000"/>
                </a:solidFill>
              </a:rPr>
              <a:t>Týká se veřejnoprávních původců i soukromoprávních původců</a:t>
            </a:r>
            <a:r>
              <a:rPr lang="cs-CZ" sz="9600" dirty="0">
                <a:solidFill>
                  <a:srgbClr val="FF0000"/>
                </a:solidFill>
              </a:rPr>
              <a:t/>
            </a:r>
            <a:br>
              <a:rPr lang="cs-CZ" sz="9600" dirty="0">
                <a:solidFill>
                  <a:srgbClr val="FF0000"/>
                </a:solidFill>
              </a:rPr>
            </a:br>
            <a:r>
              <a:rPr lang="cs-CZ" sz="2000" dirty="0">
                <a:solidFill>
                  <a:srgbClr val="FF0000"/>
                </a:solidFill>
              </a:rPr>
              <a:t/>
            </a:r>
            <a:br>
              <a:rPr lang="cs-CZ" sz="2000" dirty="0">
                <a:solidFill>
                  <a:srgbClr val="FF0000"/>
                </a:solidFill>
              </a:rPr>
            </a:br>
            <a:endParaRPr lang="cs-CZ" sz="2000" dirty="0">
              <a:solidFill>
                <a:srgbClr val="FF0000"/>
              </a:solidFill>
            </a:endParaRPr>
          </a:p>
          <a:p>
            <a:pPr marL="0" indent="0">
              <a:buNone/>
            </a:pPr>
            <a:r>
              <a:rPr lang="cs-CZ" sz="1600" dirty="0" smtClean="0"/>
              <a:t>(6)</a:t>
            </a:r>
            <a:endParaRPr lang="cs-CZ" dirty="0"/>
          </a:p>
        </p:txBody>
      </p:sp>
    </p:spTree>
    <p:extLst>
      <p:ext uri="{BB962C8B-B14F-4D97-AF65-F5344CB8AC3E}">
        <p14:creationId xmlns:p14="http://schemas.microsoft.com/office/powerpoint/2010/main" val="54479714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548680"/>
            <a:ext cx="8229600" cy="5577483"/>
          </a:xfrm>
        </p:spPr>
        <p:txBody>
          <a:bodyPr>
            <a:normAutofit fontScale="47500" lnSpcReduction="20000"/>
          </a:bodyPr>
          <a:lstStyle/>
          <a:p>
            <a:pPr marL="0" indent="0" algn="ctr">
              <a:buNone/>
            </a:pPr>
            <a:r>
              <a:rPr lang="cs-CZ" sz="1600" dirty="0">
                <a:solidFill>
                  <a:srgbClr val="FF0000"/>
                </a:solidFill>
              </a:rPr>
              <a:t>	</a:t>
            </a:r>
            <a:r>
              <a:rPr lang="cs-CZ" sz="3800" dirty="0">
                <a:solidFill>
                  <a:srgbClr val="FF0000"/>
                </a:solidFill>
              </a:rPr>
              <a:t>§ </a:t>
            </a:r>
            <a:r>
              <a:rPr lang="cs-CZ" sz="3800" dirty="0" smtClean="0">
                <a:solidFill>
                  <a:srgbClr val="FF0000"/>
                </a:solidFill>
              </a:rPr>
              <a:t>15</a:t>
            </a:r>
          </a:p>
          <a:p>
            <a:pPr marL="0" indent="0" algn="ctr">
              <a:buNone/>
            </a:pPr>
            <a:endParaRPr lang="cs-CZ" sz="3300" dirty="0">
              <a:solidFill>
                <a:srgbClr val="FF0000"/>
              </a:solidFill>
            </a:endParaRPr>
          </a:p>
          <a:p>
            <a:pPr>
              <a:buAutoNum type="arabicParenBoth"/>
            </a:pPr>
            <a:r>
              <a:rPr lang="cs-CZ" sz="3800" dirty="0" smtClean="0"/>
              <a:t>Dokumenty </a:t>
            </a:r>
            <a:r>
              <a:rPr lang="cs-CZ" sz="3800" dirty="0"/>
              <a:t>vybrané jako archiválie a určené </a:t>
            </a:r>
            <a:r>
              <a:rPr lang="cs-CZ" sz="3800" b="1" dirty="0"/>
              <a:t>do péče archivu </a:t>
            </a:r>
            <a:endParaRPr lang="cs-CZ" sz="3800" dirty="0" smtClean="0"/>
          </a:p>
          <a:p>
            <a:pPr marL="0" indent="0">
              <a:buNone/>
            </a:pPr>
            <a:r>
              <a:rPr lang="cs-CZ" sz="3800" dirty="0"/>
              <a:t> </a:t>
            </a:r>
            <a:r>
              <a:rPr lang="cs-CZ" sz="3800" dirty="0" smtClean="0"/>
              <a:t>      předá </a:t>
            </a:r>
            <a:r>
              <a:rPr lang="cs-CZ" sz="3800" dirty="0"/>
              <a:t>původce nebo vlastník dokumentu na základě protokolu o provedeném </a:t>
            </a:r>
            <a:endParaRPr lang="cs-CZ" sz="3800" dirty="0" smtClean="0"/>
          </a:p>
          <a:p>
            <a:pPr marL="0" indent="0">
              <a:buNone/>
            </a:pPr>
            <a:r>
              <a:rPr lang="cs-CZ" sz="3800" dirty="0"/>
              <a:t> </a:t>
            </a:r>
            <a:r>
              <a:rPr lang="cs-CZ" sz="3800" dirty="0" smtClean="0"/>
              <a:t>      skartačním řízení </a:t>
            </a:r>
            <a:r>
              <a:rPr lang="cs-CZ" sz="3800" dirty="0"/>
              <a:t>nebo protokolu o provedeném výběru archiválií mimo skartační </a:t>
            </a:r>
            <a:endParaRPr lang="cs-CZ" sz="3800" dirty="0" smtClean="0"/>
          </a:p>
          <a:p>
            <a:pPr marL="0" indent="0">
              <a:buNone/>
            </a:pPr>
            <a:r>
              <a:rPr lang="cs-CZ" sz="3800" dirty="0"/>
              <a:t> </a:t>
            </a:r>
            <a:r>
              <a:rPr lang="cs-CZ" sz="3800" dirty="0" smtClean="0"/>
              <a:t>      řízení </a:t>
            </a:r>
            <a:r>
              <a:rPr lang="cs-CZ" sz="3800" dirty="0"/>
              <a:t>určenému </a:t>
            </a:r>
            <a:r>
              <a:rPr lang="cs-CZ" sz="3800" dirty="0" smtClean="0"/>
              <a:t>archivu</a:t>
            </a:r>
            <a:r>
              <a:rPr lang="cs-CZ" sz="3800" dirty="0"/>
              <a:t>. O předání se sepíše úřední záznam, </a:t>
            </a:r>
            <a:r>
              <a:rPr lang="cs-CZ" sz="3800" b="1" dirty="0"/>
              <a:t>jehož součástí je </a:t>
            </a:r>
            <a:endParaRPr lang="cs-CZ" sz="3800" b="1" dirty="0" smtClean="0"/>
          </a:p>
          <a:p>
            <a:pPr marL="0" indent="0">
              <a:buNone/>
            </a:pPr>
            <a:r>
              <a:rPr lang="cs-CZ" sz="3800" b="1" dirty="0"/>
              <a:t> </a:t>
            </a:r>
            <a:r>
              <a:rPr lang="cs-CZ" sz="3800" b="1" dirty="0" smtClean="0"/>
              <a:t>      soupis </a:t>
            </a:r>
            <a:r>
              <a:rPr lang="cs-CZ" sz="3800" b="1" dirty="0"/>
              <a:t>předávaných  </a:t>
            </a:r>
            <a:r>
              <a:rPr lang="cs-CZ" sz="3800" b="1" dirty="0" smtClean="0"/>
              <a:t>dokumentů</a:t>
            </a:r>
            <a:r>
              <a:rPr lang="cs-CZ" sz="3800" b="1" dirty="0"/>
              <a:t>; u každého dokumentu v digitální podobě se </a:t>
            </a:r>
            <a:endParaRPr lang="cs-CZ" sz="3800" b="1" dirty="0" smtClean="0"/>
          </a:p>
          <a:p>
            <a:pPr marL="0" indent="0">
              <a:buNone/>
            </a:pPr>
            <a:r>
              <a:rPr lang="cs-CZ" sz="3800" b="1" dirty="0"/>
              <a:t> </a:t>
            </a:r>
            <a:r>
              <a:rPr lang="cs-CZ" sz="3800" b="1" dirty="0" smtClean="0"/>
              <a:t>      uvedou </a:t>
            </a:r>
            <a:r>
              <a:rPr lang="cs-CZ" sz="3800" b="1" dirty="0"/>
              <a:t>údaje nutné pro jeho  </a:t>
            </a:r>
            <a:r>
              <a:rPr lang="cs-CZ" sz="3800" b="1" dirty="0" smtClean="0"/>
              <a:t>vyhledávání.  </a:t>
            </a:r>
            <a:r>
              <a:rPr lang="cs-CZ" sz="3800" b="1" dirty="0"/>
              <a:t>Prováděcí právní předpis stanoví </a:t>
            </a:r>
            <a:endParaRPr lang="cs-CZ" sz="3800" b="1" dirty="0" smtClean="0"/>
          </a:p>
          <a:p>
            <a:pPr marL="0" indent="0">
              <a:buNone/>
            </a:pPr>
            <a:r>
              <a:rPr lang="cs-CZ" sz="3800" b="1" dirty="0"/>
              <a:t> </a:t>
            </a:r>
            <a:r>
              <a:rPr lang="cs-CZ" sz="3800" b="1" dirty="0" smtClean="0"/>
              <a:t>      náležitosti </a:t>
            </a:r>
            <a:r>
              <a:rPr lang="cs-CZ" sz="3800" b="1" dirty="0"/>
              <a:t>soupisu předávaných dokumentů  </a:t>
            </a:r>
            <a:r>
              <a:rPr lang="cs-CZ" sz="3800" b="1" dirty="0" smtClean="0"/>
              <a:t>v </a:t>
            </a:r>
            <a:r>
              <a:rPr lang="cs-CZ" sz="3800" b="1" dirty="0"/>
              <a:t>digitální podobě</a:t>
            </a:r>
            <a:r>
              <a:rPr lang="cs-CZ" sz="3800" b="1" dirty="0" smtClean="0"/>
              <a:t>.</a:t>
            </a:r>
            <a:r>
              <a:rPr lang="cs-CZ" sz="3800" b="1" dirty="0">
                <a:solidFill>
                  <a:srgbClr val="7030A0"/>
                </a:solidFill>
              </a:rPr>
              <a:t> </a:t>
            </a:r>
            <a:r>
              <a:rPr lang="cs-CZ" sz="3800" b="1" dirty="0" smtClean="0"/>
              <a:t> </a:t>
            </a:r>
            <a:r>
              <a:rPr lang="cs-CZ" sz="3800" dirty="0" smtClean="0"/>
              <a:t>(vyhláška č. </a:t>
            </a:r>
          </a:p>
          <a:p>
            <a:pPr marL="0" indent="0">
              <a:buNone/>
            </a:pPr>
            <a:r>
              <a:rPr lang="cs-CZ" sz="3800" dirty="0"/>
              <a:t> </a:t>
            </a:r>
            <a:r>
              <a:rPr lang="cs-CZ" sz="3800" dirty="0" smtClean="0"/>
              <a:t>      645/2004 Sb. ve znění vyhlášky č. 192/2009 Sb., a vyhlášky č. 213/2012 Sb.)</a:t>
            </a:r>
            <a:r>
              <a:rPr lang="cs-CZ" sz="3800" dirty="0"/>
              <a:t/>
            </a:r>
            <a:br>
              <a:rPr lang="cs-CZ" sz="3800" dirty="0"/>
            </a:br>
            <a:r>
              <a:rPr lang="cs-CZ" sz="3800" dirty="0"/>
              <a:t/>
            </a:r>
            <a:br>
              <a:rPr lang="cs-CZ" sz="3800" dirty="0"/>
            </a:br>
            <a:endParaRPr lang="cs-CZ" sz="3800" dirty="0"/>
          </a:p>
          <a:p>
            <a:pPr marL="0" indent="0">
              <a:buNone/>
            </a:pPr>
            <a:r>
              <a:rPr lang="cs-CZ" sz="3800" dirty="0"/>
              <a:t>(2) Archiválie ve vlastnictví České republiky a archiválie ve vlastnictví územních </a:t>
            </a:r>
            <a:endParaRPr lang="cs-CZ" sz="3800" dirty="0" smtClean="0"/>
          </a:p>
          <a:p>
            <a:pPr marL="0" indent="0">
              <a:buNone/>
            </a:pPr>
            <a:r>
              <a:rPr lang="cs-CZ" sz="3800" dirty="0"/>
              <a:t> </a:t>
            </a:r>
            <a:r>
              <a:rPr lang="cs-CZ" sz="3800" dirty="0" smtClean="0"/>
              <a:t>     samosprávných </a:t>
            </a:r>
            <a:r>
              <a:rPr lang="cs-CZ" sz="3800" dirty="0"/>
              <a:t> </a:t>
            </a:r>
            <a:r>
              <a:rPr lang="cs-CZ" sz="3800" dirty="0" smtClean="0"/>
              <a:t>celků </a:t>
            </a:r>
            <a:r>
              <a:rPr lang="cs-CZ" sz="3800" dirty="0"/>
              <a:t>nebo jiných veřejnoprávních původců </a:t>
            </a:r>
            <a:r>
              <a:rPr lang="cs-CZ" sz="3800" b="1" dirty="0"/>
              <a:t>náležejí do péče </a:t>
            </a:r>
            <a:endParaRPr lang="cs-CZ" sz="3800" b="1" dirty="0" smtClean="0"/>
          </a:p>
          <a:p>
            <a:pPr marL="0" indent="0">
              <a:buNone/>
            </a:pPr>
            <a:r>
              <a:rPr lang="cs-CZ" sz="3800" b="1" dirty="0"/>
              <a:t> </a:t>
            </a:r>
            <a:r>
              <a:rPr lang="cs-CZ" sz="3800" b="1" dirty="0" smtClean="0"/>
              <a:t>     veřejných </a:t>
            </a:r>
            <a:r>
              <a:rPr lang="cs-CZ" sz="3800" b="1" dirty="0"/>
              <a:t>archivů. </a:t>
            </a:r>
            <a:r>
              <a:rPr lang="cs-CZ" sz="3800" dirty="0"/>
              <a:t>Archiválie  </a:t>
            </a:r>
            <a:r>
              <a:rPr lang="cs-CZ" sz="3800" dirty="0" smtClean="0"/>
              <a:t>získané </a:t>
            </a:r>
            <a:r>
              <a:rPr lang="cs-CZ" sz="3800" dirty="0"/>
              <a:t>akviziční a sbírkotvornou činností kulturně </a:t>
            </a:r>
            <a:endParaRPr lang="cs-CZ" sz="3800" dirty="0" smtClean="0"/>
          </a:p>
          <a:p>
            <a:pPr marL="0" indent="0">
              <a:buNone/>
            </a:pPr>
            <a:r>
              <a:rPr lang="cs-CZ" sz="3800" dirty="0"/>
              <a:t> </a:t>
            </a:r>
            <a:r>
              <a:rPr lang="cs-CZ" sz="3800" dirty="0" smtClean="0"/>
              <a:t>     vědecké </a:t>
            </a:r>
            <a:r>
              <a:rPr lang="cs-CZ" sz="3800" dirty="0"/>
              <a:t>instituce </a:t>
            </a:r>
            <a:r>
              <a:rPr lang="cs-CZ" sz="3800" b="1" dirty="0"/>
              <a:t>náležejí do péče </a:t>
            </a:r>
            <a:r>
              <a:rPr lang="cs-CZ" sz="3800" dirty="0"/>
              <a:t>této </a:t>
            </a:r>
            <a:r>
              <a:rPr lang="cs-CZ" sz="3800" dirty="0" smtClean="0"/>
              <a:t>instituce. </a:t>
            </a:r>
            <a:r>
              <a:rPr lang="cs-CZ" sz="3800" dirty="0"/>
              <a:t/>
            </a:r>
            <a:br>
              <a:rPr lang="cs-CZ" sz="3800" dirty="0"/>
            </a:br>
            <a:endParaRPr lang="cs-CZ" sz="3800" dirty="0"/>
          </a:p>
        </p:txBody>
      </p:sp>
    </p:spTree>
    <p:extLst>
      <p:ext uri="{BB962C8B-B14F-4D97-AF65-F5344CB8AC3E}">
        <p14:creationId xmlns:p14="http://schemas.microsoft.com/office/powerpoint/2010/main" val="96127076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81075"/>
            <a:ext cx="8229600" cy="5145088"/>
          </a:xfrm>
        </p:spPr>
        <p:txBody>
          <a:bodyPr>
            <a:noAutofit/>
          </a:bodyPr>
          <a:lstStyle/>
          <a:p>
            <a:pPr marL="0" indent="0">
              <a:buNone/>
            </a:pPr>
            <a:r>
              <a:rPr lang="cs-CZ" sz="1600" dirty="0"/>
              <a:t>(</a:t>
            </a:r>
            <a:r>
              <a:rPr lang="cs-CZ" sz="1800" dirty="0"/>
              <a:t>3) </a:t>
            </a:r>
            <a:r>
              <a:rPr lang="cs-CZ" sz="1800" b="1" dirty="0"/>
              <a:t>Archiválie v digitální podobě </a:t>
            </a:r>
            <a:r>
              <a:rPr lang="cs-CZ" sz="1800" dirty="0"/>
              <a:t>náležející do péče Národního archivu, Archivu </a:t>
            </a:r>
            <a:endParaRPr lang="cs-CZ" sz="1800" dirty="0" smtClean="0"/>
          </a:p>
          <a:p>
            <a:pPr marL="0" indent="0">
              <a:buNone/>
            </a:pPr>
            <a:r>
              <a:rPr lang="cs-CZ" sz="1800" dirty="0"/>
              <a:t> </a:t>
            </a:r>
            <a:r>
              <a:rPr lang="cs-CZ" sz="1800" dirty="0" smtClean="0"/>
              <a:t>    bezpečnostních</a:t>
            </a:r>
            <a:r>
              <a:rPr lang="cs-CZ" sz="1800" dirty="0"/>
              <a:t> </a:t>
            </a:r>
            <a:r>
              <a:rPr lang="cs-CZ" sz="1800" dirty="0" smtClean="0"/>
              <a:t>složek </a:t>
            </a:r>
            <a:r>
              <a:rPr lang="cs-CZ" sz="1800" dirty="0"/>
              <a:t>nebo státních oblastních archivů se ukládají v Národním </a:t>
            </a:r>
            <a:endParaRPr lang="cs-CZ" sz="1800" dirty="0" smtClean="0"/>
          </a:p>
          <a:p>
            <a:pPr marL="0" indent="0">
              <a:buNone/>
            </a:pPr>
            <a:r>
              <a:rPr lang="cs-CZ" sz="1800" dirty="0"/>
              <a:t> </a:t>
            </a:r>
            <a:r>
              <a:rPr lang="cs-CZ" sz="1800" dirty="0" smtClean="0"/>
              <a:t>    archivu</a:t>
            </a:r>
            <a:r>
              <a:rPr lang="cs-CZ" sz="1800" dirty="0"/>
              <a:t>. Archiválie v </a:t>
            </a:r>
            <a:r>
              <a:rPr lang="cs-CZ" sz="1800" dirty="0" smtClean="0"/>
              <a:t>digitální podobě </a:t>
            </a:r>
            <a:r>
              <a:rPr lang="cs-CZ" sz="1800" dirty="0"/>
              <a:t>náležející do péče ostatních archivů se v </a:t>
            </a:r>
            <a:endParaRPr lang="cs-CZ" sz="1800" dirty="0" smtClean="0"/>
          </a:p>
          <a:p>
            <a:pPr marL="0" indent="0">
              <a:buNone/>
            </a:pPr>
            <a:r>
              <a:rPr lang="cs-CZ" sz="1800" dirty="0"/>
              <a:t> </a:t>
            </a:r>
            <a:r>
              <a:rPr lang="cs-CZ" sz="1800" dirty="0" smtClean="0"/>
              <a:t>    těchto </a:t>
            </a:r>
            <a:r>
              <a:rPr lang="cs-CZ" sz="1800" dirty="0"/>
              <a:t>archivech ukládají, je-li </a:t>
            </a:r>
            <a:r>
              <a:rPr lang="cs-CZ" sz="1800" dirty="0" smtClean="0"/>
              <a:t>jejich zřizovatelům </a:t>
            </a:r>
            <a:r>
              <a:rPr lang="cs-CZ" sz="1800" dirty="0"/>
              <a:t>uděleno oprávnění k ukládání </a:t>
            </a:r>
            <a:endParaRPr lang="cs-CZ" sz="1800" dirty="0" smtClean="0"/>
          </a:p>
          <a:p>
            <a:pPr marL="0" indent="0">
              <a:buNone/>
            </a:pPr>
            <a:r>
              <a:rPr lang="cs-CZ" sz="1800" dirty="0"/>
              <a:t> </a:t>
            </a:r>
            <a:r>
              <a:rPr lang="cs-CZ" sz="1800" dirty="0" smtClean="0"/>
              <a:t>    archiválií </a:t>
            </a:r>
            <a:r>
              <a:rPr lang="cs-CZ" sz="1800" dirty="0"/>
              <a:t>v digitální podobě. Není-li </a:t>
            </a:r>
            <a:r>
              <a:rPr lang="cs-CZ" sz="1800" dirty="0" smtClean="0"/>
              <a:t>zřizovatel archivu </a:t>
            </a:r>
            <a:r>
              <a:rPr lang="cs-CZ" sz="1800" dirty="0"/>
              <a:t>držitelem oprávnění k </a:t>
            </a:r>
            <a:endParaRPr lang="cs-CZ" sz="1800" dirty="0" smtClean="0"/>
          </a:p>
          <a:p>
            <a:pPr marL="0" indent="0">
              <a:buNone/>
            </a:pPr>
            <a:r>
              <a:rPr lang="cs-CZ" sz="1800" dirty="0"/>
              <a:t> </a:t>
            </a:r>
            <a:r>
              <a:rPr lang="cs-CZ" sz="1800" dirty="0" smtClean="0"/>
              <a:t>    ukládání </a:t>
            </a:r>
            <a:r>
              <a:rPr lang="cs-CZ" sz="1800" dirty="0"/>
              <a:t>archiválií v digitální podobě, archiválie v digitální </a:t>
            </a:r>
            <a:r>
              <a:rPr lang="cs-CZ" sz="1800" dirty="0" smtClean="0"/>
              <a:t>podobě </a:t>
            </a:r>
            <a:r>
              <a:rPr lang="cs-CZ" sz="1800" dirty="0"/>
              <a:t>náležející do jeho </a:t>
            </a:r>
            <a:endParaRPr lang="cs-CZ" sz="1800" dirty="0" smtClean="0"/>
          </a:p>
          <a:p>
            <a:pPr marL="0" indent="0">
              <a:buNone/>
            </a:pPr>
            <a:r>
              <a:rPr lang="cs-CZ" sz="1800" dirty="0"/>
              <a:t> </a:t>
            </a:r>
            <a:r>
              <a:rPr lang="cs-CZ" sz="1800" dirty="0" smtClean="0"/>
              <a:t>    péče </a:t>
            </a:r>
            <a:r>
              <a:rPr lang="cs-CZ" sz="1800" dirty="0"/>
              <a:t>se na základě písemné dohody zřizovatelů archivů uloží v </a:t>
            </a:r>
            <a:r>
              <a:rPr lang="cs-CZ" sz="1800" dirty="0" smtClean="0"/>
              <a:t>Národním </a:t>
            </a:r>
            <a:r>
              <a:rPr lang="cs-CZ" sz="1800" dirty="0"/>
              <a:t>archivu </a:t>
            </a:r>
            <a:endParaRPr lang="cs-CZ" sz="1800" dirty="0" smtClean="0"/>
          </a:p>
          <a:p>
            <a:pPr marL="0" indent="0">
              <a:buNone/>
            </a:pPr>
            <a:r>
              <a:rPr lang="cs-CZ" sz="1800" dirty="0"/>
              <a:t> </a:t>
            </a:r>
            <a:r>
              <a:rPr lang="cs-CZ" sz="1800" dirty="0" smtClean="0"/>
              <a:t>    nebo </a:t>
            </a:r>
            <a:r>
              <a:rPr lang="cs-CZ" sz="1800" dirty="0"/>
              <a:t>v archivu, jehož zřizovateli je uděleno oprávnění k ukládání  </a:t>
            </a:r>
            <a:r>
              <a:rPr lang="cs-CZ" sz="1800" dirty="0" smtClean="0"/>
              <a:t>archiválií </a:t>
            </a:r>
            <a:r>
              <a:rPr lang="cs-CZ" sz="1800" dirty="0"/>
              <a:t>v </a:t>
            </a:r>
            <a:endParaRPr lang="cs-CZ" sz="1800" dirty="0" smtClean="0"/>
          </a:p>
          <a:p>
            <a:pPr marL="0" indent="0">
              <a:buNone/>
            </a:pPr>
            <a:r>
              <a:rPr lang="cs-CZ" sz="1800" dirty="0"/>
              <a:t> </a:t>
            </a:r>
            <a:r>
              <a:rPr lang="cs-CZ" sz="1800" dirty="0" smtClean="0"/>
              <a:t>    digitální </a:t>
            </a:r>
            <a:r>
              <a:rPr lang="cs-CZ" sz="1800" dirty="0"/>
              <a:t>podobě </a:t>
            </a:r>
            <a:r>
              <a:rPr lang="cs-CZ" sz="1800" dirty="0" smtClean="0"/>
              <a:t>. </a:t>
            </a:r>
            <a:r>
              <a:rPr lang="cs-CZ" sz="1800" dirty="0"/>
              <a:t>Neuzavře-li zřizovatel archivu  </a:t>
            </a:r>
            <a:r>
              <a:rPr lang="cs-CZ" sz="1800" dirty="0" smtClean="0"/>
              <a:t>dohodu o </a:t>
            </a:r>
            <a:r>
              <a:rPr lang="cs-CZ" sz="1800" dirty="0"/>
              <a:t>uložení archiválií, </a:t>
            </a:r>
            <a:endParaRPr lang="cs-CZ" sz="1800" dirty="0" smtClean="0"/>
          </a:p>
          <a:p>
            <a:pPr marL="0" indent="0">
              <a:buNone/>
            </a:pPr>
            <a:r>
              <a:rPr lang="cs-CZ" sz="1800" dirty="0"/>
              <a:t> </a:t>
            </a:r>
            <a:r>
              <a:rPr lang="cs-CZ" sz="1800" dirty="0" smtClean="0"/>
              <a:t>    archiválie </a:t>
            </a:r>
            <a:r>
              <a:rPr lang="cs-CZ" sz="1800" dirty="0"/>
              <a:t>v digitální podobě náležející do jeho péče se uloží v </a:t>
            </a:r>
            <a:r>
              <a:rPr lang="cs-CZ" sz="1800" dirty="0" smtClean="0"/>
              <a:t>Národním </a:t>
            </a:r>
            <a:r>
              <a:rPr lang="cs-CZ" sz="1800" dirty="0"/>
              <a:t>archivu. </a:t>
            </a:r>
            <a:endParaRPr lang="cs-CZ" sz="1800" dirty="0" smtClean="0"/>
          </a:p>
          <a:p>
            <a:pPr marL="0" indent="0">
              <a:buNone/>
            </a:pPr>
            <a:r>
              <a:rPr lang="cs-CZ" sz="1800" dirty="0"/>
              <a:t> </a:t>
            </a:r>
            <a:r>
              <a:rPr lang="cs-CZ" sz="1800" dirty="0" smtClean="0"/>
              <a:t>    Příslušnost </a:t>
            </a:r>
            <a:r>
              <a:rPr lang="cs-CZ" sz="1800" dirty="0"/>
              <a:t>archivu, do jehož péče archiválie v digitální podobě </a:t>
            </a:r>
            <a:r>
              <a:rPr lang="cs-CZ" sz="1800" dirty="0" smtClean="0"/>
              <a:t>náleží</a:t>
            </a:r>
            <a:r>
              <a:rPr lang="cs-CZ" sz="1800" dirty="0"/>
              <a:t>, </a:t>
            </a:r>
            <a:r>
              <a:rPr lang="cs-CZ" sz="1800" dirty="0" smtClean="0"/>
              <a:t>není </a:t>
            </a:r>
            <a:r>
              <a:rPr lang="cs-CZ" sz="1800" dirty="0"/>
              <a:t>jejím </a:t>
            </a:r>
            <a:endParaRPr lang="cs-CZ" sz="1800" dirty="0" smtClean="0"/>
          </a:p>
          <a:p>
            <a:pPr marL="0" indent="0">
              <a:buNone/>
            </a:pPr>
            <a:r>
              <a:rPr lang="cs-CZ" sz="1800" dirty="0"/>
              <a:t> </a:t>
            </a:r>
            <a:r>
              <a:rPr lang="cs-CZ" sz="1800" dirty="0" smtClean="0"/>
              <a:t>    uložením </a:t>
            </a:r>
            <a:r>
              <a:rPr lang="cs-CZ" sz="1800" dirty="0"/>
              <a:t>v Národním archivu nebo v digitálním archivu dotčena</a:t>
            </a:r>
            <a:r>
              <a:rPr lang="cs-CZ" sz="1800" dirty="0" smtClean="0"/>
              <a:t>. </a:t>
            </a:r>
            <a:r>
              <a:rPr lang="cs-CZ" sz="1800" dirty="0"/>
              <a:t/>
            </a:r>
            <a:br>
              <a:rPr lang="cs-CZ" sz="1800" dirty="0"/>
            </a:br>
            <a:endParaRPr lang="cs-CZ" sz="1800" dirty="0"/>
          </a:p>
        </p:txBody>
      </p:sp>
    </p:spTree>
    <p:extLst>
      <p:ext uri="{BB962C8B-B14F-4D97-AF65-F5344CB8AC3E}">
        <p14:creationId xmlns:p14="http://schemas.microsoft.com/office/powerpoint/2010/main" val="33761484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600200"/>
            <a:ext cx="8229600" cy="4525963"/>
          </a:xfrm>
        </p:spPr>
        <p:txBody>
          <a:bodyPr>
            <a:normAutofit/>
          </a:bodyPr>
          <a:lstStyle/>
          <a:p>
            <a:pPr marL="0" indent="0">
              <a:buNone/>
            </a:pPr>
            <a:r>
              <a:rPr lang="cs-CZ" sz="1800" dirty="0"/>
              <a:t>(4) Příslušný archiv může na základě žádosti původce vydat trvalý skartační souhlas na </a:t>
            </a:r>
            <a:endParaRPr lang="cs-CZ" sz="1800" dirty="0" smtClean="0"/>
          </a:p>
          <a:p>
            <a:pPr marL="0" indent="0">
              <a:buNone/>
            </a:pPr>
            <a:r>
              <a:rPr lang="cs-CZ" sz="1800" dirty="0"/>
              <a:t> </a:t>
            </a:r>
            <a:r>
              <a:rPr lang="cs-CZ" sz="1800" dirty="0" smtClean="0"/>
              <a:t>     jím stanovený </a:t>
            </a:r>
            <a:r>
              <a:rPr lang="cs-CZ" sz="1800" dirty="0"/>
              <a:t>druh dokumentů, které lze zničit i bez výběru archiválií. Nedodrží-li </a:t>
            </a:r>
            <a:endParaRPr lang="cs-CZ" sz="1800" dirty="0" smtClean="0"/>
          </a:p>
          <a:p>
            <a:pPr marL="0" indent="0">
              <a:buNone/>
            </a:pPr>
            <a:r>
              <a:rPr lang="cs-CZ" sz="1800" dirty="0"/>
              <a:t> </a:t>
            </a:r>
            <a:r>
              <a:rPr lang="cs-CZ" sz="1800" dirty="0" smtClean="0"/>
              <a:t>     původce podmínky </a:t>
            </a:r>
            <a:r>
              <a:rPr lang="cs-CZ" sz="1800" dirty="0"/>
              <a:t>stanovené v trvalém skartačním souhlasu, příslušný archiv </a:t>
            </a:r>
            <a:endParaRPr lang="cs-CZ" sz="1800" dirty="0" smtClean="0"/>
          </a:p>
          <a:p>
            <a:pPr marL="0" indent="0">
              <a:buNone/>
            </a:pPr>
            <a:r>
              <a:rPr lang="cs-CZ" sz="1800" dirty="0"/>
              <a:t> </a:t>
            </a:r>
            <a:r>
              <a:rPr lang="cs-CZ" sz="1800" dirty="0" smtClean="0"/>
              <a:t>     může </a:t>
            </a:r>
            <a:r>
              <a:rPr lang="cs-CZ" sz="1800" dirty="0"/>
              <a:t>trvalý skartační </a:t>
            </a:r>
            <a:r>
              <a:rPr lang="cs-CZ" sz="1800" dirty="0" smtClean="0"/>
              <a:t>souhlas </a:t>
            </a:r>
            <a:r>
              <a:rPr lang="cs-CZ" sz="1800" dirty="0"/>
              <a:t>zrušit z moci úřední. V případě zániku původce </a:t>
            </a:r>
            <a:endParaRPr lang="cs-CZ" sz="1800" dirty="0" smtClean="0"/>
          </a:p>
          <a:p>
            <a:pPr marL="0" indent="0">
              <a:buNone/>
            </a:pPr>
            <a:r>
              <a:rPr lang="cs-CZ" sz="1800" dirty="0"/>
              <a:t> </a:t>
            </a:r>
            <a:r>
              <a:rPr lang="cs-CZ" sz="1800" dirty="0" smtClean="0"/>
              <a:t>     vydaný </a:t>
            </a:r>
            <a:r>
              <a:rPr lang="cs-CZ" sz="1800" dirty="0"/>
              <a:t>trvalý skartační souhlas </a:t>
            </a:r>
            <a:r>
              <a:rPr lang="cs-CZ" sz="1800" dirty="0" smtClean="0"/>
              <a:t>nepřechází </a:t>
            </a:r>
            <a:r>
              <a:rPr lang="cs-CZ" sz="1800" dirty="0"/>
              <a:t>na právního nástupce. </a:t>
            </a:r>
            <a:br>
              <a:rPr lang="cs-CZ" sz="1800" dirty="0"/>
            </a:br>
            <a:endParaRPr lang="cs-CZ" sz="1800" dirty="0"/>
          </a:p>
          <a:p>
            <a:endParaRPr lang="cs-CZ" sz="1800" dirty="0"/>
          </a:p>
        </p:txBody>
      </p:sp>
    </p:spTree>
    <p:extLst>
      <p:ext uri="{BB962C8B-B14F-4D97-AF65-F5344CB8AC3E}">
        <p14:creationId xmlns:p14="http://schemas.microsoft.com/office/powerpoint/2010/main" val="178269381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0" y="274638"/>
            <a:ext cx="8229600" cy="633412"/>
          </a:xfrm>
        </p:spPr>
        <p:txBody>
          <a:bodyPr>
            <a:normAutofit/>
          </a:bodyPr>
          <a:lstStyle/>
          <a:p>
            <a:r>
              <a:rPr lang="cs-CZ" sz="1600" dirty="0">
                <a:solidFill>
                  <a:srgbClr val="FF0000"/>
                </a:solidFill>
              </a:rPr>
              <a:t>Vzor žádosti o provedení skartačního řízení, pokud jsou předmětem skartačního řízení pouze dokumenty skartačního znaku S</a:t>
            </a:r>
            <a:endParaRPr lang="cs-CZ" sz="1600" dirty="0"/>
          </a:p>
        </p:txBody>
      </p:sp>
      <p:sp>
        <p:nvSpPr>
          <p:cNvPr id="3" name="Zástupný symbol pro obsah 2"/>
          <p:cNvSpPr>
            <a:spLocks noGrp="1"/>
          </p:cNvSpPr>
          <p:nvPr>
            <p:ph idx="4294967295"/>
          </p:nvPr>
        </p:nvSpPr>
        <p:spPr>
          <a:xfrm>
            <a:off x="0" y="908050"/>
            <a:ext cx="8229600" cy="5218113"/>
          </a:xfrm>
        </p:spPr>
        <p:txBody>
          <a:bodyPr>
            <a:normAutofit fontScale="32500" lnSpcReduction="20000"/>
          </a:bodyPr>
          <a:lstStyle/>
          <a:p>
            <a:pPr>
              <a:buFont typeface="Arial" charset="0"/>
              <a:buNone/>
            </a:pPr>
            <a:r>
              <a:rPr lang="cs-CZ" sz="2800" dirty="0"/>
              <a:t> </a:t>
            </a:r>
            <a:r>
              <a:rPr lang="cs-CZ" sz="2800" dirty="0" smtClean="0"/>
              <a:t>						</a:t>
            </a:r>
            <a:r>
              <a:rPr lang="cs-CZ" sz="3700" dirty="0" smtClean="0"/>
              <a:t>Adresa </a:t>
            </a:r>
            <a:r>
              <a:rPr lang="cs-CZ" sz="3700" dirty="0"/>
              <a:t>archivu</a:t>
            </a:r>
            <a:r>
              <a:rPr lang="cs-CZ" sz="3700" dirty="0" smtClean="0"/>
              <a:t>:         </a:t>
            </a:r>
            <a:r>
              <a:rPr lang="cs-CZ" sz="3700" dirty="0"/>
              <a:t>Moravský zemský archiv v Brně</a:t>
            </a:r>
          </a:p>
          <a:p>
            <a:pPr>
              <a:buFont typeface="Arial" charset="0"/>
              <a:buNone/>
            </a:pPr>
            <a:r>
              <a:rPr lang="cs-CZ" sz="3700" dirty="0"/>
              <a:t>     						                                     Palachovo náměstí 1, </a:t>
            </a:r>
            <a:endParaRPr lang="cs-CZ" sz="3700" dirty="0" smtClean="0"/>
          </a:p>
          <a:p>
            <a:pPr>
              <a:buFont typeface="Arial" charset="0"/>
              <a:buNone/>
            </a:pPr>
            <a:r>
              <a:rPr lang="cs-CZ" sz="3700" dirty="0"/>
              <a:t> </a:t>
            </a:r>
            <a:r>
              <a:rPr lang="cs-CZ" sz="3700" dirty="0" smtClean="0"/>
              <a:t>                                                                                                                                                                       </a:t>
            </a:r>
            <a:r>
              <a:rPr lang="cs-CZ" sz="3700" dirty="0" err="1" smtClean="0"/>
              <a:t>P.O.Box</a:t>
            </a:r>
            <a:r>
              <a:rPr lang="cs-CZ" sz="3700" dirty="0" smtClean="0"/>
              <a:t> </a:t>
            </a:r>
            <a:r>
              <a:rPr lang="cs-CZ" sz="3700" dirty="0"/>
              <a:t>51</a:t>
            </a:r>
          </a:p>
          <a:p>
            <a:pPr>
              <a:buFont typeface="Arial" charset="0"/>
              <a:buNone/>
            </a:pPr>
            <a:r>
              <a:rPr lang="cs-CZ" sz="3700" dirty="0"/>
              <a:t>                                                                                                                                      </a:t>
            </a:r>
            <a:r>
              <a:rPr lang="cs-CZ" sz="3700" dirty="0" smtClean="0"/>
              <a:t>                                  </a:t>
            </a:r>
            <a:r>
              <a:rPr lang="cs-CZ" sz="3700" dirty="0"/>
              <a:t>625 00 Brno</a:t>
            </a:r>
          </a:p>
          <a:p>
            <a:pPr>
              <a:buFont typeface="Arial" charset="0"/>
              <a:buNone/>
            </a:pPr>
            <a:r>
              <a:rPr lang="cs-CZ" sz="3700" dirty="0"/>
              <a:t> </a:t>
            </a:r>
          </a:p>
          <a:p>
            <a:pPr>
              <a:buFont typeface="Arial" charset="0"/>
              <a:buNone/>
            </a:pPr>
            <a:r>
              <a:rPr lang="cs-CZ" sz="3700" dirty="0"/>
              <a:t>Č.j.:............		Vyřizuje:…............../tel.:..….…....                    Dne:…....................</a:t>
            </a:r>
          </a:p>
          <a:p>
            <a:pPr>
              <a:buFont typeface="Arial" charset="0"/>
              <a:buNone/>
            </a:pPr>
            <a:r>
              <a:rPr lang="cs-CZ" sz="2800" dirty="0"/>
              <a:t> </a:t>
            </a:r>
          </a:p>
          <a:p>
            <a:pPr>
              <a:buFont typeface="Arial" charset="0"/>
              <a:buNone/>
            </a:pPr>
            <a:r>
              <a:rPr lang="cs-CZ" sz="2800" b="1" dirty="0"/>
              <a:t> </a:t>
            </a:r>
            <a:r>
              <a:rPr lang="cs-CZ" sz="4900" b="1" dirty="0"/>
              <a:t>Skartační návrh na vyřazení dokumentů.</a:t>
            </a:r>
            <a:endParaRPr lang="cs-CZ" sz="4900" dirty="0"/>
          </a:p>
          <a:p>
            <a:pPr>
              <a:buFont typeface="Arial" charset="0"/>
              <a:buNone/>
            </a:pPr>
            <a:r>
              <a:rPr lang="cs-CZ" sz="4900" dirty="0"/>
              <a:t> </a:t>
            </a:r>
          </a:p>
          <a:p>
            <a:pPr>
              <a:buFont typeface="Arial" charset="0"/>
              <a:buNone/>
            </a:pPr>
            <a:r>
              <a:rPr lang="cs-CZ" sz="4900" dirty="0"/>
              <a:t>	Na základě zákona č. 499/2004 Sb., o archivnictví a spisové službě a o změně některých zákonů ve znění pozdějších předpisů, vyhlášky č. </a:t>
            </a:r>
            <a:r>
              <a:rPr lang="cs-CZ" sz="4900" dirty="0" smtClean="0"/>
              <a:t>259/2012 </a:t>
            </a:r>
            <a:r>
              <a:rPr lang="cs-CZ" sz="4900" dirty="0"/>
              <a:t>Sb., o podrobnostech výkonu spisové služby a v souladu s interní směrnicí č. ………………</a:t>
            </a:r>
            <a:r>
              <a:rPr lang="cs-CZ" sz="4900" i="1" dirty="0"/>
              <a:t>(pozn. – uvede se název a číslo interní směrnice, pokud byla organizací vydána)</a:t>
            </a:r>
            <a:r>
              <a:rPr lang="cs-CZ" sz="4900" dirty="0"/>
              <a:t>navrhujeme vyřadit dokumenty uvedené v příloze.</a:t>
            </a:r>
          </a:p>
          <a:p>
            <a:pPr>
              <a:buFont typeface="Arial" charset="0"/>
              <a:buNone/>
            </a:pPr>
            <a:r>
              <a:rPr lang="cs-CZ" sz="4900" dirty="0"/>
              <a:t>	Do skartačního řízení byly zahrnuty dokumenty ........................................ </a:t>
            </a:r>
            <a:r>
              <a:rPr lang="cs-CZ" sz="4900" i="1" dirty="0"/>
              <a:t>(název organizace) </a:t>
            </a:r>
            <a:r>
              <a:rPr lang="cs-CZ" sz="4900" dirty="0"/>
              <a:t>z let .................................. s uplynulou skartační lhůtou, které nejsou nadále provozně potřebné pro další činnost organizace. Dokumenty jsou uloženy ve spisovně............... </a:t>
            </a:r>
            <a:r>
              <a:rPr lang="cs-CZ" sz="4900" i="1" dirty="0"/>
              <a:t>(název organizace a adresa, na které jsou navrhované dokumenty uloženy). </a:t>
            </a:r>
            <a:r>
              <a:rPr lang="cs-CZ" sz="4900" dirty="0"/>
              <a:t>Přiložený seznam dokumentů navržených ke skartaci zahrnuje pouze dokumenty S.</a:t>
            </a:r>
          </a:p>
          <a:p>
            <a:pPr>
              <a:buFont typeface="Arial" charset="0"/>
              <a:buNone/>
            </a:pPr>
            <a:r>
              <a:rPr lang="cs-CZ" sz="4900" dirty="0"/>
              <a:t>	 Žádáme o odborné posouzení navrhovaných dokumentů. </a:t>
            </a:r>
          </a:p>
          <a:p>
            <a:pPr>
              <a:buFont typeface="Arial" charset="0"/>
              <a:buNone/>
            </a:pPr>
            <a:r>
              <a:rPr lang="cs-CZ" dirty="0"/>
              <a:t> </a:t>
            </a:r>
          </a:p>
          <a:p>
            <a:pPr>
              <a:buFont typeface="Arial" charset="0"/>
              <a:buNone/>
            </a:pPr>
            <a:r>
              <a:rPr lang="cs-CZ" dirty="0"/>
              <a:t>	</a:t>
            </a:r>
            <a:r>
              <a:rPr lang="cs-CZ" sz="3700" dirty="0"/>
              <a:t>Přílohy: 2 x seznamy dokumentů (</a:t>
            </a:r>
            <a:r>
              <a:rPr lang="cs-CZ" sz="3700" i="1" dirty="0"/>
              <a:t>uvede se počet listů</a:t>
            </a:r>
            <a:r>
              <a:rPr lang="cs-CZ" sz="3700" i="1" dirty="0" smtClean="0"/>
              <a:t>)</a:t>
            </a:r>
            <a:endParaRPr lang="cs-CZ" sz="3700" dirty="0"/>
          </a:p>
          <a:p>
            <a:pPr>
              <a:buFont typeface="Arial" charset="0"/>
              <a:buNone/>
            </a:pPr>
            <a:r>
              <a:rPr lang="cs-CZ" sz="3700" dirty="0"/>
              <a:t> </a:t>
            </a:r>
          </a:p>
          <a:p>
            <a:pPr>
              <a:buFont typeface="Arial" charset="0"/>
              <a:buNone/>
            </a:pPr>
            <a:r>
              <a:rPr lang="cs-CZ" sz="3700" dirty="0"/>
              <a:t>                                                                                                     ...................................... </a:t>
            </a:r>
            <a:endParaRPr lang="cs-CZ" sz="3700" dirty="0" smtClean="0"/>
          </a:p>
          <a:p>
            <a:pPr>
              <a:buFont typeface="Arial" charset="0"/>
              <a:buNone/>
            </a:pPr>
            <a:r>
              <a:rPr lang="cs-CZ" sz="3700" dirty="0"/>
              <a:t> </a:t>
            </a:r>
            <a:r>
              <a:rPr lang="cs-CZ" sz="3700" dirty="0" smtClean="0"/>
              <a:t>                                                                                     razítko </a:t>
            </a:r>
            <a:r>
              <a:rPr lang="cs-CZ" sz="3700" dirty="0"/>
              <a:t>organizace a podpis statutárního </a:t>
            </a:r>
            <a:r>
              <a:rPr lang="cs-CZ" sz="3700" dirty="0" smtClean="0"/>
              <a:t>zástupce</a:t>
            </a:r>
            <a:endParaRPr lang="cs-CZ" sz="3700" dirty="0"/>
          </a:p>
        </p:txBody>
      </p:sp>
    </p:spTree>
    <p:extLst>
      <p:ext uri="{BB962C8B-B14F-4D97-AF65-F5344CB8AC3E}">
        <p14:creationId xmlns:p14="http://schemas.microsoft.com/office/powerpoint/2010/main" val="385922249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Nadpis 1"/>
          <p:cNvSpPr>
            <a:spLocks noGrp="1"/>
          </p:cNvSpPr>
          <p:nvPr>
            <p:ph type="title" idx="4294967295"/>
          </p:nvPr>
        </p:nvSpPr>
        <p:spPr>
          <a:xfrm>
            <a:off x="20148" y="260648"/>
            <a:ext cx="8229600" cy="1143000"/>
          </a:xfrm>
        </p:spPr>
        <p:txBody>
          <a:bodyPr/>
          <a:lstStyle/>
          <a:p>
            <a:r>
              <a:rPr lang="cs-CZ" sz="1600" dirty="0" smtClean="0">
                <a:solidFill>
                  <a:srgbClr val="FF0000"/>
                </a:solidFill>
              </a:rPr>
              <a:t>Vzor formuláře pro skartační řízení s příkladem vyplnění</a:t>
            </a:r>
          </a:p>
        </p:txBody>
      </p:sp>
      <p:sp>
        <p:nvSpPr>
          <p:cNvPr id="71683" name="Zástupný symbol pro obsah 2"/>
          <p:cNvSpPr>
            <a:spLocks noGrp="1"/>
          </p:cNvSpPr>
          <p:nvPr>
            <p:ph idx="4294967295"/>
          </p:nvPr>
        </p:nvSpPr>
        <p:spPr>
          <a:xfrm>
            <a:off x="0" y="1600200"/>
            <a:ext cx="8229600" cy="4525963"/>
          </a:xfrm>
        </p:spPr>
        <p:txBody>
          <a:bodyPr/>
          <a:lstStyle/>
          <a:p>
            <a:pPr>
              <a:buFont typeface="Arial" charset="0"/>
              <a:buNone/>
            </a:pPr>
            <a:endParaRPr lang="cs-CZ" sz="1600" dirty="0" smtClean="0"/>
          </a:p>
          <a:p>
            <a:pPr>
              <a:buFont typeface="Arial" charset="0"/>
              <a:buNone/>
            </a:pPr>
            <a:endParaRPr lang="cs-CZ" sz="1200" dirty="0" smtClean="0"/>
          </a:p>
          <a:p>
            <a:pPr>
              <a:buFont typeface="Arial" charset="0"/>
              <a:buNone/>
            </a:pPr>
            <a:endParaRPr lang="cs-CZ" sz="1200" dirty="0" smtClean="0"/>
          </a:p>
        </p:txBody>
      </p:sp>
      <p:graphicFrame>
        <p:nvGraphicFramePr>
          <p:cNvPr id="11" name="Tabulka 10"/>
          <p:cNvGraphicFramePr>
            <a:graphicFrameLocks noGrp="1"/>
          </p:cNvGraphicFramePr>
          <p:nvPr>
            <p:extLst>
              <p:ext uri="{D42A27DB-BD31-4B8C-83A1-F6EECF244321}">
                <p14:modId xmlns:p14="http://schemas.microsoft.com/office/powerpoint/2010/main" val="3905625711"/>
              </p:ext>
            </p:extLst>
          </p:nvPr>
        </p:nvGraphicFramePr>
        <p:xfrm>
          <a:off x="900113" y="1916832"/>
          <a:ext cx="7056437" cy="1972543"/>
        </p:xfrm>
        <a:graphic>
          <a:graphicData uri="http://schemas.openxmlformats.org/drawingml/2006/table">
            <a:tbl>
              <a:tblPr firstRow="1" bandRow="1">
                <a:tableStyleId>{5940675A-B579-460E-94D1-54222C63F5DA}</a:tableStyleId>
              </a:tblPr>
              <a:tblGrid>
                <a:gridCol w="936058"/>
                <a:gridCol w="1455864"/>
                <a:gridCol w="1280305"/>
                <a:gridCol w="1080067"/>
                <a:gridCol w="1080067"/>
                <a:gridCol w="1224076"/>
              </a:tblGrid>
              <a:tr h="773463">
                <a:tc>
                  <a:txBody>
                    <a:bodyPr/>
                    <a:lstStyle/>
                    <a:p>
                      <a:pPr algn="ctr">
                        <a:lnSpc>
                          <a:spcPct val="90000"/>
                        </a:lnSpc>
                        <a:spcAft>
                          <a:spcPts val="600"/>
                        </a:spcAft>
                      </a:pPr>
                      <a:r>
                        <a:rPr lang="cs-CZ" sz="1400" b="1" i="0" kern="50" dirty="0">
                          <a:latin typeface="Times New Roman"/>
                          <a:ea typeface="DejaVu Sans"/>
                          <a:cs typeface="Times New Roman"/>
                        </a:rPr>
                        <a:t>Pořad.</a:t>
                      </a:r>
                      <a:endParaRPr lang="cs-CZ" sz="1400" i="0" kern="50" dirty="0">
                        <a:latin typeface="DejaVu Sans"/>
                        <a:ea typeface="DejaVu Sans"/>
                        <a:cs typeface="Times New Roman"/>
                      </a:endParaRPr>
                    </a:p>
                    <a:p>
                      <a:pPr algn="ctr">
                        <a:lnSpc>
                          <a:spcPct val="90000"/>
                        </a:lnSpc>
                        <a:spcAft>
                          <a:spcPts val="600"/>
                        </a:spcAft>
                      </a:pPr>
                      <a:r>
                        <a:rPr lang="cs-CZ" sz="1400" b="1" i="0" kern="50" dirty="0" smtClean="0">
                          <a:latin typeface="Times New Roman"/>
                          <a:ea typeface="DejaVu Sans"/>
                          <a:cs typeface="Times New Roman"/>
                        </a:rPr>
                        <a:t>číslo</a:t>
                      </a:r>
                      <a:endParaRPr lang="cs-CZ" sz="1400" i="0" kern="50" dirty="0">
                        <a:latin typeface="DejaVu Sans"/>
                        <a:ea typeface="DejaVu Sans"/>
                        <a:cs typeface="Times New Roman"/>
                      </a:endParaRPr>
                    </a:p>
                  </a:txBody>
                  <a:tcPr marL="71117" marR="71117" marT="0" marB="0"/>
                </a:tc>
                <a:tc>
                  <a:txBody>
                    <a:bodyPr/>
                    <a:lstStyle/>
                    <a:p>
                      <a:pPr algn="ctr">
                        <a:lnSpc>
                          <a:spcPct val="90000"/>
                        </a:lnSpc>
                        <a:spcAft>
                          <a:spcPts val="600"/>
                        </a:spcAft>
                      </a:pPr>
                      <a:r>
                        <a:rPr lang="cs-CZ" sz="1400" b="1" i="0" kern="50" dirty="0">
                          <a:latin typeface="Times New Roman"/>
                          <a:ea typeface="DejaVu Sans"/>
                          <a:cs typeface="Times New Roman"/>
                        </a:rPr>
                        <a:t>Spisový</a:t>
                      </a:r>
                      <a:endParaRPr lang="cs-CZ" sz="1000" i="0" kern="50" dirty="0">
                        <a:latin typeface="DejaVu Sans"/>
                        <a:ea typeface="DejaVu Sans"/>
                        <a:cs typeface="Times New Roman"/>
                      </a:endParaRPr>
                    </a:p>
                    <a:p>
                      <a:pPr algn="ctr">
                        <a:lnSpc>
                          <a:spcPct val="90000"/>
                        </a:lnSpc>
                        <a:spcAft>
                          <a:spcPts val="600"/>
                        </a:spcAft>
                      </a:pPr>
                      <a:r>
                        <a:rPr lang="cs-CZ" sz="1400" b="1" i="0" kern="50" dirty="0">
                          <a:latin typeface="Times New Roman"/>
                          <a:ea typeface="DejaVu Sans"/>
                          <a:cs typeface="Times New Roman"/>
                        </a:rPr>
                        <a:t>znak</a:t>
                      </a:r>
                      <a:endParaRPr lang="cs-CZ" sz="1000" i="0" kern="50" dirty="0">
                        <a:latin typeface="DejaVu Sans"/>
                        <a:ea typeface="DejaVu Sans"/>
                        <a:cs typeface="Times New Roman"/>
                      </a:endParaRPr>
                    </a:p>
                    <a:p>
                      <a:pPr algn="ctr">
                        <a:lnSpc>
                          <a:spcPct val="90000"/>
                        </a:lnSpc>
                        <a:spcAft>
                          <a:spcPts val="600"/>
                        </a:spcAft>
                      </a:pPr>
                      <a:r>
                        <a:rPr lang="cs-CZ" sz="1200" b="0" i="0" kern="50" dirty="0">
                          <a:latin typeface="Times New Roman"/>
                          <a:ea typeface="DejaVu Sans"/>
                          <a:cs typeface="Times New Roman"/>
                        </a:rPr>
                        <a:t>(pokud je zaveden)</a:t>
                      </a:r>
                      <a:endParaRPr lang="cs-CZ" sz="1200" b="0" i="0" kern="50" dirty="0">
                        <a:latin typeface="DejaVu Sans"/>
                        <a:ea typeface="DejaVu Sans"/>
                        <a:cs typeface="Times New Roman"/>
                      </a:endParaRPr>
                    </a:p>
                  </a:txBody>
                  <a:tcPr marL="71117" marR="71117" marT="0" marB="0"/>
                </a:tc>
                <a:tc>
                  <a:txBody>
                    <a:bodyPr/>
                    <a:lstStyle/>
                    <a:p>
                      <a:pPr algn="ctr">
                        <a:lnSpc>
                          <a:spcPct val="90000"/>
                        </a:lnSpc>
                        <a:spcAft>
                          <a:spcPts val="600"/>
                        </a:spcAft>
                      </a:pPr>
                      <a:r>
                        <a:rPr lang="cs-CZ" sz="1400" b="1" i="0" kern="50" dirty="0">
                          <a:latin typeface="Times New Roman"/>
                          <a:ea typeface="DejaVu Sans"/>
                          <a:cs typeface="Times New Roman"/>
                        </a:rPr>
                        <a:t>Název dokumentů</a:t>
                      </a:r>
                      <a:endParaRPr lang="cs-CZ" sz="1000" i="0" kern="50" dirty="0">
                        <a:latin typeface="DejaVu Sans"/>
                        <a:ea typeface="DejaVu Sans"/>
                        <a:cs typeface="Times New Roman"/>
                      </a:endParaRPr>
                    </a:p>
                  </a:txBody>
                  <a:tcPr marL="71117" marR="71117" marT="0" marB="0"/>
                </a:tc>
                <a:tc>
                  <a:txBody>
                    <a:bodyPr/>
                    <a:lstStyle/>
                    <a:p>
                      <a:pPr algn="ctr">
                        <a:lnSpc>
                          <a:spcPct val="90000"/>
                        </a:lnSpc>
                        <a:spcAft>
                          <a:spcPts val="600"/>
                        </a:spcAft>
                      </a:pPr>
                      <a:r>
                        <a:rPr lang="cs-CZ" sz="1400" b="1" i="0" kern="50" dirty="0">
                          <a:latin typeface="Times New Roman"/>
                          <a:ea typeface="DejaVu Sans"/>
                          <a:cs typeface="Times New Roman"/>
                        </a:rPr>
                        <a:t>Roky vzniku</a:t>
                      </a:r>
                      <a:endParaRPr lang="cs-CZ" sz="1000" i="0" kern="50" dirty="0">
                        <a:latin typeface="DejaVu Sans"/>
                        <a:ea typeface="DejaVu Sans"/>
                        <a:cs typeface="Times New Roman"/>
                      </a:endParaRPr>
                    </a:p>
                  </a:txBody>
                  <a:tcPr marL="71117" marR="71117" marT="0" marB="0"/>
                </a:tc>
                <a:tc>
                  <a:txBody>
                    <a:bodyPr/>
                    <a:lstStyle/>
                    <a:p>
                      <a:pPr algn="ctr">
                        <a:lnSpc>
                          <a:spcPct val="90000"/>
                        </a:lnSpc>
                        <a:spcAft>
                          <a:spcPts val="600"/>
                        </a:spcAft>
                      </a:pPr>
                      <a:r>
                        <a:rPr lang="cs-CZ" sz="1400" b="1" i="0" kern="50" dirty="0">
                          <a:latin typeface="Times New Roman"/>
                          <a:ea typeface="DejaVu Sans"/>
                          <a:cs typeface="Times New Roman"/>
                        </a:rPr>
                        <a:t>Skartační</a:t>
                      </a:r>
                      <a:endParaRPr lang="cs-CZ" sz="1000" i="0" kern="50" dirty="0">
                        <a:latin typeface="DejaVu Sans"/>
                        <a:ea typeface="DejaVu Sans"/>
                        <a:cs typeface="Times New Roman"/>
                      </a:endParaRPr>
                    </a:p>
                    <a:p>
                      <a:pPr algn="ctr">
                        <a:lnSpc>
                          <a:spcPct val="90000"/>
                        </a:lnSpc>
                        <a:spcAft>
                          <a:spcPts val="600"/>
                        </a:spcAft>
                      </a:pPr>
                      <a:r>
                        <a:rPr lang="cs-CZ" sz="1400" b="1" i="0" kern="50" dirty="0">
                          <a:latin typeface="Times New Roman"/>
                          <a:ea typeface="DejaVu Sans"/>
                          <a:cs typeface="Times New Roman"/>
                        </a:rPr>
                        <a:t>znak </a:t>
                      </a:r>
                      <a:endParaRPr lang="cs-CZ" sz="1000" i="0" kern="50" dirty="0">
                        <a:latin typeface="DejaVu Sans"/>
                        <a:ea typeface="DejaVu Sans"/>
                        <a:cs typeface="Times New Roman"/>
                      </a:endParaRPr>
                    </a:p>
                  </a:txBody>
                  <a:tcPr marL="71117" marR="71117" marT="0" marB="0"/>
                </a:tc>
                <a:tc>
                  <a:txBody>
                    <a:bodyPr/>
                    <a:lstStyle/>
                    <a:p>
                      <a:pPr algn="ctr">
                        <a:lnSpc>
                          <a:spcPct val="90000"/>
                        </a:lnSpc>
                        <a:spcAft>
                          <a:spcPts val="600"/>
                        </a:spcAft>
                      </a:pPr>
                      <a:r>
                        <a:rPr lang="cs-CZ" sz="1400" b="1" i="0" kern="50" dirty="0">
                          <a:latin typeface="Times New Roman"/>
                          <a:ea typeface="DejaVu Sans"/>
                          <a:cs typeface="Times New Roman"/>
                        </a:rPr>
                        <a:t>Množství</a:t>
                      </a:r>
                      <a:endParaRPr lang="cs-CZ" sz="1000" i="0" kern="50" dirty="0">
                        <a:latin typeface="DejaVu Sans"/>
                        <a:ea typeface="DejaVu Sans"/>
                        <a:cs typeface="Times New Roman"/>
                      </a:endParaRPr>
                    </a:p>
                  </a:txBody>
                  <a:tcPr marL="71117" marR="71117" marT="0" marB="0"/>
                </a:tc>
              </a:tr>
              <a:tr h="457276">
                <a:tc>
                  <a:txBody>
                    <a:bodyPr/>
                    <a:lstStyle/>
                    <a:p>
                      <a:r>
                        <a:rPr lang="cs-CZ" sz="1200" dirty="0" smtClean="0"/>
                        <a:t>1</a:t>
                      </a:r>
                      <a:endParaRPr lang="cs-CZ" sz="1200" dirty="0"/>
                    </a:p>
                  </a:txBody>
                  <a:tcPr marL="91436" marR="91436" marT="45728" marB="45728"/>
                </a:tc>
                <a:tc>
                  <a:txBody>
                    <a:bodyPr/>
                    <a:lstStyle/>
                    <a:p>
                      <a:r>
                        <a:rPr lang="cs-CZ" sz="1200" dirty="0" smtClean="0"/>
                        <a:t>04.5.1</a:t>
                      </a:r>
                      <a:endParaRPr lang="cs-CZ" sz="1200" dirty="0"/>
                    </a:p>
                  </a:txBody>
                  <a:tcPr marL="91436" marR="91436" marT="45728" marB="45728"/>
                </a:tc>
                <a:tc>
                  <a:txBody>
                    <a:bodyPr/>
                    <a:lstStyle/>
                    <a:p>
                      <a:r>
                        <a:rPr lang="cs-CZ" sz="1200" dirty="0" smtClean="0"/>
                        <a:t>Faktury</a:t>
                      </a:r>
                      <a:r>
                        <a:rPr lang="cs-CZ" sz="1200" baseline="0" dirty="0" smtClean="0"/>
                        <a:t> vydané</a:t>
                      </a:r>
                      <a:endParaRPr lang="cs-CZ" sz="1200" dirty="0"/>
                    </a:p>
                  </a:txBody>
                  <a:tcPr marL="91436" marR="91436" marT="45728" marB="45728"/>
                </a:tc>
                <a:tc>
                  <a:txBody>
                    <a:bodyPr/>
                    <a:lstStyle/>
                    <a:p>
                      <a:r>
                        <a:rPr lang="cs-CZ" sz="1200" dirty="0" smtClean="0"/>
                        <a:t>1999</a:t>
                      </a:r>
                      <a:endParaRPr lang="cs-CZ" sz="1200" dirty="0"/>
                    </a:p>
                  </a:txBody>
                  <a:tcPr marL="91436" marR="91436" marT="45728" marB="45728"/>
                </a:tc>
                <a:tc>
                  <a:txBody>
                    <a:bodyPr/>
                    <a:lstStyle/>
                    <a:p>
                      <a:r>
                        <a:rPr lang="cs-CZ" sz="1200" dirty="0" smtClean="0"/>
                        <a:t>S 10</a:t>
                      </a:r>
                      <a:endParaRPr lang="cs-CZ" sz="1200" dirty="0"/>
                    </a:p>
                  </a:txBody>
                  <a:tcPr marL="91436" marR="91436" marT="45728" marB="45728"/>
                </a:tc>
                <a:tc>
                  <a:txBody>
                    <a:bodyPr/>
                    <a:lstStyle/>
                    <a:p>
                      <a:r>
                        <a:rPr lang="cs-CZ" sz="1200" dirty="0" smtClean="0"/>
                        <a:t>5 pořadačů</a:t>
                      </a:r>
                    </a:p>
                    <a:p>
                      <a:endParaRPr lang="cs-CZ" sz="1200" dirty="0" smtClean="0"/>
                    </a:p>
                  </a:txBody>
                  <a:tcPr marL="91436" marR="91436" marT="45728" marB="45728"/>
                </a:tc>
              </a:tr>
              <a:tr h="370902">
                <a:tc>
                  <a:txBody>
                    <a:bodyPr/>
                    <a:lstStyle/>
                    <a:p>
                      <a:r>
                        <a:rPr lang="cs-CZ" sz="1200" dirty="0" smtClean="0"/>
                        <a:t>2</a:t>
                      </a:r>
                      <a:endParaRPr lang="cs-CZ" sz="1200" dirty="0"/>
                    </a:p>
                  </a:txBody>
                  <a:tcPr marL="91436" marR="91436" marT="45728" marB="45728"/>
                </a:tc>
                <a:tc>
                  <a:txBody>
                    <a:bodyPr/>
                    <a:lstStyle/>
                    <a:p>
                      <a:r>
                        <a:rPr lang="cs-CZ" sz="1200" dirty="0" smtClean="0"/>
                        <a:t>05.7.2</a:t>
                      </a:r>
                      <a:endParaRPr lang="cs-CZ" sz="1200" dirty="0"/>
                    </a:p>
                  </a:txBody>
                  <a:tcPr marL="91436" marR="91436" marT="45728" marB="45728"/>
                </a:tc>
                <a:tc>
                  <a:txBody>
                    <a:bodyPr/>
                    <a:lstStyle/>
                    <a:p>
                      <a:r>
                        <a:rPr lang="cs-CZ" sz="1200" dirty="0" smtClean="0"/>
                        <a:t>Bankovní výpisy</a:t>
                      </a:r>
                      <a:endParaRPr lang="cs-CZ" sz="1200" dirty="0"/>
                    </a:p>
                  </a:txBody>
                  <a:tcPr marL="91436" marR="91436" marT="45728" marB="45728"/>
                </a:tc>
                <a:tc>
                  <a:txBody>
                    <a:bodyPr/>
                    <a:lstStyle/>
                    <a:p>
                      <a:r>
                        <a:rPr lang="cs-CZ" sz="1200" dirty="0" smtClean="0"/>
                        <a:t>2004</a:t>
                      </a:r>
                      <a:endParaRPr lang="cs-CZ" sz="1200" dirty="0"/>
                    </a:p>
                  </a:txBody>
                  <a:tcPr marL="91436" marR="91436" marT="45728" marB="45728"/>
                </a:tc>
                <a:tc>
                  <a:txBody>
                    <a:bodyPr/>
                    <a:lstStyle/>
                    <a:p>
                      <a:r>
                        <a:rPr lang="cs-CZ" sz="1200" dirty="0" smtClean="0"/>
                        <a:t>S5</a:t>
                      </a:r>
                      <a:endParaRPr lang="cs-CZ" sz="1200" dirty="0"/>
                    </a:p>
                  </a:txBody>
                  <a:tcPr marL="91436" marR="91436" marT="45728" marB="45728"/>
                </a:tc>
                <a:tc>
                  <a:txBody>
                    <a:bodyPr/>
                    <a:lstStyle/>
                    <a:p>
                      <a:r>
                        <a:rPr lang="cs-CZ" sz="1200" dirty="0" smtClean="0"/>
                        <a:t>2 balíky</a:t>
                      </a:r>
                    </a:p>
                  </a:txBody>
                  <a:tcPr marL="91436" marR="91436" marT="45728" marB="45728"/>
                </a:tc>
              </a:tr>
              <a:tr h="370902">
                <a:tc>
                  <a:txBody>
                    <a:bodyPr/>
                    <a:lstStyle/>
                    <a:p>
                      <a:r>
                        <a:rPr lang="cs-CZ" sz="1200" dirty="0" smtClean="0"/>
                        <a:t>3</a:t>
                      </a:r>
                      <a:endParaRPr lang="cs-CZ" sz="1200" dirty="0"/>
                    </a:p>
                  </a:txBody>
                  <a:tcPr marL="91436" marR="91436" marT="45728" marB="45728"/>
                </a:tc>
                <a:tc>
                  <a:txBody>
                    <a:bodyPr/>
                    <a:lstStyle/>
                    <a:p>
                      <a:r>
                        <a:rPr lang="cs-CZ" sz="1200" dirty="0" smtClean="0"/>
                        <a:t>072.1</a:t>
                      </a:r>
                      <a:endParaRPr lang="cs-CZ" sz="1200" dirty="0"/>
                    </a:p>
                  </a:txBody>
                  <a:tcPr marL="91436" marR="91436" marT="45728" marB="45728"/>
                </a:tc>
                <a:tc>
                  <a:txBody>
                    <a:bodyPr/>
                    <a:lstStyle/>
                    <a:p>
                      <a:r>
                        <a:rPr lang="cs-CZ" sz="1200" dirty="0" smtClean="0"/>
                        <a:t>Objednávky</a:t>
                      </a:r>
                      <a:endParaRPr lang="cs-CZ" sz="1200" dirty="0"/>
                    </a:p>
                  </a:txBody>
                  <a:tcPr marL="91436" marR="91436" marT="45728" marB="45728"/>
                </a:tc>
                <a:tc>
                  <a:txBody>
                    <a:bodyPr/>
                    <a:lstStyle/>
                    <a:p>
                      <a:r>
                        <a:rPr lang="cs-CZ" sz="1200" dirty="0" smtClean="0"/>
                        <a:t>2006</a:t>
                      </a:r>
                      <a:endParaRPr lang="cs-CZ" sz="1200" dirty="0"/>
                    </a:p>
                  </a:txBody>
                  <a:tcPr marL="91436" marR="91436" marT="45728" marB="45728"/>
                </a:tc>
                <a:tc>
                  <a:txBody>
                    <a:bodyPr/>
                    <a:lstStyle/>
                    <a:p>
                      <a:r>
                        <a:rPr lang="cs-CZ" sz="1200" dirty="0" smtClean="0"/>
                        <a:t>S3</a:t>
                      </a:r>
                      <a:endParaRPr lang="cs-CZ" sz="1200" dirty="0"/>
                    </a:p>
                  </a:txBody>
                  <a:tcPr marL="91436" marR="91436" marT="45728" marB="45728"/>
                </a:tc>
                <a:tc>
                  <a:txBody>
                    <a:bodyPr/>
                    <a:lstStyle/>
                    <a:p>
                      <a:r>
                        <a:rPr lang="cs-CZ" sz="1200" dirty="0" smtClean="0"/>
                        <a:t>4 kartony</a:t>
                      </a:r>
                    </a:p>
                  </a:txBody>
                  <a:tcPr marL="91436" marR="91436" marT="45728" marB="45728"/>
                </a:tc>
              </a:tr>
            </a:tbl>
          </a:graphicData>
        </a:graphic>
      </p:graphicFrame>
    </p:spTree>
    <p:extLst>
      <p:ext uri="{BB962C8B-B14F-4D97-AF65-F5344CB8AC3E}">
        <p14:creationId xmlns:p14="http://schemas.microsoft.com/office/powerpoint/2010/main" val="344221993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Nadpis 1"/>
          <p:cNvSpPr>
            <a:spLocks noGrp="1"/>
          </p:cNvSpPr>
          <p:nvPr>
            <p:ph type="title" idx="4294967295"/>
          </p:nvPr>
        </p:nvSpPr>
        <p:spPr>
          <a:xfrm>
            <a:off x="0" y="274638"/>
            <a:ext cx="8229600" cy="1143000"/>
          </a:xfrm>
        </p:spPr>
        <p:txBody>
          <a:bodyPr>
            <a:normAutofit/>
          </a:bodyPr>
          <a:lstStyle/>
          <a:p>
            <a:r>
              <a:rPr lang="cs-CZ" sz="1600" dirty="0" smtClean="0">
                <a:solidFill>
                  <a:srgbClr val="FF0000"/>
                </a:solidFill>
              </a:rPr>
              <a:t>Vzor žádosti o provedení výběru archiválií ve skartačním řízení, tvoří-li přílohu žádosti jak dokumenty skartačního znaku S, tak dokumenty skartačního znaku A, popř. dokumenty skartačního znaku V </a:t>
            </a:r>
            <a:r>
              <a:rPr lang="cs-CZ" sz="1600" dirty="0" smtClean="0"/>
              <a:t/>
            </a:r>
            <a:br>
              <a:rPr lang="cs-CZ" sz="1600" dirty="0" smtClean="0"/>
            </a:br>
            <a:endParaRPr lang="cs-CZ" sz="1600" dirty="0" smtClean="0">
              <a:solidFill>
                <a:srgbClr val="FF0000"/>
              </a:solidFill>
            </a:endParaRPr>
          </a:p>
        </p:txBody>
      </p:sp>
      <p:sp>
        <p:nvSpPr>
          <p:cNvPr id="3" name="Zástupný symbol pro obsah 2"/>
          <p:cNvSpPr>
            <a:spLocks noGrp="1"/>
          </p:cNvSpPr>
          <p:nvPr>
            <p:ph idx="4294967295"/>
          </p:nvPr>
        </p:nvSpPr>
        <p:spPr>
          <a:xfrm>
            <a:off x="0" y="1196752"/>
            <a:ext cx="8229600" cy="4929411"/>
          </a:xfrm>
        </p:spPr>
        <p:txBody>
          <a:bodyPr>
            <a:normAutofit fontScale="92500" lnSpcReduction="20000"/>
          </a:bodyPr>
          <a:lstStyle/>
          <a:p>
            <a:pPr>
              <a:buFont typeface="Arial" charset="0"/>
              <a:buNone/>
              <a:defRPr/>
            </a:pPr>
            <a:r>
              <a:rPr lang="cs-CZ" sz="1300" dirty="0" smtClean="0"/>
              <a:t>                                                                                                                                                   Adresa archivu: Moravský zemský archiv v Brně</a:t>
            </a:r>
          </a:p>
          <a:p>
            <a:pPr>
              <a:buFont typeface="Arial" charset="0"/>
              <a:buNone/>
              <a:defRPr/>
            </a:pPr>
            <a:r>
              <a:rPr lang="cs-CZ" sz="1300" dirty="0" smtClean="0"/>
              <a:t>                                                                                                                                                                                </a:t>
            </a:r>
            <a:r>
              <a:rPr lang="cs-CZ" sz="1300" dirty="0" err="1" smtClean="0"/>
              <a:t>Palachovo</a:t>
            </a:r>
            <a:r>
              <a:rPr lang="cs-CZ" sz="1300" dirty="0" smtClean="0"/>
              <a:t> náměstí 1</a:t>
            </a:r>
          </a:p>
          <a:p>
            <a:pPr>
              <a:buFont typeface="Arial" charset="0"/>
              <a:buNone/>
              <a:defRPr/>
            </a:pPr>
            <a:r>
              <a:rPr lang="cs-CZ" sz="1300" dirty="0" smtClean="0"/>
              <a:t>                                                                                                                                                                                 </a:t>
            </a:r>
            <a:r>
              <a:rPr lang="cs-CZ" sz="1300" dirty="0" err="1" smtClean="0"/>
              <a:t>P.O.Box</a:t>
            </a:r>
            <a:r>
              <a:rPr lang="cs-CZ" sz="1300" dirty="0" smtClean="0"/>
              <a:t> 51</a:t>
            </a:r>
          </a:p>
          <a:p>
            <a:pPr>
              <a:buFont typeface="Arial" charset="0"/>
              <a:buNone/>
              <a:defRPr/>
            </a:pPr>
            <a:r>
              <a:rPr lang="cs-CZ" sz="1300" dirty="0" smtClean="0"/>
              <a:t>                                                                                                                                                                                 625 00 Brno</a:t>
            </a:r>
          </a:p>
          <a:p>
            <a:pPr>
              <a:buFont typeface="Arial" charset="0"/>
              <a:buNone/>
              <a:defRPr/>
            </a:pPr>
            <a:r>
              <a:rPr lang="cs-CZ" sz="1300" b="1" dirty="0" smtClean="0"/>
              <a:t> </a:t>
            </a:r>
            <a:endParaRPr lang="cs-CZ" sz="1300" dirty="0" smtClean="0"/>
          </a:p>
          <a:p>
            <a:pPr>
              <a:buFont typeface="Arial" charset="0"/>
              <a:buNone/>
              <a:defRPr/>
            </a:pPr>
            <a:r>
              <a:rPr lang="cs-CZ" sz="1300" dirty="0" smtClean="0"/>
              <a:t> </a:t>
            </a:r>
            <a:r>
              <a:rPr lang="cs-CZ" sz="1300" dirty="0" err="1" smtClean="0"/>
              <a:t>Č.j</a:t>
            </a:r>
            <a:r>
              <a:rPr lang="cs-CZ" sz="1300" dirty="0" smtClean="0"/>
              <a:t>.: ..............		Vyřizuje: …............../tel.: ..…..…....		Dne: ...............</a:t>
            </a:r>
          </a:p>
          <a:p>
            <a:pPr>
              <a:buFont typeface="Arial" charset="0"/>
              <a:buNone/>
              <a:defRPr/>
            </a:pPr>
            <a:endParaRPr lang="cs-CZ" sz="1050" dirty="0" smtClean="0"/>
          </a:p>
          <a:p>
            <a:pPr>
              <a:buFont typeface="Arial" charset="0"/>
              <a:buNone/>
              <a:defRPr/>
            </a:pPr>
            <a:r>
              <a:rPr lang="cs-CZ" sz="1050" b="1" dirty="0" smtClean="0"/>
              <a:t> 	</a:t>
            </a:r>
            <a:r>
              <a:rPr lang="cs-CZ" sz="1700" b="1" dirty="0" smtClean="0"/>
              <a:t>Skartační návrh na vyřazení dokumentů</a:t>
            </a:r>
            <a:endParaRPr lang="cs-CZ" sz="1700" dirty="0" smtClean="0"/>
          </a:p>
          <a:p>
            <a:pPr>
              <a:buFont typeface="Arial" charset="0"/>
              <a:buNone/>
              <a:defRPr/>
            </a:pPr>
            <a:r>
              <a:rPr lang="cs-CZ" sz="1700" dirty="0" smtClean="0"/>
              <a:t>	Na základě zákona č. 499/2004 Sb., o archivnictví a spisové službě a o změně některých zákonů ve znění pozdějších předpisů, vyhlášky č.  259/2012 Sb., o podrobnostech výkonu spisové služby a v souladu s interní směrnicí  č. ……… </a:t>
            </a:r>
            <a:r>
              <a:rPr lang="cs-CZ" sz="1700" i="1" dirty="0" smtClean="0"/>
              <a:t>(pozn. – uvede se název a číslo interní směrnice, pokud byla organizací vydána) </a:t>
            </a:r>
            <a:r>
              <a:rPr lang="cs-CZ" sz="1700" dirty="0" smtClean="0"/>
              <a:t>navrhujeme vyřadit dokumenty uvedené v příloze.  </a:t>
            </a:r>
          </a:p>
          <a:p>
            <a:pPr>
              <a:buFont typeface="Arial" charset="0"/>
              <a:buNone/>
              <a:defRPr/>
            </a:pPr>
            <a:r>
              <a:rPr lang="cs-CZ" sz="1700" dirty="0" smtClean="0"/>
              <a:t>	Do skartačního řízení byly zahrnuty dokumenty ........................................ </a:t>
            </a:r>
            <a:r>
              <a:rPr lang="cs-CZ" sz="1700" i="1" dirty="0" smtClean="0"/>
              <a:t>(název organizace) </a:t>
            </a:r>
            <a:r>
              <a:rPr lang="cs-CZ" sz="1700" dirty="0" smtClean="0"/>
              <a:t>z let .................................. s uplynulou skartační lhůtou, které nejsou nadále provozně potřebné pro další činnost organizace. Dokumenty jsou uloženy ve spisovně............... </a:t>
            </a:r>
            <a:r>
              <a:rPr lang="cs-CZ" sz="1700" i="1" dirty="0" smtClean="0"/>
              <a:t>(název organizace a adresa, na které jsou navrhované dokumenty uloženy). </a:t>
            </a:r>
            <a:r>
              <a:rPr lang="cs-CZ" sz="1700" dirty="0" smtClean="0"/>
              <a:t>Přiložený seznam dokumentů navržených ke skartaci zahrnuje jak dokumenty S, tak i dokumenty A, u dokumentů V byl proveden předběžný výběr.</a:t>
            </a:r>
          </a:p>
          <a:p>
            <a:pPr>
              <a:buFont typeface="Arial" charset="0"/>
              <a:buNone/>
              <a:defRPr/>
            </a:pPr>
            <a:r>
              <a:rPr lang="cs-CZ" sz="1700" dirty="0" smtClean="0"/>
              <a:t>	Žádáme o odborné posouzení navrhovaných dokumentů.  </a:t>
            </a:r>
          </a:p>
          <a:p>
            <a:pPr>
              <a:buFont typeface="Arial" charset="0"/>
              <a:buNone/>
              <a:defRPr/>
            </a:pPr>
            <a:endParaRPr lang="cs-CZ" sz="1200" dirty="0" smtClean="0"/>
          </a:p>
          <a:p>
            <a:pPr>
              <a:buFont typeface="Arial" charset="0"/>
              <a:buNone/>
              <a:defRPr/>
            </a:pPr>
            <a:endParaRPr lang="cs-CZ" sz="1200" dirty="0" smtClean="0"/>
          </a:p>
          <a:p>
            <a:pPr>
              <a:buFont typeface="Arial" charset="0"/>
              <a:buNone/>
              <a:defRPr/>
            </a:pPr>
            <a:r>
              <a:rPr lang="cs-CZ" sz="1200" dirty="0" smtClean="0"/>
              <a:t>	</a:t>
            </a:r>
            <a:r>
              <a:rPr lang="cs-CZ" sz="1300" dirty="0" smtClean="0"/>
              <a:t>                                                                                          ......................................</a:t>
            </a:r>
          </a:p>
          <a:p>
            <a:pPr>
              <a:buFont typeface="Arial" charset="0"/>
              <a:buNone/>
              <a:defRPr/>
            </a:pPr>
            <a:r>
              <a:rPr lang="cs-CZ" sz="1300" dirty="0"/>
              <a:t> </a:t>
            </a:r>
            <a:r>
              <a:rPr lang="cs-CZ" sz="1300" dirty="0" smtClean="0"/>
              <a:t>                                                                                     razítko organizace a podpis statutárního zástupce</a:t>
            </a:r>
            <a:endParaRPr lang="cs-CZ" sz="1300" dirty="0"/>
          </a:p>
        </p:txBody>
      </p:sp>
    </p:spTree>
    <p:extLst>
      <p:ext uri="{BB962C8B-B14F-4D97-AF65-F5344CB8AC3E}">
        <p14:creationId xmlns:p14="http://schemas.microsoft.com/office/powerpoint/2010/main" val="121810348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Nadpis 1"/>
          <p:cNvSpPr>
            <a:spLocks noGrp="1"/>
          </p:cNvSpPr>
          <p:nvPr>
            <p:ph type="title"/>
          </p:nvPr>
        </p:nvSpPr>
        <p:spPr>
          <a:xfrm>
            <a:off x="457200" y="274638"/>
            <a:ext cx="8229600" cy="850900"/>
          </a:xfrm>
        </p:spPr>
        <p:txBody>
          <a:bodyPr/>
          <a:lstStyle/>
          <a:p>
            <a:r>
              <a:rPr lang="cs-CZ" sz="1600" smtClean="0">
                <a:solidFill>
                  <a:srgbClr val="FF0000"/>
                </a:solidFill>
              </a:rPr>
              <a:t>Vzor formuláře pro skartační řízení s příkladem vyplnění</a:t>
            </a:r>
            <a:br>
              <a:rPr lang="cs-CZ" sz="1600" smtClean="0">
                <a:solidFill>
                  <a:srgbClr val="FF0000"/>
                </a:solidFill>
              </a:rPr>
            </a:br>
            <a:r>
              <a:rPr lang="cs-CZ" sz="1600" i="1" smtClean="0"/>
              <a:t>(dokumenty rozdílného skartačního znaku musí být vždy uvedeny na samostatné příloze)</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692387549"/>
              </p:ext>
            </p:extLst>
          </p:nvPr>
        </p:nvGraphicFramePr>
        <p:xfrm>
          <a:off x="457200" y="1600200"/>
          <a:ext cx="8229600" cy="1812930"/>
        </p:xfrm>
        <a:graphic>
          <a:graphicData uri="http://schemas.openxmlformats.org/drawingml/2006/table">
            <a:tbl>
              <a:tblPr firstRow="1" bandRow="1">
                <a:tableStyleId>{5940675A-B579-460E-94D1-54222C63F5DA}</a:tableStyleId>
              </a:tblPr>
              <a:tblGrid>
                <a:gridCol w="1371600"/>
                <a:gridCol w="1371600"/>
                <a:gridCol w="1371600"/>
                <a:gridCol w="1371600"/>
                <a:gridCol w="1371600"/>
                <a:gridCol w="1371600"/>
              </a:tblGrid>
              <a:tr h="701035">
                <a:tc>
                  <a:txBody>
                    <a:bodyPr/>
                    <a:lstStyle/>
                    <a:p>
                      <a:pPr algn="ctr">
                        <a:lnSpc>
                          <a:spcPct val="90000"/>
                        </a:lnSpc>
                        <a:spcAft>
                          <a:spcPts val="600"/>
                        </a:spcAft>
                      </a:pPr>
                      <a:r>
                        <a:rPr lang="cs-CZ" sz="1400" b="1" i="0" kern="50" dirty="0">
                          <a:latin typeface="Times New Roman"/>
                          <a:ea typeface="DejaVu Sans"/>
                          <a:cs typeface="Times New Roman"/>
                        </a:rPr>
                        <a:t>Pořad.</a:t>
                      </a:r>
                      <a:endParaRPr lang="cs-CZ" sz="1400" i="0" kern="50" dirty="0">
                        <a:latin typeface="DejaVu Sans"/>
                        <a:ea typeface="DejaVu Sans"/>
                        <a:cs typeface="Times New Roman"/>
                      </a:endParaRPr>
                    </a:p>
                    <a:p>
                      <a:pPr algn="ctr">
                        <a:lnSpc>
                          <a:spcPct val="90000"/>
                        </a:lnSpc>
                        <a:spcAft>
                          <a:spcPts val="600"/>
                        </a:spcAft>
                      </a:pPr>
                      <a:r>
                        <a:rPr lang="cs-CZ" sz="1400" b="1" i="0" kern="50" dirty="0">
                          <a:latin typeface="Times New Roman"/>
                          <a:ea typeface="DejaVu Sans"/>
                          <a:cs typeface="Times New Roman"/>
                        </a:rPr>
                        <a:t>číslo</a:t>
                      </a:r>
                      <a:endParaRPr lang="cs-CZ" sz="140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Spisový</a:t>
                      </a:r>
                      <a:endParaRPr lang="cs-CZ" sz="1000" i="0" kern="50" dirty="0">
                        <a:latin typeface="DejaVu Sans"/>
                        <a:ea typeface="DejaVu Sans"/>
                        <a:cs typeface="Times New Roman"/>
                      </a:endParaRPr>
                    </a:p>
                    <a:p>
                      <a:pPr algn="ctr">
                        <a:lnSpc>
                          <a:spcPct val="90000"/>
                        </a:lnSpc>
                        <a:spcAft>
                          <a:spcPts val="600"/>
                        </a:spcAft>
                      </a:pPr>
                      <a:r>
                        <a:rPr lang="cs-CZ" sz="1400" b="1" i="0" kern="50" dirty="0">
                          <a:latin typeface="Times New Roman"/>
                          <a:ea typeface="DejaVu Sans"/>
                          <a:cs typeface="Times New Roman"/>
                        </a:rPr>
                        <a:t>znak</a:t>
                      </a:r>
                      <a:endParaRPr lang="cs-CZ" sz="1000" i="0" kern="50" dirty="0">
                        <a:latin typeface="DejaVu Sans"/>
                        <a:ea typeface="DejaVu Sans"/>
                        <a:cs typeface="Times New Roman"/>
                      </a:endParaRPr>
                    </a:p>
                    <a:p>
                      <a:pPr algn="ctr">
                        <a:lnSpc>
                          <a:spcPct val="90000"/>
                        </a:lnSpc>
                        <a:spcAft>
                          <a:spcPts val="600"/>
                        </a:spcAft>
                      </a:pPr>
                      <a:r>
                        <a:rPr lang="cs-CZ" sz="1200" b="0" i="0" kern="50" dirty="0">
                          <a:latin typeface="Times New Roman"/>
                          <a:ea typeface="DejaVu Sans"/>
                          <a:cs typeface="Times New Roman"/>
                        </a:rPr>
                        <a:t>(pokud je zaveden)</a:t>
                      </a:r>
                      <a:endParaRPr lang="cs-CZ" sz="1200" b="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Název dokumentů</a:t>
                      </a:r>
                      <a:endParaRPr lang="cs-CZ" sz="100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Roky vzniku</a:t>
                      </a:r>
                      <a:endParaRPr lang="cs-CZ" sz="100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Skartační</a:t>
                      </a:r>
                      <a:endParaRPr lang="cs-CZ" sz="1000" i="0" kern="50" dirty="0">
                        <a:latin typeface="DejaVu Sans"/>
                        <a:ea typeface="DejaVu Sans"/>
                        <a:cs typeface="Times New Roman"/>
                      </a:endParaRPr>
                    </a:p>
                    <a:p>
                      <a:pPr algn="ctr">
                        <a:lnSpc>
                          <a:spcPct val="90000"/>
                        </a:lnSpc>
                        <a:spcAft>
                          <a:spcPts val="600"/>
                        </a:spcAft>
                      </a:pPr>
                      <a:r>
                        <a:rPr lang="cs-CZ" sz="1400" b="1" i="0" kern="50" dirty="0">
                          <a:latin typeface="Times New Roman"/>
                          <a:ea typeface="DejaVu Sans"/>
                          <a:cs typeface="Times New Roman"/>
                        </a:rPr>
                        <a:t>znak </a:t>
                      </a:r>
                      <a:endParaRPr lang="cs-CZ" sz="100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Množství</a:t>
                      </a:r>
                      <a:endParaRPr lang="cs-CZ" sz="1000" i="0" kern="50" dirty="0">
                        <a:latin typeface="DejaVu Sans"/>
                        <a:ea typeface="DejaVu Sans"/>
                        <a:cs typeface="Times New Roman"/>
                      </a:endParaRPr>
                    </a:p>
                  </a:txBody>
                  <a:tcPr marL="71120" marR="71120" marT="0" marB="0"/>
                </a:tc>
              </a:tr>
              <a:tr h="370630">
                <a:tc>
                  <a:txBody>
                    <a:bodyPr/>
                    <a:lstStyle/>
                    <a:p>
                      <a:pPr>
                        <a:lnSpc>
                          <a:spcPct val="90000"/>
                        </a:lnSpc>
                        <a:spcAft>
                          <a:spcPts val="600"/>
                        </a:spcAft>
                      </a:pPr>
                      <a:r>
                        <a:rPr lang="cs-CZ" sz="1200" kern="50" dirty="0" smtClean="0">
                          <a:latin typeface="Times New Roman"/>
                          <a:ea typeface="DejaVu Sans"/>
                          <a:cs typeface="Times New Roman"/>
                        </a:rPr>
                        <a:t>1.</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endParaRPr lang="cs-CZ" sz="1200" kern="50" dirty="0">
                        <a:latin typeface="Times New Roman"/>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Roční </a:t>
                      </a:r>
                      <a:r>
                        <a:rPr lang="cs-CZ" sz="1200" kern="50" dirty="0">
                          <a:latin typeface="Times New Roman"/>
                          <a:ea typeface="DejaVu Sans"/>
                          <a:cs typeface="Times New Roman"/>
                        </a:rPr>
                        <a:t>účetní závěrky</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1995-2000</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a:latin typeface="Times New Roman"/>
                          <a:ea typeface="DejaVu Sans"/>
                          <a:cs typeface="Times New Roman"/>
                        </a:rPr>
                        <a:t> </a:t>
                      </a:r>
                      <a:r>
                        <a:rPr lang="cs-CZ" sz="1200" kern="50" dirty="0" smtClean="0">
                          <a:latin typeface="Times New Roman"/>
                          <a:ea typeface="DejaVu Sans"/>
                          <a:cs typeface="Times New Roman"/>
                        </a:rPr>
                        <a:t>A 10</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3 pořadače</a:t>
                      </a:r>
                      <a:endParaRPr lang="cs-CZ" sz="1200" kern="50" dirty="0">
                        <a:latin typeface="DejaVu Sans"/>
                        <a:ea typeface="DejaVu Sans"/>
                        <a:cs typeface="Times New Roman"/>
                      </a:endParaRPr>
                    </a:p>
                  </a:txBody>
                  <a:tcPr marL="71120" marR="71120" marT="0" marB="0"/>
                </a:tc>
              </a:tr>
              <a:tr h="370630">
                <a:tc>
                  <a:txBody>
                    <a:bodyPr/>
                    <a:lstStyle/>
                    <a:p>
                      <a:pPr>
                        <a:lnSpc>
                          <a:spcPct val="90000"/>
                        </a:lnSpc>
                        <a:spcAft>
                          <a:spcPts val="600"/>
                        </a:spcAft>
                      </a:pPr>
                      <a:r>
                        <a:rPr lang="cs-CZ" sz="1200" b="0" kern="50" dirty="0" smtClean="0">
                          <a:latin typeface="DejaVu Sans"/>
                          <a:ea typeface="DejaVu Sans"/>
                          <a:cs typeface="Times New Roman"/>
                        </a:rPr>
                        <a:t>2.</a:t>
                      </a:r>
                      <a:endParaRPr lang="cs-CZ" sz="1200" b="0" kern="50" dirty="0">
                        <a:latin typeface="Times New Roman"/>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005.3</a:t>
                      </a:r>
                      <a:endParaRPr lang="cs-CZ" sz="1200" kern="50" dirty="0">
                        <a:latin typeface="Times New Roman"/>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Zápisy z porad vedení</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1995-2000</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a:latin typeface="Times New Roman"/>
                          <a:ea typeface="DejaVu Sans"/>
                          <a:cs typeface="Times New Roman"/>
                        </a:rPr>
                        <a:t> </a:t>
                      </a:r>
                      <a:r>
                        <a:rPr lang="cs-CZ" sz="1200" kern="50" dirty="0" smtClean="0">
                          <a:latin typeface="Times New Roman"/>
                          <a:ea typeface="DejaVu Sans"/>
                          <a:cs typeface="Times New Roman"/>
                        </a:rPr>
                        <a:t>A 5</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3 balík</a:t>
                      </a:r>
                      <a:endParaRPr lang="cs-CZ" sz="1200" kern="50" dirty="0">
                        <a:latin typeface="DejaVu Sans"/>
                        <a:ea typeface="DejaVu Sans"/>
                        <a:cs typeface="Times New Roman"/>
                      </a:endParaRPr>
                    </a:p>
                  </a:txBody>
                  <a:tcPr marL="71120" marR="71120" marT="0" marB="0"/>
                </a:tc>
              </a:tr>
              <a:tr h="370630">
                <a:tc>
                  <a:txBody>
                    <a:bodyPr/>
                    <a:lstStyle/>
                    <a:p>
                      <a:pPr>
                        <a:lnSpc>
                          <a:spcPct val="90000"/>
                        </a:lnSpc>
                        <a:spcAft>
                          <a:spcPts val="600"/>
                        </a:spcAft>
                      </a:pPr>
                      <a:r>
                        <a:rPr lang="cs-CZ" sz="1200" b="0" kern="50" dirty="0" smtClean="0">
                          <a:latin typeface="DejaVu Sans"/>
                          <a:ea typeface="DejaVu Sans"/>
                          <a:cs typeface="Times New Roman"/>
                        </a:rPr>
                        <a:t>3.</a:t>
                      </a:r>
                      <a:endParaRPr lang="cs-CZ" sz="1200" b="0" kern="50" dirty="0">
                        <a:latin typeface="Times New Roman"/>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002.4.5</a:t>
                      </a:r>
                      <a:endParaRPr lang="cs-CZ" sz="1200" kern="50" dirty="0">
                        <a:latin typeface="Times New Roman"/>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Notářské</a:t>
                      </a:r>
                      <a:r>
                        <a:rPr lang="cs-CZ" sz="1200" kern="50" baseline="0" dirty="0" smtClean="0">
                          <a:latin typeface="Times New Roman"/>
                          <a:ea typeface="DejaVu Sans"/>
                          <a:cs typeface="Times New Roman"/>
                        </a:rPr>
                        <a:t> zápisy</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1993-2000</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a:latin typeface="Times New Roman"/>
                          <a:ea typeface="DejaVu Sans"/>
                          <a:cs typeface="Times New Roman"/>
                        </a:rPr>
                        <a:t> </a:t>
                      </a:r>
                      <a:r>
                        <a:rPr lang="cs-CZ" sz="1200" kern="50" dirty="0" smtClean="0">
                          <a:latin typeface="Times New Roman"/>
                          <a:ea typeface="DejaVu Sans"/>
                          <a:cs typeface="Times New Roman"/>
                        </a:rPr>
                        <a:t>A 10</a:t>
                      </a:r>
                      <a:endParaRPr lang="cs-CZ" sz="1200" kern="50" dirty="0">
                        <a:latin typeface="DejaVu Sans"/>
                        <a:ea typeface="DejaVu Sans"/>
                        <a:cs typeface="Times New Roman"/>
                      </a:endParaRPr>
                    </a:p>
                  </a:txBody>
                  <a:tcPr marL="71120" marR="71120" marT="0" marB="0"/>
                </a:tc>
                <a:tc>
                  <a:txBody>
                    <a:bodyPr/>
                    <a:lstStyle/>
                    <a:p>
                      <a:pPr>
                        <a:lnSpc>
                          <a:spcPct val="90000"/>
                        </a:lnSpc>
                        <a:spcAft>
                          <a:spcPts val="600"/>
                        </a:spcAft>
                      </a:pPr>
                      <a:r>
                        <a:rPr lang="cs-CZ" sz="1200" kern="50" dirty="0" smtClean="0">
                          <a:latin typeface="Times New Roman"/>
                          <a:ea typeface="DejaVu Sans"/>
                          <a:cs typeface="Times New Roman"/>
                        </a:rPr>
                        <a:t>2 složky</a:t>
                      </a:r>
                      <a:endParaRPr lang="cs-CZ" sz="1200" kern="50" dirty="0">
                        <a:latin typeface="DejaVu Sans"/>
                        <a:ea typeface="DejaVu Sans"/>
                        <a:cs typeface="Times New Roman"/>
                      </a:endParaRPr>
                    </a:p>
                  </a:txBody>
                  <a:tcPr marL="71120" marR="71120" marT="0" marB="0"/>
                </a:tc>
              </a:tr>
            </a:tbl>
          </a:graphicData>
        </a:graphic>
      </p:graphicFrame>
      <p:graphicFrame>
        <p:nvGraphicFramePr>
          <p:cNvPr id="7" name="Tabulka 6"/>
          <p:cNvGraphicFramePr>
            <a:graphicFrameLocks noGrp="1"/>
          </p:cNvGraphicFramePr>
          <p:nvPr/>
        </p:nvGraphicFramePr>
        <p:xfrm>
          <a:off x="395288" y="4076700"/>
          <a:ext cx="8229600" cy="1812930"/>
        </p:xfrm>
        <a:graphic>
          <a:graphicData uri="http://schemas.openxmlformats.org/drawingml/2006/table">
            <a:tbl>
              <a:tblPr firstRow="1" bandRow="1">
                <a:tableStyleId>{5940675A-B579-460E-94D1-54222C63F5DA}</a:tableStyleId>
              </a:tblPr>
              <a:tblGrid>
                <a:gridCol w="1371600"/>
                <a:gridCol w="1371600"/>
                <a:gridCol w="1371600"/>
                <a:gridCol w="1371600"/>
                <a:gridCol w="1371600"/>
                <a:gridCol w="1371600"/>
              </a:tblGrid>
              <a:tr h="701035">
                <a:tc>
                  <a:txBody>
                    <a:bodyPr/>
                    <a:lstStyle/>
                    <a:p>
                      <a:pPr algn="ctr">
                        <a:lnSpc>
                          <a:spcPct val="90000"/>
                        </a:lnSpc>
                        <a:spcAft>
                          <a:spcPts val="600"/>
                        </a:spcAft>
                      </a:pPr>
                      <a:r>
                        <a:rPr lang="cs-CZ" sz="1400" b="1" i="0" kern="50" dirty="0">
                          <a:latin typeface="Times New Roman"/>
                          <a:ea typeface="DejaVu Sans"/>
                          <a:cs typeface="Times New Roman"/>
                        </a:rPr>
                        <a:t>Pořad.</a:t>
                      </a:r>
                      <a:endParaRPr lang="cs-CZ" sz="1400" i="0" kern="50" dirty="0">
                        <a:latin typeface="DejaVu Sans"/>
                        <a:ea typeface="DejaVu Sans"/>
                        <a:cs typeface="Times New Roman"/>
                      </a:endParaRPr>
                    </a:p>
                    <a:p>
                      <a:pPr algn="ctr">
                        <a:lnSpc>
                          <a:spcPct val="90000"/>
                        </a:lnSpc>
                        <a:spcAft>
                          <a:spcPts val="600"/>
                        </a:spcAft>
                      </a:pPr>
                      <a:r>
                        <a:rPr lang="cs-CZ" sz="1400" b="1" i="0" kern="50" dirty="0" smtClean="0">
                          <a:latin typeface="Times New Roman"/>
                          <a:ea typeface="DejaVu Sans"/>
                          <a:cs typeface="Times New Roman"/>
                        </a:rPr>
                        <a:t>číslo</a:t>
                      </a:r>
                      <a:endParaRPr lang="cs-CZ" sz="140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Spisový</a:t>
                      </a:r>
                      <a:endParaRPr lang="cs-CZ" sz="1000" i="0" kern="50" dirty="0">
                        <a:latin typeface="DejaVu Sans"/>
                        <a:ea typeface="DejaVu Sans"/>
                        <a:cs typeface="Times New Roman"/>
                      </a:endParaRPr>
                    </a:p>
                    <a:p>
                      <a:pPr algn="ctr">
                        <a:lnSpc>
                          <a:spcPct val="90000"/>
                        </a:lnSpc>
                        <a:spcAft>
                          <a:spcPts val="600"/>
                        </a:spcAft>
                      </a:pPr>
                      <a:r>
                        <a:rPr lang="cs-CZ" sz="1400" b="1" i="0" kern="50" dirty="0">
                          <a:latin typeface="Times New Roman"/>
                          <a:ea typeface="DejaVu Sans"/>
                          <a:cs typeface="Times New Roman"/>
                        </a:rPr>
                        <a:t>znak</a:t>
                      </a:r>
                      <a:endParaRPr lang="cs-CZ" sz="1000" i="0" kern="50" dirty="0">
                        <a:latin typeface="DejaVu Sans"/>
                        <a:ea typeface="DejaVu Sans"/>
                        <a:cs typeface="Times New Roman"/>
                      </a:endParaRPr>
                    </a:p>
                    <a:p>
                      <a:pPr algn="ctr">
                        <a:lnSpc>
                          <a:spcPct val="90000"/>
                        </a:lnSpc>
                        <a:spcAft>
                          <a:spcPts val="600"/>
                        </a:spcAft>
                      </a:pPr>
                      <a:r>
                        <a:rPr lang="cs-CZ" sz="1200" b="0" i="0" kern="50" dirty="0">
                          <a:latin typeface="Times New Roman"/>
                          <a:ea typeface="DejaVu Sans"/>
                          <a:cs typeface="Times New Roman"/>
                        </a:rPr>
                        <a:t>(pokud je zaveden)</a:t>
                      </a:r>
                      <a:endParaRPr lang="cs-CZ" sz="1200" b="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Název dokumentů</a:t>
                      </a:r>
                      <a:endParaRPr lang="cs-CZ" sz="100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Roky vzniku</a:t>
                      </a:r>
                      <a:endParaRPr lang="cs-CZ" sz="100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Skartační</a:t>
                      </a:r>
                      <a:endParaRPr lang="cs-CZ" sz="1000" i="0" kern="50" dirty="0">
                        <a:latin typeface="DejaVu Sans"/>
                        <a:ea typeface="DejaVu Sans"/>
                        <a:cs typeface="Times New Roman"/>
                      </a:endParaRPr>
                    </a:p>
                    <a:p>
                      <a:pPr algn="ctr">
                        <a:lnSpc>
                          <a:spcPct val="90000"/>
                        </a:lnSpc>
                        <a:spcAft>
                          <a:spcPts val="600"/>
                        </a:spcAft>
                      </a:pPr>
                      <a:r>
                        <a:rPr lang="cs-CZ" sz="1400" b="1" i="0" kern="50" dirty="0">
                          <a:latin typeface="Times New Roman"/>
                          <a:ea typeface="DejaVu Sans"/>
                          <a:cs typeface="Times New Roman"/>
                        </a:rPr>
                        <a:t>znak </a:t>
                      </a:r>
                      <a:endParaRPr lang="cs-CZ" sz="1000" i="0" kern="50" dirty="0">
                        <a:latin typeface="DejaVu Sans"/>
                        <a:ea typeface="DejaVu Sans"/>
                        <a:cs typeface="Times New Roman"/>
                      </a:endParaRPr>
                    </a:p>
                  </a:txBody>
                  <a:tcPr marL="71120" marR="71120" marT="0" marB="0"/>
                </a:tc>
                <a:tc>
                  <a:txBody>
                    <a:bodyPr/>
                    <a:lstStyle/>
                    <a:p>
                      <a:pPr algn="ctr">
                        <a:lnSpc>
                          <a:spcPct val="90000"/>
                        </a:lnSpc>
                        <a:spcAft>
                          <a:spcPts val="600"/>
                        </a:spcAft>
                      </a:pPr>
                      <a:r>
                        <a:rPr lang="cs-CZ" sz="1400" b="1" i="0" kern="50" dirty="0">
                          <a:latin typeface="Times New Roman"/>
                          <a:ea typeface="DejaVu Sans"/>
                          <a:cs typeface="Times New Roman"/>
                        </a:rPr>
                        <a:t>Množství</a:t>
                      </a:r>
                      <a:endParaRPr lang="cs-CZ" sz="1000" i="0" kern="50" dirty="0">
                        <a:latin typeface="DejaVu Sans"/>
                        <a:ea typeface="DejaVu Sans"/>
                        <a:cs typeface="Times New Roman"/>
                      </a:endParaRPr>
                    </a:p>
                  </a:txBody>
                  <a:tcPr marL="71120" marR="71120" marT="0" marB="0"/>
                </a:tc>
              </a:tr>
              <a:tr h="370630">
                <a:tc>
                  <a:txBody>
                    <a:bodyPr/>
                    <a:lstStyle/>
                    <a:p>
                      <a:r>
                        <a:rPr lang="cs-CZ" sz="1200" dirty="0" smtClean="0"/>
                        <a:t>1</a:t>
                      </a:r>
                      <a:endParaRPr lang="cs-CZ" sz="1200" dirty="0"/>
                    </a:p>
                  </a:txBody>
                  <a:tcPr marT="45695" marB="45695"/>
                </a:tc>
                <a:tc>
                  <a:txBody>
                    <a:bodyPr/>
                    <a:lstStyle/>
                    <a:p>
                      <a:r>
                        <a:rPr lang="cs-CZ" sz="1200" dirty="0" smtClean="0"/>
                        <a:t>04.5.1</a:t>
                      </a:r>
                      <a:endParaRPr lang="cs-CZ" sz="1200" dirty="0"/>
                    </a:p>
                  </a:txBody>
                  <a:tcPr marT="45695" marB="45695"/>
                </a:tc>
                <a:tc>
                  <a:txBody>
                    <a:bodyPr/>
                    <a:lstStyle/>
                    <a:p>
                      <a:r>
                        <a:rPr lang="cs-CZ" sz="1200" dirty="0" smtClean="0"/>
                        <a:t>Faktury</a:t>
                      </a:r>
                      <a:r>
                        <a:rPr lang="cs-CZ" sz="1200" baseline="0" dirty="0" smtClean="0"/>
                        <a:t> vydané</a:t>
                      </a:r>
                      <a:endParaRPr lang="cs-CZ" sz="1200" dirty="0"/>
                    </a:p>
                  </a:txBody>
                  <a:tcPr marT="45695" marB="45695"/>
                </a:tc>
                <a:tc>
                  <a:txBody>
                    <a:bodyPr/>
                    <a:lstStyle/>
                    <a:p>
                      <a:r>
                        <a:rPr lang="cs-CZ" sz="1200" dirty="0" smtClean="0"/>
                        <a:t>1999</a:t>
                      </a:r>
                      <a:endParaRPr lang="cs-CZ" sz="1200" dirty="0"/>
                    </a:p>
                  </a:txBody>
                  <a:tcPr marT="45695" marB="45695"/>
                </a:tc>
                <a:tc>
                  <a:txBody>
                    <a:bodyPr/>
                    <a:lstStyle/>
                    <a:p>
                      <a:r>
                        <a:rPr lang="cs-CZ" sz="1200" dirty="0" smtClean="0"/>
                        <a:t>S 10</a:t>
                      </a:r>
                      <a:endParaRPr lang="cs-CZ" sz="1200" dirty="0"/>
                    </a:p>
                  </a:txBody>
                  <a:tcPr marT="45695" marB="45695"/>
                </a:tc>
                <a:tc>
                  <a:txBody>
                    <a:bodyPr/>
                    <a:lstStyle/>
                    <a:p>
                      <a:r>
                        <a:rPr lang="cs-CZ" sz="1200" dirty="0" smtClean="0"/>
                        <a:t>5 pořadačů</a:t>
                      </a:r>
                    </a:p>
                  </a:txBody>
                  <a:tcPr marT="45695" marB="45695"/>
                </a:tc>
              </a:tr>
              <a:tr h="370630">
                <a:tc>
                  <a:txBody>
                    <a:bodyPr/>
                    <a:lstStyle/>
                    <a:p>
                      <a:r>
                        <a:rPr lang="cs-CZ" sz="1200" dirty="0" smtClean="0"/>
                        <a:t>2</a:t>
                      </a:r>
                      <a:endParaRPr lang="cs-CZ" sz="1200" dirty="0"/>
                    </a:p>
                  </a:txBody>
                  <a:tcPr marT="45695" marB="45695"/>
                </a:tc>
                <a:tc>
                  <a:txBody>
                    <a:bodyPr/>
                    <a:lstStyle/>
                    <a:p>
                      <a:r>
                        <a:rPr lang="cs-CZ" sz="1200" dirty="0" smtClean="0"/>
                        <a:t>05.7.2</a:t>
                      </a:r>
                      <a:endParaRPr lang="cs-CZ" sz="1200" dirty="0"/>
                    </a:p>
                  </a:txBody>
                  <a:tcPr marT="45695" marB="45695"/>
                </a:tc>
                <a:tc>
                  <a:txBody>
                    <a:bodyPr/>
                    <a:lstStyle/>
                    <a:p>
                      <a:r>
                        <a:rPr lang="cs-CZ" sz="1200" dirty="0" smtClean="0"/>
                        <a:t>Bankovní výpisy</a:t>
                      </a:r>
                      <a:endParaRPr lang="cs-CZ" sz="1200" dirty="0"/>
                    </a:p>
                  </a:txBody>
                  <a:tcPr marT="45695" marB="45695"/>
                </a:tc>
                <a:tc>
                  <a:txBody>
                    <a:bodyPr/>
                    <a:lstStyle/>
                    <a:p>
                      <a:r>
                        <a:rPr lang="cs-CZ" sz="1200" dirty="0" smtClean="0"/>
                        <a:t>2004</a:t>
                      </a:r>
                      <a:endParaRPr lang="cs-CZ" sz="1200" dirty="0"/>
                    </a:p>
                  </a:txBody>
                  <a:tcPr marT="45695" marB="45695"/>
                </a:tc>
                <a:tc>
                  <a:txBody>
                    <a:bodyPr/>
                    <a:lstStyle/>
                    <a:p>
                      <a:r>
                        <a:rPr lang="cs-CZ" sz="1200" dirty="0" smtClean="0"/>
                        <a:t>S5</a:t>
                      </a:r>
                      <a:endParaRPr lang="cs-CZ" sz="1200" dirty="0"/>
                    </a:p>
                  </a:txBody>
                  <a:tcPr marT="45695" marB="45695"/>
                </a:tc>
                <a:tc>
                  <a:txBody>
                    <a:bodyPr/>
                    <a:lstStyle/>
                    <a:p>
                      <a:r>
                        <a:rPr lang="cs-CZ" sz="1200" dirty="0" smtClean="0"/>
                        <a:t>2 balíky</a:t>
                      </a:r>
                    </a:p>
                  </a:txBody>
                  <a:tcPr marT="45695" marB="45695"/>
                </a:tc>
              </a:tr>
              <a:tr h="370630">
                <a:tc>
                  <a:txBody>
                    <a:bodyPr/>
                    <a:lstStyle/>
                    <a:p>
                      <a:r>
                        <a:rPr lang="cs-CZ" sz="1200" dirty="0" smtClean="0"/>
                        <a:t>3</a:t>
                      </a:r>
                      <a:endParaRPr lang="cs-CZ" sz="1200" dirty="0"/>
                    </a:p>
                  </a:txBody>
                  <a:tcPr marT="45695" marB="45695"/>
                </a:tc>
                <a:tc>
                  <a:txBody>
                    <a:bodyPr/>
                    <a:lstStyle/>
                    <a:p>
                      <a:r>
                        <a:rPr lang="cs-CZ" sz="1200" dirty="0" smtClean="0"/>
                        <a:t>072.1</a:t>
                      </a:r>
                      <a:endParaRPr lang="cs-CZ" sz="1200" dirty="0"/>
                    </a:p>
                  </a:txBody>
                  <a:tcPr marT="45695" marB="45695"/>
                </a:tc>
                <a:tc>
                  <a:txBody>
                    <a:bodyPr/>
                    <a:lstStyle/>
                    <a:p>
                      <a:r>
                        <a:rPr lang="cs-CZ" sz="1200" dirty="0" smtClean="0"/>
                        <a:t>Objednávky</a:t>
                      </a:r>
                      <a:endParaRPr lang="cs-CZ" sz="1200" dirty="0"/>
                    </a:p>
                  </a:txBody>
                  <a:tcPr marT="45695" marB="45695"/>
                </a:tc>
                <a:tc>
                  <a:txBody>
                    <a:bodyPr/>
                    <a:lstStyle/>
                    <a:p>
                      <a:r>
                        <a:rPr lang="cs-CZ" sz="1200" dirty="0" smtClean="0"/>
                        <a:t>2006</a:t>
                      </a:r>
                      <a:endParaRPr lang="cs-CZ" sz="1200" dirty="0"/>
                    </a:p>
                  </a:txBody>
                  <a:tcPr marT="45695" marB="45695"/>
                </a:tc>
                <a:tc>
                  <a:txBody>
                    <a:bodyPr/>
                    <a:lstStyle/>
                    <a:p>
                      <a:r>
                        <a:rPr lang="cs-CZ" sz="1200" dirty="0" smtClean="0"/>
                        <a:t>S3</a:t>
                      </a:r>
                      <a:endParaRPr lang="cs-CZ" sz="1200" dirty="0"/>
                    </a:p>
                  </a:txBody>
                  <a:tcPr marT="45695" marB="45695"/>
                </a:tc>
                <a:tc>
                  <a:txBody>
                    <a:bodyPr/>
                    <a:lstStyle/>
                    <a:p>
                      <a:r>
                        <a:rPr lang="cs-CZ" sz="1200" dirty="0" smtClean="0"/>
                        <a:t>4 kartony</a:t>
                      </a:r>
                    </a:p>
                  </a:txBody>
                  <a:tcPr marT="45695" marB="45695"/>
                </a:tc>
              </a:tr>
            </a:tbl>
          </a:graphicData>
        </a:graphic>
      </p:graphicFrame>
    </p:spTree>
    <p:extLst>
      <p:ext uri="{BB962C8B-B14F-4D97-AF65-F5344CB8AC3E}">
        <p14:creationId xmlns:p14="http://schemas.microsoft.com/office/powerpoint/2010/main" val="2281136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13662</TotalTime>
  <Words>26365</Words>
  <Application>Microsoft Office PowerPoint</Application>
  <PresentationFormat>Předvádění na obrazovce (4:3)</PresentationFormat>
  <Paragraphs>2985</Paragraphs>
  <Slides>278</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278</vt:i4>
      </vt:variant>
    </vt:vector>
  </HeadingPairs>
  <TitlesOfParts>
    <vt:vector size="284" baseType="lpstr">
      <vt:lpstr>Arial</vt:lpstr>
      <vt:lpstr>Calibri</vt:lpstr>
      <vt:lpstr>DejaVu Sans</vt:lpstr>
      <vt:lpstr>Times New Roman</vt:lpstr>
      <vt:lpstr>Wingdings</vt:lpstr>
      <vt:lpstr>Motiv systému Office</vt:lpstr>
      <vt:lpstr>Prezentace aplikace PowerPoint</vt:lpstr>
      <vt:lpstr>Vývoj spisové služby – obecně 1/9</vt:lpstr>
      <vt:lpstr>Vývoj spisové služby – obecně 2/9</vt:lpstr>
      <vt:lpstr>Vývoj spisové služby – obecně 3/9</vt:lpstr>
      <vt:lpstr>Vývoj spisové služby – obecně 4/9</vt:lpstr>
      <vt:lpstr>Vývoj spisové služby – obecně 5/9</vt:lpstr>
      <vt:lpstr>Vývoj spisové služby – obecně 6/9</vt:lpstr>
      <vt:lpstr>Vývoj spisové služby – obecně 7/9</vt:lpstr>
      <vt:lpstr>Vývoj spisové služby – obecně 8/9</vt:lpstr>
      <vt:lpstr>Vývoj spisové služby – obecně 9/9</vt:lpstr>
      <vt:lpstr>Vývoj spisové služby – vývoj 1/10</vt:lpstr>
      <vt:lpstr>Vývoj spisové služby – vývoj 2/10</vt:lpstr>
      <vt:lpstr>Vývoj spisové služby – vývoj – do 16. století 3/10</vt:lpstr>
      <vt:lpstr>Vývoj spisové služby – vývoj – do 16. století 4/10</vt:lpstr>
      <vt:lpstr>Vývoj spisové služby – vývoj –  17. století 5/10</vt:lpstr>
      <vt:lpstr>Vývoj spisové služby – vývoj – 17. století 6/10</vt:lpstr>
      <vt:lpstr>Vývoj spisové služby – vývoj – 17. století 7/10</vt:lpstr>
      <vt:lpstr>Vývoj spisové služby – vývoj – 17. století 8/10</vt:lpstr>
      <vt:lpstr>Vývoj spisové služby – vývoj – 17. století 9/10</vt:lpstr>
      <vt:lpstr>Vývoj spisové služby – vývoj – 17. století 10/10</vt:lpstr>
      <vt:lpstr>Vývoj spisové služby – vývoj – 18. století 1/7</vt:lpstr>
      <vt:lpstr>Vývoj spisové služby – vývoj – 18. století 2/7</vt:lpstr>
      <vt:lpstr>Vývoj spisové služby – vývoj – 18. století 3/7</vt:lpstr>
      <vt:lpstr>Vývoj spisové služby – vývoj – 18. století 4/7</vt:lpstr>
      <vt:lpstr>Vývoj spisové služby – vývoj – 18. století 5/7</vt:lpstr>
      <vt:lpstr>Vývoj spisové služby – vývoj – 18. století 6/7</vt:lpstr>
      <vt:lpstr>Vývoj spisové služby – vývoj – 18. století 7/7</vt:lpstr>
      <vt:lpstr>Vývoj spisové služby – vývoj – 19. století 1/11</vt:lpstr>
      <vt:lpstr>Vývoj spisové služby – vývoj – 19. století 2/11</vt:lpstr>
      <vt:lpstr>Vývoj spisové služby – vývoj – 19. století 3/11</vt:lpstr>
      <vt:lpstr>Vývoj spisové služby – vývoj – 19. století 4/11</vt:lpstr>
      <vt:lpstr>Vývoj spisové služby – vývoj – 19. století 5/11</vt:lpstr>
      <vt:lpstr>Vývoj spisové služby – vývoj – 19. století 6/11</vt:lpstr>
      <vt:lpstr>Vývoj spisové služby – vývoj – 19. století 7/11</vt:lpstr>
      <vt:lpstr>Vývoj spisové služby – vývoj – 19. století 8/11</vt:lpstr>
      <vt:lpstr>Vývoj spisové služby – vývoj – 19. století 9/11</vt:lpstr>
      <vt:lpstr>Vývoj spisové služby – vývoj – 19. století 10/11</vt:lpstr>
      <vt:lpstr>Vývoj spisové služby – vývoj – 19. století 11/11</vt:lpstr>
      <vt:lpstr>Vývoj spisové služby – vývoj – 20. století 1/21</vt:lpstr>
      <vt:lpstr>Vývoj spisové služby – vývoj – 20. století 2/21</vt:lpstr>
      <vt:lpstr>Vývoj spisové služby – vývoj – 20. století 3/21</vt:lpstr>
      <vt:lpstr>Vývoj spisové služby – vývoj – 20. století 4/21</vt:lpstr>
      <vt:lpstr>Vývoj spisové služby – vývoj – 20. století 5/21</vt:lpstr>
      <vt:lpstr>Vývoj spisové služby – vývoj – 20. století 6/21</vt:lpstr>
      <vt:lpstr>Vývoj spisové služby – vývoj – 20. století 7/21</vt:lpstr>
      <vt:lpstr>Vývoj spisové služby – vývoj – 20. století 8/21</vt:lpstr>
      <vt:lpstr>Vývoj spisové služby – vývoj – 20. století 9/21</vt:lpstr>
      <vt:lpstr>Vývoj spisové služby – vývoj – 20. století 10/21</vt:lpstr>
      <vt:lpstr>Vývoj spisové služby – vývoj – 20. století 11/21</vt:lpstr>
      <vt:lpstr>Vývoj spisové služby – vývoj – 20. století 12/21</vt:lpstr>
      <vt:lpstr>Vývoj spisové služby – vývoj – 20. století 13/21</vt:lpstr>
      <vt:lpstr>Vývoj spisové služby – vývoj – 20. století 14/21</vt:lpstr>
      <vt:lpstr>Vývoj spisové služby – vývoj – 20. století 15/21</vt:lpstr>
      <vt:lpstr>Vývoj spisové služby – vývoj – 20. století 16/21</vt:lpstr>
      <vt:lpstr>Vývoj spisové služby – vývoj – 20. století 17/21</vt:lpstr>
      <vt:lpstr>Vývoj spisové služby – vývoj – 20. století 18/21</vt:lpstr>
      <vt:lpstr>Vývoj spisové služby – vývoj – 20. století 19/21</vt:lpstr>
      <vt:lpstr>Vývoj spisové služby – vývoj – 20. století 20/21</vt:lpstr>
      <vt:lpstr>Vývoj spisové služby – vývoj – 20. století 21/21</vt:lpstr>
      <vt:lpstr>Vývoj spisové služby – vývoj – 20. století podnikové archivnictví </vt:lpstr>
      <vt:lpstr>Vývoj spisové služby – vývoj – 20. století podnikové archivnictví </vt:lpstr>
      <vt:lpstr>Vývoj spisové služby – vývoj – 20. století podnikové archivnictví </vt:lpstr>
      <vt:lpstr>Vývoj spisové služby – vývoj – 20. století podnikové archivnictví</vt:lpstr>
      <vt:lpstr>Vývoj spisové služby – vývoj – 20. století podnikové archivnictví</vt:lpstr>
      <vt:lpstr>Vývoj spisové služby – vývoj – 20. století podnikové archivnictví</vt:lpstr>
      <vt:lpstr>Současná platná legislativa pro archivnictví a spisovou službu</vt:lpstr>
      <vt:lpstr>Současná platná legislativa pro archivnictví a spisovou službu</vt:lpstr>
      <vt:lpstr>Legislativa související se spisovou službou I</vt:lpstr>
      <vt:lpstr>Legislativa související se spisovou službou I</vt:lpstr>
      <vt:lpstr>Legislativa související se spisovou službou II</vt:lpstr>
      <vt:lpstr>Legislativa související se spisovou službou II</vt:lpstr>
      <vt:lpstr>Zákon č. 499/2004 Sb., o archivnictví a spisové službě a o změně některých zákonů, ve znění pozdějších předpisů</vt:lpstr>
      <vt:lpstr>Prezentace aplikace PowerPoint</vt:lpstr>
      <vt:lpstr> § 2  Vymezení pojmů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Vzor žádosti o provedení skartačního řízení, pokud jsou předmětem skartačního řízení pouze dokumenty skartačního znaku S</vt:lpstr>
      <vt:lpstr>Vzor formuláře pro skartační řízení s příkladem vyplnění</vt:lpstr>
      <vt:lpstr>Vzor žádosti o provedení výběru archiválií ve skartačním řízení, tvoří-li přílohu žádosti jak dokumenty skartačního znaku S, tak dokumenty skartačního znaku A, popř. dokumenty skartačního znaku V  </vt:lpstr>
      <vt:lpstr>Vzor formuláře pro skartační řízení s příkladem vyplnění (dokumenty rozdílného skartačního znaku musí být vždy uvedeny na samostatné příloze)</vt:lpstr>
      <vt:lpstr>Vzor žádosti o provedení výběru archiválií mimo skartační řízení </vt:lpstr>
      <vt:lpstr>Vzor žádosti o vydání trvalého skartačního souhlasu  </vt:lpstr>
      <vt:lpstr>Skartační lhůty</vt:lpstr>
      <vt:lpstr>Skartační lhůty</vt:lpstr>
      <vt:lpstr>Skartační lhůty</vt:lpstr>
      <vt:lpstr>Typový skartační rejstřík (ukázka)</vt:lpstr>
      <vt:lpstr>Typový skartační rejstřík (ukázka)</vt:lpstr>
      <vt:lpstr>Typový skartační rejstřík 2016</vt:lpstr>
      <vt:lpstr>Prezentace aplikace PowerPoint</vt:lpstr>
      <vt:lpstr>Prezentace aplikace PowerPoint</vt:lpstr>
      <vt:lpstr>Prezentace aplikace PowerPoint</vt:lpstr>
      <vt:lpstr>Prezentace aplikace PowerPoint</vt:lpstr>
      <vt:lpstr>Zákon č. 563/1991 Sb., o účetnictví  Správní delikty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Zákon č. 582/1991 Sb., o organizaci a provádění sociálního zabezpečení Pokuty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63</vt:lpstr>
      <vt:lpstr>Prezentace aplikace PowerPoint</vt:lpstr>
      <vt:lpstr>(3) Veřejnoprávní původci uvedení v § 3 odst. 1 písm. a) až d), i), k) a m), kraje a hlavní        město Praha vykonávají spisovou službu v elektronické podobě v elektronických        systémech spisové služby. Veřejnoprávní původci uvedení v § 3 odst. 1 písm. e), g),        h), j) a l) a obce  vykonávají spisovou službu v elektronické podobě v elektronických       systémech spisové služby  nebo v listinné podobě.  </vt:lpstr>
      <vt:lpstr>Prezentace aplikace PowerPoint</vt:lpstr>
      <vt:lpstr>Prezentace aplikace PowerPoint</vt:lpstr>
      <vt:lpstr>Příjem dokumentů § 64 AZ, § 2-6 Vyhlášky</vt:lpstr>
      <vt:lpstr>Příjem dokumentů § 64 AZ, § 2-6 Vyhlášky</vt:lpstr>
      <vt:lpstr>Příjem dokumentů § 64 AZ, § 2-6 Vyhlášky</vt:lpstr>
      <vt:lpstr>Příjem dokumentů § 64 AZ, § 2-6 Vyhlášky</vt:lpstr>
      <vt:lpstr>Prezentace aplikace PowerPoint</vt:lpstr>
      <vt:lpstr>Příjem dokumentů § 64 AZ, § 2-6 Vyhlášky</vt:lpstr>
      <vt:lpstr>Příjem dokumentů § 64 AZ, § 2-6 Vyhlášky</vt:lpstr>
      <vt:lpstr>Příjem dokumentů § 64 AZ, § 2-6 Vyhlášky</vt:lpstr>
      <vt:lpstr>Příjem dokumentů § 64 AZ, § 2-6 Vyhlášky</vt:lpstr>
      <vt:lpstr>Příjem dokumentů § 64 AZ, § 2-6 Vyhlášky</vt:lpstr>
      <vt:lpstr>Příjem dokumentů § 64 AZ, § 2-6 Vyhlášky</vt:lpstr>
      <vt:lpstr>Příjem dokumentů § 64 AZ, § 2-6 Vyhlášky</vt:lpstr>
      <vt:lpstr>Příjem dokumentů § 64 AZ, § 2-6 Vyhlášky</vt:lpstr>
      <vt:lpstr>Příjem dokumentů § 64 AZ, § 2-6 Vyhlášky</vt:lpstr>
      <vt:lpstr>Příjem dokumentů § 64 AZ, § 2-6 Vyhlášky</vt:lpstr>
      <vt:lpstr>Příjem dokumentů § 64 AZ, § 2-6 Vyhlášky</vt:lpstr>
      <vt:lpstr>Podání</vt:lpstr>
      <vt:lpstr>Podání</vt:lpstr>
      <vt:lpstr>Podání</vt:lpstr>
      <vt:lpstr>Prezentace aplikace PowerPoint</vt:lpstr>
      <vt:lpstr>Prezentace aplikace PowerPoint</vt:lpstr>
      <vt:lpstr>Prezentace aplikace PowerPoint</vt:lpstr>
      <vt:lpstr>Označování  dokumentů § 64 AZ, § 7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Evidence dokumentů § 64 AZ, § 8-11 Vyhlášky</vt:lpstr>
      <vt:lpstr>Tvorba spisu § 65 AZ, § 12 Vyhlášky</vt:lpstr>
      <vt:lpstr>Tvorba spisu § 65 AZ, § 12 Vyhlášky</vt:lpstr>
      <vt:lpstr>Tvorba spisu § 65 AZ, § 12 Vyhlášky</vt:lpstr>
      <vt:lpstr>Tvorba spisu § 65 AZ, § 12 Vyhlášky</vt:lpstr>
      <vt:lpstr>Tvorba spisu § 65 AZ, § 12 Vyhlášky</vt:lpstr>
      <vt:lpstr>Tvorba spisu § 17 zákona č. 500/2004 Sb., správní řád</vt:lpstr>
      <vt:lpstr>Rozdělování a oběh dokumentů § 64 AZ , § 13 Vyhlášky</vt:lpstr>
      <vt:lpstr>Vyřizování dokumentů a spisů § 65 AZ , § 14 Vyhlášky</vt:lpstr>
      <vt:lpstr>Vyřizování dokumentů a spisů § 65 AZ , § 14 Vyhlášky</vt:lpstr>
      <vt:lpstr>Vyřizování dokumentů a spisů § 65 AZ , § 14 Vyhlášky</vt:lpstr>
      <vt:lpstr>Podrobnosti zpracování a struktura spisového a skartačního plánu </vt:lpstr>
      <vt:lpstr>Podrobnosti zpracování a struktura spisového a skartačního plánu </vt:lpstr>
      <vt:lpstr>Podrobnosti zpracování a struktura spisového a skartačního plánu </vt:lpstr>
      <vt:lpstr>Spisový řád § 66 AZ , § 15 Vyhlášky </vt:lpstr>
      <vt:lpstr>Spisový řád (Národní standard pro elektronické systémy spisových služeb, základní pojmy)  </vt:lpstr>
      <vt:lpstr>Vyhotovování dokumentů § 16 Vyhlášky </vt:lpstr>
      <vt:lpstr>Podepisování dokumentů a používání úředních razítek § 65 AZ, § 17 Vyhlášky </vt:lpstr>
      <vt:lpstr>Podepisování dokumentů a používání úředních razítek § 65 AZ, § 17 Vyhlášky </vt:lpstr>
      <vt:lpstr>eIDAS</vt:lpstr>
      <vt:lpstr>eIDAS</vt:lpstr>
      <vt:lpstr>eIDAS</vt:lpstr>
      <vt:lpstr>eIDAS</vt:lpstr>
      <vt:lpstr>eIDAS Zákon 297/2016 Sb., o službách vytvářejících důvěru pro elektronické transakce</vt:lpstr>
      <vt:lpstr>eIDAS Zákon 297/2016 Sb., o službách vytvářejících důvěru pro elektronické transakce</vt:lpstr>
      <vt:lpstr>eIDAS Zákon 297/2016 Sb., o službách vytvářejících důvěru pro elektronické transakce</vt:lpstr>
      <vt:lpstr>eIDAS Zákon 297/2016 Sb., o službách vytvářejících důvěru pro elektronické transakce</vt:lpstr>
      <vt:lpstr>eIDAS Zákon 297/2016 Sb., o službách vytvářejících důvěru pro elektronické transakce</vt:lpstr>
      <vt:lpstr>eIDAS Zákon 297/2016 Sb., o službách vytvářejících důvěru pro elektronické transakce</vt:lpstr>
      <vt:lpstr>eIDAS Zákon 297/2016 Sb., o službách vytvářejících důvěru pro elektronické transakce</vt:lpstr>
      <vt:lpstr>eIDAS Zákon 298/2016 Sb., kterým se mění některé zákony v souvislosti s přijetím zákona o službách vytvářející důvěru pro elektronické transakce</vt:lpstr>
      <vt:lpstr>eIDAS Zákon 298/2016 Sb., kterým se mění některé zákony v souvislosti s přijetím zákona o službách vytvářející důvěru pro elektronické transakce</vt:lpstr>
      <vt:lpstr>eIDAS</vt:lpstr>
      <vt:lpstr>eIDAS</vt:lpstr>
      <vt:lpstr>Odesílání dokumentů § 67 AZ, § 18 Vyhlášky </vt:lpstr>
      <vt:lpstr>Odesílání dokumentů § 67 AZ, § 18 Vyhlášky </vt:lpstr>
      <vt:lpstr>Odesílání dokumentů § 67 AZ, § 18 Vyhlášky </vt:lpstr>
      <vt:lpstr>Ukládání dokumentů § 68 AZ, § 19 Vyhlášky </vt:lpstr>
      <vt:lpstr>Ukládání dokumentů § 68 AZ, § 19 Vyhlášky </vt:lpstr>
      <vt:lpstr>Ukládání dokumentů § 68 AZ, § 19 Vyhlášky </vt:lpstr>
      <vt:lpstr>Ukládání dokumentů § 68 AZ, § 19 Vyhlášky </vt:lpstr>
      <vt:lpstr>Ukládání dokumentů § 68 AZ, § 19 Vyhlášky </vt:lpstr>
      <vt:lpstr>Postup při vyřazování dokumentů a podrobnosti skartačního řízení § 7-15 AZ, § 20-21 vyhlášky </vt:lpstr>
      <vt:lpstr>Postup při vyřazování dokumentů a podrobnosti skartačního řízení § 7-15 AZ, § 20-21 vyhlášky </vt:lpstr>
      <vt:lpstr>Postup při vyřazování dokumentů a podrobnosti skartačního řízení § 7-15 AZ, § 20-21 vyhlášky </vt:lpstr>
      <vt:lpstr>Postup při vyřazování dokumentů a podrobnosti skartačního řízení § 7-15 AZ, § 20-21 vyhlášky </vt:lpstr>
      <vt:lpstr>Postup při vyřazování dokumentů a podrobnosti skartačního řízení § 7-15 AZ, § 20-21 vyhlášky </vt:lpstr>
      <vt:lpstr>Postup při vyřazování dokumentů a podrobnosti skartačního řízení § 7-15 AZ, § 20-21 vyhlášky </vt:lpstr>
      <vt:lpstr>Postup při vyřazování dokumentů a podrobnosti skartačního řízení § 7-15 AZ, § 20-21 vyhlášky </vt:lpstr>
      <vt:lpstr>Postup při vyřazování dokumentů a podrobnosti skartačního řízení § 7-15 AZ, § 20-21 vyhlášky </vt:lpstr>
      <vt:lpstr>Vyřazování dokumentů a podrobnosti skartačního řízení § 7-15 AZ , § 20 - 21 Vyhlášky </vt:lpstr>
      <vt:lpstr>Zvláštní ustanovení o dokumentech v digitální podobě, převody dokumentů, výstupní datové formáty § 69a AZ, § 4, § 23, § 24 vyhlášky</vt:lpstr>
      <vt:lpstr>Zvláštní ustanovení o dokumentech v digitální podobě, převody dokumentů, výstupní datové formáty § 69a AZ, § 4, § 23, § 24 vyhlášky</vt:lpstr>
      <vt:lpstr>Zvláštní ustanovení o dokumentech v digitální podobě, převody dokumentů, výstupní datové formáty § 69a AZ, § 4, § 23, § 24 vyhlášky</vt:lpstr>
      <vt:lpstr>Zvláštní ustanovení o dokumentech v digitální podobě, převody dokumentů, výstupní datové formáty § 69a AZ, § 4, § 23, § 24 vyhlášky</vt:lpstr>
      <vt:lpstr>Zvláštní ustanovení o dokumentech v digitální podobě, převody dokumentů, výstupní datové formáty § 69a AZ, § 4, § 23, § 24 vyhlášky</vt:lpstr>
      <vt:lpstr>Zvláštní ustanovení o dokumentech v digitální podobě, převody dokumentů, výstupní datové formáty § 69a A7, § 4, § 23, § 24 vyhlášky</vt:lpstr>
      <vt:lpstr>Zvláštní ustanovení o dokumentech v digitální podobě, převody dokumentů, výstupní datové formáty § 69a AZ, § 23, § 24 vyhlášky</vt:lpstr>
      <vt:lpstr>Spisová rozluka § 68a AZ, § 22 vyhlášky  </vt:lpstr>
      <vt:lpstr>Spisová rozluka § 68a AZ, § 22 vyhlášky  </vt:lpstr>
      <vt:lpstr>Spisová rozluka § 68a AZ, § 22 vyhlášky  </vt:lpstr>
      <vt:lpstr>Spisová rozluka § 68a AZ, § 22 vyhlášky  </vt:lpstr>
      <vt:lpstr>Vedení spisové služby v mimořádných situacích § 26 vyhlášky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MZA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RŠ</dc:creator>
  <cp:lastModifiedBy>RS</cp:lastModifiedBy>
  <cp:revision>804</cp:revision>
  <cp:lastPrinted>2016-02-04T15:49:36Z</cp:lastPrinted>
  <dcterms:created xsi:type="dcterms:W3CDTF">2012-08-10T07:42:56Z</dcterms:created>
  <dcterms:modified xsi:type="dcterms:W3CDTF">2017-09-01T15:24:01Z</dcterms:modified>
</cp:coreProperties>
</file>