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6"/>
  </p:notesMasterIdLst>
  <p:sldIdLst>
    <p:sldId id="256" r:id="rId2"/>
    <p:sldId id="273" r:id="rId3"/>
    <p:sldId id="275" r:id="rId4"/>
    <p:sldId id="257" r:id="rId5"/>
    <p:sldId id="271" r:id="rId6"/>
    <p:sldId id="272" r:id="rId7"/>
    <p:sldId id="274" r:id="rId8"/>
    <p:sldId id="276" r:id="rId9"/>
    <p:sldId id="277" r:id="rId10"/>
    <p:sldId id="278" r:id="rId11"/>
    <p:sldId id="258" r:id="rId12"/>
    <p:sldId id="259" r:id="rId13"/>
    <p:sldId id="260" r:id="rId14"/>
    <p:sldId id="263" r:id="rId15"/>
    <p:sldId id="264" r:id="rId16"/>
    <p:sldId id="265" r:id="rId17"/>
    <p:sldId id="261" r:id="rId18"/>
    <p:sldId id="262" r:id="rId19"/>
    <p:sldId id="279" r:id="rId20"/>
    <p:sldId id="266" r:id="rId21"/>
    <p:sldId id="268" r:id="rId22"/>
    <p:sldId id="269" r:id="rId23"/>
    <p:sldId id="267" r:id="rId24"/>
    <p:sldId id="27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8C6A9-6C5D-47A4-914B-C1A778E8C0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963F2-C3E6-4F57-A189-6B36088879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95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Převzato z Textová opora: Jak</a:t>
            </a:r>
            <a:r>
              <a:rPr lang="cs-CZ" baseline="0" dirty="0" smtClean="0"/>
              <a:t> správně citovat? S. 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963F2-C3E6-4F57-A189-6B360888794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2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Převzato z Textová opora: Jak</a:t>
            </a:r>
            <a:r>
              <a:rPr lang="cs-CZ" baseline="0" dirty="0" smtClean="0"/>
              <a:t> správně citovat? S. 3.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963F2-C3E6-4F57-A189-6B360888794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59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FF9318D-031E-47E0-97A5-FEA0BA53278B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CDCB9B3-7DD7-4621-8708-AA8988B7EE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AREAb01 Základy filologicko-areálových </a:t>
            </a:r>
            <a:r>
              <a:rPr lang="cs-CZ" dirty="0" smtClean="0"/>
              <a:t>studií</a:t>
            </a:r>
          </a:p>
          <a:p>
            <a:endParaRPr lang="cs-CZ" dirty="0"/>
          </a:p>
          <a:p>
            <a:r>
              <a:rPr lang="cs-CZ" dirty="0" smtClean="0"/>
              <a:t>BKA112 Úvod do studia historických věd </a:t>
            </a:r>
            <a:r>
              <a:rPr lang="cs-CZ" smtClean="0"/>
              <a:t>pro balkanisty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etika a tvorba bibliografických odkazů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4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Čerpáme z:</a:t>
            </a:r>
          </a:p>
          <a:p>
            <a:r>
              <a:rPr lang="cs-CZ" dirty="0" smtClean="0"/>
              <a:t>Líc a rub titulní strany</a:t>
            </a:r>
          </a:p>
          <a:p>
            <a:r>
              <a:rPr lang="cs-CZ" dirty="0" smtClean="0"/>
              <a:t>Tiráž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dirty="0" smtClean="0"/>
              <a:t>Rozlišujeme:</a:t>
            </a:r>
          </a:p>
          <a:p>
            <a:r>
              <a:rPr lang="cs-CZ" dirty="0" smtClean="0"/>
              <a:t>Bibliografický údaj v poznámkovém aparátu</a:t>
            </a:r>
          </a:p>
          <a:p>
            <a:r>
              <a:rPr lang="cs-CZ" dirty="0" smtClean="0"/>
              <a:t>Bibliografický údaj v seznamu použité literatury</a:t>
            </a:r>
          </a:p>
          <a:p>
            <a:r>
              <a:rPr lang="cs-CZ" dirty="0" smtClean="0"/>
              <a:t>Rozdíly jsou jen drobné, avšak důležité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Začínáme citovat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9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Kniha – monografie, syntéza (neperiodická, ISBN; jeden či omezený okruh autorů)</a:t>
            </a:r>
          </a:p>
          <a:p>
            <a:r>
              <a:rPr lang="cs-CZ" dirty="0" smtClean="0"/>
              <a:t>Sborník (neperiodický, ISBN, má vždy editora, skládá se z různorodých příspěvků či z příspěvků většího množství autorů na společné téma)</a:t>
            </a:r>
          </a:p>
          <a:p>
            <a:r>
              <a:rPr lang="cs-CZ" dirty="0" smtClean="0"/>
              <a:t>Časopis (periodický, ISSN)</a:t>
            </a:r>
          </a:p>
          <a:p>
            <a:r>
              <a:rPr lang="cs-CZ" dirty="0" smtClean="0"/>
              <a:t>Denní tisk</a:t>
            </a:r>
          </a:p>
          <a:p>
            <a:endParaRPr lang="cs-CZ" dirty="0"/>
          </a:p>
          <a:p>
            <a:r>
              <a:rPr lang="cs-CZ" dirty="0" smtClean="0"/>
              <a:t>Specifické citování mají internetové zdroje a archivní prameny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Typy publikací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7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Autorské údaje (Jméno a příjmení)</a:t>
            </a:r>
          </a:p>
          <a:p>
            <a:r>
              <a:rPr lang="cs-CZ" dirty="0" smtClean="0"/>
              <a:t>Název : podnázev</a:t>
            </a:r>
          </a:p>
          <a:p>
            <a:r>
              <a:rPr lang="cs-CZ" dirty="0" smtClean="0"/>
              <a:t>Pořadí vydání (nepovinný údaj)</a:t>
            </a:r>
          </a:p>
          <a:p>
            <a:r>
              <a:rPr lang="cs-CZ" dirty="0" smtClean="0"/>
              <a:t>Místo vydání </a:t>
            </a:r>
          </a:p>
          <a:p>
            <a:r>
              <a:rPr lang="cs-CZ" dirty="0" smtClean="0"/>
              <a:t>Nakladatel (neuvádí se vždy)</a:t>
            </a:r>
          </a:p>
          <a:p>
            <a:r>
              <a:rPr lang="cs-CZ" dirty="0" smtClean="0"/>
              <a:t>Rok vydání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 v seznamu literatury:</a:t>
            </a:r>
          </a:p>
          <a:p>
            <a:r>
              <a:rPr lang="cs-CZ" dirty="0" err="1" smtClean="0"/>
              <a:t>Przybylski</a:t>
            </a:r>
            <a:r>
              <a:rPr lang="cs-CZ" dirty="0" smtClean="0"/>
              <a:t> </a:t>
            </a:r>
            <a:r>
              <a:rPr lang="cs-CZ" dirty="0"/>
              <a:t>Michal</a:t>
            </a:r>
            <a:r>
              <a:rPr lang="cs-CZ" dirty="0" smtClean="0"/>
              <a:t>– </a:t>
            </a:r>
            <a:r>
              <a:rPr lang="cs-CZ" dirty="0" err="1" smtClean="0"/>
              <a:t>Šaur</a:t>
            </a:r>
            <a:r>
              <a:rPr lang="cs-CZ" dirty="0" smtClean="0"/>
              <a:t> Josef a </a:t>
            </a:r>
            <a:r>
              <a:rPr lang="cs-CZ" dirty="0"/>
              <a:t>kol., </a:t>
            </a:r>
            <a:r>
              <a:rPr lang="cs-CZ" i="1" dirty="0"/>
              <a:t>Podoby a proměny města ve slovanských a vybraných neslovanských kulturách, literaturách a jazycích</a:t>
            </a:r>
            <a:r>
              <a:rPr lang="cs-CZ" dirty="0"/>
              <a:t>, 1. vyd., Brno : Masarykova univerzita, 2013. 166 s. ISBN </a:t>
            </a:r>
            <a:r>
              <a:rPr lang="cs-CZ" dirty="0" smtClean="0"/>
              <a:t>978-80-210-6569-7</a:t>
            </a:r>
          </a:p>
          <a:p>
            <a:endParaRPr lang="cs-CZ" dirty="0"/>
          </a:p>
          <a:p>
            <a:r>
              <a:rPr lang="cs-CZ" dirty="0" smtClean="0"/>
              <a:t>Příklad v poznámce pod čarou:</a:t>
            </a:r>
          </a:p>
          <a:p>
            <a:r>
              <a:rPr lang="cs-CZ" dirty="0" smtClean="0"/>
              <a:t>Ivo Pospíšil, </a:t>
            </a:r>
            <a:r>
              <a:rPr lang="cs-CZ" i="1" dirty="0" smtClean="0"/>
              <a:t>Areál a filologická studia</a:t>
            </a:r>
            <a:r>
              <a:rPr lang="cs-CZ" dirty="0" smtClean="0"/>
              <a:t>, 1. vyd., Brno: Masarykova univerzita, 2013, s. 68.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76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Sborník jako celek</a:t>
            </a:r>
          </a:p>
          <a:p>
            <a:r>
              <a:rPr lang="cs-CZ" dirty="0" smtClean="0"/>
              <a:t>Editor (Jméno </a:t>
            </a:r>
            <a:r>
              <a:rPr lang="cs-CZ" dirty="0"/>
              <a:t>a příjmení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Označení editora (</a:t>
            </a:r>
            <a:r>
              <a:rPr lang="cs-CZ" dirty="0" err="1" smtClean="0"/>
              <a:t>ed</a:t>
            </a:r>
            <a:r>
              <a:rPr lang="cs-CZ" dirty="0" smtClean="0"/>
              <a:t>., </a:t>
            </a:r>
            <a:r>
              <a:rPr lang="cs-CZ" dirty="0" err="1" smtClean="0"/>
              <a:t>eds</a:t>
            </a:r>
            <a:r>
              <a:rPr lang="cs-CZ" dirty="0" smtClean="0"/>
              <a:t>., </a:t>
            </a:r>
            <a:r>
              <a:rPr lang="cs-CZ" dirty="0" err="1" smtClean="0"/>
              <a:t>edd</a:t>
            </a:r>
            <a:r>
              <a:rPr lang="cs-CZ" dirty="0" smtClean="0"/>
              <a:t>., </a:t>
            </a:r>
            <a:r>
              <a:rPr lang="cs-CZ" dirty="0" err="1" smtClean="0"/>
              <a:t>Hrsg</a:t>
            </a:r>
            <a:r>
              <a:rPr lang="cs-CZ" dirty="0" smtClean="0"/>
              <a:t>.) </a:t>
            </a:r>
          </a:p>
          <a:p>
            <a:r>
              <a:rPr lang="cs-CZ" dirty="0" smtClean="0"/>
              <a:t>Název </a:t>
            </a:r>
            <a:r>
              <a:rPr lang="cs-CZ" dirty="0"/>
              <a:t>: podnázev</a:t>
            </a:r>
          </a:p>
          <a:p>
            <a:r>
              <a:rPr lang="cs-CZ" dirty="0"/>
              <a:t>Pořadí vydání (nepovinný údaj)</a:t>
            </a:r>
          </a:p>
          <a:p>
            <a:r>
              <a:rPr lang="cs-CZ" dirty="0"/>
              <a:t>Místo vydání </a:t>
            </a:r>
          </a:p>
          <a:p>
            <a:r>
              <a:rPr lang="cs-CZ" dirty="0"/>
              <a:t>Nakladatel (neuvádí se vždy)</a:t>
            </a:r>
          </a:p>
          <a:p>
            <a:r>
              <a:rPr lang="cs-CZ" dirty="0"/>
              <a:t>Rok vydání</a:t>
            </a:r>
          </a:p>
          <a:p>
            <a:endParaRPr lang="cs-CZ" dirty="0" smtClean="0"/>
          </a:p>
          <a:p>
            <a:r>
              <a:rPr lang="cs-CZ" dirty="0" smtClean="0"/>
              <a:t>Příklad:</a:t>
            </a:r>
          </a:p>
          <a:p>
            <a:r>
              <a:rPr lang="cs-CZ" dirty="0" smtClean="0"/>
              <a:t>Ivo Pospíšil (</a:t>
            </a:r>
            <a:r>
              <a:rPr lang="cs-CZ" dirty="0" err="1" smtClean="0"/>
              <a:t>ed</a:t>
            </a:r>
            <a:r>
              <a:rPr lang="cs-CZ" dirty="0" smtClean="0"/>
              <a:t>.), Areálová slavistika a dnešní svět : Monografie z filologicko-areálových studií, Brno: Česká asociace slavistů – Tribun EU, 2010. 456 s. ISBN978-80-7399-987-2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Sborník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Jednotlivý článek ve sborníku</a:t>
            </a:r>
          </a:p>
          <a:p>
            <a:r>
              <a:rPr lang="cs-CZ" dirty="0"/>
              <a:t>Autorské údaje (Jméno a příjmení)</a:t>
            </a:r>
          </a:p>
          <a:p>
            <a:r>
              <a:rPr lang="cs-CZ" dirty="0"/>
              <a:t>Název </a:t>
            </a:r>
            <a:r>
              <a:rPr lang="cs-CZ" dirty="0" smtClean="0"/>
              <a:t>(příspěvku</a:t>
            </a:r>
            <a:endParaRPr lang="cs-CZ" dirty="0"/>
          </a:p>
          <a:p>
            <a:r>
              <a:rPr lang="cs-CZ" dirty="0" smtClean="0"/>
              <a:t>In (zpravidla následuje dvojtečka)</a:t>
            </a:r>
            <a:endParaRPr lang="cs-CZ" dirty="0" smtClean="0"/>
          </a:p>
          <a:p>
            <a:r>
              <a:rPr lang="cs-CZ" dirty="0"/>
              <a:t>Editor (Jméno a příjmení)</a:t>
            </a:r>
          </a:p>
          <a:p>
            <a:r>
              <a:rPr lang="cs-CZ" dirty="0"/>
              <a:t>Označení editora (</a:t>
            </a:r>
            <a:r>
              <a:rPr lang="cs-CZ" dirty="0" err="1"/>
              <a:t>ed</a:t>
            </a:r>
            <a:r>
              <a:rPr lang="cs-CZ" dirty="0"/>
              <a:t>., </a:t>
            </a:r>
            <a:r>
              <a:rPr lang="cs-CZ" dirty="0" err="1"/>
              <a:t>eds</a:t>
            </a:r>
            <a:r>
              <a:rPr lang="cs-CZ" dirty="0"/>
              <a:t>., </a:t>
            </a:r>
            <a:r>
              <a:rPr lang="cs-CZ" dirty="0" err="1"/>
              <a:t>edd</a:t>
            </a:r>
            <a:r>
              <a:rPr lang="cs-CZ" dirty="0"/>
              <a:t>., </a:t>
            </a:r>
            <a:r>
              <a:rPr lang="cs-CZ" dirty="0" err="1"/>
              <a:t>Hrsg</a:t>
            </a:r>
            <a:r>
              <a:rPr lang="cs-CZ" dirty="0"/>
              <a:t>.) </a:t>
            </a:r>
          </a:p>
          <a:p>
            <a:r>
              <a:rPr lang="cs-CZ" dirty="0"/>
              <a:t>Název : podnázev</a:t>
            </a:r>
          </a:p>
          <a:p>
            <a:r>
              <a:rPr lang="cs-CZ" dirty="0"/>
              <a:t>Pořadí vydání (nepovinný údaj)</a:t>
            </a:r>
          </a:p>
          <a:p>
            <a:r>
              <a:rPr lang="cs-CZ" dirty="0"/>
              <a:t>Místo vydání </a:t>
            </a:r>
          </a:p>
          <a:p>
            <a:r>
              <a:rPr lang="cs-CZ" dirty="0"/>
              <a:t>Nakladatel (neuvádí se vždy)</a:t>
            </a:r>
          </a:p>
          <a:p>
            <a:r>
              <a:rPr lang="cs-CZ" dirty="0"/>
              <a:t>Rok vydání</a:t>
            </a:r>
          </a:p>
          <a:p>
            <a:r>
              <a:rPr lang="cs-CZ" dirty="0" smtClean="0"/>
              <a:t>Stránky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Sborník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5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u="sng" dirty="0" smtClean="0"/>
              <a:t>Příklad</a:t>
            </a:r>
          </a:p>
          <a:p>
            <a:r>
              <a:rPr lang="cs-CZ" dirty="0" smtClean="0"/>
              <a:t>Miloš Zelenka, </a:t>
            </a:r>
            <a:r>
              <a:rPr lang="cs-CZ" dirty="0" err="1" smtClean="0"/>
              <a:t>Jakobsonova</a:t>
            </a:r>
            <a:r>
              <a:rPr lang="cs-CZ" dirty="0" smtClean="0"/>
              <a:t> Moudrost starých Čechů aneb ideologii v polemice o smysl českých a slovanských dějin, In: </a:t>
            </a:r>
            <a:r>
              <a:rPr lang="cs-CZ" dirty="0"/>
              <a:t>Ivo Pospíšil (</a:t>
            </a:r>
            <a:r>
              <a:rPr lang="cs-CZ" dirty="0" err="1"/>
              <a:t>ed</a:t>
            </a:r>
            <a:r>
              <a:rPr lang="cs-CZ" dirty="0"/>
              <a:t>.), </a:t>
            </a:r>
            <a:r>
              <a:rPr lang="cs-CZ" i="1" dirty="0"/>
              <a:t>Areálová slavistika a dnešní svět : Monografie z filologicko-areálových studií</a:t>
            </a:r>
            <a:r>
              <a:rPr lang="cs-CZ" dirty="0"/>
              <a:t>, Brno: Česká asociace slavistů – Tribun EU, </a:t>
            </a:r>
            <a:r>
              <a:rPr lang="cs-CZ" dirty="0" smtClean="0"/>
              <a:t>2010, s. 7-20.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Sborník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2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Autorské údaje (Jméno a příjmení)</a:t>
            </a:r>
          </a:p>
          <a:p>
            <a:r>
              <a:rPr lang="cs-CZ" dirty="0" smtClean="0"/>
              <a:t>Název článku</a:t>
            </a:r>
          </a:p>
          <a:p>
            <a:r>
              <a:rPr lang="cs-CZ" dirty="0" smtClean="0"/>
              <a:t>Název periodika</a:t>
            </a:r>
          </a:p>
          <a:p>
            <a:r>
              <a:rPr lang="cs-CZ" dirty="0" smtClean="0"/>
              <a:t>Ročník</a:t>
            </a:r>
          </a:p>
          <a:p>
            <a:r>
              <a:rPr lang="cs-CZ" dirty="0" smtClean="0"/>
              <a:t>Rok</a:t>
            </a:r>
          </a:p>
          <a:p>
            <a:r>
              <a:rPr lang="cs-CZ" dirty="0" smtClean="0"/>
              <a:t>Číslo (je možné vynechat v případě průběžného číslování)</a:t>
            </a:r>
          </a:p>
          <a:p>
            <a:r>
              <a:rPr lang="cs-CZ" dirty="0" smtClean="0"/>
              <a:t>Stránky</a:t>
            </a:r>
          </a:p>
          <a:p>
            <a:endParaRPr lang="cs-CZ" dirty="0"/>
          </a:p>
          <a:p>
            <a:r>
              <a:rPr lang="cs-CZ" dirty="0" smtClean="0"/>
              <a:t>Příklad:</a:t>
            </a:r>
          </a:p>
          <a:p>
            <a:r>
              <a:rPr lang="cs-CZ" dirty="0" smtClean="0"/>
              <a:t>Zdeňka </a:t>
            </a:r>
            <a:r>
              <a:rPr lang="cs-CZ" dirty="0" err="1" smtClean="0"/>
              <a:t>Matyušová</a:t>
            </a:r>
            <a:r>
              <a:rPr lang="cs-CZ" dirty="0" smtClean="0"/>
              <a:t>, V hlubinách zamyšlení a poetických vzpomínek, Opera </a:t>
            </a:r>
            <a:r>
              <a:rPr lang="cs-CZ" dirty="0" err="1" smtClean="0"/>
              <a:t>Slavica</a:t>
            </a:r>
            <a:r>
              <a:rPr lang="cs-CZ" dirty="0" smtClean="0"/>
              <a:t>, XXI, 2011, 3, s. 22-31.</a:t>
            </a:r>
          </a:p>
          <a:p>
            <a:endParaRPr lang="cs-CZ" dirty="0"/>
          </a:p>
          <a:p>
            <a:r>
              <a:rPr lang="cs-CZ" dirty="0" smtClean="0"/>
              <a:t>Denní tisk se cituje velmi podobně, ale zpravidla se udává datum vydání novin (vizte pokyny pro autory </a:t>
            </a:r>
            <a:r>
              <a:rPr lang="cs-CZ" dirty="0" err="1" smtClean="0"/>
              <a:t>SlPř</a:t>
            </a:r>
            <a:r>
              <a:rPr lang="cs-CZ" dirty="0"/>
              <a:t>)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0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Zvláštností internetových zdrojů, že v citaci přímo uvádíme, že se jedná o on-line zdroj a datum, kdy bylo ze zdroje citováno, příp. kdy proběhla kontrola dostupnosti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dirty="0" smtClean="0"/>
              <a:t>Příklad:</a:t>
            </a:r>
          </a:p>
          <a:p>
            <a:r>
              <a:rPr lang="en-GB" dirty="0"/>
              <a:t>DUPLENSKIJ, N</a:t>
            </a:r>
            <a:r>
              <a:rPr lang="cs-CZ" dirty="0" err="1"/>
              <a:t>ikolaj</a:t>
            </a:r>
            <a:r>
              <a:rPr lang="cs-CZ" dirty="0"/>
              <a:t> N. </a:t>
            </a:r>
            <a:r>
              <a:rPr lang="en-GB" i="1" dirty="0" err="1"/>
              <a:t>Rekomendacii</a:t>
            </a:r>
            <a:r>
              <a:rPr lang="en-GB" i="1" dirty="0"/>
              <a:t> </a:t>
            </a:r>
            <a:r>
              <a:rPr lang="en-GB" i="1" dirty="0" err="1"/>
              <a:t>perevodčiku</a:t>
            </a:r>
            <a:r>
              <a:rPr lang="en-GB" i="1" dirty="0"/>
              <a:t>, </a:t>
            </a:r>
            <a:r>
              <a:rPr lang="en-GB" i="1" dirty="0" err="1"/>
              <a:t>zakazčiku</a:t>
            </a:r>
            <a:r>
              <a:rPr lang="en-GB" i="1" dirty="0"/>
              <a:t>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redaktoru</a:t>
            </a:r>
            <a:r>
              <a:rPr lang="en-GB" i="1" dirty="0"/>
              <a:t>, </a:t>
            </a:r>
            <a:r>
              <a:rPr lang="en-GB" i="1" dirty="0" err="1"/>
              <a:t>redakcija</a:t>
            </a:r>
            <a:r>
              <a:rPr lang="en-GB" i="1" dirty="0"/>
              <a:t> 2</a:t>
            </a:r>
            <a:r>
              <a:rPr lang="en-GB" dirty="0"/>
              <a:t>. Moskva: </a:t>
            </a:r>
            <a:r>
              <a:rPr lang="en-GB" dirty="0" err="1"/>
              <a:t>Sojuz</a:t>
            </a:r>
            <a:r>
              <a:rPr lang="en-GB" dirty="0"/>
              <a:t> </a:t>
            </a:r>
            <a:r>
              <a:rPr lang="en-GB" dirty="0" err="1"/>
              <a:t>perevodčikov</a:t>
            </a:r>
            <a:r>
              <a:rPr lang="en-GB" dirty="0"/>
              <a:t> </a:t>
            </a:r>
            <a:r>
              <a:rPr lang="en-GB" dirty="0" err="1"/>
              <a:t>Rossii</a:t>
            </a:r>
            <a:r>
              <a:rPr lang="en-GB" dirty="0"/>
              <a:t>, 2012. [online]. [Cit. 20. 7. 2014]. </a:t>
            </a:r>
            <a:r>
              <a:rPr lang="en-GB" dirty="0" err="1" smtClean="0"/>
              <a:t>Dostupné</a:t>
            </a:r>
            <a:r>
              <a:rPr lang="en-GB" dirty="0" smtClean="0"/>
              <a:t> </a:t>
            </a:r>
            <a:r>
              <a:rPr lang="en-GB" dirty="0"/>
              <a:t>z: &lt;http://www.translators-union.ru/index.php?option=com_content&amp;view=article&amp;id=338:2012-08-20-18-53-36&amp;catid=100:materials&amp;Itemid=309&gt;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6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Queen</a:t>
            </a:r>
            <a:r>
              <a:rPr lang="cs-CZ" dirty="0"/>
              <a:t>. </a:t>
            </a:r>
            <a:r>
              <a:rPr lang="cs-CZ" i="1" dirty="0"/>
              <a:t>Muz.ru</a:t>
            </a:r>
            <a:r>
              <a:rPr lang="cs-CZ" dirty="0"/>
              <a:t> [online]. [Cit. 18. 9. 2014]. Dostupné z: </a:t>
            </a:r>
            <a:r>
              <a:rPr lang="cs-CZ" dirty="0" smtClean="0"/>
              <a:t>&lt;http</a:t>
            </a:r>
            <a:r>
              <a:rPr lang="cs-CZ" dirty="0"/>
              <a:t>://</a:t>
            </a:r>
            <a:r>
              <a:rPr lang="cs-CZ" dirty="0" smtClean="0"/>
              <a:t>muz.ru/</a:t>
            </a:r>
            <a:r>
              <a:rPr lang="cs-CZ" dirty="0" err="1" smtClean="0"/>
              <a:t>Store</a:t>
            </a:r>
            <a:r>
              <a:rPr lang="cs-CZ" dirty="0" smtClean="0"/>
              <a:t>/</a:t>
            </a:r>
            <a:r>
              <a:rPr lang="cs-CZ" dirty="0" err="1" smtClean="0"/>
              <a:t>ArtistDetails.aspx?ArtistId</a:t>
            </a:r>
            <a:r>
              <a:rPr lang="cs-CZ" dirty="0" smtClean="0"/>
              <a:t>=ART0000026012&gt;</a:t>
            </a:r>
          </a:p>
          <a:p>
            <a:endParaRPr lang="cs-CZ" dirty="0" smtClean="0"/>
          </a:p>
          <a:p>
            <a:r>
              <a:rPr lang="cs-CZ" dirty="0" smtClean="0"/>
              <a:t>Variant je více. Důležité je dodržet obecné zásady citování (přehlednost, správnost, úplnost, </a:t>
            </a:r>
            <a:r>
              <a:rPr lang="cs-CZ" dirty="0" err="1" smtClean="0"/>
              <a:t>dohledatelnost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Doporučení: řídit se pravidly, které v pokynu pro psaní diplomových prací či pokynů pro autory relevantního periodika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Věda, aby byla vědou, musí publikovat své výsledky</a:t>
            </a:r>
          </a:p>
          <a:p>
            <a:r>
              <a:rPr lang="cs-CZ" dirty="0" smtClean="0"/>
              <a:t>Každá publikace je komunikací s vědeckou a odbornou komunitou</a:t>
            </a:r>
          </a:p>
          <a:p>
            <a:r>
              <a:rPr lang="cs-CZ" dirty="0" smtClean="0"/>
              <a:t>Při publikování se řídíme souborem pravidel a zvyklostí, která tuto komunikaci formalizuje</a:t>
            </a:r>
          </a:p>
          <a:p>
            <a:endParaRPr lang="cs-CZ" dirty="0"/>
          </a:p>
          <a:p>
            <a:r>
              <a:rPr lang="cs-CZ" dirty="0" smtClean="0"/>
              <a:t>Hlavním formálním znakem odborných prací – je vědecký aparát</a:t>
            </a:r>
          </a:p>
          <a:p>
            <a:r>
              <a:rPr lang="cs-CZ" dirty="0" smtClean="0"/>
              <a:t>Poznámkový aparát</a:t>
            </a:r>
          </a:p>
          <a:p>
            <a:r>
              <a:rPr lang="cs-CZ" dirty="0" smtClean="0"/>
              <a:t>Seznam použitých pramenů a literatury</a:t>
            </a:r>
          </a:p>
          <a:p>
            <a:r>
              <a:rPr lang="cs-CZ" dirty="0" smtClean="0"/>
              <a:t>Rejstříky (ne vždy)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3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Posloupnost údaje</a:t>
            </a:r>
          </a:p>
          <a:p>
            <a:pPr lvl="0"/>
            <a:r>
              <a:rPr lang="cs-CZ" dirty="0"/>
              <a:t>identifikace archivu (Moravský zemský archiv)</a:t>
            </a:r>
          </a:p>
          <a:p>
            <a:pPr lvl="0"/>
            <a:r>
              <a:rPr lang="cs-CZ" dirty="0"/>
              <a:t>název fondu, sbírky, souboru (B 26 fond Policejní ředitelství v Brně)</a:t>
            </a:r>
          </a:p>
          <a:p>
            <a:pPr lvl="0"/>
            <a:r>
              <a:rPr lang="cs-CZ" dirty="0"/>
              <a:t>fascikl (</a:t>
            </a:r>
            <a:r>
              <a:rPr lang="cs-CZ" dirty="0" err="1"/>
              <a:t>fasc</a:t>
            </a:r>
            <a:r>
              <a:rPr lang="cs-CZ" dirty="0"/>
              <a:t>. 25)</a:t>
            </a:r>
          </a:p>
          <a:p>
            <a:pPr lvl="0"/>
            <a:r>
              <a:rPr lang="cs-CZ" dirty="0"/>
              <a:t>signatura (</a:t>
            </a:r>
            <a:r>
              <a:rPr lang="cs-CZ" dirty="0" err="1"/>
              <a:t>sig</a:t>
            </a:r>
            <a:r>
              <a:rPr lang="cs-CZ" dirty="0"/>
              <a:t>. 40)</a:t>
            </a:r>
          </a:p>
          <a:p>
            <a:pPr lvl="0"/>
            <a:r>
              <a:rPr lang="cs-CZ" dirty="0"/>
              <a:t>karton (</a:t>
            </a:r>
            <a:r>
              <a:rPr lang="cs-CZ" dirty="0" err="1"/>
              <a:t>kart</a:t>
            </a:r>
            <a:r>
              <a:rPr lang="cs-CZ" dirty="0"/>
              <a:t>. 8)</a:t>
            </a:r>
          </a:p>
          <a:p>
            <a:pPr lvl="0"/>
            <a:r>
              <a:rPr lang="cs-CZ" dirty="0"/>
              <a:t>inventární číslo (</a:t>
            </a:r>
            <a:r>
              <a:rPr lang="cs-CZ" dirty="0" err="1"/>
              <a:t>inv</a:t>
            </a:r>
            <a:r>
              <a:rPr lang="cs-CZ" dirty="0"/>
              <a:t>. č.  8) - je to totéž jako číslo jednací nebo inventární </a:t>
            </a:r>
            <a:r>
              <a:rPr lang="cs-CZ" dirty="0" smtClean="0"/>
              <a:t>jednotka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Archiválie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677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archivní pramen nemusí mít všechny výše uvedené údaje. </a:t>
            </a:r>
            <a:endParaRPr lang="cs-CZ" dirty="0" smtClean="0"/>
          </a:p>
          <a:p>
            <a:r>
              <a:rPr lang="cs-CZ" dirty="0" smtClean="0"/>
              <a:t>Pamatujte </a:t>
            </a:r>
            <a:r>
              <a:rPr lang="cs-CZ" dirty="0"/>
              <a:t>na základní pravidlo všech citací a odkazů - musí být uvedeny tak, aby daný pramen byl podle nich identifikovatelný a </a:t>
            </a:r>
            <a:r>
              <a:rPr lang="cs-CZ" dirty="0" smtClean="0"/>
              <a:t>dohledatelný</a:t>
            </a:r>
            <a:r>
              <a:rPr lang="cs-CZ" dirty="0"/>
              <a:t>.</a:t>
            </a:r>
          </a:p>
          <a:p>
            <a:r>
              <a:rPr lang="cs-CZ" dirty="0"/>
              <a:t>Praktická rada: nevíte-li si rady, jak archiválii zacitovat, požádejte o přesný údaj archiváře, který Vám pramen v archivu vydává.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Archiválie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0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Příklady (převzaté z různých publikovaných článků):</a:t>
            </a:r>
          </a:p>
          <a:p>
            <a:pPr lvl="0"/>
            <a:r>
              <a:rPr lang="cs-CZ" dirty="0"/>
              <a:t>Moravský zemský archiv, B 26, </a:t>
            </a:r>
            <a:r>
              <a:rPr lang="cs-CZ" dirty="0" err="1"/>
              <a:t>fasc</a:t>
            </a:r>
            <a:r>
              <a:rPr lang="cs-CZ" dirty="0"/>
              <a:t>. 25, </a:t>
            </a:r>
            <a:r>
              <a:rPr lang="cs-CZ" dirty="0" err="1"/>
              <a:t>inv</a:t>
            </a:r>
            <a:r>
              <a:rPr lang="cs-CZ" dirty="0"/>
              <a:t>. č. 8.</a:t>
            </a:r>
          </a:p>
          <a:p>
            <a:pPr lvl="0"/>
            <a:r>
              <a:rPr lang="cs-CZ" dirty="0"/>
              <a:t>Moravský zemský archiv, B 26 Policejní ředitelství Brno, karton 3323, č. j. 3/55, Společnost přátel Lužice.</a:t>
            </a:r>
          </a:p>
          <a:p>
            <a:pPr lvl="0"/>
            <a:r>
              <a:rPr lang="cs-CZ" dirty="0"/>
              <a:t>Archiv Masarykovy univerzity, fond A 2 FF MU, B – externí učitelé, Karel </a:t>
            </a:r>
            <a:r>
              <a:rPr lang="cs-CZ" dirty="0" err="1"/>
              <a:t>Kyas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Národní archiv, fond Prezidia zemského úřadu, karton 613, </a:t>
            </a:r>
            <a:r>
              <a:rPr lang="cs-CZ" dirty="0" err="1"/>
              <a:t>inv</a:t>
            </a:r>
            <a:r>
              <a:rPr lang="cs-CZ" dirty="0"/>
              <a:t>. j. 207-613-25, Ukrajinská emigrace a její snahy.</a:t>
            </a:r>
          </a:p>
          <a:p>
            <a:pPr lvl="0"/>
            <a:r>
              <a:rPr lang="cs-CZ" dirty="0"/>
              <a:t>Literární archiv Památníku národního písemnictví (LAPNP), fond J. E. Purkyně, složka J. A. </a:t>
            </a:r>
            <a:r>
              <a:rPr lang="cs-CZ" dirty="0" err="1"/>
              <a:t>Smoler</a:t>
            </a:r>
            <a:r>
              <a:rPr lang="cs-CZ" dirty="0"/>
              <a:t>, dopis z 11. 12. 1839.</a:t>
            </a:r>
          </a:p>
          <a:p>
            <a:pPr lvl="0"/>
            <a:r>
              <a:rPr lang="cs-CZ" dirty="0"/>
              <a:t>Archiv hlavního města Prahy, fond Ruská svobodná dříve lidová univerzita v Praze, karton 1, sl. 1.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Archivále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3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Souvislé opakování téhož zdroje (tamtéž, </a:t>
            </a:r>
            <a:r>
              <a:rPr lang="cs-CZ" dirty="0" err="1" smtClean="0"/>
              <a:t>ibidem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1) Martin </a:t>
            </a:r>
            <a:r>
              <a:rPr lang="cs-CZ" dirty="0" err="1" smtClean="0"/>
              <a:t>Malia</a:t>
            </a:r>
            <a:r>
              <a:rPr lang="cs-CZ" dirty="0" smtClean="0"/>
              <a:t>, Lokomotivy dějin : Revoluce a utváření moderního světa, Brno: CDK, 2009, s. 38.</a:t>
            </a:r>
          </a:p>
          <a:p>
            <a:r>
              <a:rPr lang="cs-CZ" dirty="0" smtClean="0"/>
              <a:t>2) Tamtéž, s. 49.</a:t>
            </a:r>
          </a:p>
          <a:p>
            <a:r>
              <a:rPr lang="cs-CZ" dirty="0" smtClean="0"/>
              <a:t>3) Tamtéž, s. 59-68.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odkazů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70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Opakujeme dříve použitý odkaz (op. cit.)</a:t>
            </a:r>
          </a:p>
          <a:p>
            <a:endParaRPr lang="cs-CZ" dirty="0"/>
          </a:p>
          <a:p>
            <a:r>
              <a:rPr lang="cs-CZ" dirty="0"/>
              <a:t>1) Martin </a:t>
            </a:r>
            <a:r>
              <a:rPr lang="cs-CZ" dirty="0" err="1" smtClean="0"/>
              <a:t>Malia</a:t>
            </a:r>
            <a:r>
              <a:rPr lang="cs-CZ" dirty="0"/>
              <a:t>, Lokomotivy dějin : Revoluce a utváření moderního světa, Brno: CDK, 2009, s. 38.</a:t>
            </a:r>
          </a:p>
          <a:p>
            <a:r>
              <a:rPr lang="cs-CZ" dirty="0" smtClean="0"/>
              <a:t>2) </a:t>
            </a:r>
            <a:r>
              <a:rPr lang="cs-CZ" dirty="0"/>
              <a:t>Zdeňka </a:t>
            </a:r>
            <a:r>
              <a:rPr lang="cs-CZ" dirty="0" err="1"/>
              <a:t>Matyušová</a:t>
            </a:r>
            <a:r>
              <a:rPr lang="cs-CZ" dirty="0"/>
              <a:t>, V hlubinách zamyšlení a poetických vzpomínek, Opera </a:t>
            </a:r>
            <a:r>
              <a:rPr lang="cs-CZ" dirty="0" err="1"/>
              <a:t>Slavica</a:t>
            </a:r>
            <a:r>
              <a:rPr lang="cs-CZ" dirty="0"/>
              <a:t>, XXI, 2011, 3, s. 22-31.</a:t>
            </a:r>
          </a:p>
          <a:p>
            <a:r>
              <a:rPr lang="cs-CZ" dirty="0" smtClean="0"/>
              <a:t>3) Martin </a:t>
            </a:r>
            <a:r>
              <a:rPr lang="cs-CZ" dirty="0" err="1" smtClean="0"/>
              <a:t>Malia</a:t>
            </a:r>
            <a:r>
              <a:rPr lang="cs-CZ" dirty="0" smtClean="0"/>
              <a:t>, op. cit., s. 58.</a:t>
            </a:r>
          </a:p>
          <a:p>
            <a:endParaRPr lang="cs-CZ" dirty="0"/>
          </a:p>
          <a:p>
            <a:r>
              <a:rPr lang="cs-CZ" u="sng" dirty="0" smtClean="0"/>
              <a:t>Nebo zkracování (to je lepší, nemůže dojít k omylu při více dílech od jednoho autora)</a:t>
            </a:r>
          </a:p>
          <a:p>
            <a:endParaRPr lang="cs-CZ" dirty="0" smtClean="0"/>
          </a:p>
          <a:p>
            <a:r>
              <a:rPr lang="cs-CZ" dirty="0" smtClean="0"/>
              <a:t>3) M. </a:t>
            </a:r>
            <a:r>
              <a:rPr lang="cs-CZ" dirty="0" err="1" smtClean="0"/>
              <a:t>Malia</a:t>
            </a:r>
            <a:r>
              <a:rPr lang="cs-CZ" dirty="0" smtClean="0"/>
              <a:t>, </a:t>
            </a:r>
            <a:r>
              <a:rPr lang="cs-CZ" dirty="0"/>
              <a:t>Lokomotivy </a:t>
            </a:r>
            <a:r>
              <a:rPr lang="cs-CZ" dirty="0" smtClean="0"/>
              <a:t>dějin, s. 58.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odkazů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27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Necitujeme všeobecně nebo oborově známé skutečnosti (to, co se učí ve škole a na přednáškách zpravidla necitujeme)</a:t>
            </a:r>
          </a:p>
          <a:p>
            <a:r>
              <a:rPr lang="cs-CZ" dirty="0" smtClean="0"/>
              <a:t>Citujeme (= uvádíme zdroj) nejen přímé citace (uvádí se v uvozovkách či jinak </a:t>
            </a:r>
            <a:r>
              <a:rPr lang="cs-CZ" dirty="0" err="1" smtClean="0"/>
              <a:t>vyděleně</a:t>
            </a:r>
            <a:r>
              <a:rPr lang="cs-CZ" dirty="0" smtClean="0"/>
              <a:t>), ale také parafráze (převyprávěná informace)</a:t>
            </a:r>
          </a:p>
          <a:p>
            <a:r>
              <a:rPr lang="cs-CZ" dirty="0" smtClean="0"/>
              <a:t>Dále citujeme každou převzatou informaci či údaj</a:t>
            </a:r>
          </a:p>
          <a:p>
            <a:r>
              <a:rPr lang="cs-CZ" dirty="0" smtClean="0"/>
              <a:t>K tomu nás mimo jiné zavazuje autorský zákon</a:t>
            </a:r>
          </a:p>
          <a:p>
            <a:r>
              <a:rPr lang="cs-CZ" dirty="0" smtClean="0"/>
              <a:t>Převzít cizí myšlenku bez uvedení zdroje je plagiátorství, což se považuje v akademickém prostředí za největší prohřešek</a:t>
            </a:r>
          </a:p>
          <a:p>
            <a:r>
              <a:rPr lang="cs-CZ" dirty="0" smtClean="0"/>
              <a:t>U studentský prací také odkazy dokládáme „</a:t>
            </a:r>
            <a:r>
              <a:rPr lang="cs-CZ" dirty="0" err="1" smtClean="0"/>
              <a:t>načtenost</a:t>
            </a:r>
            <a:r>
              <a:rPr lang="cs-CZ" dirty="0" smtClean="0"/>
              <a:t>“ a seznámení se s problematikou oboru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co citovat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1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Umisťuje se na téže straně jako text, k němuž se vztahují (poznámky pod čarou, patové poznámky</a:t>
            </a:r>
          </a:p>
          <a:p>
            <a:r>
              <a:rPr lang="cs-CZ" dirty="0" smtClean="0"/>
              <a:t>Nebo na konci dokumentu (koncové poznámky)</a:t>
            </a:r>
          </a:p>
          <a:p>
            <a:r>
              <a:rPr lang="cs-CZ" dirty="0" smtClean="0"/>
              <a:t>Průběžně se číslují</a:t>
            </a:r>
          </a:p>
          <a:p>
            <a:r>
              <a:rPr lang="cs-CZ" dirty="0" smtClean="0"/>
              <a:t>Nelze kombinovat obě varianty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Poznámkový Aparát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0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Nejzákladnější a hlavní funkcí poznámkového aparátu je uvádění bibliografických údajů o zdrojích citovaných a parafrázovaných myšlenek a informací</a:t>
            </a:r>
          </a:p>
          <a:p>
            <a:r>
              <a:rPr lang="cs-CZ" dirty="0" smtClean="0"/>
              <a:t>Pro tuto funkci se v sociálních </a:t>
            </a:r>
            <a:r>
              <a:rPr lang="cs-CZ" dirty="0"/>
              <a:t>vědách a též v lingvistice se postupně prosadily odkazové </a:t>
            </a:r>
            <a:r>
              <a:rPr lang="cs-CZ" dirty="0" smtClean="0"/>
              <a:t>citace</a:t>
            </a:r>
          </a:p>
          <a:p>
            <a:r>
              <a:rPr lang="cs-CZ" dirty="0" smtClean="0"/>
              <a:t>Dále slouží poznámky pod čarou či na konci textu:</a:t>
            </a:r>
          </a:p>
          <a:p>
            <a:r>
              <a:rPr lang="cs-CZ" dirty="0" smtClean="0"/>
              <a:t>k uvádění informací, kterými nechceme zatěžovat hlavní text (odbočky, digrese)</a:t>
            </a:r>
          </a:p>
          <a:p>
            <a:r>
              <a:rPr lang="cs-CZ" dirty="0" smtClean="0"/>
              <a:t>Upřesnění údajů (např. konkrétní čísla a počty)</a:t>
            </a:r>
          </a:p>
          <a:p>
            <a:r>
              <a:rPr lang="cs-CZ" dirty="0" smtClean="0"/>
              <a:t>K uvedení bibliografických odkazů, které nechceme dát do hlavního textu (Např. „Tomuto tématu se více věnoval…“ nebo „Srov. Nejnovější literaturu k tématu…“ apod.)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poznámkového aparátu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6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Jejich jednoznačnou výhodou je úspora místa</a:t>
            </a:r>
          </a:p>
          <a:p>
            <a:r>
              <a:rPr lang="cs-CZ" dirty="0" smtClean="0"/>
              <a:t>Nevýhodou je značný čtenářský </a:t>
            </a:r>
            <a:r>
              <a:rPr lang="cs-CZ" dirty="0" err="1" smtClean="0"/>
              <a:t>diskomfort</a:t>
            </a:r>
            <a:r>
              <a:rPr lang="cs-CZ" dirty="0" smtClean="0"/>
              <a:t> (neustálé listování)</a:t>
            </a:r>
          </a:p>
          <a:p>
            <a:r>
              <a:rPr lang="cs-CZ" dirty="0" smtClean="0"/>
              <a:t>V textu se v závorce uvádí jen autor, rok vydání díla a strany</a:t>
            </a:r>
          </a:p>
          <a:p>
            <a:r>
              <a:rPr lang="cs-CZ" dirty="0" smtClean="0"/>
              <a:t>Na konci textu je seznam použité literatury, kde každý záznam začíná autorem a rok a až pak jsou uvedeny ostatní údaje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Odkazové citace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1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mezinárodní norma, která však není povinná</a:t>
            </a:r>
          </a:p>
          <a:p>
            <a:r>
              <a:rPr lang="cs-CZ" dirty="0" smtClean="0"/>
              <a:t>Proto se často řídí tvorba bibliografických záznamů oborovou tradicí</a:t>
            </a:r>
          </a:p>
          <a:p>
            <a:r>
              <a:rPr lang="cs-CZ" dirty="0" smtClean="0"/>
              <a:t>Vhodnou pomůckou jsou pokyny pro autory oborově uznávaného periodika</a:t>
            </a:r>
          </a:p>
          <a:p>
            <a:r>
              <a:rPr lang="cs-CZ" dirty="0" smtClean="0"/>
              <a:t>Existuje více možností, následují obecná a všeobecně přijímaná pravidla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</a:t>
            </a:r>
            <a:r>
              <a:rPr lang="cs-CZ" dirty="0" err="1" smtClean="0"/>
              <a:t>bibliog</a:t>
            </a:r>
            <a:r>
              <a:rPr lang="cs-CZ" dirty="0" smtClean="0"/>
              <a:t>. záznamů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43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 smtClean="0"/>
              <a:t>přehlednost </a:t>
            </a:r>
            <a:r>
              <a:rPr lang="cs-CZ" dirty="0"/>
              <a:t>a jednotnost údajů </a:t>
            </a:r>
          </a:p>
          <a:p>
            <a:r>
              <a:rPr lang="cs-CZ" dirty="0" smtClean="0"/>
              <a:t>přesnost </a:t>
            </a:r>
            <a:r>
              <a:rPr lang="cs-CZ" dirty="0"/>
              <a:t>(zápis citace několika způsoby, vybrat si jeden pro danou práci a držet se jej u všech citací) </a:t>
            </a:r>
          </a:p>
          <a:p>
            <a:r>
              <a:rPr lang="cs-CZ" dirty="0" smtClean="0"/>
              <a:t>úplnost </a:t>
            </a:r>
            <a:r>
              <a:rPr lang="cs-CZ" dirty="0"/>
              <a:t>(více údajů pro zpětnou identifikaci – nepřesnosti při přejímané citaci) </a:t>
            </a:r>
          </a:p>
          <a:p>
            <a:r>
              <a:rPr lang="cs-CZ" dirty="0" smtClean="0"/>
              <a:t>použití </a:t>
            </a:r>
            <a:r>
              <a:rPr lang="cs-CZ" dirty="0"/>
              <a:t>primárních pramenů (citovat údaje pouze z publikací, které jsme měli v ruce) </a:t>
            </a:r>
          </a:p>
          <a:p>
            <a:r>
              <a:rPr lang="cs-CZ" dirty="0" smtClean="0"/>
              <a:t>nezkracujte </a:t>
            </a:r>
            <a:r>
              <a:rPr lang="cs-CZ" dirty="0"/>
              <a:t>slova obsažená v údajích o citované publikaci </a:t>
            </a:r>
            <a:endParaRPr lang="cs-CZ" dirty="0" smtClean="0"/>
          </a:p>
          <a:p>
            <a:r>
              <a:rPr lang="cs-CZ" dirty="0" smtClean="0"/>
              <a:t>platí </a:t>
            </a:r>
            <a:r>
              <a:rPr lang="cs-CZ" dirty="0"/>
              <a:t>zásada zachování pravopisných norem pro daný jazyk (u cizojazyčné literatury) </a:t>
            </a:r>
          </a:p>
          <a:p>
            <a:r>
              <a:rPr lang="cs-CZ" dirty="0" smtClean="0"/>
              <a:t>platí </a:t>
            </a:r>
            <a:r>
              <a:rPr lang="cs-CZ" dirty="0"/>
              <a:t>zásada zachování jazyka knihy (nepřekládáme údaje o názvu, autoru, vydání – 1st </a:t>
            </a:r>
            <a:r>
              <a:rPr lang="cs-CZ" dirty="0" err="1"/>
              <a:t>edition</a:t>
            </a:r>
            <a:r>
              <a:rPr lang="cs-CZ" dirty="0"/>
              <a:t>, 2nd </a:t>
            </a:r>
            <a:r>
              <a:rPr lang="cs-CZ" dirty="0" err="1"/>
              <a:t>ed</a:t>
            </a:r>
            <a:r>
              <a:rPr lang="cs-CZ" dirty="0"/>
              <a:t>., fyzickém popisu 320 p. (</a:t>
            </a:r>
            <a:r>
              <a:rPr lang="cs-CZ" dirty="0" err="1"/>
              <a:t>pages</a:t>
            </a:r>
            <a:r>
              <a:rPr lang="cs-CZ" dirty="0"/>
              <a:t>), 320 S. (</a:t>
            </a:r>
            <a:r>
              <a:rPr lang="cs-CZ" dirty="0" err="1"/>
              <a:t>Seiten</a:t>
            </a:r>
            <a:r>
              <a:rPr lang="cs-CZ" dirty="0"/>
              <a:t>), jména nakladatelů) </a:t>
            </a:r>
          </a:p>
          <a:p>
            <a:r>
              <a:rPr lang="cs-CZ" dirty="0" smtClean="0"/>
              <a:t>chybějící </a:t>
            </a:r>
            <a:r>
              <a:rPr lang="cs-CZ" dirty="0"/>
              <a:t>údaj přeskočit (pokud chybí, vynecháme jej a pokračujeme údajem následujícím)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citování díla, které autor nepoužil (vložení kapacit oboru, ačkoli nesouvisí s dílem) </a:t>
            </a:r>
            <a:endParaRPr lang="cs-CZ" dirty="0" smtClean="0"/>
          </a:p>
          <a:p>
            <a:r>
              <a:rPr lang="cs-CZ" dirty="0" smtClean="0"/>
              <a:t>necitování </a:t>
            </a:r>
            <a:r>
              <a:rPr lang="cs-CZ" dirty="0"/>
              <a:t>díla, které autor použil (větší prohřešek necitovat třeba kvůli antipatiím k autoru) </a:t>
            </a:r>
          </a:p>
          <a:p>
            <a:r>
              <a:rPr lang="cs-CZ" dirty="0" smtClean="0"/>
              <a:t>citování </a:t>
            </a:r>
            <a:r>
              <a:rPr lang="cs-CZ" dirty="0"/>
              <a:t>vlastních děl bez souvislosti s daným tématem (tzv. </a:t>
            </a:r>
            <a:r>
              <a:rPr lang="cs-CZ" dirty="0" err="1"/>
              <a:t>autocitace</a:t>
            </a:r>
            <a:r>
              <a:rPr lang="cs-CZ" dirty="0"/>
              <a:t> - autor, který již něco napsal, chce své dílo propagovat a uvede jej v citaci, i když nesouvisí s tématem práce) </a:t>
            </a:r>
          </a:p>
          <a:p>
            <a:r>
              <a:rPr lang="cs-CZ" dirty="0" smtClean="0"/>
              <a:t>nepřesné </a:t>
            </a:r>
            <a:r>
              <a:rPr lang="cs-CZ" dirty="0"/>
              <a:t>citování znemožňující identifikaci díla (citujeme tak, aby se dal dokument zpětně nalézt; pokud citaci přejímáme, je zde zvýšené riziko chyby nebo záměr, aby nešel dokument vyhledat)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6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147</TotalTime>
  <Words>1489</Words>
  <Application>Microsoft Office PowerPoint</Application>
  <PresentationFormat>Předvádění na obrazovce (4:3)</PresentationFormat>
  <Paragraphs>181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Mřížka</vt:lpstr>
      <vt:lpstr>Citační etika a tvorba bibliografických odkazů</vt:lpstr>
      <vt:lpstr>Úvod</vt:lpstr>
      <vt:lpstr>Proč a co citovat</vt:lpstr>
      <vt:lpstr>Poznámkový Aparát</vt:lpstr>
      <vt:lpstr>Funkce poznámkového aparátu</vt:lpstr>
      <vt:lpstr>Odkazové citace</vt:lpstr>
      <vt:lpstr>Tvorba bibliog. záznamů</vt:lpstr>
      <vt:lpstr>Obecné zásady</vt:lpstr>
      <vt:lpstr>Chyby</vt:lpstr>
      <vt:lpstr>Začínáme citovat</vt:lpstr>
      <vt:lpstr>Základní Typy publikací</vt:lpstr>
      <vt:lpstr>Kniha</vt:lpstr>
      <vt:lpstr>kniha</vt:lpstr>
      <vt:lpstr>Sborník</vt:lpstr>
      <vt:lpstr>Sborník</vt:lpstr>
      <vt:lpstr>Sborník</vt:lpstr>
      <vt:lpstr>Časopis</vt:lpstr>
      <vt:lpstr>Internetové zdroje</vt:lpstr>
      <vt:lpstr>Internetové zdroje</vt:lpstr>
      <vt:lpstr>Archiválie</vt:lpstr>
      <vt:lpstr>Archiválie</vt:lpstr>
      <vt:lpstr>Archivále</vt:lpstr>
      <vt:lpstr>Opakování odkazů</vt:lpstr>
      <vt:lpstr>Opakování odkazů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Šaur</dc:creator>
  <cp:lastModifiedBy>Josef Šaur</cp:lastModifiedBy>
  <cp:revision>16</cp:revision>
  <dcterms:created xsi:type="dcterms:W3CDTF">2014-08-07T20:32:02Z</dcterms:created>
  <dcterms:modified xsi:type="dcterms:W3CDTF">2014-10-13T20:38:41Z</dcterms:modified>
</cp:coreProperties>
</file>