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9" r:id="rId5"/>
    <p:sldId id="262" r:id="rId6"/>
    <p:sldId id="264" r:id="rId7"/>
    <p:sldId id="281" r:id="rId8"/>
    <p:sldId id="279" r:id="rId9"/>
    <p:sldId id="28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B5159A-E359-45CC-9B63-D7CFAAEB8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18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B17E2F-0E3F-4B24-A117-4A5102C740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097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" y="1007918"/>
            <a:ext cx="6519373" cy="5018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64482" y="166255"/>
            <a:ext cx="53097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Litva</a:t>
            </a:r>
            <a:r>
              <a:rPr lang="cs-CZ" b="1" dirty="0"/>
              <a:t>: etnická skladba obyvatelstva</a:t>
            </a:r>
            <a:r>
              <a:rPr lang="cs-CZ" dirty="0"/>
              <a:t> (2014)</a:t>
            </a:r>
          </a:p>
          <a:p>
            <a:endParaRPr lang="cs-CZ" dirty="0" smtClean="0"/>
          </a:p>
          <a:p>
            <a:r>
              <a:rPr lang="cs-CZ" dirty="0" smtClean="0"/>
              <a:t>Obyvatelé </a:t>
            </a:r>
            <a:r>
              <a:rPr lang="cs-CZ" dirty="0"/>
              <a:t>celkem: cca 2 900 000</a:t>
            </a:r>
          </a:p>
          <a:p>
            <a:endParaRPr lang="cs-CZ" dirty="0" smtClean="0"/>
          </a:p>
          <a:p>
            <a:r>
              <a:rPr lang="cs-CZ" dirty="0" smtClean="0"/>
              <a:t>Litevci</a:t>
            </a:r>
            <a:r>
              <a:rPr lang="cs-CZ" dirty="0"/>
              <a:t>: 2 539 000    86,3%</a:t>
            </a:r>
          </a:p>
          <a:p>
            <a:endParaRPr lang="cs-CZ" dirty="0" smtClean="0"/>
          </a:p>
          <a:p>
            <a:r>
              <a:rPr lang="cs-CZ" dirty="0" smtClean="0"/>
              <a:t>Poláci</a:t>
            </a:r>
            <a:r>
              <a:rPr lang="cs-CZ" dirty="0"/>
              <a:t>: 160 000        5,6%</a:t>
            </a:r>
          </a:p>
          <a:p>
            <a:endParaRPr lang="cs-CZ" dirty="0" smtClean="0"/>
          </a:p>
          <a:p>
            <a:r>
              <a:rPr lang="cs-CZ" dirty="0" smtClean="0"/>
              <a:t>Rusové</a:t>
            </a:r>
            <a:r>
              <a:rPr lang="cs-CZ" dirty="0"/>
              <a:t>: 147 000       5,02%</a:t>
            </a:r>
          </a:p>
          <a:p>
            <a:endParaRPr lang="cs-CZ" dirty="0" smtClean="0"/>
          </a:p>
          <a:p>
            <a:r>
              <a:rPr lang="cs-CZ" dirty="0" smtClean="0"/>
              <a:t>Bělorusové</a:t>
            </a:r>
            <a:r>
              <a:rPr lang="cs-CZ" dirty="0"/>
              <a:t>: 36 200  1,2%</a:t>
            </a:r>
          </a:p>
          <a:p>
            <a:endParaRPr lang="cs-CZ" dirty="0" smtClean="0"/>
          </a:p>
          <a:p>
            <a:r>
              <a:rPr lang="cs-CZ" dirty="0" smtClean="0"/>
              <a:t>Ukrajinci</a:t>
            </a:r>
            <a:r>
              <a:rPr lang="cs-CZ" dirty="0"/>
              <a:t>: 16 400    0,5% </a:t>
            </a:r>
          </a:p>
          <a:p>
            <a:endParaRPr lang="cs-CZ" dirty="0" smtClean="0"/>
          </a:p>
          <a:p>
            <a:r>
              <a:rPr lang="cs-CZ" dirty="0" smtClean="0"/>
              <a:t>Lotyši</a:t>
            </a:r>
            <a:r>
              <a:rPr lang="cs-CZ" dirty="0"/>
              <a:t>: cca 3 500    0,07%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6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Areál baltských jazyků</a:t>
            </a:r>
            <a:endParaRPr lang="cs-CZ" altLang="cs-CZ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062174" y="1600202"/>
            <a:ext cx="3520225" cy="3641500"/>
          </a:xfrm>
        </p:spPr>
        <p:txBody>
          <a:bodyPr/>
          <a:lstStyle/>
          <a:p>
            <a:endParaRPr lang="cs-CZ" altLang="cs-CZ" i="1" dirty="0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063750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024563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0" y="1106995"/>
            <a:ext cx="7566212" cy="7911878"/>
          </a:xfrm>
        </p:spPr>
      </p:pic>
    </p:spTree>
    <p:extLst>
      <p:ext uri="{BB962C8B-B14F-4D97-AF65-F5344CB8AC3E}">
        <p14:creationId xmlns:p14="http://schemas.microsoft.com/office/powerpoint/2010/main" val="6135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352" y="-167426"/>
            <a:ext cx="10515600" cy="888643"/>
          </a:xfrm>
        </p:spPr>
        <p:txBody>
          <a:bodyPr>
            <a:normAutofit/>
          </a:bodyPr>
          <a:lstStyle/>
          <a:p>
            <a:pPr algn="ctr"/>
            <a:r>
              <a:rPr lang="lt-LT" dirty="0" err="1" smtClean="0"/>
              <a:t>Historicky</a:t>
            </a:r>
            <a:r>
              <a:rPr lang="lt-LT" dirty="0" smtClean="0"/>
              <a:t> </a:t>
            </a:r>
            <a:r>
              <a:rPr lang="cs-CZ" dirty="0" smtClean="0"/>
              <a:t>doložené baltské kmeny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721217"/>
            <a:ext cx="6339560" cy="6049198"/>
          </a:xfrm>
        </p:spPr>
      </p:pic>
    </p:spTree>
    <p:extLst>
      <p:ext uri="{BB962C8B-B14F-4D97-AF65-F5344CB8AC3E}">
        <p14:creationId xmlns:p14="http://schemas.microsoft.com/office/powerpoint/2010/main" val="33310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odvětví </a:t>
            </a:r>
            <a:r>
              <a:rPr lang="cs-CZ" dirty="0" smtClean="0"/>
              <a:t>klasické baltistiky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Zkoumání litevštiny: </a:t>
            </a:r>
            <a:r>
              <a:rPr lang="cs-CZ" dirty="0" err="1" smtClean="0"/>
              <a:t>lituanistika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Zkoumání lotyštiny: </a:t>
            </a:r>
            <a:r>
              <a:rPr lang="cs-CZ" dirty="0" err="1" smtClean="0"/>
              <a:t>letonistika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Zkoumání pruštiny: </a:t>
            </a:r>
            <a:r>
              <a:rPr lang="cs-CZ" dirty="0" err="1" smtClean="0"/>
              <a:t>prusistika</a:t>
            </a:r>
            <a:r>
              <a:rPr lang="cs-CZ" dirty="0" smtClean="0"/>
              <a:t> / </a:t>
            </a:r>
            <a:r>
              <a:rPr lang="cs-CZ" dirty="0" err="1" smtClean="0"/>
              <a:t>prusologie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2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LIETUVA</a:t>
            </a:r>
            <a:r>
              <a:rPr lang="cs-CZ" dirty="0" smtClean="0"/>
              <a:t> - LITVA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 smtClean="0"/>
              <a:t>Dnešní tvar: </a:t>
            </a:r>
            <a:r>
              <a:rPr lang="cs-CZ" altLang="cs-CZ" i="1" dirty="0" err="1" smtClean="0"/>
              <a:t>Lietu</a:t>
            </a:r>
            <a:r>
              <a:rPr lang="cs-CZ" altLang="cs-CZ" b="1" i="1" dirty="0" err="1" smtClean="0"/>
              <a:t>va</a:t>
            </a:r>
            <a:r>
              <a:rPr lang="cs-CZ" altLang="cs-CZ" i="1" dirty="0"/>
              <a:t>,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vis</a:t>
            </a:r>
            <a:r>
              <a:rPr lang="cs-CZ" altLang="cs-CZ" i="1" dirty="0"/>
              <a:t> / </a:t>
            </a:r>
            <a:r>
              <a:rPr lang="cs-CZ" altLang="cs-CZ" i="1" dirty="0" err="1" smtClean="0"/>
              <a:t>lie</a:t>
            </a:r>
            <a:r>
              <a:rPr lang="cs-CZ" altLang="cs-CZ" b="1" i="1" dirty="0" err="1" smtClean="0"/>
              <a:t>tu</a:t>
            </a:r>
            <a:r>
              <a:rPr lang="cs-CZ" altLang="cs-CZ" i="1" dirty="0" err="1" smtClean="0"/>
              <a:t>viai</a:t>
            </a:r>
            <a:endParaRPr lang="cs-CZ" altLang="cs-CZ" i="1" dirty="0" smtClean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Historické </a:t>
            </a:r>
            <a:r>
              <a:rPr lang="cs-CZ" altLang="cs-CZ" dirty="0" err="1" smtClean="0"/>
              <a:t>zapísy</a:t>
            </a:r>
            <a:r>
              <a:rPr lang="cs-CZ" altLang="cs-CZ" dirty="0" smtClean="0"/>
              <a:t>:</a:t>
            </a:r>
          </a:p>
          <a:p>
            <a:pPr marL="0" indent="0">
              <a:buNone/>
            </a:pPr>
            <a:r>
              <a:rPr lang="cs-CZ" altLang="cs-CZ" dirty="0" smtClean="0"/>
              <a:t>Latina: </a:t>
            </a:r>
            <a:r>
              <a:rPr lang="cs-CZ" altLang="cs-CZ" i="1" dirty="0" err="1" smtClean="0"/>
              <a:t>Litua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Lethovia</a:t>
            </a:r>
            <a:r>
              <a:rPr lang="cs-CZ" altLang="cs-CZ" i="1" dirty="0"/>
              <a:t>; </a:t>
            </a:r>
            <a:r>
              <a:rPr lang="cs-CZ" altLang="cs-CZ" i="1" dirty="0" err="1"/>
              <a:t>Lettowen</a:t>
            </a:r>
            <a:r>
              <a:rPr lang="cs-CZ" altLang="cs-CZ" i="1" dirty="0"/>
              <a:t>; </a:t>
            </a:r>
            <a:r>
              <a:rPr lang="cs-CZ" altLang="cs-CZ" i="1" dirty="0" err="1" smtClean="0"/>
              <a:t>Lethovini</a:t>
            </a:r>
            <a:endParaRPr lang="cs-CZ" altLang="cs-CZ" i="1" dirty="0"/>
          </a:p>
          <a:p>
            <a:pPr marL="0" indent="0">
              <a:buNone/>
            </a:pPr>
            <a:endParaRPr lang="cs-CZ" altLang="cs-CZ" i="1" dirty="0"/>
          </a:p>
          <a:p>
            <a:pPr marL="0" indent="0">
              <a:buNone/>
            </a:pPr>
            <a:r>
              <a:rPr lang="cs-CZ" altLang="cs-CZ" dirty="0" smtClean="0"/>
              <a:t>Ruština: </a:t>
            </a:r>
            <a:r>
              <a:rPr lang="cs-CZ" altLang="cs-CZ" i="1" dirty="0" err="1"/>
              <a:t>Лит</a:t>
            </a:r>
            <a:r>
              <a:rPr lang="cs-CZ" altLang="cs-CZ" i="1" dirty="0"/>
              <a:t>(ъ)</a:t>
            </a:r>
            <a:r>
              <a:rPr lang="cs-CZ" altLang="cs-CZ" i="1" dirty="0" err="1"/>
              <a:t>ва</a:t>
            </a:r>
            <a:r>
              <a:rPr lang="cs-CZ" altLang="cs-CZ" dirty="0"/>
              <a:t> </a:t>
            </a:r>
            <a:r>
              <a:rPr lang="cs-CZ" altLang="cs-CZ" dirty="0" smtClean="0"/>
              <a:t>(čti </a:t>
            </a:r>
            <a:r>
              <a:rPr lang="cs-CZ" altLang="cs-CZ" i="1" dirty="0" smtClean="0"/>
              <a:t>Litva</a:t>
            </a:r>
            <a:r>
              <a:rPr lang="cs-CZ" altLang="cs-CZ" dirty="0"/>
              <a:t>)</a:t>
            </a:r>
          </a:p>
          <a:p>
            <a:pPr marL="0" indent="0">
              <a:buNone/>
            </a:pP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 smtClean="0"/>
              <a:t>Polština: </a:t>
            </a:r>
            <a:r>
              <a:rPr lang="cs-CZ" altLang="cs-CZ" dirty="0"/>
              <a:t> </a:t>
            </a:r>
            <a:r>
              <a:rPr lang="cs-CZ" altLang="cs-CZ" i="1" dirty="0" err="1" smtClean="0"/>
              <a:t>Litwa</a:t>
            </a:r>
            <a:r>
              <a:rPr lang="cs-CZ" altLang="cs-CZ" i="1" dirty="0" smtClean="0"/>
              <a:t>,</a:t>
            </a:r>
            <a:r>
              <a:rPr lang="cs-CZ" altLang="cs-CZ" dirty="0" smtClean="0"/>
              <a:t>  </a:t>
            </a:r>
            <a:r>
              <a:rPr lang="cs-CZ" altLang="cs-CZ" i="1" dirty="0" err="1" smtClean="0"/>
              <a:t>Litwini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19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i="1" dirty="0" err="1"/>
              <a:t>Annales</a:t>
            </a:r>
            <a:r>
              <a:rPr lang="cs-CZ" altLang="cs-CZ" b="1" i="1" dirty="0"/>
              <a:t> </a:t>
            </a:r>
            <a:r>
              <a:rPr lang="cs-CZ" altLang="cs-CZ" b="1" i="1" dirty="0" err="1" smtClean="0"/>
              <a:t>Quedlinburgenses</a:t>
            </a:r>
            <a:r>
              <a:rPr lang="cs-CZ" altLang="cs-CZ" b="1" dirty="0" smtClean="0"/>
              <a:t>, zápis z roku 1009</a:t>
            </a:r>
            <a:endParaRPr lang="cs-CZ" altLang="cs-CZ" b="1" dirty="0"/>
          </a:p>
        </p:txBody>
      </p:sp>
      <p:pic>
        <p:nvPicPr>
          <p:cNvPr id="56327" name="Picture 7" descr="Quedlinburgas_puslap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484314"/>
            <a:ext cx="2952750" cy="407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928352" y="120427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pic>
        <p:nvPicPr>
          <p:cNvPr id="58374" name="Picture 6" descr="Quedlinburgas_cit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10" y="948806"/>
            <a:ext cx="11663158" cy="62722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6" descr="Quedlinburgas_citat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/>
          <a:stretch/>
        </p:blipFill>
        <p:spPr>
          <a:xfrm>
            <a:off x="166374" y="1914917"/>
            <a:ext cx="5504623" cy="4172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808372" y="1825625"/>
            <a:ext cx="5545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1800" dirty="0" smtClean="0"/>
          </a:p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 smtClean="0"/>
          </a:p>
          <a:p>
            <a:pPr marL="0" indent="0" algn="r">
              <a:buNone/>
            </a:pPr>
            <a:endParaRPr lang="lt-LT" sz="18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 smtClean="0"/>
              <a:t>Sanc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tus Br</a:t>
            </a:r>
            <a:r>
              <a:rPr lang="lt-LT" sz="1800" dirty="0"/>
              <a:t>u</a:t>
            </a:r>
            <a:r>
              <a:rPr lang="la-Latn" sz="1800" dirty="0"/>
              <a:t>no qui cognominatur Bonifacius archepiskopus et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monachus XI</a:t>
            </a:r>
            <a:r>
              <a:rPr lang="la-Latn" sz="1800" dirty="0" smtClean="0"/>
              <a:t>. </a:t>
            </a:r>
            <a:r>
              <a:rPr lang="lt-LT" sz="1800" dirty="0"/>
              <a:t>s</a:t>
            </a:r>
            <a:r>
              <a:rPr lang="la-Latn" sz="1800" dirty="0"/>
              <a:t>uae conversionis anno in confinio </a:t>
            </a:r>
            <a:r>
              <a:rPr lang="la-Latn" sz="1800" dirty="0" smtClean="0"/>
              <a:t>Rusci</a:t>
            </a:r>
            <a:r>
              <a:rPr lang="cs-CZ" sz="1800" dirty="0" smtClean="0"/>
              <a:t>æ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et </a:t>
            </a:r>
            <a:r>
              <a:rPr lang="la-Latn" sz="1800" dirty="0" smtClean="0"/>
              <a:t>Li</a:t>
            </a:r>
            <a:r>
              <a:rPr lang="cs-CZ" sz="1800" smtClean="0"/>
              <a:t>t</a:t>
            </a:r>
            <a:r>
              <a:rPr lang="la-Latn" sz="1800" smtClean="0"/>
              <a:t>u</a:t>
            </a:r>
            <a:r>
              <a:rPr lang="cs-CZ" sz="1800" dirty="0" smtClean="0"/>
              <a:t>æ</a:t>
            </a:r>
            <a:r>
              <a:rPr lang="la-Latn" sz="1800" dirty="0" smtClean="0"/>
              <a:t> </a:t>
            </a:r>
            <a:r>
              <a:rPr lang="la-Latn" sz="1800" dirty="0"/>
              <a:t>a paganis capite plexus cum suis </a:t>
            </a:r>
            <a:r>
              <a:rPr lang="la-Latn" sz="1800" dirty="0" smtClean="0"/>
              <a:t>XVIII</a:t>
            </a:r>
            <a:r>
              <a:rPr lang="lt-LT" sz="1800" dirty="0" smtClean="0"/>
              <a:t>,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 smtClean="0"/>
              <a:t>VII id</a:t>
            </a:r>
            <a:r>
              <a:rPr lang="lt-LT" sz="1800" dirty="0" smtClean="0"/>
              <a:t>.</a:t>
            </a:r>
            <a:r>
              <a:rPr lang="la-Latn" sz="1800" dirty="0" smtClean="0"/>
              <a:t> </a:t>
            </a:r>
            <a:r>
              <a:rPr lang="la-Latn" sz="1800" dirty="0"/>
              <a:t>Martii periit </a:t>
            </a:r>
            <a:r>
              <a:rPr lang="la-Latn" sz="1800" dirty="0" smtClean="0"/>
              <a:t>c</a:t>
            </a:r>
            <a:r>
              <a:rPr lang="cs-CZ" sz="1800" dirty="0" smtClean="0"/>
              <a:t>æ</a:t>
            </a:r>
            <a:r>
              <a:rPr lang="la-Latn" sz="1800" dirty="0" smtClean="0"/>
              <a:t>los</a:t>
            </a:r>
            <a:r>
              <a:rPr lang="la-Latn" sz="1800" dirty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45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 smtClean="0"/>
              <a:t>Latvija</a:t>
            </a:r>
            <a:r>
              <a:rPr lang="cs-CZ" altLang="cs-CZ" dirty="0" smtClean="0"/>
              <a:t> - Lotyšsko</a:t>
            </a:r>
            <a:endParaRPr lang="cs-CZ" altLang="cs-CZ" dirty="0"/>
          </a:p>
        </p:txBody>
      </p:sp>
      <p:pic>
        <p:nvPicPr>
          <p:cNvPr id="49158" name="Picture 6" descr="latv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8"/>
            <a:ext cx="676910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endParaRPr lang="cs-CZ" altLang="cs-CZ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 smtClean="0"/>
              <a:t>Dnešní tvar: </a:t>
            </a:r>
            <a:r>
              <a:rPr lang="cs-CZ" altLang="cs-CZ" b="1" i="1" dirty="0" err="1" smtClean="0"/>
              <a:t>Lat</a:t>
            </a:r>
            <a:r>
              <a:rPr lang="cs-CZ" altLang="cs-CZ" i="1" dirty="0" err="1" smtClean="0"/>
              <a:t>vija</a:t>
            </a:r>
            <a:r>
              <a:rPr lang="cs-CZ" altLang="cs-CZ" i="1" dirty="0"/>
              <a:t>,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vietis</a:t>
            </a:r>
            <a:r>
              <a:rPr lang="cs-CZ" altLang="cs-CZ" i="1" dirty="0"/>
              <a:t> /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vieši</a:t>
            </a:r>
            <a:endParaRPr lang="cs-CZ" altLang="cs-CZ" i="1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Historické zápisy:</a:t>
            </a:r>
          </a:p>
          <a:p>
            <a:pPr marL="0" indent="0">
              <a:buNone/>
            </a:pPr>
            <a:r>
              <a:rPr lang="cs-CZ" altLang="cs-CZ" dirty="0" smtClean="0"/>
              <a:t>V</a:t>
            </a:r>
            <a:r>
              <a:rPr lang="cs-CZ" altLang="cs-CZ" dirty="0"/>
              <a:t> ruských letopisech 11.-12. st.: </a:t>
            </a:r>
            <a:r>
              <a:rPr lang="cs-CZ" altLang="cs-CZ" i="1" dirty="0" err="1"/>
              <a:t>Лотыгола</a:t>
            </a:r>
            <a:r>
              <a:rPr lang="cs-CZ" altLang="cs-CZ" i="1" dirty="0"/>
              <a:t> [</a:t>
            </a:r>
            <a:r>
              <a:rPr lang="cs-CZ" altLang="cs-CZ" i="1" dirty="0" err="1"/>
              <a:t>Lotygola</a:t>
            </a:r>
            <a:r>
              <a:rPr lang="cs-CZ" altLang="cs-CZ" i="1" dirty="0"/>
              <a:t>]</a:t>
            </a:r>
          </a:p>
          <a:p>
            <a:pPr marL="0" indent="0">
              <a:buNone/>
            </a:pPr>
            <a:r>
              <a:rPr lang="cs-CZ" altLang="cs-CZ" dirty="0" err="1"/>
              <a:t>Livonské</a:t>
            </a:r>
            <a:r>
              <a:rPr lang="cs-CZ" altLang="cs-CZ" dirty="0"/>
              <a:t> kroniky (r. 1206</a:t>
            </a:r>
            <a:r>
              <a:rPr lang="cs-CZ" altLang="cs-CZ" dirty="0" smtClean="0"/>
              <a:t>): </a:t>
            </a:r>
            <a:r>
              <a:rPr lang="cs-CZ" altLang="cs-CZ" i="1" dirty="0" err="1" smtClean="0"/>
              <a:t>Lethos</a:t>
            </a:r>
            <a:r>
              <a:rPr lang="cs-CZ" altLang="cs-CZ" i="1" dirty="0"/>
              <a:t>, qui </a:t>
            </a:r>
            <a:r>
              <a:rPr lang="cs-CZ" altLang="cs-CZ" i="1" dirty="0" err="1"/>
              <a:t>proprie</a:t>
            </a:r>
            <a:r>
              <a:rPr lang="cs-CZ" altLang="cs-CZ" i="1" dirty="0"/>
              <a:t> </a:t>
            </a:r>
            <a:r>
              <a:rPr lang="cs-CZ" altLang="cs-CZ" i="1" dirty="0" err="1"/>
              <a:t>dicuntur</a:t>
            </a:r>
            <a:r>
              <a:rPr lang="cs-CZ" altLang="cs-CZ" i="1" dirty="0"/>
              <a:t> </a:t>
            </a:r>
            <a:r>
              <a:rPr lang="cs-CZ" altLang="cs-CZ" i="1" dirty="0" err="1"/>
              <a:t>Lethigalli</a:t>
            </a:r>
            <a:r>
              <a:rPr lang="cs-CZ" altLang="cs-CZ" dirty="0"/>
              <a:t>.</a:t>
            </a:r>
            <a:endParaRPr lang="cs-CZ" altLang="cs-CZ" i="1" dirty="0"/>
          </a:p>
          <a:p>
            <a:pPr lvl="1"/>
            <a:r>
              <a:rPr lang="cs-CZ" altLang="cs-CZ" i="1" dirty="0" err="1"/>
              <a:t>Lethhi</a:t>
            </a:r>
            <a:r>
              <a:rPr lang="cs-CZ" altLang="cs-CZ" i="1" dirty="0"/>
              <a:t>, </a:t>
            </a:r>
            <a:r>
              <a:rPr lang="cs-CZ" altLang="cs-CZ" i="1" dirty="0" err="1"/>
              <a:t>Letti</a:t>
            </a:r>
            <a:r>
              <a:rPr lang="cs-CZ" altLang="cs-CZ" i="1" dirty="0"/>
              <a:t>;</a:t>
            </a:r>
          </a:p>
          <a:p>
            <a:pPr lvl="1"/>
            <a:r>
              <a:rPr lang="cs-CZ" altLang="cs-CZ" i="1" dirty="0" err="1"/>
              <a:t>Lethia</a:t>
            </a:r>
            <a:r>
              <a:rPr lang="cs-CZ" altLang="cs-CZ" i="1" dirty="0"/>
              <a:t>, </a:t>
            </a:r>
            <a:r>
              <a:rPr lang="cs-CZ" altLang="cs-CZ" i="1" dirty="0" err="1"/>
              <a:t>Lettia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3871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962624"/>
            <a:ext cx="8168300" cy="57541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30894" y="193183"/>
            <a:ext cx="1056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400" dirty="0" err="1"/>
              <a:t>Pr</a:t>
            </a:r>
            <a:r>
              <a:rPr lang="lt-LT" altLang="cs-CZ" sz="4400" dirty="0"/>
              <a:t>ū</a:t>
            </a:r>
            <a:r>
              <a:rPr lang="cs-CZ" altLang="cs-CZ" sz="4400" dirty="0" err="1"/>
              <a:t>sai</a:t>
            </a:r>
            <a:r>
              <a:rPr lang="cs-CZ" altLang="cs-CZ" sz="4400" dirty="0"/>
              <a:t> </a:t>
            </a:r>
            <a:r>
              <a:rPr lang="lt-LT" altLang="cs-CZ" sz="4400" dirty="0"/>
              <a:t>-</a:t>
            </a:r>
            <a:r>
              <a:rPr lang="cs-CZ" altLang="cs-CZ" sz="4400" dirty="0"/>
              <a:t> Prusové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319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156" y="-862295"/>
            <a:ext cx="14633783" cy="8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Pr</a:t>
            </a:r>
            <a:r>
              <a:rPr lang="lt-LT" altLang="cs-CZ" dirty="0"/>
              <a:t>ū</a:t>
            </a:r>
            <a:r>
              <a:rPr lang="cs-CZ" altLang="cs-CZ" dirty="0" err="1"/>
              <a:t>sai</a:t>
            </a:r>
            <a:r>
              <a:rPr lang="cs-CZ" altLang="cs-CZ" dirty="0"/>
              <a:t> </a:t>
            </a:r>
            <a:r>
              <a:rPr lang="lt-LT" altLang="cs-CZ" dirty="0"/>
              <a:t>-</a:t>
            </a:r>
            <a:r>
              <a:rPr lang="cs-CZ" altLang="cs-CZ" dirty="0" smtClean="0"/>
              <a:t> </a:t>
            </a:r>
            <a:r>
              <a:rPr lang="cs-CZ" altLang="cs-CZ" dirty="0"/>
              <a:t>Prusové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732" y="1825625"/>
            <a:ext cx="6009067" cy="386683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Jméno se objevuje v 9. st.</a:t>
            </a:r>
          </a:p>
          <a:p>
            <a:r>
              <a:rPr lang="cs-CZ" altLang="cs-CZ" dirty="0"/>
              <a:t>Historické zápisy:</a:t>
            </a:r>
          </a:p>
          <a:p>
            <a:pPr>
              <a:buFontTx/>
              <a:buNone/>
            </a:pPr>
            <a:r>
              <a:rPr lang="cs-CZ" altLang="cs-CZ" sz="3600" i="1" dirty="0" err="1"/>
              <a:t>Bruzi</a:t>
            </a:r>
            <a:r>
              <a:rPr lang="cs-CZ" altLang="cs-CZ" sz="3600" i="1" dirty="0"/>
              <a:t>        </a:t>
            </a:r>
            <a:r>
              <a:rPr lang="cs-CZ" altLang="cs-CZ" sz="3600" i="1" dirty="0" err="1"/>
              <a:t>Pruzze</a:t>
            </a:r>
            <a:r>
              <a:rPr lang="cs-CZ" altLang="cs-CZ" sz="3600" i="1" dirty="0"/>
              <a:t>         </a:t>
            </a:r>
            <a:r>
              <a:rPr lang="cs-CZ" altLang="cs-CZ" sz="3600" i="1" dirty="0" err="1"/>
              <a:t>Pruze</a:t>
            </a:r>
            <a:r>
              <a:rPr lang="cs-CZ" altLang="cs-CZ" sz="3600" i="1" dirty="0"/>
              <a:t>   </a:t>
            </a:r>
            <a:r>
              <a:rPr lang="cs-CZ" altLang="cs-CZ" sz="3600" i="1" dirty="0" err="1" smtClean="0"/>
              <a:t>Pruzzi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pl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Pruzzorum</a:t>
            </a:r>
            <a:r>
              <a:rPr lang="cs-CZ" altLang="cs-CZ" sz="3600" i="1" dirty="0"/>
              <a:t>    </a:t>
            </a:r>
            <a:r>
              <a:rPr lang="cs-CZ" altLang="cs-CZ" sz="3600" i="1" dirty="0" err="1"/>
              <a:t>Prucorum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Pruzziae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 err="1"/>
              <a:t>acc</a:t>
            </a:r>
            <a:r>
              <a:rPr lang="cs-CZ" altLang="cs-CZ" sz="3600" dirty="0"/>
              <a:t>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Pruciam</a:t>
            </a:r>
            <a:endParaRPr lang="cs-CZ" alt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2273121"/>
            <a:ext cx="5183036" cy="36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850"/>
          </a:xfrm>
        </p:spPr>
        <p:txBody>
          <a:bodyPr>
            <a:normAutofit fontScale="90000"/>
          </a:bodyPr>
          <a:lstStyle/>
          <a:p>
            <a:endParaRPr lang="cs-CZ" altLang="cs-CZ" sz="4000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4437063"/>
            <a:ext cx="8229600" cy="1689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0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Kayle rekyse thoneaw labonache thewelys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Eg koyte poyte nykoyte penega doyte </a:t>
            </a:r>
          </a:p>
        </p:txBody>
      </p:sp>
      <p:pic>
        <p:nvPicPr>
          <p:cNvPr id="45063" name="Picture 7" descr="Prusu_irasas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620714"/>
            <a:ext cx="7200900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Prusk</a:t>
            </a:r>
            <a:r>
              <a:rPr lang="cs-CZ" dirty="0" smtClean="0"/>
              <a:t>é písemné památky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1433371"/>
            <a:ext cx="4287592" cy="53030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1589694"/>
            <a:ext cx="3734874" cy="49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65" y="-552892"/>
            <a:ext cx="17457586" cy="9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" y="0"/>
            <a:ext cx="8676403" cy="667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1264" y="16625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Největší </a:t>
            </a:r>
            <a:r>
              <a:rPr lang="cs-CZ" b="1" dirty="0"/>
              <a:t>města</a:t>
            </a:r>
            <a:r>
              <a:rPr lang="cs-CZ" dirty="0"/>
              <a:t> (2015):</a:t>
            </a:r>
          </a:p>
          <a:p>
            <a:endParaRPr lang="cs-CZ" dirty="0" smtClean="0"/>
          </a:p>
          <a:p>
            <a:r>
              <a:rPr lang="cs-CZ" dirty="0" smtClean="0"/>
              <a:t>Vilnius</a:t>
            </a:r>
            <a:r>
              <a:rPr lang="cs-CZ" dirty="0"/>
              <a:t>: 532 </a:t>
            </a:r>
            <a:r>
              <a:rPr lang="cs-CZ" dirty="0" smtClean="0"/>
              <a:t>000</a:t>
            </a:r>
          </a:p>
          <a:p>
            <a:r>
              <a:rPr lang="cs-CZ" dirty="0"/>
              <a:t>	</a:t>
            </a:r>
            <a:r>
              <a:rPr lang="cs-CZ" dirty="0" smtClean="0"/>
              <a:t>Litevci 60%</a:t>
            </a:r>
          </a:p>
          <a:p>
            <a:r>
              <a:rPr lang="cs-CZ" dirty="0"/>
              <a:t>	</a:t>
            </a:r>
            <a:r>
              <a:rPr lang="cs-CZ" dirty="0" smtClean="0"/>
              <a:t>Rusové 25%</a:t>
            </a:r>
          </a:p>
          <a:p>
            <a:r>
              <a:rPr lang="cs-CZ" dirty="0"/>
              <a:t>	</a:t>
            </a:r>
            <a:r>
              <a:rPr lang="cs-CZ" dirty="0" smtClean="0"/>
              <a:t>Poláci 15%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Kaunas</a:t>
            </a:r>
            <a:r>
              <a:rPr lang="cs-CZ" dirty="0"/>
              <a:t>: 301 </a:t>
            </a:r>
            <a:r>
              <a:rPr lang="cs-CZ" dirty="0" smtClean="0"/>
              <a:t>000</a:t>
            </a:r>
          </a:p>
          <a:p>
            <a:r>
              <a:rPr lang="cs-CZ" dirty="0" smtClean="0"/>
              <a:t>	Litevci 84%</a:t>
            </a:r>
          </a:p>
          <a:p>
            <a:r>
              <a:rPr lang="cs-CZ" dirty="0" smtClean="0"/>
              <a:t>	Rusové 16%</a:t>
            </a:r>
          </a:p>
          <a:p>
            <a:r>
              <a:rPr lang="cs-CZ" dirty="0" smtClean="0"/>
              <a:t>	</a:t>
            </a:r>
          </a:p>
          <a:p>
            <a:r>
              <a:rPr lang="cs-CZ" dirty="0"/>
              <a:t>	</a:t>
            </a:r>
          </a:p>
          <a:p>
            <a:endParaRPr lang="cs-CZ" dirty="0" smtClean="0"/>
          </a:p>
          <a:p>
            <a:r>
              <a:rPr lang="lt-LT" dirty="0" smtClean="0"/>
              <a:t>Klaipėda</a:t>
            </a:r>
            <a:r>
              <a:rPr lang="lt-LT" dirty="0"/>
              <a:t>: </a:t>
            </a:r>
            <a:r>
              <a:rPr lang="cs-CZ" dirty="0"/>
              <a:t>155 </a:t>
            </a:r>
            <a:r>
              <a:rPr lang="cs-CZ" dirty="0" smtClean="0"/>
              <a:t>000</a:t>
            </a:r>
          </a:p>
          <a:p>
            <a:r>
              <a:rPr lang="cs-CZ" dirty="0" smtClean="0"/>
              <a:t>	Litevci 70%</a:t>
            </a:r>
          </a:p>
          <a:p>
            <a:r>
              <a:rPr lang="cs-CZ" dirty="0" smtClean="0"/>
              <a:t>	Rusové </a:t>
            </a:r>
            <a:r>
              <a:rPr lang="cs-CZ" smtClean="0"/>
              <a:t>27%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8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Lotyšsko: etnická skladba</a:t>
            </a:r>
            <a:r>
              <a:rPr lang="cs-CZ" dirty="0"/>
              <a:t> (2015)</a:t>
            </a:r>
          </a:p>
          <a:p>
            <a:endParaRPr lang="cs-CZ" dirty="0" smtClean="0"/>
          </a:p>
          <a:p>
            <a:r>
              <a:rPr lang="cs-CZ" dirty="0" smtClean="0"/>
              <a:t>Obyvatelé </a:t>
            </a:r>
            <a:r>
              <a:rPr lang="cs-CZ" dirty="0"/>
              <a:t>celkem: 1 986 000</a:t>
            </a:r>
          </a:p>
          <a:p>
            <a:endParaRPr lang="cs-CZ" dirty="0" smtClean="0"/>
          </a:p>
          <a:p>
            <a:r>
              <a:rPr lang="cs-CZ" dirty="0" smtClean="0"/>
              <a:t>Lotyši</a:t>
            </a:r>
            <a:r>
              <a:rPr lang="cs-CZ" dirty="0"/>
              <a:t>: 1 229 067     61,6%</a:t>
            </a:r>
          </a:p>
          <a:p>
            <a:endParaRPr lang="cs-CZ" dirty="0" smtClean="0"/>
          </a:p>
          <a:p>
            <a:r>
              <a:rPr lang="cs-CZ" dirty="0" smtClean="0"/>
              <a:t>Rusové</a:t>
            </a:r>
            <a:r>
              <a:rPr lang="cs-CZ" dirty="0"/>
              <a:t>: 520 136      25,8%</a:t>
            </a:r>
          </a:p>
          <a:p>
            <a:endParaRPr lang="cs-CZ" dirty="0" smtClean="0"/>
          </a:p>
          <a:p>
            <a:r>
              <a:rPr lang="cs-CZ" dirty="0" smtClean="0"/>
              <a:t>Bělorusové</a:t>
            </a:r>
            <a:r>
              <a:rPr lang="cs-CZ" dirty="0"/>
              <a:t>: 68 695   3,4%</a:t>
            </a:r>
          </a:p>
          <a:p>
            <a:endParaRPr lang="cs-CZ" dirty="0" smtClean="0"/>
          </a:p>
          <a:p>
            <a:r>
              <a:rPr lang="cs-CZ" dirty="0" smtClean="0"/>
              <a:t>Ukrajinci</a:t>
            </a:r>
            <a:r>
              <a:rPr lang="cs-CZ" dirty="0"/>
              <a:t>: 45 282     2,3%</a:t>
            </a:r>
          </a:p>
          <a:p>
            <a:endParaRPr lang="cs-CZ" dirty="0" smtClean="0"/>
          </a:p>
          <a:p>
            <a:r>
              <a:rPr lang="cs-CZ" dirty="0" smtClean="0"/>
              <a:t>Poláci</a:t>
            </a:r>
            <a:r>
              <a:rPr lang="cs-CZ" dirty="0"/>
              <a:t>: 43 365    2,1%</a:t>
            </a:r>
          </a:p>
          <a:p>
            <a:endParaRPr lang="cs-CZ" dirty="0" smtClean="0"/>
          </a:p>
          <a:p>
            <a:r>
              <a:rPr lang="cs-CZ" dirty="0" smtClean="0"/>
              <a:t>Litevci</a:t>
            </a:r>
            <a:r>
              <a:rPr lang="cs-CZ" dirty="0"/>
              <a:t>: 25 025    1,3%</a:t>
            </a:r>
          </a:p>
        </p:txBody>
      </p:sp>
    </p:spTree>
    <p:extLst>
      <p:ext uri="{BB962C8B-B14F-4D97-AF65-F5344CB8AC3E}">
        <p14:creationId xmlns:p14="http://schemas.microsoft.com/office/powerpoint/2010/main" val="22402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Etnická skladba ve </a:t>
            </a:r>
            <a:r>
              <a:rPr lang="cs-CZ" b="1" dirty="0" smtClean="0"/>
              <a:t>městech</a:t>
            </a:r>
          </a:p>
          <a:p>
            <a:endParaRPr lang="cs-CZ" b="1" dirty="0"/>
          </a:p>
          <a:p>
            <a:r>
              <a:rPr lang="la-Latn" i="1" dirty="0" smtClean="0"/>
              <a:t>Rīga</a:t>
            </a:r>
            <a:r>
              <a:rPr lang="la-Latn" dirty="0" smtClean="0"/>
              <a:t>:</a:t>
            </a:r>
            <a:r>
              <a:rPr lang="cs-CZ" dirty="0"/>
              <a:t> </a:t>
            </a:r>
            <a:r>
              <a:rPr lang="cs-CZ" dirty="0" smtClean="0"/>
              <a:t>celkem </a:t>
            </a:r>
            <a:r>
              <a:rPr lang="cs-CZ" dirty="0"/>
              <a:t>650 000</a:t>
            </a:r>
          </a:p>
          <a:p>
            <a:r>
              <a:rPr lang="cs-CZ" dirty="0"/>
              <a:t>Lotyši </a:t>
            </a:r>
            <a:r>
              <a:rPr lang="cs-CZ" dirty="0" smtClean="0"/>
              <a:t>	cca </a:t>
            </a:r>
            <a:r>
              <a:rPr lang="cs-CZ" dirty="0"/>
              <a:t>305 000		46%</a:t>
            </a:r>
          </a:p>
          <a:p>
            <a:r>
              <a:rPr lang="cs-CZ" dirty="0"/>
              <a:t>Rusové	 cca 265 000		40%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Daugavpils</a:t>
            </a:r>
            <a:r>
              <a:rPr lang="cs-CZ" dirty="0" smtClean="0"/>
              <a:t>: celkem </a:t>
            </a:r>
            <a:r>
              <a:rPr lang="cs-CZ" dirty="0"/>
              <a:t>95 000 </a:t>
            </a:r>
          </a:p>
          <a:p>
            <a:r>
              <a:rPr lang="cs-CZ" dirty="0"/>
              <a:t>Lotyši	</a:t>
            </a:r>
            <a:r>
              <a:rPr lang="cs-CZ" dirty="0" smtClean="0"/>
              <a:t>cca </a:t>
            </a:r>
            <a:r>
              <a:rPr lang="cs-CZ" dirty="0"/>
              <a:t>17 500		18%</a:t>
            </a:r>
          </a:p>
          <a:p>
            <a:r>
              <a:rPr lang="cs-CZ" dirty="0"/>
              <a:t>Rusové	cca 50 000		51%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Liepāja</a:t>
            </a:r>
            <a:r>
              <a:rPr lang="cs-CZ" dirty="0" smtClean="0"/>
              <a:t>: celkem 78</a:t>
            </a:r>
            <a:r>
              <a:rPr lang="cs-CZ" dirty="0"/>
              <a:t> 000 </a:t>
            </a:r>
          </a:p>
          <a:p>
            <a:r>
              <a:rPr lang="cs-CZ" dirty="0"/>
              <a:t>Lotyši	</a:t>
            </a:r>
            <a:r>
              <a:rPr lang="cs-CZ" dirty="0" smtClean="0"/>
              <a:t>cca </a:t>
            </a:r>
            <a:r>
              <a:rPr lang="cs-CZ" dirty="0"/>
              <a:t>43 000		55%</a:t>
            </a:r>
          </a:p>
          <a:p>
            <a:r>
              <a:rPr lang="cs-CZ" dirty="0"/>
              <a:t>Rusové	cca 25 000		31%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4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95388" y="588815"/>
            <a:ext cx="3805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200" dirty="0"/>
              <a:t>Název </a:t>
            </a:r>
            <a:r>
              <a:rPr lang="cs-CZ" altLang="cs-CZ" sz="3200" i="1" dirty="0" err="1"/>
              <a:t>baltai</a:t>
            </a:r>
            <a:r>
              <a:rPr lang="cs-CZ" altLang="cs-CZ" sz="3200" i="1" dirty="0"/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Baltové</a:t>
            </a:r>
            <a:r>
              <a:rPr lang="cs-CZ" altLang="cs-CZ" sz="3200" dirty="0"/>
              <a:t>)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2366058" y="2167096"/>
            <a:ext cx="783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/>
              <a:t>G. </a:t>
            </a:r>
            <a:r>
              <a:rPr lang="cs-CZ" altLang="cs-CZ" sz="2800" dirty="0" err="1"/>
              <a:t>Nesselmann</a:t>
            </a:r>
            <a:r>
              <a:rPr lang="cs-CZ" altLang="cs-CZ" sz="2800" dirty="0"/>
              <a:t>, </a:t>
            </a:r>
            <a:r>
              <a:rPr lang="cs-CZ" altLang="cs-CZ" sz="2800" i="1" dirty="0"/>
              <a:t>Die </a:t>
            </a:r>
            <a:r>
              <a:rPr lang="cs-CZ" altLang="cs-CZ" sz="2800" i="1" dirty="0" err="1"/>
              <a:t>Sprache</a:t>
            </a:r>
            <a:r>
              <a:rPr lang="cs-CZ" altLang="cs-CZ" sz="2800" i="1" dirty="0"/>
              <a:t> der </a:t>
            </a:r>
            <a:r>
              <a:rPr lang="cs-CZ" altLang="cs-CZ" sz="2800" i="1" dirty="0" err="1"/>
              <a:t>alten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Preu</a:t>
            </a:r>
            <a:r>
              <a:rPr lang="de-DE" altLang="cs-CZ" sz="2800" i="1" dirty="0"/>
              <a:t>ß</a:t>
            </a:r>
            <a:r>
              <a:rPr lang="cs-CZ" altLang="cs-CZ" sz="2800" i="1" dirty="0"/>
              <a:t>en</a:t>
            </a:r>
            <a:r>
              <a:rPr lang="cs-CZ" altLang="cs-CZ" sz="2800" dirty="0"/>
              <a:t>, 1845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3795388" y="3958318"/>
            <a:ext cx="468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/>
              <a:t>Adam z Brém (1075)  </a:t>
            </a:r>
            <a:r>
              <a:rPr lang="cs-CZ" altLang="cs-CZ" sz="2400" i="1" dirty="0"/>
              <a:t>mare </a:t>
            </a:r>
            <a:r>
              <a:rPr lang="cs-CZ" altLang="cs-CZ" sz="2400" i="1" dirty="0" err="1"/>
              <a:t>Balticum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298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Název </a:t>
            </a:r>
            <a:r>
              <a:rPr lang="cs-CZ" i="1" dirty="0" err="1" smtClean="0"/>
              <a:t>aisčiai</a:t>
            </a:r>
            <a:r>
              <a:rPr lang="cs-CZ" dirty="0" smtClean="0"/>
              <a:t> - </a:t>
            </a:r>
            <a:r>
              <a:rPr lang="cs-CZ" dirty="0" err="1" smtClean="0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Tacitus</a:t>
            </a:r>
            <a:r>
              <a:rPr lang="cs-CZ" altLang="cs-CZ" dirty="0"/>
              <a:t>, </a:t>
            </a:r>
            <a:r>
              <a:rPr lang="cs-CZ" altLang="cs-CZ" i="1" dirty="0"/>
              <a:t>Germania</a:t>
            </a:r>
            <a:r>
              <a:rPr lang="cs-CZ" altLang="cs-CZ" dirty="0"/>
              <a:t>, r. 98:</a:t>
            </a:r>
          </a:p>
          <a:p>
            <a:pPr lvl="1"/>
            <a:r>
              <a:rPr lang="cs-CZ" altLang="cs-CZ" i="1" dirty="0" err="1"/>
              <a:t>Aestiorum</a:t>
            </a:r>
            <a:r>
              <a:rPr lang="cs-CZ" altLang="cs-CZ" i="1" dirty="0"/>
              <a:t> </a:t>
            </a:r>
            <a:r>
              <a:rPr lang="cs-CZ" altLang="cs-CZ" i="1" dirty="0" err="1"/>
              <a:t>gentes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Cassiodorus</a:t>
            </a:r>
            <a:r>
              <a:rPr lang="cs-CZ" altLang="cs-CZ" dirty="0"/>
              <a:t>, děkovný dopis, r. 523-526: 	</a:t>
            </a:r>
            <a:r>
              <a:rPr lang="cs-CZ" altLang="cs-CZ" i="1" dirty="0" err="1"/>
              <a:t>Hestis</a:t>
            </a:r>
            <a:r>
              <a:rPr lang="cs-CZ" altLang="cs-CZ" i="1" dirty="0"/>
              <a:t> </a:t>
            </a:r>
          </a:p>
          <a:p>
            <a:r>
              <a:rPr lang="cs-CZ" altLang="cs-CZ" dirty="0"/>
              <a:t>Alfred Veliký, </a:t>
            </a:r>
            <a:r>
              <a:rPr lang="cs-CZ" altLang="cs-CZ" i="1" dirty="0"/>
              <a:t>Dějiny světa</a:t>
            </a:r>
            <a:r>
              <a:rPr lang="cs-CZ" altLang="cs-CZ" dirty="0"/>
              <a:t>, r. 887-901:</a:t>
            </a:r>
          </a:p>
          <a:p>
            <a:pPr lvl="1"/>
            <a:r>
              <a:rPr lang="cs-CZ" altLang="cs-CZ" i="1" dirty="0"/>
              <a:t>to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mid</a:t>
            </a:r>
            <a:r>
              <a:rPr lang="cs-CZ" altLang="cs-CZ" i="1" dirty="0"/>
              <a:t>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Eastland</a:t>
            </a:r>
            <a:r>
              <a:rPr lang="cs-CZ" altLang="cs-CZ" i="1" dirty="0"/>
              <a:t>,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Eastlande</a:t>
            </a:r>
            <a:r>
              <a:rPr lang="cs-CZ" altLang="cs-CZ" i="1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Aisčiai</a:t>
            </a:r>
            <a:r>
              <a:rPr lang="cs-CZ" altLang="cs-CZ" dirty="0"/>
              <a:t> </a:t>
            </a:r>
            <a:r>
              <a:rPr lang="cs-CZ" altLang="cs-CZ" dirty="0" smtClean="0"/>
              <a:t>- </a:t>
            </a:r>
            <a:r>
              <a:rPr lang="cs-CZ" alt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Lot. </a:t>
            </a:r>
            <a:r>
              <a:rPr lang="cs-CZ" altLang="cs-CZ" i="1" dirty="0" err="1"/>
              <a:t>istnieki</a:t>
            </a:r>
            <a:r>
              <a:rPr lang="cs-CZ" altLang="cs-CZ" dirty="0"/>
              <a:t>, por. s.sl. </a:t>
            </a:r>
            <a:r>
              <a:rPr lang="cs-CZ" altLang="cs-CZ" i="1" dirty="0" err="1"/>
              <a:t>ist</a:t>
            </a:r>
            <a:r>
              <a:rPr lang="cs-CZ" altLang="cs-CZ" dirty="0"/>
              <a:t> = „pokrevný, nejbližší příbuzný“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 err="1"/>
              <a:t>Hydronymický</a:t>
            </a:r>
            <a:r>
              <a:rPr lang="cs-CZ" altLang="cs-CZ" dirty="0"/>
              <a:t> původ:</a:t>
            </a:r>
          </a:p>
          <a:p>
            <a:pPr lvl="1"/>
            <a:r>
              <a:rPr lang="cs-CZ" altLang="cs-CZ" sz="3000" i="1" dirty="0" err="1"/>
              <a:t>Aista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Aisetas</a:t>
            </a:r>
            <a:r>
              <a:rPr lang="cs-CZ" altLang="cs-CZ" dirty="0"/>
              <a:t>:</a:t>
            </a:r>
          </a:p>
          <a:p>
            <a:pPr lvl="1">
              <a:buFontTx/>
              <a:buNone/>
            </a:pPr>
            <a:r>
              <a:rPr lang="cs-CZ" altLang="cs-CZ" sz="3200" dirty="0"/>
              <a:t>ide. *eis- / *</a:t>
            </a:r>
            <a:r>
              <a:rPr lang="cs-CZ" altLang="cs-CZ" sz="3200" dirty="0" err="1"/>
              <a:t>ǒis</a:t>
            </a:r>
            <a:r>
              <a:rPr lang="cs-CZ" altLang="cs-CZ" sz="3200" dirty="0"/>
              <a:t>- / *</a:t>
            </a:r>
            <a:r>
              <a:rPr lang="cs-CZ" altLang="cs-CZ" sz="3200" dirty="0" err="1"/>
              <a:t>is</a:t>
            </a:r>
            <a:r>
              <a:rPr lang="cs-CZ" altLang="cs-CZ" sz="3200" dirty="0"/>
              <a:t>-  „jít; téct“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323</Words>
  <Application>Microsoft Office PowerPoint</Application>
  <PresentationFormat>Širokoúhlá obrazovka</PresentationFormat>
  <Paragraphs>127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Název aisčiai - Aistové</vt:lpstr>
      <vt:lpstr>Aisčiai - Aistové</vt:lpstr>
      <vt:lpstr>Areál baltských jazyků</vt:lpstr>
      <vt:lpstr>Historicky doložené baltské kmeny</vt:lpstr>
      <vt:lpstr>Základní odvětví klasické baltistiky</vt:lpstr>
      <vt:lpstr>LIETUVA - LITVA</vt:lpstr>
      <vt:lpstr>Lietuva</vt:lpstr>
      <vt:lpstr>Lietuva</vt:lpstr>
      <vt:lpstr>Prezentace aplikace PowerPoint</vt:lpstr>
      <vt:lpstr>Latvija - Lotyšsko</vt:lpstr>
      <vt:lpstr>Latvija</vt:lpstr>
      <vt:lpstr>Prezentace aplikace PowerPoint</vt:lpstr>
      <vt:lpstr>Prūsai - Prusové</vt:lpstr>
      <vt:lpstr>Prezentace aplikace PowerPoint</vt:lpstr>
      <vt:lpstr>Pruské písemné památky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35</cp:revision>
  <dcterms:created xsi:type="dcterms:W3CDTF">2016-04-27T05:16:26Z</dcterms:created>
  <dcterms:modified xsi:type="dcterms:W3CDTF">2017-11-23T09:15:13Z</dcterms:modified>
</cp:coreProperties>
</file>