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1" r:id="rId3"/>
    <p:sldId id="280" r:id="rId4"/>
    <p:sldId id="272" r:id="rId5"/>
    <p:sldId id="261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Luteránský</a:t>
            </a:r>
            <a:r>
              <a:rPr lang="cs-CZ" sz="2400" i="1" dirty="0" smtClean="0"/>
              <a:t> </a:t>
            </a:r>
            <a:r>
              <a:rPr lang="cs-CZ" sz="2400" b="1" i="1" dirty="0" err="1" smtClean="0"/>
              <a:t>Catechismus</a:t>
            </a:r>
            <a:r>
              <a:rPr lang="cs-CZ" sz="2400" b="1" dirty="0" smtClean="0"/>
              <a:t>, 1547, Královec </a:t>
            </a:r>
          </a:p>
          <a:p>
            <a:endParaRPr lang="cs-CZ" sz="2400" dirty="0" smtClean="0"/>
          </a:p>
          <a:p>
            <a:r>
              <a:rPr lang="cs-CZ" sz="2400" dirty="0" smtClean="0"/>
              <a:t>Editor: </a:t>
            </a:r>
            <a:r>
              <a:rPr lang="cs-CZ" sz="2400" b="1" dirty="0" err="1" smtClean="0"/>
              <a:t>Martynas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Mažvydas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cs-CZ" sz="2400" dirty="0" smtClean="0"/>
              <a:t>Kniha vznikla na zakázku </a:t>
            </a:r>
            <a:r>
              <a:rPr lang="cs-CZ" sz="2400" i="1" dirty="0" smtClean="0"/>
              <a:t>Albrechta Braniborského</a:t>
            </a:r>
            <a:r>
              <a:rPr lang="cs-CZ" sz="2400" dirty="0" smtClean="0"/>
              <a:t> </a:t>
            </a:r>
          </a:p>
          <a:p>
            <a:endParaRPr lang="cs-CZ" sz="2400" dirty="0"/>
          </a:p>
          <a:p>
            <a:r>
              <a:rPr lang="cs-CZ" sz="2400" dirty="0" smtClean="0"/>
              <a:t>PŘÍMÁ souvislost s reformací.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smtClean="0"/>
              <a:t>Konkurence Malé a Velké Litvy</a:t>
            </a:r>
          </a:p>
          <a:p>
            <a:endParaRPr lang="cs-CZ" sz="2400" dirty="0"/>
          </a:p>
          <a:p>
            <a:r>
              <a:rPr lang="cs-CZ" sz="2400" dirty="0" smtClean="0"/>
              <a:t>Počátek SOUVISLÉ litevské literární tradice. 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" y="727365"/>
            <a:ext cx="7859412" cy="6257529"/>
          </a:xfrm>
        </p:spPr>
      </p:pic>
    </p:spTree>
    <p:extLst>
      <p:ext uri="{BB962C8B-B14F-4D97-AF65-F5344CB8AC3E}">
        <p14:creationId xmlns:p14="http://schemas.microsoft.com/office/powerpoint/2010/main" val="4106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85645" y="1423556"/>
            <a:ext cx="5535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Katechismus – třetí část</a:t>
            </a:r>
          </a:p>
          <a:p>
            <a:endParaRPr lang="cs-CZ" sz="2800" dirty="0"/>
          </a:p>
          <a:p>
            <a:r>
              <a:rPr lang="cs-CZ" sz="2800" dirty="0" smtClean="0"/>
              <a:t>Otčenáš</a:t>
            </a:r>
          </a:p>
          <a:p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5" y="596598"/>
            <a:ext cx="4653141" cy="6958404"/>
          </a:xfrm>
        </p:spPr>
      </p:pic>
    </p:spTree>
    <p:extLst>
      <p:ext uri="{BB962C8B-B14F-4D97-AF65-F5344CB8AC3E}">
        <p14:creationId xmlns:p14="http://schemas.microsoft.com/office/powerpoint/2010/main" val="42398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85645" y="1423556"/>
            <a:ext cx="5535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Katechismus – čtvrtá část</a:t>
            </a:r>
          </a:p>
          <a:p>
            <a:endParaRPr lang="cs-CZ" sz="2800" dirty="0"/>
          </a:p>
          <a:p>
            <a:r>
              <a:rPr lang="cs-CZ" sz="2800" dirty="0" smtClean="0"/>
              <a:t>O svatostech</a:t>
            </a:r>
            <a:endParaRPr lang="cs-CZ" sz="2800" dirty="0" smtClean="0"/>
          </a:p>
          <a:p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6" y="727365"/>
            <a:ext cx="5035638" cy="7815999"/>
          </a:xfrm>
        </p:spPr>
      </p:pic>
    </p:spTree>
    <p:extLst>
      <p:ext uri="{BB962C8B-B14F-4D97-AF65-F5344CB8AC3E}">
        <p14:creationId xmlns:p14="http://schemas.microsoft.com/office/powerpoint/2010/main" val="4596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85645" y="703129"/>
            <a:ext cx="553572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Katechismus – pátá část</a:t>
            </a:r>
          </a:p>
          <a:p>
            <a:r>
              <a:rPr lang="cs-CZ" sz="2800" dirty="0" smtClean="0"/>
              <a:t>O povinnostech stavů:</a:t>
            </a:r>
          </a:p>
          <a:p>
            <a:r>
              <a:rPr lang="cs-CZ" sz="2400" dirty="0" smtClean="0"/>
              <a:t>Biskupové</a:t>
            </a:r>
          </a:p>
          <a:p>
            <a:r>
              <a:rPr lang="cs-CZ" sz="2400" dirty="0" err="1" smtClean="0"/>
              <a:t>Kněži</a:t>
            </a:r>
            <a:endParaRPr lang="cs-CZ" sz="2400" dirty="0" smtClean="0"/>
          </a:p>
          <a:p>
            <a:r>
              <a:rPr lang="cs-CZ" sz="2400" dirty="0" smtClean="0"/>
              <a:t>Věřící</a:t>
            </a:r>
          </a:p>
          <a:p>
            <a:r>
              <a:rPr lang="cs-CZ" sz="2400" dirty="0" smtClean="0"/>
              <a:t>Páni</a:t>
            </a:r>
          </a:p>
          <a:p>
            <a:r>
              <a:rPr lang="cs-CZ" sz="2400" dirty="0" smtClean="0"/>
              <a:t>Podřízení</a:t>
            </a:r>
          </a:p>
          <a:p>
            <a:r>
              <a:rPr lang="cs-CZ" sz="2400" dirty="0" smtClean="0"/>
              <a:t>Muži</a:t>
            </a:r>
          </a:p>
          <a:p>
            <a:r>
              <a:rPr lang="cs-CZ" sz="2400" dirty="0" smtClean="0"/>
              <a:t>Ženy</a:t>
            </a:r>
          </a:p>
          <a:p>
            <a:r>
              <a:rPr lang="cs-CZ" sz="2400" dirty="0" smtClean="0"/>
              <a:t>Rodiče</a:t>
            </a:r>
          </a:p>
          <a:p>
            <a:r>
              <a:rPr lang="cs-CZ" sz="2400" dirty="0" smtClean="0"/>
              <a:t>Děti</a:t>
            </a:r>
          </a:p>
          <a:p>
            <a:r>
              <a:rPr lang="cs-CZ" sz="2400" dirty="0" smtClean="0"/>
              <a:t>Sluhové, služky, chasa</a:t>
            </a:r>
          </a:p>
          <a:p>
            <a:r>
              <a:rPr lang="cs-CZ" sz="2400" dirty="0" smtClean="0"/>
              <a:t>Dospělí muži a mladí muži</a:t>
            </a:r>
          </a:p>
          <a:p>
            <a:r>
              <a:rPr lang="cs-CZ" sz="2400" dirty="0" smtClean="0"/>
              <a:t>Dospělé ženy a dívky</a:t>
            </a:r>
          </a:p>
          <a:p>
            <a:r>
              <a:rPr lang="cs-CZ" sz="2400" dirty="0" smtClean="0"/>
              <a:t>Vdovy</a:t>
            </a:r>
          </a:p>
          <a:p>
            <a:r>
              <a:rPr lang="cs-CZ" sz="2400" dirty="0" smtClean="0"/>
              <a:t>Všichni lidé </a:t>
            </a:r>
          </a:p>
          <a:p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129"/>
            <a:ext cx="5241701" cy="7829927"/>
          </a:xfrm>
        </p:spPr>
      </p:pic>
    </p:spTree>
    <p:extLst>
      <p:ext uri="{BB962C8B-B14F-4D97-AF65-F5344CB8AC3E}">
        <p14:creationId xmlns:p14="http://schemas.microsoft.com/office/powerpoint/2010/main" val="23017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85645" y="1423556"/>
            <a:ext cx="55357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Zpěvník</a:t>
            </a:r>
          </a:p>
          <a:p>
            <a:endParaRPr lang="cs-CZ" sz="2800" dirty="0"/>
          </a:p>
          <a:p>
            <a:r>
              <a:rPr lang="cs-CZ" sz="2800" dirty="0" smtClean="0"/>
              <a:t>11 zpěvů </a:t>
            </a:r>
          </a:p>
          <a:p>
            <a:endParaRPr lang="cs-CZ" sz="2800" dirty="0" smtClean="0"/>
          </a:p>
          <a:p>
            <a:r>
              <a:rPr lang="cs-CZ" sz="2800" dirty="0" smtClean="0"/>
              <a:t>Poprvé v litevštině je zaznamenána melodie</a:t>
            </a:r>
            <a:endParaRPr lang="cs-CZ" sz="2800" dirty="0" smtClean="0"/>
          </a:p>
          <a:p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29" y="727365"/>
            <a:ext cx="5166141" cy="8021465"/>
          </a:xfrm>
        </p:spPr>
      </p:pic>
    </p:spTree>
    <p:extLst>
      <p:ext uri="{BB962C8B-B14F-4D97-AF65-F5344CB8AC3E}">
        <p14:creationId xmlns:p14="http://schemas.microsoft.com/office/powerpoint/2010/main" val="17750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Luteránský</a:t>
            </a:r>
            <a:r>
              <a:rPr lang="cs-CZ" sz="2400" i="1" dirty="0" smtClean="0"/>
              <a:t> </a:t>
            </a:r>
            <a:r>
              <a:rPr lang="cs-CZ" sz="2400" b="1" i="1" dirty="0" err="1" smtClean="0"/>
              <a:t>Catechismus</a:t>
            </a:r>
            <a:r>
              <a:rPr lang="cs-CZ" sz="2400" b="1" dirty="0" smtClean="0"/>
              <a:t>, 1547, Královec </a:t>
            </a:r>
          </a:p>
          <a:p>
            <a:endParaRPr lang="en-GB" sz="2400" b="1" dirty="0"/>
          </a:p>
          <a:p>
            <a:r>
              <a:rPr lang="cs-CZ" sz="2400" dirty="0" smtClean="0"/>
              <a:t>Kniha byla kolektivním dílem. </a:t>
            </a:r>
          </a:p>
          <a:p>
            <a:endParaRPr lang="cs-CZ" sz="2400" dirty="0" smtClean="0"/>
          </a:p>
          <a:p>
            <a:r>
              <a:rPr lang="cs-CZ" sz="2400" dirty="0" smtClean="0"/>
              <a:t>Kromě </a:t>
            </a:r>
            <a:r>
              <a:rPr lang="cs-CZ" sz="2400" dirty="0" err="1" smtClean="0"/>
              <a:t>Mažvydase</a:t>
            </a:r>
            <a:r>
              <a:rPr lang="cs-CZ" sz="2400" dirty="0" smtClean="0"/>
              <a:t> </a:t>
            </a:r>
            <a:r>
              <a:rPr lang="cs-CZ" sz="2400" dirty="0" smtClean="0"/>
              <a:t>spolupracovali</a:t>
            </a:r>
          </a:p>
          <a:p>
            <a:r>
              <a:rPr lang="cs-CZ" sz="2400" dirty="0" err="1" smtClean="0"/>
              <a:t>Stanislovas</a:t>
            </a:r>
            <a:r>
              <a:rPr lang="cs-CZ" sz="2400" dirty="0" smtClean="0"/>
              <a:t> </a:t>
            </a:r>
            <a:r>
              <a:rPr lang="cs-CZ" sz="2400" dirty="0" err="1" smtClean="0"/>
              <a:t>Rapolionis</a:t>
            </a:r>
            <a:r>
              <a:rPr lang="cs-CZ" sz="2400" dirty="0" smtClean="0"/>
              <a:t> a </a:t>
            </a:r>
            <a:r>
              <a:rPr lang="cs-CZ" sz="2400" dirty="0" err="1" smtClean="0"/>
              <a:t>Abraomas</a:t>
            </a:r>
            <a:r>
              <a:rPr lang="cs-CZ" sz="2400" dirty="0" smtClean="0"/>
              <a:t> </a:t>
            </a:r>
            <a:r>
              <a:rPr lang="cs-CZ" sz="2400" dirty="0" err="1" smtClean="0"/>
              <a:t>Kulvietis</a:t>
            </a:r>
            <a:r>
              <a:rPr lang="cs-CZ" sz="2400" dirty="0" smtClean="0"/>
              <a:t>. </a:t>
            </a:r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err="1" smtClean="0"/>
              <a:t>Mažvydas</a:t>
            </a:r>
            <a:r>
              <a:rPr lang="cs-CZ" sz="2400" dirty="0" smtClean="0"/>
              <a:t> vycházel z celé řady starších katechismů německých a polských (viz povinnou sekundární četbu)</a:t>
            </a:r>
          </a:p>
          <a:p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" y="727365"/>
            <a:ext cx="7859412" cy="6257529"/>
          </a:xfrm>
        </p:spPr>
      </p:pic>
    </p:spTree>
    <p:extLst>
      <p:ext uri="{BB962C8B-B14F-4D97-AF65-F5344CB8AC3E}">
        <p14:creationId xmlns:p14="http://schemas.microsoft.com/office/powerpoint/2010/main" val="25837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STRUKTURA</a:t>
            </a:r>
          </a:p>
          <a:p>
            <a:r>
              <a:rPr lang="cs-CZ" sz="2800" dirty="0" smtClean="0"/>
              <a:t>Titulní strana</a:t>
            </a:r>
          </a:p>
          <a:p>
            <a:r>
              <a:rPr lang="cs-CZ" sz="2800" dirty="0" smtClean="0"/>
              <a:t>Latinské čtyřverší</a:t>
            </a:r>
          </a:p>
          <a:p>
            <a:r>
              <a:rPr lang="cs-CZ" sz="2800" dirty="0" smtClean="0"/>
              <a:t>Latinská předmluva</a:t>
            </a:r>
          </a:p>
          <a:p>
            <a:r>
              <a:rPr lang="cs-CZ" sz="2800" dirty="0" smtClean="0"/>
              <a:t>Litevská předmluva</a:t>
            </a:r>
          </a:p>
          <a:p>
            <a:r>
              <a:rPr lang="cs-CZ" sz="2800" dirty="0" smtClean="0"/>
              <a:t>Slabikář</a:t>
            </a:r>
          </a:p>
          <a:p>
            <a:r>
              <a:rPr lang="cs-CZ" sz="2800" dirty="0" smtClean="0"/>
              <a:t>Katechismus, 5 částí: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Desatero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Vyznání víry (krédo)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Otčenáš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Svatosti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Povinnosti stavů</a:t>
            </a:r>
          </a:p>
          <a:p>
            <a:r>
              <a:rPr lang="cs-CZ" sz="2800" dirty="0" smtClean="0"/>
              <a:t>Zpěvník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" y="727365"/>
            <a:ext cx="7859412" cy="6257529"/>
          </a:xfrm>
        </p:spPr>
      </p:pic>
    </p:spTree>
    <p:extLst>
      <p:ext uri="{BB962C8B-B14F-4D97-AF65-F5344CB8AC3E}">
        <p14:creationId xmlns:p14="http://schemas.microsoft.com/office/powerpoint/2010/main" val="1075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5042" y="727365"/>
            <a:ext cx="563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/>
              <a:t>Lati</a:t>
            </a:r>
            <a:r>
              <a:rPr lang="cs-CZ" sz="2400" dirty="0" smtClean="0"/>
              <a:t>n</a:t>
            </a:r>
            <a:r>
              <a:rPr lang="lt-LT" sz="2400" dirty="0" err="1" smtClean="0"/>
              <a:t>sk</a:t>
            </a:r>
            <a:r>
              <a:rPr lang="cs-CZ" sz="2400" dirty="0" smtClean="0"/>
              <a:t>é věnování </a:t>
            </a:r>
            <a:r>
              <a:rPr lang="cs-CZ" sz="2400" i="1" dirty="0" smtClean="0"/>
              <a:t>Katechismu</a:t>
            </a:r>
          </a:p>
          <a:p>
            <a:r>
              <a:rPr lang="cs-CZ" sz="2400" dirty="0" smtClean="0"/>
              <a:t>Velkému Litevskému Knížectví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39" y="1136176"/>
            <a:ext cx="6143224" cy="9797988"/>
          </a:xfrm>
        </p:spPr>
      </p:pic>
      <p:sp>
        <p:nvSpPr>
          <p:cNvPr id="5" name="TextovéPole 4"/>
          <p:cNvSpPr txBox="1"/>
          <p:nvPr/>
        </p:nvSpPr>
        <p:spPr>
          <a:xfrm>
            <a:off x="6004885" y="1738648"/>
            <a:ext cx="61871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AD </a:t>
            </a:r>
            <a:r>
              <a:rPr lang="cs-CZ" sz="2400" dirty="0" err="1" smtClean="0"/>
              <a:t>MAGNVM</a:t>
            </a:r>
            <a:endParaRPr lang="cs-CZ" sz="2400" dirty="0" smtClean="0"/>
          </a:p>
          <a:p>
            <a:pPr algn="ctr"/>
            <a:r>
              <a:rPr lang="cs-CZ" sz="2400" dirty="0" err="1" smtClean="0"/>
              <a:t>DVCATVM</a:t>
            </a:r>
            <a:r>
              <a:rPr lang="cs-CZ" sz="2400" dirty="0" smtClean="0"/>
              <a:t> </a:t>
            </a:r>
            <a:r>
              <a:rPr lang="cs-CZ" sz="2400" dirty="0" err="1" smtClean="0"/>
              <a:t>LITVANIAE</a:t>
            </a:r>
            <a:endParaRPr lang="cs-CZ" sz="2400" dirty="0" smtClean="0"/>
          </a:p>
          <a:p>
            <a:pPr algn="ctr"/>
            <a:endParaRPr lang="cs-CZ" sz="2400" dirty="0"/>
          </a:p>
          <a:p>
            <a:pPr algn="ctr"/>
            <a:r>
              <a:rPr lang="cs-CZ" sz="2400" b="1" dirty="0" smtClean="0"/>
              <a:t>Fau</a:t>
            </a:r>
            <a:r>
              <a:rPr lang="cs-CZ" sz="2400" dirty="0" smtClean="0"/>
              <a:t>sta </a:t>
            </a:r>
            <a:r>
              <a:rPr lang="cs-CZ" sz="2400" b="1" dirty="0" err="1" smtClean="0"/>
              <a:t>du</a:t>
            </a:r>
            <a:r>
              <a:rPr lang="cs-CZ" sz="2400" dirty="0" err="1" smtClean="0"/>
              <a:t>cum</a:t>
            </a:r>
            <a:r>
              <a:rPr lang="cs-CZ" sz="2400" dirty="0" smtClean="0"/>
              <a:t> </a:t>
            </a:r>
            <a:r>
              <a:rPr lang="cs-CZ" sz="2400" dirty="0" err="1" smtClean="0"/>
              <a:t>mag</a:t>
            </a:r>
            <a:r>
              <a:rPr lang="cs-CZ" sz="2400" b="1" dirty="0" err="1" smtClean="0"/>
              <a:t>no</a:t>
            </a:r>
            <a:r>
              <a:rPr lang="cs-CZ" sz="2400" dirty="0" err="1" smtClean="0"/>
              <a:t>rum</a:t>
            </a:r>
            <a:r>
              <a:rPr lang="cs-CZ" sz="2400" dirty="0" smtClean="0"/>
              <a:t> </a:t>
            </a:r>
            <a:r>
              <a:rPr lang="cs-CZ" sz="2400" b="1" dirty="0" err="1" smtClean="0"/>
              <a:t>alt</a:t>
            </a:r>
            <a:r>
              <a:rPr lang="cs-CZ" sz="2400" dirty="0" err="1" smtClean="0"/>
              <a:t>rix</a:t>
            </a:r>
            <a:r>
              <a:rPr lang="cs-CZ" sz="2400" dirty="0" smtClean="0"/>
              <a:t>, </a:t>
            </a:r>
            <a:r>
              <a:rPr lang="cs-CZ" sz="2400" dirty="0" err="1" smtClean="0"/>
              <a:t>Lit</a:t>
            </a:r>
            <a:r>
              <a:rPr lang="cs-CZ" sz="2400" b="1" dirty="0" err="1" smtClean="0"/>
              <a:t>ua</a:t>
            </a:r>
            <a:r>
              <a:rPr lang="cs-CZ" sz="2400" dirty="0" err="1" smtClean="0"/>
              <a:t>nia</a:t>
            </a:r>
            <a:r>
              <a:rPr lang="cs-CZ" sz="2400" dirty="0" smtClean="0"/>
              <a:t> </a:t>
            </a:r>
            <a:r>
              <a:rPr lang="cs-CZ" sz="2400" b="1" dirty="0" err="1" smtClean="0"/>
              <a:t>cla</a:t>
            </a:r>
            <a:r>
              <a:rPr lang="cs-CZ" sz="2400" dirty="0" err="1" smtClean="0"/>
              <a:t>ra</a:t>
            </a:r>
            <a:r>
              <a:rPr lang="cs-CZ" sz="2400" dirty="0" smtClean="0"/>
              <a:t>,</a:t>
            </a:r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cs-CZ" sz="2400" b="1" dirty="0" err="1" smtClean="0"/>
              <a:t>Haec</a:t>
            </a:r>
            <a:r>
              <a:rPr lang="cs-CZ" sz="2400" dirty="0" smtClean="0"/>
              <a:t> </a:t>
            </a:r>
            <a:r>
              <a:rPr lang="cs-CZ" sz="2400" dirty="0" err="1" smtClean="0"/>
              <a:t>man</a:t>
            </a:r>
            <a:r>
              <a:rPr lang="cs-CZ" sz="2400" b="1" dirty="0" err="1" smtClean="0"/>
              <a:t>da</a:t>
            </a:r>
            <a:r>
              <a:rPr lang="cs-CZ" sz="2400" dirty="0" err="1" smtClean="0"/>
              <a:t>ta</a:t>
            </a:r>
            <a:r>
              <a:rPr lang="cs-CZ" sz="2400" dirty="0" smtClean="0"/>
              <a:t> </a:t>
            </a:r>
            <a:r>
              <a:rPr lang="cs-CZ" sz="2400" b="1" dirty="0" smtClean="0"/>
              <a:t>De</a:t>
            </a:r>
            <a:r>
              <a:rPr lang="cs-CZ" sz="2400" dirty="0" smtClean="0"/>
              <a:t>i, </a:t>
            </a:r>
            <a:r>
              <a:rPr lang="cs-CZ" sz="2400" b="1" dirty="0" err="1" smtClean="0"/>
              <a:t>su</a:t>
            </a:r>
            <a:r>
              <a:rPr lang="cs-CZ" sz="2400" dirty="0" err="1" smtClean="0"/>
              <a:t>scipe</a:t>
            </a:r>
            <a:r>
              <a:rPr lang="cs-CZ" sz="2400" dirty="0" smtClean="0"/>
              <a:t> </a:t>
            </a:r>
            <a:r>
              <a:rPr lang="cs-CZ" sz="2400" b="1" dirty="0" err="1" smtClean="0"/>
              <a:t>men</a:t>
            </a:r>
            <a:r>
              <a:rPr lang="cs-CZ" sz="2400" dirty="0" err="1" smtClean="0"/>
              <a:t>te</a:t>
            </a:r>
            <a:r>
              <a:rPr lang="cs-CZ" sz="2400" dirty="0" smtClean="0"/>
              <a:t> </a:t>
            </a:r>
            <a:r>
              <a:rPr lang="cs-CZ" sz="2400" b="1" dirty="0" smtClean="0"/>
              <a:t>pi</a:t>
            </a:r>
            <a:r>
              <a:rPr lang="cs-CZ" sz="2400" dirty="0" smtClean="0"/>
              <a:t>a,</a:t>
            </a:r>
          </a:p>
          <a:p>
            <a:pPr algn="ctr"/>
            <a:r>
              <a:rPr lang="cs-CZ" sz="2400" b="1" dirty="0" smtClean="0"/>
              <a:t>Ne</a:t>
            </a:r>
            <a:r>
              <a:rPr lang="cs-CZ" sz="2400" dirty="0" smtClean="0"/>
              <a:t> </a:t>
            </a:r>
            <a:r>
              <a:rPr lang="cs-CZ" sz="2400" dirty="0" err="1" smtClean="0"/>
              <a:t>te</a:t>
            </a:r>
            <a:r>
              <a:rPr lang="cs-CZ" sz="2400" dirty="0" smtClean="0"/>
              <a:t>, </a:t>
            </a:r>
            <a:r>
              <a:rPr lang="cs-CZ" sz="2400" b="1" dirty="0" err="1" smtClean="0"/>
              <a:t>cum</a:t>
            </a:r>
            <a:r>
              <a:rPr lang="cs-CZ" sz="2400" dirty="0" smtClean="0"/>
              <a:t> </a:t>
            </a:r>
            <a:r>
              <a:rPr lang="cs-CZ" sz="2400" dirty="0" err="1" smtClean="0"/>
              <a:t>dede</a:t>
            </a:r>
            <a:r>
              <a:rPr lang="cs-CZ" sz="2400" b="1" dirty="0" err="1" smtClean="0"/>
              <a:t>ris</a:t>
            </a:r>
            <a:r>
              <a:rPr lang="cs-CZ" sz="2400" dirty="0" smtClean="0"/>
              <a:t> </a:t>
            </a:r>
            <a:r>
              <a:rPr lang="cs-CZ" sz="2400" dirty="0" err="1" smtClean="0"/>
              <a:t>rati</a:t>
            </a:r>
            <a:r>
              <a:rPr lang="cs-CZ" sz="2400" b="1" dirty="0" err="1" smtClean="0"/>
              <a:t>o</a:t>
            </a:r>
            <a:r>
              <a:rPr lang="cs-CZ" sz="2400" dirty="0" err="1" smtClean="0"/>
              <a:t>nes</a:t>
            </a:r>
            <a:r>
              <a:rPr lang="cs-CZ" sz="2400" dirty="0" smtClean="0"/>
              <a:t> </a:t>
            </a:r>
            <a:r>
              <a:rPr lang="cs-CZ" sz="2400" b="1" dirty="0" smtClean="0"/>
              <a:t>an</a:t>
            </a:r>
            <a:r>
              <a:rPr lang="cs-CZ" sz="2400" dirty="0" smtClean="0"/>
              <a:t>te </a:t>
            </a:r>
            <a:r>
              <a:rPr lang="cs-CZ" sz="2400" dirty="0" err="1" smtClean="0"/>
              <a:t>tri</a:t>
            </a:r>
            <a:r>
              <a:rPr lang="cs-CZ" sz="2400" b="1" dirty="0" err="1" smtClean="0"/>
              <a:t>bu</a:t>
            </a:r>
            <a:r>
              <a:rPr lang="cs-CZ" sz="2400" dirty="0" err="1" smtClean="0"/>
              <a:t>nal</a:t>
            </a:r>
            <a:endParaRPr lang="cs-CZ" sz="2400" dirty="0" smtClean="0"/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Au</a:t>
            </a:r>
            <a:r>
              <a:rPr lang="cs-CZ" sz="2400" dirty="0" err="1" smtClean="0"/>
              <a:t>gustum</a:t>
            </a:r>
            <a:r>
              <a:rPr lang="cs-CZ" sz="2400" dirty="0" smtClean="0"/>
              <a:t>, </a:t>
            </a:r>
            <a:r>
              <a:rPr lang="cs-CZ" sz="2400" b="1" dirty="0" err="1" smtClean="0"/>
              <a:t>mag</a:t>
            </a:r>
            <a:r>
              <a:rPr lang="cs-CZ" sz="2400" dirty="0" err="1" smtClean="0"/>
              <a:t>ni</a:t>
            </a:r>
            <a:r>
              <a:rPr lang="cs-CZ" sz="2400" dirty="0" smtClean="0"/>
              <a:t> </a:t>
            </a:r>
            <a:r>
              <a:rPr lang="cs-CZ" sz="2400" dirty="0" err="1" smtClean="0"/>
              <a:t>iu</a:t>
            </a:r>
            <a:r>
              <a:rPr lang="cs-CZ" sz="2400" b="1" dirty="0" err="1" smtClean="0"/>
              <a:t>di</a:t>
            </a:r>
            <a:r>
              <a:rPr lang="cs-CZ" sz="2400" dirty="0" err="1" smtClean="0"/>
              <a:t>cis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i</a:t>
            </a:r>
            <a:r>
              <a:rPr lang="cs-CZ" sz="2400" dirty="0" err="1" smtClean="0"/>
              <a:t>ra</a:t>
            </a:r>
            <a:r>
              <a:rPr lang="cs-CZ" sz="2400" dirty="0" smtClean="0"/>
              <a:t> </a:t>
            </a:r>
            <a:r>
              <a:rPr lang="cs-CZ" sz="2400" b="1" dirty="0" err="1" smtClean="0"/>
              <a:t>pre</a:t>
            </a:r>
            <a:r>
              <a:rPr lang="cs-CZ" sz="2400" dirty="0" err="1" smtClean="0"/>
              <a:t>mat</a:t>
            </a:r>
            <a:r>
              <a:rPr lang="cs-CZ" sz="2400" dirty="0" smtClean="0"/>
              <a:t>.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 smtClean="0"/>
              <a:t>Šťastná matko velkých knížat, osvícená Litvo,</a:t>
            </a:r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     Tato slova Boží přijmi s myslí pobožnou,</a:t>
            </a:r>
          </a:p>
          <a:p>
            <a:pPr algn="ctr"/>
            <a:r>
              <a:rPr lang="cs-CZ" sz="2400" dirty="0" smtClean="0"/>
              <a:t>Aby tě, když budeš se zodpovídat před soudem </a:t>
            </a:r>
          </a:p>
          <a:p>
            <a:pPr algn="ctr"/>
            <a:r>
              <a:rPr lang="cs-CZ" sz="2400" dirty="0"/>
              <a:t> </a:t>
            </a:r>
            <a:r>
              <a:rPr lang="cs-CZ" sz="2400" dirty="0" smtClean="0"/>
              <a:t>     Vysokým, velkého soudce hněv nezatížil.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9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5042" y="727365"/>
            <a:ext cx="563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/>
              <a:t>Lati</a:t>
            </a:r>
            <a:r>
              <a:rPr lang="cs-CZ" sz="2400" dirty="0" smtClean="0"/>
              <a:t>n</a:t>
            </a:r>
            <a:r>
              <a:rPr lang="lt-LT" sz="2400" dirty="0" err="1" smtClean="0"/>
              <a:t>sk</a:t>
            </a:r>
            <a:r>
              <a:rPr lang="cs-CZ" sz="2400" dirty="0"/>
              <a:t>á</a:t>
            </a:r>
            <a:r>
              <a:rPr lang="cs-CZ" sz="2400" dirty="0" smtClean="0"/>
              <a:t> předmluva </a:t>
            </a:r>
            <a:r>
              <a:rPr lang="cs-CZ" sz="2400" i="1" dirty="0" smtClean="0"/>
              <a:t>Katechismu.</a:t>
            </a:r>
          </a:p>
          <a:p>
            <a:endParaRPr lang="cs-CZ" sz="24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5826540" y="1228552"/>
            <a:ext cx="61871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dirty="0" smtClean="0"/>
          </a:p>
          <a:p>
            <a:pPr algn="ctr"/>
            <a:r>
              <a:rPr lang="cs-CZ" sz="2400" dirty="0" err="1" smtClean="0"/>
              <a:t>PASTORIBVS</a:t>
            </a:r>
            <a:endParaRPr lang="cs-CZ" sz="2400" dirty="0" smtClean="0"/>
          </a:p>
          <a:p>
            <a:pPr algn="ctr"/>
            <a:r>
              <a:rPr lang="cs-CZ" sz="2400" dirty="0" smtClean="0"/>
              <a:t>ET </a:t>
            </a:r>
            <a:r>
              <a:rPr lang="cs-CZ" sz="2400" dirty="0" err="1" smtClean="0"/>
              <a:t>MINISTRIS</a:t>
            </a:r>
            <a:r>
              <a:rPr lang="cs-CZ" sz="2400" dirty="0" smtClean="0"/>
              <a:t> </a:t>
            </a:r>
            <a:r>
              <a:rPr lang="cs-CZ" sz="2400" dirty="0" err="1" smtClean="0"/>
              <a:t>ECCLESIARUM</a:t>
            </a:r>
            <a:endParaRPr lang="cs-CZ" sz="2400" dirty="0" smtClean="0"/>
          </a:p>
          <a:p>
            <a:pPr algn="ctr"/>
            <a:r>
              <a:rPr lang="cs-CZ" dirty="0" smtClean="0"/>
              <a:t>In </a:t>
            </a:r>
            <a:r>
              <a:rPr lang="cs-CZ" dirty="0" err="1" smtClean="0"/>
              <a:t>Litvania</a:t>
            </a:r>
            <a:r>
              <a:rPr lang="cs-CZ" dirty="0" smtClean="0"/>
              <a:t> </a:t>
            </a:r>
            <a:r>
              <a:rPr lang="cs-CZ" dirty="0" err="1" smtClean="0"/>
              <a:t>gratiam</a:t>
            </a:r>
            <a:r>
              <a:rPr lang="cs-CZ" dirty="0" smtClean="0"/>
              <a:t> et </a:t>
            </a:r>
            <a:r>
              <a:rPr lang="cs-CZ" dirty="0" err="1" smtClean="0"/>
              <a:t>pacem</a:t>
            </a:r>
            <a:endParaRPr lang="cs-CZ" dirty="0" smtClean="0"/>
          </a:p>
          <a:p>
            <a:pPr algn="ctr"/>
            <a:endParaRPr lang="cs-CZ" dirty="0"/>
          </a:p>
          <a:p>
            <a:r>
              <a:rPr lang="cs-CZ" sz="2400" dirty="0" smtClean="0"/>
              <a:t>Předmluva oslovuje kněze Litevského velkoknížectví a nabádá je k aktivnější katechizaci, tzn. šíření křesťanství </a:t>
            </a:r>
            <a:r>
              <a:rPr lang="cs-CZ" sz="2400" dirty="0"/>
              <a:t>v Litvě.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Autorství </a:t>
            </a:r>
            <a:r>
              <a:rPr lang="cs-CZ" sz="2400" dirty="0"/>
              <a:t>nejisté: pravděpodobně text společně napsali rektor </a:t>
            </a:r>
            <a:r>
              <a:rPr lang="cs-CZ" sz="2400" dirty="0" err="1"/>
              <a:t>Královecké</a:t>
            </a:r>
            <a:r>
              <a:rPr lang="cs-CZ" sz="2400" dirty="0"/>
              <a:t> univerzity Friedrich </a:t>
            </a:r>
            <a:r>
              <a:rPr lang="cs-CZ" sz="2400" dirty="0" err="1"/>
              <a:t>Stapilus</a:t>
            </a:r>
            <a:r>
              <a:rPr lang="cs-CZ" sz="2400" dirty="0"/>
              <a:t> a sám </a:t>
            </a:r>
            <a:r>
              <a:rPr lang="cs-CZ" sz="2400" dirty="0" err="1"/>
              <a:t>Mažvydas</a:t>
            </a:r>
            <a:r>
              <a:rPr lang="cs-CZ" sz="2400" dirty="0"/>
              <a:t>.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4" y="835124"/>
            <a:ext cx="5136303" cy="7065499"/>
          </a:xfrm>
        </p:spPr>
      </p:pic>
    </p:spTree>
    <p:extLst>
      <p:ext uri="{BB962C8B-B14F-4D97-AF65-F5344CB8AC3E}">
        <p14:creationId xmlns:p14="http://schemas.microsoft.com/office/powerpoint/2010/main" val="1942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10648" y="1423556"/>
            <a:ext cx="51107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Litevská </a:t>
            </a:r>
            <a:r>
              <a:rPr lang="cs-CZ" sz="2800" dirty="0" smtClean="0"/>
              <a:t>předmluva: první báseň v litevštině „</a:t>
            </a:r>
            <a:r>
              <a:rPr lang="cs-CZ" sz="2800" dirty="0" err="1" smtClean="0"/>
              <a:t>Knižky</a:t>
            </a:r>
            <a:r>
              <a:rPr lang="cs-CZ" sz="2800" dirty="0" smtClean="0"/>
              <a:t> sami promlouvají na Litevce a </a:t>
            </a:r>
            <a:r>
              <a:rPr lang="cs-CZ" sz="2800" dirty="0" err="1" smtClean="0"/>
              <a:t>Žemaity</a:t>
            </a:r>
            <a:r>
              <a:rPr lang="cs-CZ" sz="2800" dirty="0" smtClean="0"/>
              <a:t>“</a:t>
            </a:r>
          </a:p>
          <a:p>
            <a:endParaRPr lang="cs-CZ" sz="2800" dirty="0"/>
          </a:p>
          <a:p>
            <a:r>
              <a:rPr lang="cs-CZ" sz="2800" dirty="0" smtClean="0"/>
              <a:t>Akrostich (první písmena každého řádku</a:t>
            </a:r>
            <a:r>
              <a:rPr lang="cs-CZ" sz="2800" dirty="0" smtClean="0"/>
              <a:t>), řádek 3 až 17:</a:t>
            </a:r>
          </a:p>
          <a:p>
            <a:endParaRPr lang="cs-CZ" sz="2800" dirty="0"/>
          </a:p>
          <a:p>
            <a:r>
              <a:rPr lang="cs-CZ" sz="2800" dirty="0" err="1" smtClean="0"/>
              <a:t>MARTJNVS</a:t>
            </a:r>
            <a:r>
              <a:rPr lang="cs-CZ" sz="2800" dirty="0" smtClean="0"/>
              <a:t> </a:t>
            </a:r>
            <a:r>
              <a:rPr lang="cs-CZ" sz="2800" dirty="0" err="1" smtClean="0"/>
              <a:t>MASVJDJVS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6" y="602769"/>
            <a:ext cx="4614624" cy="6639749"/>
          </a:xfrm>
        </p:spPr>
      </p:pic>
    </p:spTree>
    <p:extLst>
      <p:ext uri="{BB962C8B-B14F-4D97-AF65-F5344CB8AC3E}">
        <p14:creationId xmlns:p14="http://schemas.microsoft.com/office/powerpoint/2010/main" val="36854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44732" y="1423556"/>
            <a:ext cx="60766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Slabikář</a:t>
            </a:r>
          </a:p>
          <a:p>
            <a:endParaRPr lang="cs-CZ" sz="2800" dirty="0"/>
          </a:p>
          <a:p>
            <a:r>
              <a:rPr lang="cs-CZ" sz="2800" dirty="0" err="1" smtClean="0"/>
              <a:t>Mažvydas</a:t>
            </a:r>
            <a:r>
              <a:rPr lang="cs-CZ" sz="2800" dirty="0" smtClean="0"/>
              <a:t> je autorem prvních litevských gramatických termínů:</a:t>
            </a:r>
          </a:p>
          <a:p>
            <a:endParaRPr lang="cs-CZ" sz="2800" dirty="0" smtClean="0"/>
          </a:p>
          <a:p>
            <a:r>
              <a:rPr lang="lt-LT" sz="2800" i="1" dirty="0" smtClean="0"/>
              <a:t>Skaitytinė </a:t>
            </a:r>
            <a:r>
              <a:rPr lang="lt-LT" sz="2800" dirty="0" smtClean="0"/>
              <a:t>– </a:t>
            </a:r>
            <a:r>
              <a:rPr lang="cs-CZ" sz="2800" dirty="0" smtClean="0"/>
              <a:t>písmeno</a:t>
            </a:r>
          </a:p>
          <a:p>
            <a:r>
              <a:rPr lang="cs-CZ" sz="2800" i="1" dirty="0" err="1" smtClean="0"/>
              <a:t>Balsin</a:t>
            </a:r>
            <a:r>
              <a:rPr lang="lt-LT" sz="2800" i="1" dirty="0" smtClean="0"/>
              <a:t>ė </a:t>
            </a:r>
            <a:r>
              <a:rPr lang="lt-LT" sz="2800" dirty="0" smtClean="0"/>
              <a:t>– </a:t>
            </a:r>
            <a:r>
              <a:rPr lang="lt-LT" sz="2800" dirty="0" err="1" smtClean="0"/>
              <a:t>samohl</a:t>
            </a:r>
            <a:r>
              <a:rPr lang="cs-CZ" sz="2800" dirty="0" err="1" smtClean="0"/>
              <a:t>áska</a:t>
            </a:r>
            <a:endParaRPr lang="cs-CZ" sz="2800" dirty="0" smtClean="0"/>
          </a:p>
          <a:p>
            <a:r>
              <a:rPr lang="lt-LT" sz="2800" i="1" dirty="0" smtClean="0"/>
              <a:t>Dvibalsinė </a:t>
            </a:r>
            <a:r>
              <a:rPr lang="lt-LT" sz="2800" dirty="0" smtClean="0"/>
              <a:t>– </a:t>
            </a:r>
            <a:r>
              <a:rPr lang="cs-CZ" sz="2800" dirty="0" err="1" smtClean="0"/>
              <a:t>dvouhláska</a:t>
            </a:r>
            <a:endParaRPr lang="cs-CZ" sz="2800" dirty="0" smtClean="0"/>
          </a:p>
          <a:p>
            <a:r>
              <a:rPr lang="lt-LT" sz="2800" i="1" dirty="0" err="1" smtClean="0"/>
              <a:t>Sąbalsinė</a:t>
            </a:r>
            <a:r>
              <a:rPr lang="cs-CZ" sz="2800" i="1" dirty="0" smtClean="0"/>
              <a:t> </a:t>
            </a:r>
            <a:r>
              <a:rPr lang="cs-CZ" sz="2800" dirty="0" smtClean="0"/>
              <a:t>– souhláska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1" y="782020"/>
            <a:ext cx="3973246" cy="5895997"/>
          </a:xfrm>
        </p:spPr>
      </p:pic>
    </p:spTree>
    <p:extLst>
      <p:ext uri="{BB962C8B-B14F-4D97-AF65-F5344CB8AC3E}">
        <p14:creationId xmlns:p14="http://schemas.microsoft.com/office/powerpoint/2010/main" val="24569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64584" y="1423556"/>
            <a:ext cx="3856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Katechismus – uvedení obsahu</a:t>
            </a:r>
          </a:p>
          <a:p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1" y="595355"/>
            <a:ext cx="4675355" cy="7090361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4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85645" y="1423556"/>
            <a:ext cx="5535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Katechismus – první část</a:t>
            </a:r>
          </a:p>
          <a:p>
            <a:endParaRPr lang="cs-CZ" sz="2800" dirty="0"/>
          </a:p>
          <a:p>
            <a:r>
              <a:rPr lang="cs-CZ" sz="2800" smtClean="0"/>
              <a:t>Desatero</a:t>
            </a:r>
            <a:endParaRPr lang="cs-CZ" sz="2800" dirty="0" smtClean="0"/>
          </a:p>
          <a:p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647176"/>
            <a:ext cx="4443211" cy="6869190"/>
          </a:xfrm>
        </p:spPr>
      </p:pic>
    </p:spTree>
    <p:extLst>
      <p:ext uri="{BB962C8B-B14F-4D97-AF65-F5344CB8AC3E}">
        <p14:creationId xmlns:p14="http://schemas.microsoft.com/office/powerpoint/2010/main" val="28196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1"/>
            <a:ext cx="10515600" cy="727364"/>
          </a:xfrm>
        </p:spPr>
        <p:txBody>
          <a:bodyPr/>
          <a:lstStyle/>
          <a:p>
            <a:pPr algn="ctr"/>
            <a:r>
              <a:rPr lang="cs-CZ" dirty="0" smtClean="0"/>
              <a:t>První litevská KNIHA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85645" y="1423556"/>
            <a:ext cx="5535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Katechismus – druhá část</a:t>
            </a:r>
          </a:p>
          <a:p>
            <a:endParaRPr lang="cs-CZ" sz="2800" dirty="0"/>
          </a:p>
          <a:p>
            <a:r>
              <a:rPr lang="cs-CZ" sz="2800" dirty="0" smtClean="0"/>
              <a:t>Dvanáct bodů křesťanské víry</a:t>
            </a:r>
          </a:p>
          <a:p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365"/>
            <a:ext cx="4833417" cy="7455143"/>
          </a:xfrm>
        </p:spPr>
      </p:pic>
    </p:spTree>
    <p:extLst>
      <p:ext uri="{BB962C8B-B14F-4D97-AF65-F5344CB8AC3E}">
        <p14:creationId xmlns:p14="http://schemas.microsoft.com/office/powerpoint/2010/main" val="17234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396</Words>
  <Application>Microsoft Office PowerPoint</Application>
  <PresentationFormat>Širokoúhlá obrazovka</PresentationFormat>
  <Paragraphs>117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První litevská KNIHA</vt:lpstr>
      <vt:lpstr>První litevská KNIHA</vt:lpstr>
      <vt:lpstr>První litevská KNIHA</vt:lpstr>
      <vt:lpstr>První litevská KNIHA</vt:lpstr>
      <vt:lpstr>První litevská KNIHA</vt:lpstr>
      <vt:lpstr>První litevská KNIHA</vt:lpstr>
      <vt:lpstr>První litevská KNIHA</vt:lpstr>
      <vt:lpstr>První litevská KNIHA</vt:lpstr>
      <vt:lpstr>První litevská KNIHA</vt:lpstr>
      <vt:lpstr>První litevská KNIHA</vt:lpstr>
      <vt:lpstr>První litevská KNIHA</vt:lpstr>
      <vt:lpstr>První litevská KNIHA</vt:lpstr>
      <vt:lpstr>První litevská KNIHA</vt:lpstr>
      <vt:lpstr>První litevská KNIHA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70</cp:revision>
  <dcterms:created xsi:type="dcterms:W3CDTF">2017-04-02T07:56:29Z</dcterms:created>
  <dcterms:modified xsi:type="dcterms:W3CDTF">2017-10-19T13:15:06Z</dcterms:modified>
</cp:coreProperties>
</file>