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KRISTIJONAS DONELAITIS</a:t>
            </a:r>
            <a:br>
              <a:rPr lang="cs-CZ" dirty="0" smtClean="0"/>
            </a:br>
            <a:r>
              <a:rPr lang="cs-CZ" dirty="0" smtClean="0"/>
              <a:t>1714 - 1780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414" y="1690688"/>
            <a:ext cx="7637172" cy="4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Kristijonas Donelaitis byl </a:t>
            </a:r>
            <a:r>
              <a:rPr lang="cs-CZ" sz="3200" dirty="0" err="1" smtClean="0"/>
              <a:t>luterásnký</a:t>
            </a:r>
            <a:r>
              <a:rPr lang="cs-CZ" sz="3200" dirty="0" smtClean="0"/>
              <a:t> kněz na Malé Litvě.</a:t>
            </a:r>
          </a:p>
          <a:p>
            <a:endParaRPr lang="cs-CZ" sz="3200" dirty="0" smtClean="0"/>
          </a:p>
          <a:p>
            <a:r>
              <a:rPr lang="cs-CZ" sz="3200" dirty="0" smtClean="0"/>
              <a:t>Ukončil </a:t>
            </a:r>
            <a:r>
              <a:rPr lang="cs-CZ" sz="3200" dirty="0" err="1" smtClean="0"/>
              <a:t>Královeckou</a:t>
            </a:r>
            <a:r>
              <a:rPr lang="cs-CZ" sz="3200" dirty="0" smtClean="0"/>
              <a:t> univerzitu.</a:t>
            </a:r>
          </a:p>
          <a:p>
            <a:endParaRPr lang="cs-CZ" sz="3200" dirty="0" smtClean="0"/>
          </a:p>
          <a:p>
            <a:r>
              <a:rPr lang="cs-CZ" sz="3200" dirty="0" smtClean="0"/>
              <a:t>Působil jako farář v obci </a:t>
            </a:r>
            <a:r>
              <a:rPr lang="cs-CZ" sz="3200" dirty="0" err="1" smtClean="0"/>
              <a:t>Tolminkiemis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09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Kristijonas Donelaitis napsal </a:t>
            </a:r>
            <a:r>
              <a:rPr lang="cs-CZ" sz="3200" dirty="0" err="1" smtClean="0"/>
              <a:t>dydaktický</a:t>
            </a:r>
            <a:r>
              <a:rPr lang="cs-CZ" sz="3200" dirty="0" smtClean="0"/>
              <a:t> epos </a:t>
            </a:r>
          </a:p>
          <a:p>
            <a:pPr algn="ctr"/>
            <a:r>
              <a:rPr lang="cs-CZ" sz="3200" b="1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(„Roční doby“)</a:t>
            </a:r>
          </a:p>
          <a:p>
            <a:pPr algn="ctr"/>
            <a:r>
              <a:rPr lang="cs-CZ" sz="3200" dirty="0" smtClean="0"/>
              <a:t>a</a:t>
            </a:r>
          </a:p>
          <a:p>
            <a:pPr algn="ctr"/>
            <a:r>
              <a:rPr lang="cs-CZ" sz="3200" dirty="0" smtClean="0"/>
              <a:t>šest bajek</a:t>
            </a:r>
          </a:p>
          <a:p>
            <a:endParaRPr lang="cs-CZ" sz="3200" dirty="0" smtClean="0"/>
          </a:p>
          <a:p>
            <a:r>
              <a:rPr lang="cs-CZ" sz="3200" dirty="0" smtClean="0"/>
              <a:t>Texty vznikly někdy v mezi 1736 až 1775 rokem.</a:t>
            </a:r>
          </a:p>
          <a:p>
            <a:endParaRPr lang="cs-CZ" sz="3200" dirty="0"/>
          </a:p>
          <a:p>
            <a:r>
              <a:rPr lang="cs-CZ" sz="3200" dirty="0" smtClean="0"/>
              <a:t>Za života nic z toho nevydal tiskem.</a:t>
            </a:r>
          </a:p>
        </p:txBody>
      </p:sp>
    </p:spTree>
    <p:extLst>
      <p:ext uri="{BB962C8B-B14F-4D97-AF65-F5344CB8AC3E}">
        <p14:creationId xmlns:p14="http://schemas.microsoft.com/office/powerpoint/2010/main" val="18320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Literární dílo </a:t>
            </a:r>
            <a:r>
              <a:rPr lang="cs-CZ" sz="3200" dirty="0" err="1" smtClean="0"/>
              <a:t>Kristijonase</a:t>
            </a:r>
            <a:r>
              <a:rPr lang="cs-CZ" sz="3200" dirty="0" smtClean="0"/>
              <a:t> </a:t>
            </a:r>
            <a:r>
              <a:rPr lang="cs-CZ" sz="3200" dirty="0" err="1" smtClean="0"/>
              <a:t>Donelaitise</a:t>
            </a:r>
            <a:r>
              <a:rPr lang="cs-CZ" sz="3200" dirty="0" smtClean="0"/>
              <a:t> je základním kamenem litevské literatury. Jsou to první vskutku kvalitní literární (tzn. nenáboženské) texty o evropském významu. Je to doposud nejcitovanější litevské literární dílo. Donelaitis je zakladatelem litevské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2953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První vydání eposu </a:t>
            </a:r>
          </a:p>
          <a:p>
            <a:r>
              <a:rPr lang="cs-CZ" sz="3200" dirty="0" err="1" smtClean="0"/>
              <a:t>Metai</a:t>
            </a:r>
            <a:r>
              <a:rPr lang="cs-CZ" sz="3200" dirty="0" smtClean="0"/>
              <a:t> vyšlo roku 1818 v Královci.</a:t>
            </a:r>
          </a:p>
          <a:p>
            <a:endParaRPr lang="cs-CZ" sz="3200" dirty="0"/>
          </a:p>
          <a:p>
            <a:r>
              <a:rPr lang="cs-CZ" sz="3200" dirty="0" smtClean="0"/>
              <a:t>Dílo k tisku připravil Ludwig </a:t>
            </a:r>
            <a:r>
              <a:rPr lang="cs-CZ" sz="3200" dirty="0" err="1" smtClean="0"/>
              <a:t>Rhesa</a:t>
            </a:r>
            <a:r>
              <a:rPr lang="cs-CZ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Epos </a:t>
            </a:r>
            <a:r>
              <a:rPr lang="cs-CZ" sz="3200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je poměrně rozsáhlý básnický text – cca 3000 veršů.</a:t>
            </a:r>
          </a:p>
          <a:p>
            <a:endParaRPr lang="cs-CZ" sz="3200" dirty="0"/>
          </a:p>
          <a:p>
            <a:r>
              <a:rPr lang="cs-CZ" sz="3200" dirty="0" smtClean="0"/>
              <a:t>Je napsán v </a:t>
            </a:r>
            <a:r>
              <a:rPr lang="cs-CZ" sz="3200" u="sng" dirty="0" smtClean="0"/>
              <a:t>hexametru</a:t>
            </a:r>
            <a:r>
              <a:rPr lang="cs-CZ" sz="3200" dirty="0" smtClean="0"/>
              <a:t> (jeden z antických básnických metrů)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Originální text neměl žádný „zastřešující“ název. Donelaitis pojmenoval pouze jednotlivé části eposu a to následovně: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Pavasario</a:t>
            </a:r>
            <a:r>
              <a:rPr lang="cs-CZ" sz="3200" i="1" dirty="0" smtClean="0"/>
              <a:t> </a:t>
            </a:r>
            <a:r>
              <a:rPr lang="lt-LT" sz="3200" i="1" dirty="0" err="1" smtClean="0"/>
              <a:t>linkmybės</a:t>
            </a:r>
            <a:r>
              <a:rPr lang="lt-LT" sz="3200" i="1" dirty="0" smtClean="0"/>
              <a:t> </a:t>
            </a:r>
            <a:r>
              <a:rPr lang="lt-LT" sz="3200" dirty="0" smtClean="0"/>
              <a:t>– </a:t>
            </a:r>
            <a:r>
              <a:rPr lang="cs-CZ" sz="3200" dirty="0" smtClean="0"/>
              <a:t>Jarní radovánky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Vasaros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darbai</a:t>
            </a:r>
            <a:r>
              <a:rPr lang="cs-CZ" sz="3200" i="1" dirty="0" smtClean="0"/>
              <a:t> </a:t>
            </a:r>
            <a:r>
              <a:rPr lang="cs-CZ" sz="3200" dirty="0" smtClean="0"/>
              <a:t>– Letní práce</a:t>
            </a:r>
          </a:p>
          <a:p>
            <a:endParaRPr lang="cs-CZ" sz="3200" dirty="0" smtClean="0"/>
          </a:p>
          <a:p>
            <a:r>
              <a:rPr lang="cs-CZ" sz="3200" i="1" dirty="0" err="1" smtClean="0"/>
              <a:t>Rudenio</a:t>
            </a:r>
            <a:r>
              <a:rPr lang="cs-CZ" sz="3200" i="1" dirty="0" smtClean="0"/>
              <a:t> </a:t>
            </a:r>
            <a:r>
              <a:rPr lang="lt-LT" sz="3200" i="1" dirty="0" smtClean="0"/>
              <a:t>gėrybės </a:t>
            </a:r>
            <a:r>
              <a:rPr lang="lt-LT" sz="3200" dirty="0" smtClean="0"/>
              <a:t>– </a:t>
            </a:r>
            <a:r>
              <a:rPr lang="cs-CZ" sz="3200" dirty="0" smtClean="0"/>
              <a:t>Podzimní dary</a:t>
            </a:r>
          </a:p>
          <a:p>
            <a:endParaRPr lang="cs-CZ" sz="3200" dirty="0" smtClean="0"/>
          </a:p>
          <a:p>
            <a:r>
              <a:rPr lang="lt-LT" sz="3200" i="1" dirty="0" smtClean="0"/>
              <a:t>Žiemos rūpesčiai </a:t>
            </a:r>
            <a:r>
              <a:rPr lang="lt-LT" sz="3200" dirty="0" smtClean="0"/>
              <a:t>– </a:t>
            </a:r>
            <a:r>
              <a:rPr lang="cs-CZ" sz="3200" dirty="0" smtClean="0"/>
              <a:t>Zimní starosti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Název </a:t>
            </a:r>
            <a:r>
              <a:rPr lang="cs-CZ" sz="3200" i="1" dirty="0" err="1" smtClean="0"/>
              <a:t>Metai</a:t>
            </a:r>
            <a:r>
              <a:rPr lang="cs-CZ" sz="3200" i="1" dirty="0" smtClean="0"/>
              <a:t> </a:t>
            </a:r>
            <a:r>
              <a:rPr lang="cs-CZ" sz="3200" dirty="0" smtClean="0"/>
              <a:t>není autorský: navrhnul jej Ludwig </a:t>
            </a:r>
            <a:r>
              <a:rPr lang="cs-CZ" sz="3200" dirty="0" err="1" smtClean="0"/>
              <a:t>Rhesa</a:t>
            </a:r>
            <a:r>
              <a:rPr lang="cs-CZ" sz="3200" dirty="0" smtClean="0"/>
              <a:t> (</a:t>
            </a:r>
            <a:r>
              <a:rPr lang="cs-CZ" sz="3200" i="1" dirty="0" smtClean="0"/>
              <a:t>„</a:t>
            </a:r>
            <a:r>
              <a:rPr lang="cs-CZ" sz="3200" i="1" dirty="0" err="1" smtClean="0"/>
              <a:t>Das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Jahr</a:t>
            </a:r>
            <a:r>
              <a:rPr lang="cs-CZ" sz="3200" i="1" dirty="0" smtClean="0"/>
              <a:t> in </a:t>
            </a:r>
            <a:r>
              <a:rPr lang="cs-CZ" sz="3200" i="1" dirty="0" err="1" smtClean="0"/>
              <a:t>vier</a:t>
            </a:r>
            <a:r>
              <a:rPr lang="cs-CZ" sz="3200" i="1" dirty="0" smtClean="0"/>
              <a:t> </a:t>
            </a:r>
            <a:r>
              <a:rPr lang="de-DE" sz="3200" i="1" dirty="0" smtClean="0"/>
              <a:t>Gesängen</a:t>
            </a:r>
            <a:r>
              <a:rPr lang="cs-CZ" sz="3200" i="1" dirty="0" smtClean="0"/>
              <a:t>“</a:t>
            </a:r>
            <a:r>
              <a:rPr lang="cs-CZ" sz="3200" dirty="0" smtClean="0"/>
              <a:t>) a pozdější badatelé jej převzali.</a:t>
            </a:r>
          </a:p>
          <a:p>
            <a:endParaRPr lang="cs-CZ" sz="3200" dirty="0"/>
          </a:p>
          <a:p>
            <a:r>
              <a:rPr lang="cs-CZ" sz="3200" dirty="0" smtClean="0"/>
              <a:t>Také není známé pořadí jednotlivých částí tohoto eposu, nevíme, Donelaitis se nikde nevyjádřil, v jakém pořadí zamýšlel části uspořádat.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217</Words>
  <Application>Microsoft Office PowerPoint</Application>
  <PresentationFormat>Širokoúhlá obrazovka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KRISTIJONAS DONELAITIS 1714 - 1780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117</cp:revision>
  <dcterms:created xsi:type="dcterms:W3CDTF">2017-04-02T07:56:29Z</dcterms:created>
  <dcterms:modified xsi:type="dcterms:W3CDTF">2017-11-23T14:47:38Z</dcterms:modified>
</cp:coreProperties>
</file>