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7. 12. 2017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Tvorba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 vznikala na Malé Litvě a byla určena čtenářům v Prusku: především kněžím litevského původu, tzn. vrstevníkům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. Je možné, že úryvky z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používal při kázání. Striktně platí, že Donelaitis ve své tvorbě vůbec </a:t>
            </a:r>
            <a:r>
              <a:rPr lang="cs-CZ" sz="2400" b="1" u="sng" dirty="0" smtClean="0"/>
              <a:t>ne</a:t>
            </a:r>
            <a:r>
              <a:rPr lang="cs-CZ" sz="2400" dirty="0" smtClean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je „uzavřen“ pouze v lokální vesnické komunitě Litevců a má především morální poslání, nikoli obrozenecké.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41428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Následuje četba</a:t>
            </a:r>
            <a:br>
              <a:rPr lang="cs-CZ" dirty="0" smtClean="0"/>
            </a:br>
            <a:r>
              <a:rPr lang="cs-CZ" i="1" dirty="0" err="1" smtClean="0"/>
              <a:t>Anyk</a:t>
            </a:r>
            <a:r>
              <a:rPr lang="lt-LT" i="1" dirty="0" smtClean="0"/>
              <a:t>šių šilelis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1. Postupný vzestup etnické identity: ambivalentní vztah litevské a polské šlechty (příklad: </a:t>
            </a:r>
            <a:r>
              <a:rPr lang="cs-CZ" sz="2000" dirty="0" err="1" smtClean="0"/>
              <a:t>Dionizas</a:t>
            </a:r>
            <a:r>
              <a:rPr lang="cs-CZ" sz="2000" dirty="0" smtClean="0"/>
              <a:t> </a:t>
            </a:r>
            <a:r>
              <a:rPr lang="cs-CZ" sz="2000" dirty="0" err="1" smtClean="0"/>
              <a:t>Poška</a:t>
            </a:r>
            <a:r>
              <a:rPr lang="cs-CZ" sz="2000" dirty="0" smtClean="0"/>
              <a:t> (1765 – 1830) a jeho </a:t>
            </a:r>
            <a:r>
              <a:rPr lang="cs-CZ" sz="2000" i="1" dirty="0" err="1" smtClean="0"/>
              <a:t>Baublys</a:t>
            </a:r>
            <a:r>
              <a:rPr lang="cs-CZ" sz="2000" i="1" dirty="0" smtClean="0"/>
              <a:t> – </a:t>
            </a:r>
            <a:r>
              <a:rPr lang="cs-CZ" sz="2000" dirty="0" smtClean="0"/>
              <a:t>první litevské muzeum, 1812).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2. Postupný vzestup etnické identity: první náznaky litevské jazykové emancipace. Příklad: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Philipp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Ruhig</a:t>
            </a:r>
            <a:endParaRPr lang="lt-LT" sz="2000" b="1" dirty="0" smtClean="0"/>
          </a:p>
          <a:p>
            <a:endParaRPr lang="lt-LT" sz="2000" dirty="0"/>
          </a:p>
          <a:p>
            <a:r>
              <a:rPr lang="cs-CZ" sz="2000" i="1" dirty="0" smtClean="0"/>
              <a:t>Rozbor litevského jazyka a jeho původu, podstaty a vlastností</a:t>
            </a:r>
            <a:r>
              <a:rPr lang="cs-CZ" sz="2000" dirty="0" smtClean="0"/>
              <a:t>, 1745, Královec</a:t>
            </a:r>
          </a:p>
          <a:p>
            <a:endParaRPr lang="cs-CZ" sz="2000" dirty="0"/>
          </a:p>
          <a:p>
            <a:r>
              <a:rPr lang="cs-CZ" sz="2000" dirty="0" smtClean="0"/>
              <a:t>Obhajoba litevštiny jako svébytného, starého a hodnotného jazyka.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3. Postupný vzestup etnické identity: lidová slovesnost v hledáčku intelektuálů. Příklad: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Ludwig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Rhesa</a:t>
            </a:r>
            <a:endParaRPr lang="lt-LT" sz="2000" b="1" dirty="0" smtClean="0"/>
          </a:p>
          <a:p>
            <a:endParaRPr lang="lt-LT" sz="2000" dirty="0"/>
          </a:p>
          <a:p>
            <a:r>
              <a:rPr lang="lt-LT" sz="2000" i="1" dirty="0" smtClean="0"/>
              <a:t>Dainos </a:t>
            </a:r>
            <a:r>
              <a:rPr lang="lt-LT" sz="2000" i="1" dirty="0" err="1" smtClean="0"/>
              <a:t>oder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Litthauische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Volkslieder</a:t>
            </a:r>
            <a:r>
              <a:rPr lang="cs-CZ" sz="2000" dirty="0" smtClean="0"/>
              <a:t>, 1825, Královec</a:t>
            </a:r>
          </a:p>
          <a:p>
            <a:endParaRPr lang="cs-CZ" sz="2000" dirty="0"/>
          </a:p>
          <a:p>
            <a:r>
              <a:rPr lang="cs-CZ" sz="2000" dirty="0" smtClean="0"/>
              <a:t>První sbírka litevských národních písní.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František Ladislav Čelakovský</a:t>
            </a:r>
          </a:p>
          <a:p>
            <a:endParaRPr lang="cs-CZ" dirty="0" smtClean="0"/>
          </a:p>
          <a:p>
            <a:r>
              <a:rPr lang="cs-CZ" dirty="0" smtClean="0"/>
              <a:t>Překlad </a:t>
            </a:r>
            <a:r>
              <a:rPr lang="cs-CZ" dirty="0" err="1" smtClean="0"/>
              <a:t>Rhesovy</a:t>
            </a:r>
            <a:r>
              <a:rPr lang="cs-CZ" dirty="0" smtClean="0"/>
              <a:t> sbírky litevských písní, Praha 1827</a:t>
            </a:r>
          </a:p>
          <a:p>
            <a:endParaRPr lang="cs-CZ" dirty="0"/>
          </a:p>
          <a:p>
            <a:r>
              <a:rPr lang="cs-CZ" dirty="0" smtClean="0"/>
              <a:t>Počátky české baltistiky.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4. Represe po povstáních 1830 a 1863. Konfiskace majetků. ZÁKAZ TISKU V LATINCE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Michail </a:t>
            </a:r>
            <a:r>
              <a:rPr lang="cs-CZ" dirty="0" err="1" smtClean="0"/>
              <a:t>Muravjev</a:t>
            </a:r>
            <a:r>
              <a:rPr lang="cs-CZ" dirty="0" smtClean="0"/>
              <a:t> (1796 – 1866)</a:t>
            </a:r>
          </a:p>
          <a:p>
            <a:endParaRPr lang="cs-CZ" dirty="0"/>
          </a:p>
          <a:p>
            <a:r>
              <a:rPr lang="cs-CZ" dirty="0" smtClean="0"/>
              <a:t>Generální gubernátor Litvy 1864-1865.</a:t>
            </a:r>
          </a:p>
          <a:p>
            <a:endParaRPr lang="cs-CZ" dirty="0"/>
          </a:p>
          <a:p>
            <a:r>
              <a:rPr lang="cs-CZ" dirty="0" smtClean="0"/>
              <a:t>Iniciátor zákazu tisku latinkou.</a:t>
            </a:r>
          </a:p>
          <a:p>
            <a:endParaRPr lang="cs-CZ" dirty="0"/>
          </a:p>
          <a:p>
            <a:r>
              <a:rPr lang="cs-CZ" dirty="0" smtClean="0"/>
              <a:t>Vlevo: příklad „litevského“ tisku ruským písmem (tzv. graždankou).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5. Katolická církev v ohrožení Ruské říše: stmelující nebezpečí.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Motiejus</a:t>
            </a:r>
            <a:r>
              <a:rPr lang="cs-CZ" sz="2000" b="1" dirty="0" smtClean="0"/>
              <a:t> </a:t>
            </a:r>
            <a:r>
              <a:rPr lang="cs-CZ" sz="2000" b="1" dirty="0" err="1"/>
              <a:t>Valan</a:t>
            </a:r>
            <a:r>
              <a:rPr lang="lt-LT" sz="2000" b="1" dirty="0" err="1" smtClean="0"/>
              <a:t>čius</a:t>
            </a:r>
            <a:r>
              <a:rPr lang="lt-LT" sz="2000" dirty="0" smtClean="0"/>
              <a:t> (</a:t>
            </a:r>
            <a:r>
              <a:rPr lang="cs-CZ" sz="2000" dirty="0" smtClean="0"/>
              <a:t>1801 – 1875). </a:t>
            </a:r>
            <a:r>
              <a:rPr lang="cs-CZ" sz="2000" dirty="0" err="1" smtClean="0"/>
              <a:t>Žemaitský</a:t>
            </a:r>
            <a:r>
              <a:rPr lang="cs-CZ" sz="2000" dirty="0" smtClean="0"/>
              <a:t> biskup od roku 1850</a:t>
            </a:r>
          </a:p>
          <a:p>
            <a:endParaRPr lang="cs-CZ" sz="2000" dirty="0"/>
          </a:p>
          <a:p>
            <a:r>
              <a:rPr lang="cs-CZ" sz="2000" dirty="0" smtClean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 smtClean="0"/>
              <a:t>Konspirační síť pro pašování knih (1867-1904) – </a:t>
            </a:r>
            <a:r>
              <a:rPr lang="cs-CZ" sz="2000" i="1" dirty="0" err="1" smtClean="0"/>
              <a:t>Knygneš</a:t>
            </a:r>
            <a:r>
              <a:rPr lang="lt-LT" sz="2000" i="1" dirty="0" err="1" smtClean="0"/>
              <a:t>ystė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dirty="0" err="1" smtClean="0"/>
              <a:t>Valančius</a:t>
            </a:r>
            <a:r>
              <a:rPr lang="cs-CZ" sz="2000" dirty="0" smtClean="0"/>
              <a:t> byl první skutečnou autoritou Litevců. Hnutí střízlivosti a pašování zakázaných knih jsou prvními masovými projevy Litevců jako dnešního etnika.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488</Words>
  <Application>Microsoft Office PowerPoint</Application>
  <PresentationFormat>Širokoúhlá obrazovka</PresentationFormat>
  <Paragraphs>74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Následuje četba Anykšių šilelis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144</cp:revision>
  <dcterms:created xsi:type="dcterms:W3CDTF">2017-04-02T07:56:29Z</dcterms:created>
  <dcterms:modified xsi:type="dcterms:W3CDTF">2017-12-07T13:12:14Z</dcterms:modified>
</cp:coreProperties>
</file>