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7" r:id="rId2"/>
    <p:sldId id="261" r:id="rId3"/>
    <p:sldId id="264" r:id="rId4"/>
    <p:sldId id="271" r:id="rId5"/>
    <p:sldId id="272" r:id="rId6"/>
    <p:sldId id="274" r:id="rId7"/>
    <p:sldId id="275" r:id="rId8"/>
    <p:sldId id="276" r:id="rId9"/>
    <p:sldId id="278" r:id="rId10"/>
    <p:sldId id="279" r:id="rId11"/>
    <p:sldId id="280" r:id="rId12"/>
    <p:sldId id="281" r:id="rId13"/>
    <p:sldId id="282" r:id="rId14"/>
    <p:sldId id="285" r:id="rId15"/>
    <p:sldId id="286" r:id="rId16"/>
    <p:sldId id="299" r:id="rId17"/>
    <p:sldId id="308" r:id="rId18"/>
    <p:sldId id="309" r:id="rId19"/>
    <p:sldId id="327" r:id="rId20"/>
    <p:sldId id="328" r:id="rId21"/>
    <p:sldId id="329" r:id="rId22"/>
    <p:sldId id="330" r:id="rId23"/>
    <p:sldId id="331" r:id="rId24"/>
    <p:sldId id="319" r:id="rId25"/>
    <p:sldId id="313" r:id="rId26"/>
    <p:sldId id="314" r:id="rId27"/>
    <p:sldId id="317" r:id="rId28"/>
    <p:sldId id="320" r:id="rId29"/>
    <p:sldId id="318" r:id="rId30"/>
    <p:sldId id="337" r:id="rId31"/>
    <p:sldId id="338" r:id="rId32"/>
    <p:sldId id="332" r:id="rId33"/>
    <p:sldId id="333" r:id="rId34"/>
    <p:sldId id="334" r:id="rId35"/>
    <p:sldId id="322" r:id="rId36"/>
    <p:sldId id="323" r:id="rId37"/>
    <p:sldId id="324" r:id="rId38"/>
    <p:sldId id="339" r:id="rId39"/>
    <p:sldId id="340" r:id="rId40"/>
    <p:sldId id="341" r:id="rId41"/>
    <p:sldId id="342" r:id="rId42"/>
    <p:sldId id="325" r:id="rId43"/>
    <p:sldId id="335" r:id="rId44"/>
    <p:sldId id="336" r:id="rId45"/>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2" Type="http://schemas.openxmlformats.org/officeDocument/2006/relationships/oleObject" Target="file:///C:\Users\User\Desktop\str_apie_morfemas\medziaga_straipsniui\paveikslas_en_str2.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manualLayout>
          <c:xMode val="edge"/>
          <c:yMode val="edge"/>
          <c:x val="0.29163753817709981"/>
          <c:y val="5.0685465476721522E-2"/>
        </c:manualLayout>
      </c:layout>
      <c:overlay val="0"/>
      <c:spPr>
        <a:noFill/>
        <a:ln w="25400">
          <a:noFill/>
        </a:ln>
      </c:spPr>
      <c:txPr>
        <a:bodyPr/>
        <a:lstStyle/>
        <a:p>
          <a:pPr>
            <a:defRPr sz="2200" b="0" i="0" u="none" strike="noStrike" baseline="0">
              <a:solidFill>
                <a:srgbClr val="000000"/>
              </a:solidFill>
              <a:latin typeface="Arial"/>
              <a:ea typeface="Arial"/>
              <a:cs typeface="Arial"/>
            </a:defRPr>
          </a:pPr>
          <a:endParaRPr lang="lt-LT"/>
        </a:p>
      </c:txPr>
    </c:title>
    <c:autoTitleDeleted val="0"/>
    <c:view3D>
      <c:rotX val="15"/>
      <c:hPercent val="51"/>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7.3054513859047113E-2"/>
          <c:y val="0.21871690617628714"/>
          <c:w val="0.87931108860746132"/>
          <c:h val="0.59104853646874356"/>
        </c:manualLayout>
      </c:layout>
      <c:bar3DChart>
        <c:barDir val="col"/>
        <c:grouping val="stacked"/>
        <c:varyColors val="0"/>
        <c:ser>
          <c:idx val="0"/>
          <c:order val="0"/>
          <c:tx>
            <c:strRef>
              <c:f>Sheet1!$B$1</c:f>
              <c:strCache>
                <c:ptCount val="1"/>
                <c:pt idx="0">
                  <c:v>Struktūrinių modelių skaičius</c:v>
                </c:pt>
              </c:strCache>
            </c:strRef>
          </c:tx>
          <c:spPr>
            <a:solidFill>
              <a:srgbClr val="9999FF"/>
            </a:solidFill>
            <a:ln w="12700">
              <a:solidFill>
                <a:srgbClr val="000000"/>
              </a:solidFill>
              <a:prstDash val="solid"/>
            </a:ln>
          </c:spPr>
          <c:invertIfNegative val="0"/>
          <c:dLbls>
            <c:spPr>
              <a:noFill/>
              <a:ln>
                <a:noFill/>
              </a:ln>
              <a:effectLst/>
            </c:spPr>
            <c:txPr>
              <a:bodyPr wrap="square" lIns="38100" tIns="19050" rIns="38100" bIns="19050" anchor="ctr">
                <a:spAutoFit/>
              </a:bodyPr>
              <a:lstStyle/>
              <a:p>
                <a:pPr>
                  <a:defRPr sz="1400" baseline="0"/>
                </a:pPr>
                <a:endParaRPr lang="lt-LT"/>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Sheet1!$A$2:$A$6</c:f>
              <c:strCache>
                <c:ptCount val="5"/>
                <c:pt idx="0">
                  <c:v>Vksm.</c:v>
                </c:pt>
                <c:pt idx="1">
                  <c:v>Dkt.</c:v>
                </c:pt>
                <c:pt idx="2">
                  <c:v>Bdv.</c:v>
                </c:pt>
                <c:pt idx="3">
                  <c:v>Įv.</c:v>
                </c:pt>
                <c:pt idx="4">
                  <c:v>Sktv.</c:v>
                </c:pt>
              </c:strCache>
            </c:strRef>
          </c:cat>
          <c:val>
            <c:numRef>
              <c:f>Sheet1!$B$2:$B$6</c:f>
              <c:numCache>
                <c:formatCode>General</c:formatCode>
                <c:ptCount val="5"/>
                <c:pt idx="0">
                  <c:v>116</c:v>
                </c:pt>
                <c:pt idx="1">
                  <c:v>63</c:v>
                </c:pt>
                <c:pt idx="2">
                  <c:v>63</c:v>
                </c:pt>
                <c:pt idx="3">
                  <c:v>10</c:v>
                </c:pt>
                <c:pt idx="4">
                  <c:v>10</c:v>
                </c:pt>
              </c:numCache>
            </c:numRef>
          </c:val>
        </c:ser>
        <c:dLbls>
          <c:showLegendKey val="0"/>
          <c:showVal val="0"/>
          <c:showCatName val="0"/>
          <c:showSerName val="0"/>
          <c:showPercent val="0"/>
          <c:showBubbleSize val="0"/>
        </c:dLbls>
        <c:gapWidth val="150"/>
        <c:shape val="box"/>
        <c:axId val="1300694272"/>
        <c:axId val="1300694816"/>
        <c:axId val="0"/>
      </c:bar3DChart>
      <c:catAx>
        <c:axId val="1300694272"/>
        <c:scaling>
          <c:orientation val="minMax"/>
        </c:scaling>
        <c:delete val="0"/>
        <c:axPos val="b"/>
        <c:title>
          <c:tx>
            <c:rich>
              <a:bodyPr/>
              <a:lstStyle/>
              <a:p>
                <a:pPr>
                  <a:defRPr sz="1800" b="0" i="0" u="none" strike="noStrike" baseline="0">
                    <a:solidFill>
                      <a:srgbClr val="000000"/>
                    </a:solidFill>
                    <a:latin typeface="Arial"/>
                    <a:ea typeface="Arial"/>
                    <a:cs typeface="Arial"/>
                  </a:defRPr>
                </a:pPr>
                <a:r>
                  <a:rPr lang="lt-LT" sz="1800" b="0" i="0" u="none" strike="noStrike" baseline="0" dirty="0">
                    <a:solidFill>
                      <a:srgbClr val="000000"/>
                    </a:solidFill>
                    <a:latin typeface="Arial"/>
                    <a:cs typeface="Arial"/>
                  </a:rPr>
                  <a:t>Kalbos</a:t>
                </a:r>
                <a:r>
                  <a:rPr lang="lt-LT" sz="1800" b="1" i="0" u="none" strike="noStrike" baseline="0" dirty="0">
                    <a:solidFill>
                      <a:srgbClr val="000000"/>
                    </a:solidFill>
                    <a:latin typeface="Arial"/>
                    <a:cs typeface="Arial"/>
                  </a:rPr>
                  <a:t> </a:t>
                </a:r>
                <a:r>
                  <a:rPr lang="lt-LT" sz="1800" b="0" i="0" u="none" strike="noStrike" baseline="0" dirty="0">
                    <a:solidFill>
                      <a:srgbClr val="000000"/>
                    </a:solidFill>
                    <a:latin typeface="Arial"/>
                    <a:cs typeface="Arial"/>
                  </a:rPr>
                  <a:t>dalis</a:t>
                </a:r>
              </a:p>
            </c:rich>
          </c:tx>
          <c:layout>
            <c:manualLayout>
              <c:xMode val="edge"/>
              <c:yMode val="edge"/>
              <c:x val="0.43394575655115897"/>
              <c:y val="0.9079458005803499"/>
            </c:manualLayout>
          </c:layout>
          <c:overlay val="0"/>
          <c:spPr>
            <a:noFill/>
            <a:ln w="25400">
              <a:noFill/>
            </a:ln>
          </c:spPr>
        </c:title>
        <c:numFmt formatCode="General" sourceLinked="1"/>
        <c:majorTickMark val="out"/>
        <c:minorTickMark val="none"/>
        <c:tickLblPos val="low"/>
        <c:spPr>
          <a:ln w="3175">
            <a:solidFill>
              <a:srgbClr val="000000"/>
            </a:solidFill>
            <a:prstDash val="solid"/>
          </a:ln>
        </c:spPr>
        <c:txPr>
          <a:bodyPr rot="0" vert="horz"/>
          <a:lstStyle/>
          <a:p>
            <a:pPr>
              <a:defRPr sz="1600" b="0" i="0" u="none" strike="noStrike" baseline="0">
                <a:solidFill>
                  <a:srgbClr val="000000"/>
                </a:solidFill>
                <a:latin typeface="Arial"/>
                <a:ea typeface="Arial"/>
                <a:cs typeface="Arial"/>
              </a:defRPr>
            </a:pPr>
            <a:endParaRPr lang="lt-LT"/>
          </a:p>
        </c:txPr>
        <c:crossAx val="1300694816"/>
        <c:crosses val="autoZero"/>
        <c:auto val="1"/>
        <c:lblAlgn val="ctr"/>
        <c:lblOffset val="100"/>
        <c:tickLblSkip val="1"/>
        <c:tickMarkSkip val="1"/>
        <c:noMultiLvlLbl val="0"/>
      </c:catAx>
      <c:valAx>
        <c:axId val="1300694816"/>
        <c:scaling>
          <c:orientation val="minMax"/>
        </c:scaling>
        <c:delete val="0"/>
        <c:axPos val="l"/>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lt-LT"/>
          </a:p>
        </c:txPr>
        <c:crossAx val="1300694272"/>
        <c:crosses val="autoZero"/>
        <c:crossBetween val="between"/>
      </c:valAx>
      <c:spPr>
        <a:noFill/>
        <a:ln w="25400">
          <a:noFill/>
        </a:ln>
      </c:spPr>
    </c:plotArea>
    <c:plotVisOnly val="1"/>
    <c:dispBlanksAs val="gap"/>
    <c:showDLblsOverMax val="0"/>
  </c:chart>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lt-LT"/>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A54686-1183-436C-A4D9-12EC06F78F45}" type="datetimeFigureOut">
              <a:rPr lang="lt-LT" smtClean="0"/>
              <a:t>2017-12-05</a:t>
            </a:fld>
            <a:endParaRPr lang="lt-L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20D316-5F92-4099-8CF5-15E6B65A15D5}" type="slidenum">
              <a:rPr lang="lt-LT" smtClean="0"/>
              <a:t>‹#›</a:t>
            </a:fld>
            <a:endParaRPr lang="lt-LT"/>
          </a:p>
        </p:txBody>
      </p:sp>
    </p:spTree>
    <p:extLst>
      <p:ext uri="{BB962C8B-B14F-4D97-AF65-F5344CB8AC3E}">
        <p14:creationId xmlns:p14="http://schemas.microsoft.com/office/powerpoint/2010/main" val="1108563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lt-L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lt-LT"/>
          </a:p>
        </p:txBody>
      </p:sp>
      <p:sp>
        <p:nvSpPr>
          <p:cNvPr id="4" name="Date Placeholder 3"/>
          <p:cNvSpPr>
            <a:spLocks noGrp="1"/>
          </p:cNvSpPr>
          <p:nvPr>
            <p:ph type="dt" sz="half" idx="10"/>
          </p:nvPr>
        </p:nvSpPr>
        <p:spPr/>
        <p:txBody>
          <a:bodyPr/>
          <a:lstStyle/>
          <a:p>
            <a:fld id="{7F0D1537-9B3B-446D-9298-CAD11D07097E}" type="datetimeFigureOut">
              <a:rPr lang="lt-LT" smtClean="0"/>
              <a:t>2017-12-05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4C3806F-4AEE-40C0-9BD5-239D093DE6BB}" type="slidenum">
              <a:rPr lang="lt-LT" smtClean="0"/>
              <a:t>‹#›</a:t>
            </a:fld>
            <a:endParaRPr lang="lt-LT"/>
          </a:p>
        </p:txBody>
      </p:sp>
    </p:spTree>
    <p:extLst>
      <p:ext uri="{BB962C8B-B14F-4D97-AF65-F5344CB8AC3E}">
        <p14:creationId xmlns:p14="http://schemas.microsoft.com/office/powerpoint/2010/main" val="868441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7F0D1537-9B3B-446D-9298-CAD11D07097E}" type="datetimeFigureOut">
              <a:rPr lang="lt-LT" smtClean="0"/>
              <a:t>2017-12-05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4C3806F-4AEE-40C0-9BD5-239D093DE6BB}" type="slidenum">
              <a:rPr lang="lt-LT" smtClean="0"/>
              <a:t>‹#›</a:t>
            </a:fld>
            <a:endParaRPr lang="lt-LT"/>
          </a:p>
        </p:txBody>
      </p:sp>
    </p:spTree>
    <p:extLst>
      <p:ext uri="{BB962C8B-B14F-4D97-AF65-F5344CB8AC3E}">
        <p14:creationId xmlns:p14="http://schemas.microsoft.com/office/powerpoint/2010/main" val="3809547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lt-LT"/>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7F0D1537-9B3B-446D-9298-CAD11D07097E}" type="datetimeFigureOut">
              <a:rPr lang="lt-LT" smtClean="0"/>
              <a:t>2017-12-05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4C3806F-4AEE-40C0-9BD5-239D093DE6BB}" type="slidenum">
              <a:rPr lang="lt-LT" smtClean="0"/>
              <a:t>‹#›</a:t>
            </a:fld>
            <a:endParaRPr lang="lt-LT"/>
          </a:p>
        </p:txBody>
      </p:sp>
    </p:spTree>
    <p:extLst>
      <p:ext uri="{BB962C8B-B14F-4D97-AF65-F5344CB8AC3E}">
        <p14:creationId xmlns:p14="http://schemas.microsoft.com/office/powerpoint/2010/main" val="1678443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34434" y="1268413"/>
            <a:ext cx="11523133" cy="4857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3" name="Rectangle 5"/>
          <p:cNvSpPr>
            <a:spLocks noGrp="1" noChangeArrowheads="1"/>
          </p:cNvSpPr>
          <p:nvPr>
            <p:ph type="ftr" sz="quarter" idx="10"/>
          </p:nvPr>
        </p:nvSpPr>
        <p:spPr>
          <a:ln/>
        </p:spPr>
        <p:txBody>
          <a:bodyPr/>
          <a:lstStyle>
            <a:lvl1pPr>
              <a:defRPr/>
            </a:lvl1pPr>
          </a:lstStyle>
          <a:p>
            <a:pPr>
              <a:defRPr/>
            </a:pPr>
            <a:r>
              <a:rPr lang="lt-LT"/>
              <a:t>Vytauto Didžiojo universitetas</a:t>
            </a:r>
          </a:p>
        </p:txBody>
      </p:sp>
      <p:sp>
        <p:nvSpPr>
          <p:cNvPr id="4" name="Rectangle 6"/>
          <p:cNvSpPr>
            <a:spLocks noGrp="1" noChangeArrowheads="1"/>
          </p:cNvSpPr>
          <p:nvPr>
            <p:ph type="sldNum" sz="quarter" idx="11"/>
          </p:nvPr>
        </p:nvSpPr>
        <p:spPr>
          <a:ln/>
        </p:spPr>
        <p:txBody>
          <a:bodyPr/>
          <a:lstStyle>
            <a:lvl1pPr>
              <a:defRPr/>
            </a:lvl1pPr>
          </a:lstStyle>
          <a:p>
            <a:pPr>
              <a:defRPr/>
            </a:pPr>
            <a:fld id="{FFF8F77E-2521-4497-A792-70E53C478EC3}" type="slidenum">
              <a:rPr lang="lt-LT"/>
              <a:pPr>
                <a:defRPr/>
              </a:pPr>
              <a:t>‹#›</a:t>
            </a:fld>
            <a:endParaRPr lang="lt-LT"/>
          </a:p>
        </p:txBody>
      </p:sp>
    </p:spTree>
    <p:extLst>
      <p:ext uri="{BB962C8B-B14F-4D97-AF65-F5344CB8AC3E}">
        <p14:creationId xmlns:p14="http://schemas.microsoft.com/office/powerpoint/2010/main" val="570066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7F0D1537-9B3B-446D-9298-CAD11D07097E}" type="datetimeFigureOut">
              <a:rPr lang="lt-LT" smtClean="0"/>
              <a:t>2017-12-05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4C3806F-4AEE-40C0-9BD5-239D093DE6BB}" type="slidenum">
              <a:rPr lang="lt-LT" smtClean="0"/>
              <a:t>‹#›</a:t>
            </a:fld>
            <a:endParaRPr lang="lt-LT"/>
          </a:p>
        </p:txBody>
      </p:sp>
    </p:spTree>
    <p:extLst>
      <p:ext uri="{BB962C8B-B14F-4D97-AF65-F5344CB8AC3E}">
        <p14:creationId xmlns:p14="http://schemas.microsoft.com/office/powerpoint/2010/main" val="979349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lt-LT"/>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0D1537-9B3B-446D-9298-CAD11D07097E}" type="datetimeFigureOut">
              <a:rPr lang="lt-LT" smtClean="0"/>
              <a:t>2017-12-05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4C3806F-4AEE-40C0-9BD5-239D093DE6BB}" type="slidenum">
              <a:rPr lang="lt-LT" smtClean="0"/>
              <a:t>‹#›</a:t>
            </a:fld>
            <a:endParaRPr lang="lt-LT"/>
          </a:p>
        </p:txBody>
      </p:sp>
    </p:spTree>
    <p:extLst>
      <p:ext uri="{BB962C8B-B14F-4D97-AF65-F5344CB8AC3E}">
        <p14:creationId xmlns:p14="http://schemas.microsoft.com/office/powerpoint/2010/main" val="1456672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p:txBody>
          <a:bodyPr/>
          <a:lstStyle/>
          <a:p>
            <a:fld id="{7F0D1537-9B3B-446D-9298-CAD11D07097E}" type="datetimeFigureOut">
              <a:rPr lang="lt-LT" smtClean="0"/>
              <a:t>2017-12-05</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54C3806F-4AEE-40C0-9BD5-239D093DE6BB}" type="slidenum">
              <a:rPr lang="lt-LT" smtClean="0"/>
              <a:t>‹#›</a:t>
            </a:fld>
            <a:endParaRPr lang="lt-LT"/>
          </a:p>
        </p:txBody>
      </p:sp>
    </p:spTree>
    <p:extLst>
      <p:ext uri="{BB962C8B-B14F-4D97-AF65-F5344CB8AC3E}">
        <p14:creationId xmlns:p14="http://schemas.microsoft.com/office/powerpoint/2010/main" val="2181894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lt-LT"/>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Date Placeholder 6"/>
          <p:cNvSpPr>
            <a:spLocks noGrp="1"/>
          </p:cNvSpPr>
          <p:nvPr>
            <p:ph type="dt" sz="half" idx="10"/>
          </p:nvPr>
        </p:nvSpPr>
        <p:spPr/>
        <p:txBody>
          <a:bodyPr/>
          <a:lstStyle/>
          <a:p>
            <a:fld id="{7F0D1537-9B3B-446D-9298-CAD11D07097E}" type="datetimeFigureOut">
              <a:rPr lang="lt-LT" smtClean="0"/>
              <a:t>2017-12-05</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54C3806F-4AEE-40C0-9BD5-239D093DE6BB}" type="slidenum">
              <a:rPr lang="lt-LT" smtClean="0"/>
              <a:t>‹#›</a:t>
            </a:fld>
            <a:endParaRPr lang="lt-LT"/>
          </a:p>
        </p:txBody>
      </p:sp>
    </p:spTree>
    <p:extLst>
      <p:ext uri="{BB962C8B-B14F-4D97-AF65-F5344CB8AC3E}">
        <p14:creationId xmlns:p14="http://schemas.microsoft.com/office/powerpoint/2010/main" val="2716234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Date Placeholder 2"/>
          <p:cNvSpPr>
            <a:spLocks noGrp="1"/>
          </p:cNvSpPr>
          <p:nvPr>
            <p:ph type="dt" sz="half" idx="10"/>
          </p:nvPr>
        </p:nvSpPr>
        <p:spPr/>
        <p:txBody>
          <a:bodyPr/>
          <a:lstStyle/>
          <a:p>
            <a:fld id="{7F0D1537-9B3B-446D-9298-CAD11D07097E}" type="datetimeFigureOut">
              <a:rPr lang="lt-LT" smtClean="0"/>
              <a:t>2017-12-05</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54C3806F-4AEE-40C0-9BD5-239D093DE6BB}" type="slidenum">
              <a:rPr lang="lt-LT" smtClean="0"/>
              <a:t>‹#›</a:t>
            </a:fld>
            <a:endParaRPr lang="lt-LT"/>
          </a:p>
        </p:txBody>
      </p:sp>
    </p:spTree>
    <p:extLst>
      <p:ext uri="{BB962C8B-B14F-4D97-AF65-F5344CB8AC3E}">
        <p14:creationId xmlns:p14="http://schemas.microsoft.com/office/powerpoint/2010/main" val="818929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0D1537-9B3B-446D-9298-CAD11D07097E}" type="datetimeFigureOut">
              <a:rPr lang="lt-LT" smtClean="0"/>
              <a:t>2017-12-05</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54C3806F-4AEE-40C0-9BD5-239D093DE6BB}" type="slidenum">
              <a:rPr lang="lt-LT" smtClean="0"/>
              <a:t>‹#›</a:t>
            </a:fld>
            <a:endParaRPr lang="lt-LT"/>
          </a:p>
        </p:txBody>
      </p:sp>
    </p:spTree>
    <p:extLst>
      <p:ext uri="{BB962C8B-B14F-4D97-AF65-F5344CB8AC3E}">
        <p14:creationId xmlns:p14="http://schemas.microsoft.com/office/powerpoint/2010/main" val="2969809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t-LT"/>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0D1537-9B3B-446D-9298-CAD11D07097E}" type="datetimeFigureOut">
              <a:rPr lang="lt-LT" smtClean="0"/>
              <a:t>2017-12-05</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54C3806F-4AEE-40C0-9BD5-239D093DE6BB}" type="slidenum">
              <a:rPr lang="lt-LT" smtClean="0"/>
              <a:t>‹#›</a:t>
            </a:fld>
            <a:endParaRPr lang="lt-LT"/>
          </a:p>
        </p:txBody>
      </p:sp>
    </p:spTree>
    <p:extLst>
      <p:ext uri="{BB962C8B-B14F-4D97-AF65-F5344CB8AC3E}">
        <p14:creationId xmlns:p14="http://schemas.microsoft.com/office/powerpoint/2010/main" val="1086070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t-LT"/>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0D1537-9B3B-446D-9298-CAD11D07097E}" type="datetimeFigureOut">
              <a:rPr lang="lt-LT" smtClean="0"/>
              <a:t>2017-12-05</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54C3806F-4AEE-40C0-9BD5-239D093DE6BB}" type="slidenum">
              <a:rPr lang="lt-LT" smtClean="0"/>
              <a:t>‹#›</a:t>
            </a:fld>
            <a:endParaRPr lang="lt-LT"/>
          </a:p>
        </p:txBody>
      </p:sp>
    </p:spTree>
    <p:extLst>
      <p:ext uri="{BB962C8B-B14F-4D97-AF65-F5344CB8AC3E}">
        <p14:creationId xmlns:p14="http://schemas.microsoft.com/office/powerpoint/2010/main" val="2938372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lt-L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0D1537-9B3B-446D-9298-CAD11D07097E}" type="datetimeFigureOut">
              <a:rPr lang="lt-LT" smtClean="0"/>
              <a:t>2017-12-05</a:t>
            </a:fld>
            <a:endParaRPr lang="lt-L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C3806F-4AEE-40C0-9BD5-239D093DE6BB}" type="slidenum">
              <a:rPr lang="lt-LT" smtClean="0"/>
              <a:t>‹#›</a:t>
            </a:fld>
            <a:endParaRPr lang="lt-LT"/>
          </a:p>
        </p:txBody>
      </p:sp>
    </p:spTree>
    <p:extLst>
      <p:ext uri="{BB962C8B-B14F-4D97-AF65-F5344CB8AC3E}">
        <p14:creationId xmlns:p14="http://schemas.microsoft.com/office/powerpoint/2010/main" val="76936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tekstynas.vdu.lt/page.xhtml?id=morfema-db"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donelaitis.vdu.lt/lkk/pdf/DazII.pdf" TargetMode="External"/><Relationship Id="rId2" Type="http://schemas.openxmlformats.org/officeDocument/2006/relationships/hyperlink" Target="http://donelaitis.vdu.lt/lkk/pdf/DazI.pdf" TargetMode="External"/><Relationship Id="rId1" Type="http://schemas.openxmlformats.org/officeDocument/2006/relationships/slideLayout" Target="../slideLayouts/slideLayout2.xml"/><Relationship Id="rId4" Type="http://schemas.openxmlformats.org/officeDocument/2006/relationships/hyperlink" Target="http://donelaitis.vdu.lt/lkk/pdf/DazIII.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donelaitis.vdu.lt/lkk/pdf/AtgalII.pdf" TargetMode="External"/><Relationship Id="rId2" Type="http://schemas.openxmlformats.org/officeDocument/2006/relationships/hyperlink" Target="http://donelaitis.vdu.lt/lkk/pdf/AtgalI.pdf" TargetMode="External"/><Relationship Id="rId1" Type="http://schemas.openxmlformats.org/officeDocument/2006/relationships/slideLayout" Target="../slideLayouts/slideLayout2.xml"/><Relationship Id="rId4" Type="http://schemas.openxmlformats.org/officeDocument/2006/relationships/hyperlink" Target="http://donelaitis.vdu.lt/lkk/pdf/AtgalIII.pdf"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donelaitis.vdu.lt/lkk/pdf/AbcII.pdf" TargetMode="External"/><Relationship Id="rId2" Type="http://schemas.openxmlformats.org/officeDocument/2006/relationships/hyperlink" Target="http://donelaitis.vdu.lt/lkk/pdf/AbcI.pdf" TargetMode="External"/><Relationship Id="rId1" Type="http://schemas.openxmlformats.org/officeDocument/2006/relationships/slideLayout" Target="../slideLayouts/slideLayout2.xml"/><Relationship Id="rId4" Type="http://schemas.openxmlformats.org/officeDocument/2006/relationships/hyperlink" Target="http://donelaitis.vdu.lt/lkk/pdf/AbcIII.pdf"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lki.lt/wp-content/uploads/2017/06/all_64-65_maketas-ilovepdf-compressed.pdf" TargetMode="External"/><Relationship Id="rId2" Type="http://schemas.openxmlformats.org/officeDocument/2006/relationships/hyperlink" Target="http://www.degruyter.com/view/j/opli.2016.2.issue-1/opli-2016-0008/opli-2016-0008.xml?format=INT"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t-LT" dirty="0"/>
              <a:t>Dabartinės lietuvių kalbos žodžių morfeminė </a:t>
            </a:r>
            <a:r>
              <a:rPr lang="lt-LT" dirty="0" smtClean="0"/>
              <a:t>struktūra</a:t>
            </a:r>
            <a:endParaRPr lang="lt-LT" dirty="0"/>
          </a:p>
        </p:txBody>
      </p:sp>
      <p:sp>
        <p:nvSpPr>
          <p:cNvPr id="3" name="Subtitle 2"/>
          <p:cNvSpPr>
            <a:spLocks noGrp="1"/>
          </p:cNvSpPr>
          <p:nvPr>
            <p:ph type="subTitle" idx="1"/>
          </p:nvPr>
        </p:nvSpPr>
        <p:spPr>
          <a:xfrm>
            <a:off x="1408176" y="3602038"/>
            <a:ext cx="9564624" cy="2259266"/>
          </a:xfrm>
        </p:spPr>
        <p:txBody>
          <a:bodyPr>
            <a:normAutofit/>
          </a:bodyPr>
          <a:lstStyle/>
          <a:p>
            <a:r>
              <a:rPr lang="lt-LT" dirty="0" smtClean="0"/>
              <a:t>Doc. dr. Erika Rimkutė</a:t>
            </a:r>
          </a:p>
          <a:p>
            <a:r>
              <a:rPr lang="lt-LT" dirty="0" smtClean="0"/>
              <a:t>Vytauto Didžiojo universitetas</a:t>
            </a:r>
          </a:p>
          <a:p>
            <a:r>
              <a:rPr lang="lt-LT" dirty="0" smtClean="0"/>
              <a:t>Lituanistikos katedra</a:t>
            </a:r>
          </a:p>
          <a:p>
            <a:r>
              <a:rPr lang="lt-LT" dirty="0" smtClean="0"/>
              <a:t>Kompiuterinės lingvistikos centras</a:t>
            </a:r>
          </a:p>
          <a:p>
            <a:r>
              <a:rPr lang="lt-LT" dirty="0" err="1" smtClean="0"/>
              <a:t>erika.rimkute</a:t>
            </a:r>
            <a:r>
              <a:rPr lang="en-US" dirty="0" smtClean="0"/>
              <a:t>@</a:t>
            </a:r>
            <a:r>
              <a:rPr lang="en-US" dirty="0" err="1" smtClean="0"/>
              <a:t>vdu.lt</a:t>
            </a:r>
            <a:endParaRPr lang="lt-LT" dirty="0"/>
          </a:p>
        </p:txBody>
      </p:sp>
    </p:spTree>
    <p:extLst>
      <p:ext uri="{BB962C8B-B14F-4D97-AF65-F5344CB8AC3E}">
        <p14:creationId xmlns:p14="http://schemas.microsoft.com/office/powerpoint/2010/main" val="3552927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0E64D709-46AA-44AF-8FA6-48C117BB4ED1}" type="slidenum">
              <a:rPr lang="lt-LT"/>
              <a:pPr>
                <a:defRPr/>
              </a:pPr>
              <a:t>10</a:t>
            </a:fld>
            <a:endParaRPr lang="lt-LT"/>
          </a:p>
        </p:txBody>
      </p:sp>
      <p:sp>
        <p:nvSpPr>
          <p:cNvPr id="26627" name="Rectangle 2"/>
          <p:cNvSpPr>
            <a:spLocks noGrp="1" noChangeArrowheads="1"/>
          </p:cNvSpPr>
          <p:nvPr>
            <p:ph type="title"/>
          </p:nvPr>
        </p:nvSpPr>
        <p:spPr/>
        <p:txBody>
          <a:bodyPr/>
          <a:lstStyle/>
          <a:p>
            <a:pPr eaLnBrk="1" hangingPunct="1"/>
            <a:r>
              <a:rPr lang="lt-LT" altLang="lt-LT" smtClean="0"/>
              <a:t>Priesagos (1)</a:t>
            </a:r>
            <a:endParaRPr lang="en-US" altLang="lt-LT" smtClean="0"/>
          </a:p>
        </p:txBody>
      </p:sp>
      <p:sp>
        <p:nvSpPr>
          <p:cNvPr id="26628" name="Rectangle 3"/>
          <p:cNvSpPr>
            <a:spLocks noGrp="1" noChangeArrowheads="1"/>
          </p:cNvSpPr>
          <p:nvPr>
            <p:ph type="body" idx="1"/>
          </p:nvPr>
        </p:nvSpPr>
        <p:spPr/>
        <p:txBody>
          <a:bodyPr/>
          <a:lstStyle/>
          <a:p>
            <a:pPr marL="457200" indent="-457200"/>
            <a:r>
              <a:rPr lang="lt-LT" altLang="lt-LT" dirty="0" smtClean="0"/>
              <a:t>Priesagos (sufiksai) yra afiksai, einantys po šaknies. Funkcijų atžvilgiu galima skirti į 2 grupes:</a:t>
            </a:r>
          </a:p>
          <a:p>
            <a:pPr marL="457200" indent="-457200">
              <a:buFontTx/>
              <a:buAutoNum type="arabicParenR"/>
            </a:pPr>
            <a:r>
              <a:rPr lang="lt-LT" altLang="lt-LT" dirty="0" smtClean="0"/>
              <a:t>žodžių darybos formantus,</a:t>
            </a:r>
          </a:p>
          <a:p>
            <a:pPr marL="457200" indent="-457200">
              <a:buFontTx/>
              <a:buAutoNum type="arabicParenR"/>
            </a:pPr>
            <a:r>
              <a:rPr lang="lt-LT" altLang="lt-LT" dirty="0" smtClean="0"/>
              <a:t>gramatinių formų darybos formantus.</a:t>
            </a:r>
          </a:p>
          <a:p>
            <a:pPr marL="457200" indent="-457200"/>
            <a:r>
              <a:rPr lang="lt-LT" altLang="lt-LT" dirty="0" smtClean="0"/>
              <a:t>Su priesagomis ne tik padaromi nauji žodžiai, bet ir pažymimas jo priklausymas kalbos daliai.</a:t>
            </a:r>
          </a:p>
          <a:p>
            <a:pPr marL="457200" indent="-457200"/>
            <a:r>
              <a:rPr lang="lt-LT" altLang="lt-LT" dirty="0" smtClean="0"/>
              <a:t>Su priesagomis galima daryti žodžius ir iš kitų kalbos dalių.</a:t>
            </a:r>
            <a:endParaRPr lang="en-US" altLang="lt-LT" dirty="0" smtClean="0"/>
          </a:p>
        </p:txBody>
      </p:sp>
    </p:spTree>
    <p:extLst>
      <p:ext uri="{BB962C8B-B14F-4D97-AF65-F5344CB8AC3E}">
        <p14:creationId xmlns:p14="http://schemas.microsoft.com/office/powerpoint/2010/main" val="3998816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4ECF7E3E-0EF5-4C3A-A42B-2AEAC786965B}" type="slidenum">
              <a:rPr lang="lt-LT"/>
              <a:pPr>
                <a:defRPr/>
              </a:pPr>
              <a:t>11</a:t>
            </a:fld>
            <a:endParaRPr lang="lt-LT"/>
          </a:p>
        </p:txBody>
      </p:sp>
      <p:sp>
        <p:nvSpPr>
          <p:cNvPr id="27651" name="Rectangle 2"/>
          <p:cNvSpPr>
            <a:spLocks noGrp="1" noChangeArrowheads="1"/>
          </p:cNvSpPr>
          <p:nvPr>
            <p:ph type="title"/>
          </p:nvPr>
        </p:nvSpPr>
        <p:spPr/>
        <p:txBody>
          <a:bodyPr/>
          <a:lstStyle/>
          <a:p>
            <a:pPr eaLnBrk="1" hangingPunct="1"/>
            <a:r>
              <a:rPr lang="lt-LT" altLang="lt-LT" smtClean="0"/>
              <a:t>Priesagos (2)</a:t>
            </a:r>
            <a:endParaRPr lang="en-US" altLang="lt-LT" smtClean="0"/>
          </a:p>
        </p:txBody>
      </p:sp>
      <p:sp>
        <p:nvSpPr>
          <p:cNvPr id="27652" name="Rectangle 3"/>
          <p:cNvSpPr>
            <a:spLocks noGrp="1" noChangeArrowheads="1"/>
          </p:cNvSpPr>
          <p:nvPr>
            <p:ph type="body" idx="1"/>
          </p:nvPr>
        </p:nvSpPr>
        <p:spPr>
          <a:xfrm>
            <a:off x="987552" y="1874519"/>
            <a:ext cx="10366248" cy="4251645"/>
          </a:xfrm>
        </p:spPr>
        <p:txBody>
          <a:bodyPr/>
          <a:lstStyle/>
          <a:p>
            <a:pPr eaLnBrk="1" hangingPunct="1">
              <a:lnSpc>
                <a:spcPct val="90000"/>
              </a:lnSpc>
            </a:pPr>
            <a:r>
              <a:rPr lang="lt-LT" altLang="lt-LT" dirty="0" smtClean="0"/>
              <a:t>Gramatinės priesagos, su kuriomis padaromos to paties žodžio formos (</a:t>
            </a:r>
            <a:r>
              <a:rPr lang="lt-LT" altLang="lt-LT" i="1" dirty="0" smtClean="0"/>
              <a:t>geras – geresnis, eiti – eidavo, dirba – dirbantis</a:t>
            </a:r>
            <a:r>
              <a:rPr lang="lt-LT" altLang="lt-LT" dirty="0" smtClean="0"/>
              <a:t> ir kt.), savo funkcijas visada realizuoja vienos kalbos dalies ribose. Jos artimos galūnėms.</a:t>
            </a:r>
          </a:p>
          <a:p>
            <a:pPr eaLnBrk="1" hangingPunct="1">
              <a:lnSpc>
                <a:spcPct val="90000"/>
              </a:lnSpc>
            </a:pPr>
            <a:r>
              <a:rPr lang="lt-LT" altLang="lt-LT" dirty="0" smtClean="0"/>
              <a:t>Dažniausiai su gramatinėmis priesagomis sudaromos veiksmažodžių formos.</a:t>
            </a:r>
          </a:p>
        </p:txBody>
      </p:sp>
    </p:spTree>
    <p:extLst>
      <p:ext uri="{BB962C8B-B14F-4D97-AF65-F5344CB8AC3E}">
        <p14:creationId xmlns:p14="http://schemas.microsoft.com/office/powerpoint/2010/main" val="539259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lt-LT" altLang="lt-LT" smtClean="0"/>
              <a:t>Priesagos (3)</a:t>
            </a:r>
          </a:p>
        </p:txBody>
      </p:sp>
      <p:sp>
        <p:nvSpPr>
          <p:cNvPr id="28675" name="Content Placeholder 2"/>
          <p:cNvSpPr>
            <a:spLocks noGrp="1"/>
          </p:cNvSpPr>
          <p:nvPr>
            <p:ph idx="1"/>
          </p:nvPr>
        </p:nvSpPr>
        <p:spPr/>
        <p:txBody>
          <a:bodyPr/>
          <a:lstStyle/>
          <a:p>
            <a:pPr eaLnBrk="1" hangingPunct="1">
              <a:lnSpc>
                <a:spcPct val="90000"/>
              </a:lnSpc>
            </a:pPr>
            <a:r>
              <a:rPr lang="lt-LT" altLang="lt-LT" dirty="0" smtClean="0"/>
              <a:t>Priesagų daryba yra pats populiariausias lietuvių kalbos žodžių darybos būdas.</a:t>
            </a:r>
          </a:p>
          <a:p>
            <a:pPr eaLnBrk="1" hangingPunct="1">
              <a:lnSpc>
                <a:spcPct val="90000"/>
              </a:lnSpc>
            </a:pPr>
            <a:r>
              <a:rPr lang="lt-LT" altLang="lt-LT" dirty="0" smtClean="0"/>
              <a:t>Bendrinėje kalboje yra apie 600 priesagų.</a:t>
            </a:r>
          </a:p>
        </p:txBody>
      </p:sp>
      <p:sp>
        <p:nvSpPr>
          <p:cNvPr id="4" name="Slide Number Placeholder 3"/>
          <p:cNvSpPr>
            <a:spLocks noGrp="1"/>
          </p:cNvSpPr>
          <p:nvPr>
            <p:ph type="sldNum" sz="quarter" idx="11"/>
          </p:nvPr>
        </p:nvSpPr>
        <p:spPr/>
        <p:txBody>
          <a:bodyPr/>
          <a:lstStyle/>
          <a:p>
            <a:pPr>
              <a:defRPr/>
            </a:pPr>
            <a:fld id="{47351626-8EB3-4BFD-901D-4476C7361A5A}" type="slidenum">
              <a:rPr lang="lt-LT" smtClean="0"/>
              <a:pPr>
                <a:defRPr/>
              </a:pPr>
              <a:t>12</a:t>
            </a:fld>
            <a:endParaRPr lang="lt-LT"/>
          </a:p>
        </p:txBody>
      </p:sp>
    </p:spTree>
    <p:extLst>
      <p:ext uri="{BB962C8B-B14F-4D97-AF65-F5344CB8AC3E}">
        <p14:creationId xmlns:p14="http://schemas.microsoft.com/office/powerpoint/2010/main" val="41294913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EB484363-717A-47BC-8D2B-07867CC3FD3E}" type="slidenum">
              <a:rPr lang="lt-LT"/>
              <a:pPr>
                <a:defRPr/>
              </a:pPr>
              <a:t>13</a:t>
            </a:fld>
            <a:endParaRPr lang="lt-LT"/>
          </a:p>
        </p:txBody>
      </p:sp>
      <p:sp>
        <p:nvSpPr>
          <p:cNvPr id="29699" name="Rectangle 2"/>
          <p:cNvSpPr>
            <a:spLocks noGrp="1" noChangeArrowheads="1"/>
          </p:cNvSpPr>
          <p:nvPr>
            <p:ph type="title"/>
          </p:nvPr>
        </p:nvSpPr>
        <p:spPr/>
        <p:txBody>
          <a:bodyPr/>
          <a:lstStyle/>
          <a:p>
            <a:pPr eaLnBrk="1" hangingPunct="1"/>
            <a:r>
              <a:rPr lang="lt-LT" altLang="lt-LT" dirty="0" smtClean="0"/>
              <a:t>Galūnės</a:t>
            </a:r>
            <a:endParaRPr lang="en-US" altLang="lt-LT" dirty="0" smtClean="0"/>
          </a:p>
        </p:txBody>
      </p:sp>
      <p:sp>
        <p:nvSpPr>
          <p:cNvPr id="29700" name="Rectangle 3"/>
          <p:cNvSpPr>
            <a:spLocks noGrp="1" noChangeArrowheads="1"/>
          </p:cNvSpPr>
          <p:nvPr>
            <p:ph type="body" idx="1"/>
          </p:nvPr>
        </p:nvSpPr>
        <p:spPr/>
        <p:txBody>
          <a:bodyPr/>
          <a:lstStyle/>
          <a:p>
            <a:pPr eaLnBrk="1" hangingPunct="1"/>
            <a:r>
              <a:rPr lang="lt-LT" altLang="lt-LT" dirty="0" smtClean="0"/>
              <a:t>Galūnė (fleksija) – kintamoji žodžio dalis, rodanti gramatines žodžio reikšmes ir jų sąlygojamą sintaksinį žodžių ryšį sakinyje.</a:t>
            </a:r>
          </a:p>
          <a:p>
            <a:pPr eaLnBrk="1" hangingPunct="1"/>
            <a:r>
              <a:rPr lang="lt-LT" altLang="lt-LT" dirty="0" smtClean="0"/>
              <a:t>Ne kiekvienas žodis turi galūnę, net ir tuo atveju, kai jis pavadina sąvokas ir susideda daugiau negu iš vienos morfemos.</a:t>
            </a:r>
          </a:p>
          <a:p>
            <a:pPr eaLnBrk="1" hangingPunct="1"/>
            <a:r>
              <a:rPr lang="lt-LT" altLang="lt-LT" dirty="0" smtClean="0"/>
              <a:t>Nulinės galūnės.</a:t>
            </a:r>
          </a:p>
        </p:txBody>
      </p:sp>
    </p:spTree>
    <p:extLst>
      <p:ext uri="{BB962C8B-B14F-4D97-AF65-F5344CB8AC3E}">
        <p14:creationId xmlns:p14="http://schemas.microsoft.com/office/powerpoint/2010/main" val="4077565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093D5E8C-1866-4B5F-9229-8AF3B74F6E66}" type="slidenum">
              <a:rPr lang="lt-LT"/>
              <a:pPr>
                <a:defRPr/>
              </a:pPr>
              <a:t>14</a:t>
            </a:fld>
            <a:endParaRPr lang="lt-LT"/>
          </a:p>
        </p:txBody>
      </p:sp>
      <p:sp>
        <p:nvSpPr>
          <p:cNvPr id="35843" name="Rectangle 2"/>
          <p:cNvSpPr>
            <a:spLocks noGrp="1" noChangeArrowheads="1"/>
          </p:cNvSpPr>
          <p:nvPr>
            <p:ph type="title"/>
          </p:nvPr>
        </p:nvSpPr>
        <p:spPr/>
        <p:txBody>
          <a:bodyPr/>
          <a:lstStyle/>
          <a:p>
            <a:pPr eaLnBrk="1" hangingPunct="1"/>
            <a:r>
              <a:rPr lang="lt-LT" altLang="lt-LT" smtClean="0"/>
              <a:t>Sangrąžos afiksas (dalelytė)</a:t>
            </a:r>
            <a:endParaRPr lang="en-US" altLang="lt-LT" smtClean="0"/>
          </a:p>
        </p:txBody>
      </p:sp>
      <p:sp>
        <p:nvSpPr>
          <p:cNvPr id="35844" name="Rectangle 3"/>
          <p:cNvSpPr>
            <a:spLocks noGrp="1" noChangeArrowheads="1"/>
          </p:cNvSpPr>
          <p:nvPr>
            <p:ph type="body" idx="1"/>
          </p:nvPr>
        </p:nvSpPr>
        <p:spPr/>
        <p:txBody>
          <a:bodyPr>
            <a:normAutofit/>
          </a:bodyPr>
          <a:lstStyle/>
          <a:p>
            <a:pPr eaLnBrk="1" hangingPunct="1">
              <a:lnSpc>
                <a:spcPct val="80000"/>
              </a:lnSpc>
            </a:pPr>
            <a:r>
              <a:rPr lang="lt-LT" altLang="lt-LT" dirty="0"/>
              <a:t>Sangrąžos </a:t>
            </a:r>
            <a:r>
              <a:rPr lang="lt-LT" altLang="lt-LT" dirty="0" smtClean="0"/>
              <a:t>afiksu veiksmas grąžinamas </a:t>
            </a:r>
            <a:r>
              <a:rPr lang="lt-LT" altLang="lt-LT" dirty="0"/>
              <a:t>į </a:t>
            </a:r>
            <a:r>
              <a:rPr lang="lt-LT" altLang="lt-LT" dirty="0" smtClean="0"/>
              <a:t>jo </a:t>
            </a:r>
            <a:r>
              <a:rPr lang="lt-LT" altLang="lt-LT" dirty="0"/>
              <a:t>atlikėją, pvz.: </a:t>
            </a:r>
            <a:r>
              <a:rPr lang="lt-LT" altLang="lt-LT" i="1" dirty="0"/>
              <a:t>prausti – praustis.</a:t>
            </a:r>
            <a:endParaRPr lang="lt-LT" altLang="lt-LT" dirty="0"/>
          </a:p>
          <a:p>
            <a:pPr eaLnBrk="1" hangingPunct="1">
              <a:lnSpc>
                <a:spcPct val="80000"/>
              </a:lnSpc>
            </a:pPr>
            <a:r>
              <a:rPr lang="lt-LT" altLang="lt-LT" dirty="0"/>
              <a:t>Sangrąžos afiksas turi 3 </a:t>
            </a:r>
            <a:r>
              <a:rPr lang="lt-LT" altLang="lt-LT" dirty="0" smtClean="0"/>
              <a:t>variantus:</a:t>
            </a:r>
          </a:p>
          <a:p>
            <a:pPr eaLnBrk="1" hangingPunct="1">
              <a:lnSpc>
                <a:spcPct val="80000"/>
              </a:lnSpc>
            </a:pPr>
            <a:r>
              <a:rPr lang="lt-LT" altLang="lt-LT" dirty="0" smtClean="0"/>
              <a:t>-</a:t>
            </a:r>
            <a:r>
              <a:rPr lang="lt-LT" altLang="lt-LT" i="1" dirty="0" err="1" smtClean="0"/>
              <a:t>si</a:t>
            </a:r>
            <a:r>
              <a:rPr lang="lt-LT" altLang="lt-LT" i="1" dirty="0" smtClean="0"/>
              <a:t>-</a:t>
            </a:r>
            <a:r>
              <a:rPr lang="lt-LT" altLang="lt-LT" dirty="0" smtClean="0"/>
              <a:t> paprastai </a:t>
            </a:r>
            <a:r>
              <a:rPr lang="lt-LT" altLang="lt-LT" dirty="0"/>
              <a:t>būna po priešdėlio arba žodžio </a:t>
            </a:r>
            <a:r>
              <a:rPr lang="lt-LT" altLang="lt-LT" dirty="0" smtClean="0"/>
              <a:t>gale: </a:t>
            </a:r>
            <a:r>
              <a:rPr lang="lt-LT" altLang="lt-LT" i="1" dirty="0" smtClean="0"/>
              <a:t>pasilenkti, kuriasi</a:t>
            </a:r>
            <a:r>
              <a:rPr lang="lt-LT" altLang="lt-LT" dirty="0" smtClean="0"/>
              <a:t>;</a:t>
            </a:r>
          </a:p>
          <a:p>
            <a:pPr eaLnBrk="1" hangingPunct="1">
              <a:lnSpc>
                <a:spcPct val="80000"/>
              </a:lnSpc>
            </a:pPr>
            <a:r>
              <a:rPr lang="lt-LT" altLang="lt-LT" i="1" dirty="0" smtClean="0"/>
              <a:t>-s</a:t>
            </a:r>
            <a:r>
              <a:rPr lang="lt-LT" altLang="lt-LT" dirty="0" smtClean="0"/>
              <a:t> </a:t>
            </a:r>
            <a:r>
              <a:rPr lang="lt-LT" altLang="lt-LT" dirty="0"/>
              <a:t>bendratyse: </a:t>
            </a:r>
            <a:r>
              <a:rPr lang="lt-LT" altLang="lt-LT" i="1" dirty="0"/>
              <a:t>siūtis, </a:t>
            </a:r>
            <a:r>
              <a:rPr lang="lt-LT" altLang="lt-LT" i="1" dirty="0" smtClean="0"/>
              <a:t>praustis</a:t>
            </a:r>
            <a:r>
              <a:rPr lang="lt-LT" altLang="lt-LT" dirty="0" smtClean="0"/>
              <a:t>;</a:t>
            </a:r>
          </a:p>
          <a:p>
            <a:pPr eaLnBrk="1" hangingPunct="1">
              <a:lnSpc>
                <a:spcPct val="80000"/>
              </a:lnSpc>
            </a:pPr>
            <a:r>
              <a:rPr lang="lt-LT" altLang="lt-LT" dirty="0" smtClean="0"/>
              <a:t>-</a:t>
            </a:r>
            <a:r>
              <a:rPr lang="lt-LT" altLang="lt-LT" i="1" dirty="0" err="1"/>
              <a:t>is</a:t>
            </a:r>
            <a:r>
              <a:rPr lang="lt-LT" altLang="lt-LT" dirty="0"/>
              <a:t> </a:t>
            </a:r>
            <a:r>
              <a:rPr lang="lt-LT" altLang="lt-LT" dirty="0" smtClean="0"/>
              <a:t>žodžio </a:t>
            </a:r>
            <a:r>
              <a:rPr lang="lt-LT" altLang="lt-LT" dirty="0"/>
              <a:t>gale po priebalsių </a:t>
            </a:r>
            <a:r>
              <a:rPr lang="lt-LT" altLang="lt-LT" i="1" dirty="0"/>
              <a:t>s, š,</a:t>
            </a:r>
            <a:r>
              <a:rPr lang="lt-LT" altLang="lt-LT" dirty="0"/>
              <a:t> taip pat esamojo ir būsimojo laiko padalyviuose po </a:t>
            </a:r>
            <a:r>
              <a:rPr lang="lt-LT" altLang="lt-LT" i="1" dirty="0"/>
              <a:t>t</a:t>
            </a:r>
            <a:r>
              <a:rPr lang="lt-LT" altLang="lt-LT" dirty="0"/>
              <a:t>, pvz.: </a:t>
            </a:r>
            <a:r>
              <a:rPr lang="lt-LT" altLang="lt-LT" i="1" dirty="0"/>
              <a:t>tars-</a:t>
            </a:r>
            <a:r>
              <a:rPr lang="lt-LT" altLang="lt-LT" i="1" dirty="0" err="1"/>
              <a:t>is</a:t>
            </a:r>
            <a:r>
              <a:rPr lang="lt-LT" altLang="lt-LT" i="1" dirty="0"/>
              <a:t>, tariąs-</a:t>
            </a:r>
            <a:r>
              <a:rPr lang="lt-LT" altLang="lt-LT" i="1" dirty="0" err="1"/>
              <a:t>is</a:t>
            </a:r>
            <a:r>
              <a:rPr lang="lt-LT" altLang="lt-LT" i="1" dirty="0"/>
              <a:t>, tardavęs-</a:t>
            </a:r>
            <a:r>
              <a:rPr lang="lt-LT" altLang="lt-LT" i="1" dirty="0" err="1"/>
              <a:t>is</a:t>
            </a:r>
            <a:r>
              <a:rPr lang="lt-LT" altLang="lt-LT" i="1" dirty="0"/>
              <a:t>, tariant-</a:t>
            </a:r>
            <a:r>
              <a:rPr lang="lt-LT" altLang="lt-LT" i="1" dirty="0" err="1"/>
              <a:t>is</a:t>
            </a:r>
            <a:r>
              <a:rPr lang="lt-LT" altLang="lt-LT" i="1" dirty="0"/>
              <a:t>, tarus-</a:t>
            </a:r>
            <a:r>
              <a:rPr lang="lt-LT" altLang="lt-LT" i="1" dirty="0" err="1"/>
              <a:t>is</a:t>
            </a:r>
            <a:r>
              <a:rPr lang="lt-LT" altLang="lt-LT" i="1" dirty="0"/>
              <a:t>, tarimas-</a:t>
            </a:r>
            <a:r>
              <a:rPr lang="lt-LT" altLang="lt-LT" i="1" dirty="0" err="1"/>
              <a:t>is</a:t>
            </a:r>
            <a:r>
              <a:rPr lang="lt-LT" altLang="lt-LT" i="1" dirty="0"/>
              <a:t>, neš-</a:t>
            </a:r>
            <a:r>
              <a:rPr lang="lt-LT" altLang="lt-LT" i="1" dirty="0" err="1"/>
              <a:t>is</a:t>
            </a:r>
            <a:r>
              <a:rPr lang="lt-LT" altLang="lt-LT" i="1" dirty="0"/>
              <a:t>, veš-</a:t>
            </a:r>
            <a:r>
              <a:rPr lang="lt-LT" altLang="lt-LT" i="1" dirty="0" err="1"/>
              <a:t>is</a:t>
            </a:r>
            <a:r>
              <a:rPr lang="lt-LT" altLang="lt-LT" i="1" dirty="0"/>
              <a:t>.</a:t>
            </a:r>
            <a:endParaRPr lang="en-US" altLang="lt-LT" i="1" dirty="0"/>
          </a:p>
        </p:txBody>
      </p:sp>
    </p:spTree>
    <p:extLst>
      <p:ext uri="{BB962C8B-B14F-4D97-AF65-F5344CB8AC3E}">
        <p14:creationId xmlns:p14="http://schemas.microsoft.com/office/powerpoint/2010/main" val="36020613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9F99ABEB-4857-4AB4-B20B-AF0799D8F788}" type="slidenum">
              <a:rPr lang="lt-LT"/>
              <a:pPr>
                <a:defRPr/>
              </a:pPr>
              <a:t>15</a:t>
            </a:fld>
            <a:endParaRPr lang="lt-LT"/>
          </a:p>
        </p:txBody>
      </p:sp>
      <p:sp>
        <p:nvSpPr>
          <p:cNvPr id="36867" name="Rectangle 2"/>
          <p:cNvSpPr>
            <a:spLocks noGrp="1" noChangeArrowheads="1"/>
          </p:cNvSpPr>
          <p:nvPr>
            <p:ph type="title"/>
          </p:nvPr>
        </p:nvSpPr>
        <p:spPr/>
        <p:txBody>
          <a:bodyPr/>
          <a:lstStyle/>
          <a:p>
            <a:pPr eaLnBrk="1" hangingPunct="1"/>
            <a:r>
              <a:rPr lang="lt-LT" altLang="lt-LT" smtClean="0"/>
              <a:t>Intarpas</a:t>
            </a:r>
            <a:endParaRPr lang="en-US" altLang="lt-LT" smtClean="0"/>
          </a:p>
        </p:txBody>
      </p:sp>
      <p:sp>
        <p:nvSpPr>
          <p:cNvPr id="36868" name="Rectangle 3"/>
          <p:cNvSpPr>
            <a:spLocks noGrp="1" noChangeArrowheads="1"/>
          </p:cNvSpPr>
          <p:nvPr>
            <p:ph type="body" idx="1"/>
          </p:nvPr>
        </p:nvSpPr>
        <p:spPr/>
        <p:txBody>
          <a:bodyPr/>
          <a:lstStyle/>
          <a:p>
            <a:r>
              <a:rPr lang="lt-LT" altLang="lt-LT" dirty="0" smtClean="0"/>
              <a:t>Lietuvių kalboje intarpas </a:t>
            </a:r>
            <a:r>
              <a:rPr lang="lt-LT" altLang="lt-LT" dirty="0"/>
              <a:t>(</a:t>
            </a:r>
            <a:r>
              <a:rPr lang="lt-LT" altLang="lt-LT" dirty="0" err="1"/>
              <a:t>infiksas</a:t>
            </a:r>
            <a:r>
              <a:rPr lang="lt-LT" altLang="lt-LT" dirty="0"/>
              <a:t>) yra </a:t>
            </a:r>
            <a:r>
              <a:rPr lang="lt-LT" altLang="lt-LT" dirty="0" smtClean="0"/>
              <a:t>reiškiamas garsu </a:t>
            </a:r>
            <a:r>
              <a:rPr lang="lt-LT" altLang="lt-LT" i="1" dirty="0" smtClean="0"/>
              <a:t>n</a:t>
            </a:r>
            <a:r>
              <a:rPr lang="lt-LT" altLang="lt-LT" dirty="0" smtClean="0"/>
              <a:t> arba </a:t>
            </a:r>
            <a:r>
              <a:rPr lang="lt-LT" altLang="lt-LT" i="1" dirty="0" smtClean="0"/>
              <a:t>m </a:t>
            </a:r>
            <a:r>
              <a:rPr lang="lt-LT" altLang="lt-LT" dirty="0" smtClean="0"/>
              <a:t>(prieš </a:t>
            </a:r>
            <a:r>
              <a:rPr lang="lt-LT" altLang="lt-LT" i="1" dirty="0" smtClean="0"/>
              <a:t>p, b)</a:t>
            </a:r>
            <a:r>
              <a:rPr lang="lt-LT" altLang="lt-LT" dirty="0" smtClean="0"/>
              <a:t>, pvz.: </a:t>
            </a:r>
            <a:r>
              <a:rPr lang="lt-LT" altLang="lt-LT" i="1" dirty="0" smtClean="0"/>
              <a:t>kisti, </a:t>
            </a:r>
            <a:r>
              <a:rPr lang="lt-LT" altLang="lt-LT" i="1" u="sng" dirty="0" smtClean="0"/>
              <a:t>kinta</a:t>
            </a:r>
            <a:r>
              <a:rPr lang="lt-LT" altLang="lt-LT" i="1" dirty="0" smtClean="0"/>
              <a:t>, kito; šusti, </a:t>
            </a:r>
            <a:r>
              <a:rPr lang="lt-LT" altLang="lt-LT" i="1" u="sng" dirty="0" smtClean="0"/>
              <a:t>šunta</a:t>
            </a:r>
            <a:r>
              <a:rPr lang="lt-LT" altLang="lt-LT" i="1" dirty="0" smtClean="0"/>
              <a:t>, šuto; nustebti, </a:t>
            </a:r>
            <a:r>
              <a:rPr lang="lt-LT" altLang="lt-LT" i="1" u="sng" dirty="0" smtClean="0"/>
              <a:t>nustemba</a:t>
            </a:r>
            <a:r>
              <a:rPr lang="lt-LT" altLang="lt-LT" i="1" dirty="0" smtClean="0"/>
              <a:t>, nustebo; klupti, </a:t>
            </a:r>
            <a:r>
              <a:rPr lang="lt-LT" altLang="lt-LT" i="1" u="sng" dirty="0" smtClean="0"/>
              <a:t>klumpa</a:t>
            </a:r>
            <a:r>
              <a:rPr lang="lt-LT" altLang="lt-LT" i="1" dirty="0" smtClean="0"/>
              <a:t>, klupo; </a:t>
            </a:r>
            <a:r>
              <a:rPr lang="lt-LT" altLang="lt-LT" i="1" u="sng" dirty="0" smtClean="0"/>
              <a:t>klumpantis</a:t>
            </a:r>
            <a:r>
              <a:rPr lang="lt-LT" altLang="lt-LT" dirty="0" smtClean="0"/>
              <a:t>.</a:t>
            </a:r>
          </a:p>
          <a:p>
            <a:pPr eaLnBrk="1" hangingPunct="1"/>
            <a:r>
              <a:rPr lang="lt-LT" altLang="lt-LT" dirty="0" smtClean="0"/>
              <a:t>Intarpas būna visose asmenuojamosiose esam. l. formose ir iš jų išvestose, pvz.: </a:t>
            </a:r>
            <a:r>
              <a:rPr lang="lt-LT" altLang="lt-LT" i="1" dirty="0" smtClean="0"/>
              <a:t>te</a:t>
            </a:r>
            <a:r>
              <a:rPr lang="lt-LT" altLang="lt-LT" b="1" i="1" dirty="0" smtClean="0"/>
              <a:t>n</a:t>
            </a:r>
            <a:r>
              <a:rPr lang="lt-LT" altLang="lt-LT" i="1" dirty="0" smtClean="0"/>
              <a:t>kinantis, te</a:t>
            </a:r>
            <a:r>
              <a:rPr lang="lt-LT" altLang="lt-LT" b="1" i="1" dirty="0" smtClean="0"/>
              <a:t>n</a:t>
            </a:r>
            <a:r>
              <a:rPr lang="lt-LT" altLang="lt-LT" i="1" dirty="0" smtClean="0"/>
              <a:t>kinant, te</a:t>
            </a:r>
            <a:r>
              <a:rPr lang="lt-LT" altLang="lt-LT" b="1" i="1" dirty="0" smtClean="0"/>
              <a:t>n</a:t>
            </a:r>
            <a:r>
              <a:rPr lang="lt-LT" altLang="lt-LT" i="1" dirty="0" smtClean="0"/>
              <a:t>kinimas.</a:t>
            </a:r>
          </a:p>
          <a:p>
            <a:pPr eaLnBrk="1" hangingPunct="1"/>
            <a:r>
              <a:rPr lang="lt-LT" altLang="lt-LT" dirty="0" smtClean="0"/>
              <a:t>Intarpas yra nykstanti žodžio dalis.</a:t>
            </a:r>
            <a:endParaRPr lang="en-US" altLang="lt-LT" dirty="0" smtClean="0"/>
          </a:p>
        </p:txBody>
      </p:sp>
    </p:spTree>
    <p:extLst>
      <p:ext uri="{BB962C8B-B14F-4D97-AF65-F5344CB8AC3E}">
        <p14:creationId xmlns:p14="http://schemas.microsoft.com/office/powerpoint/2010/main" val="23191310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AA3EED6C-8E56-4E79-AC25-92D8F12B2059}" type="slidenum">
              <a:rPr lang="lt-LT"/>
              <a:pPr>
                <a:defRPr/>
              </a:pPr>
              <a:t>16</a:t>
            </a:fld>
            <a:endParaRPr lang="lt-LT"/>
          </a:p>
        </p:txBody>
      </p:sp>
      <p:sp>
        <p:nvSpPr>
          <p:cNvPr id="45059" name="Rectangle 2"/>
          <p:cNvSpPr>
            <a:spLocks noGrp="1" noChangeArrowheads="1"/>
          </p:cNvSpPr>
          <p:nvPr>
            <p:ph type="title"/>
          </p:nvPr>
        </p:nvSpPr>
        <p:spPr/>
        <p:txBody>
          <a:bodyPr/>
          <a:lstStyle/>
          <a:p>
            <a:pPr eaLnBrk="1" hangingPunct="1"/>
            <a:r>
              <a:rPr lang="lt-LT" altLang="lt-LT" dirty="0" smtClean="0"/>
              <a:t>Morfeminis skaidymas</a:t>
            </a:r>
            <a:endParaRPr lang="en-US" altLang="lt-LT" dirty="0" smtClean="0"/>
          </a:p>
        </p:txBody>
      </p:sp>
      <p:sp>
        <p:nvSpPr>
          <p:cNvPr id="45060" name="Rectangle 3"/>
          <p:cNvSpPr>
            <a:spLocks noGrp="1" noChangeArrowheads="1"/>
          </p:cNvSpPr>
          <p:nvPr>
            <p:ph type="body" idx="1"/>
          </p:nvPr>
        </p:nvSpPr>
        <p:spPr/>
        <p:txBody>
          <a:bodyPr>
            <a:normAutofit/>
          </a:bodyPr>
          <a:lstStyle/>
          <a:p>
            <a:pPr eaLnBrk="1" hangingPunct="1"/>
            <a:r>
              <a:rPr lang="lt-LT" altLang="lt-LT" dirty="0" smtClean="0"/>
              <a:t>Yra morfemų, sudarytų iš vieno garso:</a:t>
            </a:r>
          </a:p>
          <a:p>
            <a:pPr eaLnBrk="1" hangingPunct="1">
              <a:buFontTx/>
              <a:buNone/>
            </a:pPr>
            <a:r>
              <a:rPr lang="lt-LT" altLang="lt-LT" i="1" dirty="0" smtClean="0"/>
              <a:t>į, o, k-</a:t>
            </a:r>
            <a:r>
              <a:rPr lang="lt-LT" altLang="lt-LT" i="1" dirty="0" err="1" smtClean="0"/>
              <a:t>as</a:t>
            </a:r>
            <a:r>
              <a:rPr lang="lt-LT" altLang="lt-LT" i="1" dirty="0" smtClean="0"/>
              <a:t>, j-o, </a:t>
            </a:r>
            <a:r>
              <a:rPr lang="lt-LT" altLang="lt-LT" i="1" dirty="0" err="1" smtClean="0"/>
              <a:t>liūd</a:t>
            </a:r>
            <a:r>
              <a:rPr lang="lt-LT" altLang="lt-LT" i="1" dirty="0" smtClean="0"/>
              <a:t>-n-</a:t>
            </a:r>
            <a:r>
              <a:rPr lang="lt-LT" altLang="lt-LT" i="1" dirty="0" err="1" smtClean="0"/>
              <a:t>as</a:t>
            </a:r>
            <a:r>
              <a:rPr lang="lt-LT" altLang="lt-LT" i="1" dirty="0" smtClean="0"/>
              <a:t>.</a:t>
            </a:r>
          </a:p>
          <a:p>
            <a:pPr eaLnBrk="1" hangingPunct="1"/>
            <a:r>
              <a:rPr lang="lt-LT" altLang="lt-LT" dirty="0" smtClean="0"/>
              <a:t>Dažniausiai morfemas sudaro daugiau negu du garsai:</a:t>
            </a:r>
          </a:p>
          <a:p>
            <a:pPr eaLnBrk="1" hangingPunct="1">
              <a:buFontTx/>
              <a:buNone/>
            </a:pPr>
            <a:r>
              <a:rPr lang="lt-LT" altLang="lt-LT" i="1" dirty="0" smtClean="0"/>
              <a:t>aš, ei-</a:t>
            </a:r>
            <a:r>
              <a:rPr lang="lt-LT" altLang="lt-LT" i="1" dirty="0" err="1" smtClean="0"/>
              <a:t>ti</a:t>
            </a:r>
            <a:r>
              <a:rPr lang="lt-LT" altLang="lt-LT" i="1" dirty="0" smtClean="0"/>
              <a:t>, </a:t>
            </a:r>
            <a:r>
              <a:rPr lang="lt-LT" altLang="lt-LT" i="1" dirty="0" err="1" smtClean="0"/>
              <a:t>darb-as</a:t>
            </a:r>
            <a:r>
              <a:rPr lang="lt-LT" altLang="lt-LT" i="1" dirty="0" smtClean="0"/>
              <a:t>, </a:t>
            </a:r>
            <a:r>
              <a:rPr lang="lt-LT" altLang="lt-LT" i="1" dirty="0" err="1" smtClean="0"/>
              <a:t>žmon-ėmis</a:t>
            </a:r>
            <a:r>
              <a:rPr lang="lt-LT" altLang="lt-LT" i="1" dirty="0" smtClean="0"/>
              <a:t>, dešimt</a:t>
            </a:r>
            <a:r>
              <a:rPr lang="lt-LT" altLang="lt-LT" dirty="0" smtClean="0"/>
              <a:t>.</a:t>
            </a:r>
          </a:p>
          <a:p>
            <a:pPr eaLnBrk="1" hangingPunct="1"/>
            <a:r>
              <a:rPr lang="lt-LT" altLang="lt-LT" dirty="0" smtClean="0"/>
              <a:t>Ilgiausia morfema (ne šaknis) yra įvardžiuotinė daugiskaitos vietininko galūnė -</a:t>
            </a:r>
            <a:r>
              <a:rPr lang="lt-LT" altLang="lt-LT" i="1" dirty="0" smtClean="0"/>
              <a:t>uosiuose.</a:t>
            </a:r>
          </a:p>
        </p:txBody>
      </p:sp>
    </p:spTree>
    <p:extLst>
      <p:ext uri="{BB962C8B-B14F-4D97-AF65-F5344CB8AC3E}">
        <p14:creationId xmlns:p14="http://schemas.microsoft.com/office/powerpoint/2010/main" val="3540347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lt-LT" altLang="lt-LT" smtClean="0"/>
              <a:t>Sinchroninis ir diachroninis požiūris (1)</a:t>
            </a:r>
          </a:p>
        </p:txBody>
      </p:sp>
      <p:sp>
        <p:nvSpPr>
          <p:cNvPr id="55299" name="Rectangle 3"/>
          <p:cNvSpPr>
            <a:spLocks noGrp="1" noChangeArrowheads="1"/>
          </p:cNvSpPr>
          <p:nvPr>
            <p:ph type="body" idx="1"/>
          </p:nvPr>
        </p:nvSpPr>
        <p:spPr/>
        <p:txBody>
          <a:bodyPr/>
          <a:lstStyle/>
          <a:p>
            <a:r>
              <a:rPr lang="lt-LT" altLang="lt-LT" smtClean="0"/>
              <a:t>Ribos tarp sinchronijos ir diachronijos ne visada aiškios.</a:t>
            </a:r>
          </a:p>
          <a:p>
            <a:r>
              <a:rPr lang="lt-LT" altLang="lt-LT" smtClean="0"/>
              <a:t>Riba tarp skaidomo į morfemas ir neskaidomo kamieno yra negriežta ir istoriškai pereinama: buvę skaidomi kamienai ilgainiui tampa neskaidomi, o neskaidomi kamienai gali pasidaryti skaidomi.</a:t>
            </a:r>
          </a:p>
        </p:txBody>
      </p:sp>
      <p:sp>
        <p:nvSpPr>
          <p:cNvPr id="2" name="Slide Number Placeholder 1"/>
          <p:cNvSpPr>
            <a:spLocks noGrp="1"/>
          </p:cNvSpPr>
          <p:nvPr>
            <p:ph type="sldNum" sz="quarter" idx="11"/>
          </p:nvPr>
        </p:nvSpPr>
        <p:spPr/>
        <p:txBody>
          <a:bodyPr/>
          <a:lstStyle/>
          <a:p>
            <a:pPr>
              <a:defRPr/>
            </a:pPr>
            <a:fld id="{024953B7-00E6-42F6-A216-45BB98BA73E1}" type="slidenum">
              <a:rPr lang="lt-LT" smtClean="0"/>
              <a:pPr>
                <a:defRPr/>
              </a:pPr>
              <a:t>17</a:t>
            </a:fld>
            <a:endParaRPr lang="lt-LT"/>
          </a:p>
        </p:txBody>
      </p:sp>
    </p:spTree>
    <p:extLst>
      <p:ext uri="{BB962C8B-B14F-4D97-AF65-F5344CB8AC3E}">
        <p14:creationId xmlns:p14="http://schemas.microsoft.com/office/powerpoint/2010/main" val="138915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02AA5C7C-2F95-4FCA-9C8E-9D0C4DD6E82C}" type="slidenum">
              <a:rPr lang="lt-LT"/>
              <a:pPr>
                <a:defRPr/>
              </a:pPr>
              <a:t>18</a:t>
            </a:fld>
            <a:endParaRPr lang="lt-LT"/>
          </a:p>
        </p:txBody>
      </p:sp>
      <p:sp>
        <p:nvSpPr>
          <p:cNvPr id="56323" name="Rectangle 2"/>
          <p:cNvSpPr>
            <a:spLocks noGrp="1" noChangeArrowheads="1"/>
          </p:cNvSpPr>
          <p:nvPr>
            <p:ph type="title"/>
          </p:nvPr>
        </p:nvSpPr>
        <p:spPr/>
        <p:txBody>
          <a:bodyPr/>
          <a:lstStyle/>
          <a:p>
            <a:pPr eaLnBrk="1" hangingPunct="1"/>
            <a:r>
              <a:rPr lang="lt-LT" altLang="lt-LT" smtClean="0"/>
              <a:t>Sinchroninis ir diachroninis požiūris (2)</a:t>
            </a:r>
            <a:endParaRPr lang="en-US" altLang="lt-LT" smtClean="0"/>
          </a:p>
        </p:txBody>
      </p:sp>
      <p:sp>
        <p:nvSpPr>
          <p:cNvPr id="56324" name="Rectangle 3"/>
          <p:cNvSpPr>
            <a:spLocks noGrp="1" noChangeArrowheads="1"/>
          </p:cNvSpPr>
          <p:nvPr>
            <p:ph type="body" idx="1"/>
          </p:nvPr>
        </p:nvSpPr>
        <p:spPr/>
        <p:txBody>
          <a:bodyPr/>
          <a:lstStyle/>
          <a:p>
            <a:pPr eaLnBrk="1" hangingPunct="1"/>
            <a:r>
              <a:rPr lang="lt-LT" altLang="lt-LT" dirty="0" smtClean="0"/>
              <a:t>Sinchroniniu aspektu skiriant morfemas, reikia rasti žodį, su kuriuo galima sieti šaknį, arba rasti pasikartojančių afiksų.</a:t>
            </a:r>
          </a:p>
          <a:p>
            <a:pPr eaLnBrk="1" hangingPunct="1"/>
            <a:r>
              <a:rPr lang="lt-LT" altLang="lt-LT" dirty="0" smtClean="0"/>
              <a:t>Diachroniniu aspektu priesagos skiriamos šiuose žodžiuose: </a:t>
            </a:r>
            <a:r>
              <a:rPr lang="lt-LT" altLang="lt-LT" i="1" dirty="0" err="1" smtClean="0"/>
              <a:t>gud</a:t>
            </a:r>
            <a:r>
              <a:rPr lang="lt-LT" altLang="lt-LT" i="1" dirty="0" smtClean="0"/>
              <a:t>-r-</a:t>
            </a:r>
            <a:r>
              <a:rPr lang="lt-LT" altLang="lt-LT" i="1" dirty="0" err="1" smtClean="0"/>
              <a:t>us</a:t>
            </a:r>
            <a:r>
              <a:rPr lang="lt-LT" altLang="lt-LT" i="1" dirty="0" smtClean="0"/>
              <a:t>, tik-</a:t>
            </a:r>
            <a:r>
              <a:rPr lang="lt-LT" altLang="lt-LT" i="1" dirty="0" err="1" smtClean="0"/>
              <a:t>sl</a:t>
            </a:r>
            <a:r>
              <a:rPr lang="lt-LT" altLang="lt-LT" i="1" dirty="0" smtClean="0"/>
              <a:t>-</a:t>
            </a:r>
            <a:r>
              <a:rPr lang="lt-LT" altLang="lt-LT" i="1" dirty="0" err="1" smtClean="0"/>
              <a:t>us</a:t>
            </a:r>
            <a:r>
              <a:rPr lang="lt-LT" altLang="lt-LT" i="1" dirty="0" smtClean="0"/>
              <a:t>, </a:t>
            </a:r>
            <a:r>
              <a:rPr lang="lt-LT" altLang="lt-LT" i="1" dirty="0" err="1" smtClean="0"/>
              <a:t>skaid</a:t>
            </a:r>
            <a:r>
              <a:rPr lang="lt-LT" altLang="lt-LT" i="1" dirty="0" smtClean="0"/>
              <a:t>-r-</a:t>
            </a:r>
            <a:r>
              <a:rPr lang="lt-LT" altLang="lt-LT" i="1" dirty="0" err="1" smtClean="0"/>
              <a:t>us</a:t>
            </a:r>
            <a:r>
              <a:rPr lang="lt-LT" altLang="lt-LT" i="1" dirty="0" smtClean="0"/>
              <a:t>, </a:t>
            </a:r>
            <a:r>
              <a:rPr lang="lt-LT" altLang="lt-LT" i="1" dirty="0" err="1" smtClean="0"/>
              <a:t>ato</a:t>
            </a:r>
            <a:r>
              <a:rPr lang="lt-LT" altLang="lt-LT" i="1" dirty="0" smtClean="0"/>
              <a:t>-</a:t>
            </a:r>
            <a:r>
              <a:rPr lang="lt-LT" altLang="lt-LT" i="1" dirty="0" err="1" smtClean="0"/>
              <a:t>sto</a:t>
            </a:r>
            <a:r>
              <a:rPr lang="lt-LT" altLang="lt-LT" i="1" dirty="0" smtClean="0"/>
              <a:t>-g-</a:t>
            </a:r>
            <a:r>
              <a:rPr lang="lt-LT" altLang="lt-LT" i="1" dirty="0" err="1" smtClean="0"/>
              <a:t>os</a:t>
            </a:r>
            <a:r>
              <a:rPr lang="lt-LT" altLang="lt-LT" dirty="0" smtClean="0"/>
              <a:t> ir kt.</a:t>
            </a:r>
            <a:endParaRPr lang="en-US" altLang="lt-LT" dirty="0" smtClean="0"/>
          </a:p>
        </p:txBody>
      </p:sp>
    </p:spTree>
    <p:extLst>
      <p:ext uri="{BB962C8B-B14F-4D97-AF65-F5344CB8AC3E}">
        <p14:creationId xmlns:p14="http://schemas.microsoft.com/office/powerpoint/2010/main" val="3794852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lt-LT" dirty="0"/>
              <a:t>Lietuvių kalbos morfemikos duomenų </a:t>
            </a:r>
            <a:r>
              <a:rPr lang="lt-LT" dirty="0" smtClean="0"/>
              <a:t>bazė (1)</a:t>
            </a:r>
            <a:endParaRPr lang="lt-LT" dirty="0"/>
          </a:p>
        </p:txBody>
      </p:sp>
      <p:sp>
        <p:nvSpPr>
          <p:cNvPr id="4" name="Content Placeholder 3"/>
          <p:cNvSpPr>
            <a:spLocks noGrp="1"/>
          </p:cNvSpPr>
          <p:nvPr>
            <p:ph idx="1"/>
          </p:nvPr>
        </p:nvSpPr>
        <p:spPr/>
        <p:txBody>
          <a:bodyPr/>
          <a:lstStyle/>
          <a:p>
            <a:r>
              <a:rPr lang="lt-LT" dirty="0">
                <a:hlinkClick r:id="rId2"/>
              </a:rPr>
              <a:t>http://</a:t>
            </a:r>
            <a:r>
              <a:rPr lang="lt-LT" dirty="0" smtClean="0">
                <a:hlinkClick r:id="rId2"/>
              </a:rPr>
              <a:t>tekstynas.vdu.lt/page.xhtml?id=morfema-db</a:t>
            </a:r>
            <a:endParaRPr lang="lt-LT" dirty="0"/>
          </a:p>
        </p:txBody>
      </p:sp>
    </p:spTree>
    <p:extLst>
      <p:ext uri="{BB962C8B-B14F-4D97-AF65-F5344CB8AC3E}">
        <p14:creationId xmlns:p14="http://schemas.microsoft.com/office/powerpoint/2010/main" val="3804612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FFDC0093-4320-4BD1-B5A3-7C763321EDF1}" type="slidenum">
              <a:rPr lang="lt-LT"/>
              <a:pPr>
                <a:defRPr/>
              </a:pPr>
              <a:t>2</a:t>
            </a:fld>
            <a:endParaRPr lang="lt-LT"/>
          </a:p>
        </p:txBody>
      </p:sp>
      <p:sp>
        <p:nvSpPr>
          <p:cNvPr id="9219" name="Rectangle 2"/>
          <p:cNvSpPr>
            <a:spLocks noGrp="1" noChangeArrowheads="1"/>
          </p:cNvSpPr>
          <p:nvPr>
            <p:ph type="title"/>
          </p:nvPr>
        </p:nvSpPr>
        <p:spPr/>
        <p:txBody>
          <a:bodyPr/>
          <a:lstStyle/>
          <a:p>
            <a:pPr eaLnBrk="1" hangingPunct="1"/>
            <a:r>
              <a:rPr lang="lt-LT" altLang="lt-LT" smtClean="0"/>
              <a:t>Žodžių struktūra (1)</a:t>
            </a:r>
            <a:endParaRPr lang="en-US" altLang="lt-LT" smtClean="0"/>
          </a:p>
        </p:txBody>
      </p:sp>
      <p:sp>
        <p:nvSpPr>
          <p:cNvPr id="9220" name="Rectangle 3"/>
          <p:cNvSpPr>
            <a:spLocks noGrp="1" noChangeArrowheads="1"/>
          </p:cNvSpPr>
          <p:nvPr>
            <p:ph type="body" idx="1"/>
          </p:nvPr>
        </p:nvSpPr>
        <p:spPr/>
        <p:txBody>
          <a:bodyPr/>
          <a:lstStyle/>
          <a:p>
            <a:pPr eaLnBrk="1" hangingPunct="1"/>
            <a:r>
              <a:rPr lang="lt-LT" altLang="lt-LT" dirty="0" smtClean="0"/>
              <a:t>Kaitomi žodžiai visada turi daugiau negu vieną morfemą.</a:t>
            </a:r>
          </a:p>
          <a:p>
            <a:pPr eaLnBrk="1" hangingPunct="1"/>
            <a:r>
              <a:rPr lang="lt-LT" altLang="lt-LT" dirty="0" smtClean="0"/>
              <a:t>Dažniausiai žodį sudaro leksinė (L) ir gramatinė (g) morfema.</a:t>
            </a:r>
          </a:p>
          <a:p>
            <a:pPr marL="0" indent="0" eaLnBrk="1" hangingPunct="1">
              <a:buNone/>
            </a:pPr>
            <a:r>
              <a:rPr lang="lt-LT" altLang="lt-LT" dirty="0" smtClean="0"/>
              <a:t>L + g.</a:t>
            </a:r>
          </a:p>
          <a:p>
            <a:r>
              <a:rPr lang="lt-LT" altLang="lt-LT" dirty="0"/>
              <a:t>Jeigu žodis sudarytas iš dviejų morfemų, tai viena iš jų paprastai būna šaknis, o kita – galūnė</a:t>
            </a:r>
            <a:r>
              <a:rPr lang="lt-LT" altLang="lt-LT" dirty="0" smtClean="0"/>
              <a:t>.</a:t>
            </a:r>
            <a:endParaRPr lang="lt-LT" altLang="lt-LT" dirty="0"/>
          </a:p>
        </p:txBody>
      </p:sp>
    </p:spTree>
    <p:extLst>
      <p:ext uri="{BB962C8B-B14F-4D97-AF65-F5344CB8AC3E}">
        <p14:creationId xmlns:p14="http://schemas.microsoft.com/office/powerpoint/2010/main" val="24619883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t>Lietuvių kalbos morfemikos duomenų bazė </a:t>
            </a:r>
            <a:r>
              <a:rPr lang="lt-LT" dirty="0" smtClean="0"/>
              <a:t>(2)</a:t>
            </a:r>
            <a:endParaRPr lang="lt-LT" dirty="0"/>
          </a:p>
        </p:txBody>
      </p:sp>
      <p:sp>
        <p:nvSpPr>
          <p:cNvPr id="3" name="Content Placeholder 2"/>
          <p:cNvSpPr>
            <a:spLocks noGrp="1"/>
          </p:cNvSpPr>
          <p:nvPr>
            <p:ph idx="1"/>
          </p:nvPr>
        </p:nvSpPr>
        <p:spPr/>
        <p:txBody>
          <a:bodyPr/>
          <a:lstStyle/>
          <a:p>
            <a:r>
              <a:rPr lang="lt-LT" dirty="0" smtClean="0"/>
              <a:t>Apie </a:t>
            </a:r>
            <a:r>
              <a:rPr lang="lt-LT" dirty="0"/>
              <a:t>310 tūkst. žodžių </a:t>
            </a:r>
            <a:r>
              <a:rPr lang="lt-LT" dirty="0" smtClean="0"/>
              <a:t>iš rašytinės </a:t>
            </a:r>
            <a:r>
              <a:rPr lang="lt-LT" dirty="0"/>
              <a:t>ir sakytinės </a:t>
            </a:r>
            <a:r>
              <a:rPr lang="lt-LT" dirty="0" smtClean="0"/>
              <a:t>kalbos (apie 70 tūkst. skirtingų).</a:t>
            </a:r>
          </a:p>
          <a:p>
            <a:r>
              <a:rPr lang="lt-LT" dirty="0" smtClean="0"/>
              <a:t>Skirtingų </a:t>
            </a:r>
            <a:r>
              <a:rPr lang="lt-LT" dirty="0"/>
              <a:t>stilių, kuo įvairesnės tematikos, </a:t>
            </a:r>
            <a:r>
              <a:rPr lang="lt-LT" dirty="0" smtClean="0"/>
              <a:t>panašios </a:t>
            </a:r>
            <a:r>
              <a:rPr lang="lt-LT" dirty="0"/>
              <a:t>apimties </a:t>
            </a:r>
            <a:r>
              <a:rPr lang="lt-LT" dirty="0" smtClean="0"/>
              <a:t>tekstai iš </a:t>
            </a:r>
            <a:r>
              <a:rPr lang="lt-LT" dirty="0"/>
              <a:t>mokslinio, publicistinio, </a:t>
            </a:r>
            <a:r>
              <a:rPr lang="lt-LT" dirty="0" smtClean="0"/>
              <a:t>grožinio, administracinio </a:t>
            </a:r>
            <a:r>
              <a:rPr lang="lt-LT" dirty="0"/>
              <a:t>stiliaus </a:t>
            </a:r>
            <a:r>
              <a:rPr lang="lt-LT" dirty="0" smtClean="0"/>
              <a:t>darbų.</a:t>
            </a:r>
          </a:p>
          <a:p>
            <a:r>
              <a:rPr lang="lt-LT" dirty="0" smtClean="0"/>
              <a:t>Tekstai </a:t>
            </a:r>
            <a:r>
              <a:rPr lang="lt-LT" dirty="0"/>
              <a:t>morfologiškai </a:t>
            </a:r>
            <a:r>
              <a:rPr lang="lt-LT" dirty="0" smtClean="0"/>
              <a:t>anotuoti.</a:t>
            </a:r>
          </a:p>
          <a:p>
            <a:r>
              <a:rPr lang="lt-LT" dirty="0" smtClean="0"/>
              <a:t>Morfemų </a:t>
            </a:r>
            <a:r>
              <a:rPr lang="lt-LT" dirty="0"/>
              <a:t>ribos žymėtos rankomis. Morfemos žymėtos sutartiniais </a:t>
            </a:r>
            <a:r>
              <a:rPr lang="lt-LT" dirty="0" smtClean="0"/>
              <a:t>ženklais.</a:t>
            </a:r>
          </a:p>
          <a:p>
            <a:r>
              <a:rPr lang="lt-LT" dirty="0" smtClean="0"/>
              <a:t>Internete </a:t>
            </a:r>
            <a:r>
              <a:rPr lang="lt-LT" dirty="0"/>
              <a:t>prieinamoje duomenų bazėje ribos tarp morfemų žymimos brūkšneliais.</a:t>
            </a:r>
          </a:p>
        </p:txBody>
      </p:sp>
    </p:spTree>
    <p:extLst>
      <p:ext uri="{BB962C8B-B14F-4D97-AF65-F5344CB8AC3E}">
        <p14:creationId xmlns:p14="http://schemas.microsoft.com/office/powerpoint/2010/main" val="1972318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Morfeminio anotavimo pavyzdžiai (1)</a:t>
            </a:r>
            <a:endParaRPr lang="lt-LT" dirty="0"/>
          </a:p>
        </p:txBody>
      </p:sp>
      <p:sp>
        <p:nvSpPr>
          <p:cNvPr id="3" name="Content Placeholder 2"/>
          <p:cNvSpPr>
            <a:spLocks noGrp="1"/>
          </p:cNvSpPr>
          <p:nvPr>
            <p:ph idx="1"/>
          </p:nvPr>
        </p:nvSpPr>
        <p:spPr/>
        <p:txBody>
          <a:bodyPr>
            <a:normAutofit/>
          </a:bodyPr>
          <a:lstStyle/>
          <a:p>
            <a:r>
              <a:rPr lang="lt-LT" dirty="0"/>
              <a:t>doktora9nt=ų</a:t>
            </a:r>
          </a:p>
          <a:p>
            <a:r>
              <a:rPr lang="lt-LT" dirty="0"/>
              <a:t>doktorant!ū3r=</a:t>
            </a:r>
            <a:r>
              <a:rPr lang="lt-LT" dirty="0" err="1"/>
              <a:t>os</a:t>
            </a:r>
            <a:endParaRPr lang="lt-LT" dirty="0"/>
          </a:p>
          <a:p>
            <a:r>
              <a:rPr lang="lt-LT" dirty="0" err="1"/>
              <a:t>dQktrin</a:t>
            </a:r>
            <a:r>
              <a:rPr lang="lt-LT" dirty="0"/>
              <a:t>=a4</a:t>
            </a:r>
          </a:p>
          <a:p>
            <a:r>
              <a:rPr lang="lt-LT" dirty="0" smtClean="0"/>
              <a:t>dokumen3t=ą</a:t>
            </a:r>
            <a:endParaRPr lang="lt-LT" dirty="0"/>
          </a:p>
          <a:p>
            <a:r>
              <a:rPr lang="lt-LT" dirty="0" smtClean="0"/>
              <a:t>dQkument!a3c!ij=a</a:t>
            </a:r>
          </a:p>
          <a:p>
            <a:r>
              <a:rPr lang="lt-LT" dirty="0" smtClean="0"/>
              <a:t>*Ma3ž*</a:t>
            </a:r>
            <a:r>
              <a:rPr lang="lt-LT" dirty="0" err="1" smtClean="0"/>
              <a:t>vyd</a:t>
            </a:r>
            <a:r>
              <a:rPr lang="lt-LT" dirty="0" smtClean="0"/>
              <a:t>=</a:t>
            </a:r>
            <a:r>
              <a:rPr lang="lt-LT" dirty="0" err="1" smtClean="0"/>
              <a:t>as</a:t>
            </a:r>
            <a:endParaRPr lang="lt-LT" dirty="0"/>
          </a:p>
        </p:txBody>
      </p:sp>
    </p:spTree>
    <p:extLst>
      <p:ext uri="{BB962C8B-B14F-4D97-AF65-F5344CB8AC3E}">
        <p14:creationId xmlns:p14="http://schemas.microsoft.com/office/powerpoint/2010/main" val="141884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Morfeminio anotavimo pavyzdžiai (2)</a:t>
            </a:r>
            <a:endParaRPr lang="lt-LT" dirty="0"/>
          </a:p>
        </p:txBody>
      </p:sp>
      <p:sp>
        <p:nvSpPr>
          <p:cNvPr id="3" name="Content Placeholder 2"/>
          <p:cNvSpPr>
            <a:spLocks noGrp="1"/>
          </p:cNvSpPr>
          <p:nvPr>
            <p:ph idx="1"/>
          </p:nvPr>
        </p:nvSpPr>
        <p:spPr/>
        <p:txBody>
          <a:bodyPr>
            <a:normAutofit/>
          </a:bodyPr>
          <a:lstStyle/>
          <a:p>
            <a:r>
              <a:rPr lang="lt-LT" dirty="0" smtClean="0"/>
              <a:t>rin3k-dav=</a:t>
            </a:r>
            <a:r>
              <a:rPr lang="lt-LT" dirty="0" err="1" smtClean="0"/>
              <a:t>o+si</a:t>
            </a:r>
            <a:endParaRPr lang="lt-LT" dirty="0" smtClean="0"/>
          </a:p>
          <a:p>
            <a:r>
              <a:rPr lang="lt-LT" dirty="0" err="1" smtClean="0"/>
              <a:t>ati</a:t>
            </a:r>
            <a:r>
              <a:rPr lang="lt-LT" dirty="0" smtClean="0"/>
              <a:t>*dar!y9-dam=i</a:t>
            </a:r>
          </a:p>
          <a:p>
            <a:r>
              <a:rPr lang="lt-LT" dirty="0" smtClean="0"/>
              <a:t>i4š*</a:t>
            </a:r>
            <a:r>
              <a:rPr lang="lt-LT" dirty="0" err="1" smtClean="0"/>
              <a:t>kre</a:t>
            </a:r>
            <a:r>
              <a:rPr lang="lt-LT" dirty="0" smtClean="0"/>
              <a:t>&lt;n&gt;t-</a:t>
            </a:r>
            <a:r>
              <a:rPr lang="lt-LT" dirty="0" err="1" smtClean="0"/>
              <a:t>anč</a:t>
            </a:r>
            <a:r>
              <a:rPr lang="lt-LT" dirty="0" smtClean="0"/>
              <a:t>=</a:t>
            </a:r>
            <a:r>
              <a:rPr lang="lt-LT" dirty="0" err="1" smtClean="0"/>
              <a:t>iais</a:t>
            </a:r>
            <a:endParaRPr lang="lt-LT" dirty="0" smtClean="0"/>
          </a:p>
          <a:p>
            <a:r>
              <a:rPr lang="lt-LT" dirty="0" smtClean="0"/>
              <a:t>vėl!u9oj-ant</a:t>
            </a:r>
            <a:endParaRPr lang="lt-LT" b="1" dirty="0" smtClean="0"/>
          </a:p>
          <a:p>
            <a:r>
              <a:rPr lang="lt-LT" dirty="0" err="1" smtClean="0"/>
              <a:t>silp!n-esn</a:t>
            </a:r>
            <a:r>
              <a:rPr lang="lt-LT" dirty="0" smtClean="0"/>
              <a:t>/ia9jam</a:t>
            </a:r>
          </a:p>
          <a:p>
            <a:r>
              <a:rPr lang="lt-LT" dirty="0"/>
              <a:t>*</a:t>
            </a:r>
            <a:r>
              <a:rPr lang="lt-LT" dirty="0" smtClean="0"/>
              <a:t>š#i4*</a:t>
            </a:r>
            <a:r>
              <a:rPr lang="lt-LT" dirty="0" err="1" smtClean="0"/>
              <a:t>t!ok</a:t>
            </a:r>
            <a:r>
              <a:rPr lang="lt-LT" dirty="0" smtClean="0"/>
              <a:t>=</a:t>
            </a:r>
            <a:r>
              <a:rPr lang="lt-LT" dirty="0" err="1" smtClean="0"/>
              <a:t>ią</a:t>
            </a:r>
            <a:endParaRPr lang="lt-LT" dirty="0" smtClean="0"/>
          </a:p>
          <a:p>
            <a:r>
              <a:rPr lang="lt-LT" dirty="0" smtClean="0"/>
              <a:t>*šeš#io9*</a:t>
            </a:r>
            <a:r>
              <a:rPr lang="lt-LT" dirty="0" err="1" smtClean="0"/>
              <a:t>lik!t</a:t>
            </a:r>
            <a:r>
              <a:rPr lang="lt-LT" dirty="0" smtClean="0"/>
              <a:t>/</a:t>
            </a:r>
            <a:r>
              <a:rPr lang="lt-LT" dirty="0" err="1" smtClean="0"/>
              <a:t>asis</a:t>
            </a:r>
            <a:endParaRPr lang="lt-LT" dirty="0" smtClean="0"/>
          </a:p>
        </p:txBody>
      </p:sp>
    </p:spTree>
    <p:extLst>
      <p:ext uri="{BB962C8B-B14F-4D97-AF65-F5344CB8AC3E}">
        <p14:creationId xmlns:p14="http://schemas.microsoft.com/office/powerpoint/2010/main" val="2160309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Daiktavardžių morfeminės struktūros modeliai</a:t>
            </a:r>
            <a:endParaRPr lang="lt-LT" dirty="0"/>
          </a:p>
        </p:txBody>
      </p:sp>
      <p:sp>
        <p:nvSpPr>
          <p:cNvPr id="3" name="Content Placeholder 2"/>
          <p:cNvSpPr>
            <a:spLocks noGrp="1"/>
          </p:cNvSpPr>
          <p:nvPr>
            <p:ph idx="1"/>
          </p:nvPr>
        </p:nvSpPr>
        <p:spPr/>
        <p:txBody>
          <a:bodyPr/>
          <a:lstStyle/>
          <a:p>
            <a:pPr marL="0" indent="0">
              <a:buNone/>
            </a:pPr>
            <a:r>
              <a:rPr lang="lt-LT" dirty="0" smtClean="0"/>
              <a:t>*=	46,9 </a:t>
            </a:r>
            <a:r>
              <a:rPr lang="en-US" dirty="0" smtClean="0"/>
              <a:t>%</a:t>
            </a:r>
            <a:endParaRPr lang="lt-LT" dirty="0"/>
          </a:p>
          <a:p>
            <a:pPr marL="0" indent="0">
              <a:buNone/>
            </a:pPr>
            <a:r>
              <a:rPr lang="lt-LT" dirty="0"/>
              <a:t>*!=	</a:t>
            </a:r>
            <a:r>
              <a:rPr lang="lt-LT" dirty="0" smtClean="0"/>
              <a:t>20,9 </a:t>
            </a:r>
            <a:r>
              <a:rPr lang="en-US" dirty="0"/>
              <a:t>%</a:t>
            </a:r>
            <a:endParaRPr lang="lt-LT" dirty="0"/>
          </a:p>
          <a:p>
            <a:pPr marL="0" indent="0">
              <a:buNone/>
            </a:pPr>
            <a:r>
              <a:rPr lang="lt-LT" dirty="0" smtClean="0"/>
              <a:t>@*=</a:t>
            </a:r>
            <a:r>
              <a:rPr lang="lt-LT" dirty="0"/>
              <a:t>	</a:t>
            </a:r>
            <a:r>
              <a:rPr lang="lt-LT" dirty="0" smtClean="0"/>
              <a:t>7,6 </a:t>
            </a:r>
            <a:r>
              <a:rPr lang="en-US" dirty="0"/>
              <a:t>%</a:t>
            </a:r>
            <a:endParaRPr lang="lt-LT" dirty="0"/>
          </a:p>
          <a:p>
            <a:pPr marL="0" indent="0">
              <a:buNone/>
            </a:pPr>
            <a:r>
              <a:rPr lang="lt-LT" dirty="0"/>
              <a:t>*!!=	</a:t>
            </a:r>
            <a:r>
              <a:rPr lang="lt-LT" dirty="0" smtClean="0"/>
              <a:t>5,6 </a:t>
            </a:r>
            <a:r>
              <a:rPr lang="en-US" dirty="0"/>
              <a:t>%</a:t>
            </a:r>
            <a:endParaRPr lang="lt-LT" dirty="0"/>
          </a:p>
          <a:p>
            <a:pPr marL="0" indent="0">
              <a:buNone/>
            </a:pPr>
            <a:r>
              <a:rPr lang="lt-LT" dirty="0"/>
              <a:t>@*!=	</a:t>
            </a:r>
            <a:r>
              <a:rPr lang="lt-LT" dirty="0" smtClean="0"/>
              <a:t>4,1 </a:t>
            </a:r>
            <a:r>
              <a:rPr lang="en-US" dirty="0"/>
              <a:t>%</a:t>
            </a:r>
            <a:endParaRPr lang="lt-LT" dirty="0"/>
          </a:p>
        </p:txBody>
      </p:sp>
    </p:spTree>
    <p:extLst>
      <p:ext uri="{BB962C8B-B14F-4D97-AF65-F5344CB8AC3E}">
        <p14:creationId xmlns:p14="http://schemas.microsoft.com/office/powerpoint/2010/main" val="667666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49659DBD-48B6-4BC6-B6DB-74AAE0263651}" type="slidenum">
              <a:rPr lang="lt-LT" smtClean="0"/>
              <a:pPr>
                <a:defRPr/>
              </a:pPr>
              <a:t>24</a:t>
            </a:fld>
            <a:endParaRPr lang="lt-LT"/>
          </a:p>
        </p:txBody>
      </p:sp>
      <p:graphicFrame>
        <p:nvGraphicFramePr>
          <p:cNvPr id="7" name="Chart 6"/>
          <p:cNvGraphicFramePr>
            <a:graphicFrameLocks/>
          </p:cNvGraphicFramePr>
          <p:nvPr>
            <p:extLst>
              <p:ext uri="{D42A27DB-BD31-4B8C-83A1-F6EECF244321}">
                <p14:modId xmlns:p14="http://schemas.microsoft.com/office/powerpoint/2010/main" val="1043679330"/>
              </p:ext>
            </p:extLst>
          </p:nvPr>
        </p:nvGraphicFramePr>
        <p:xfrm>
          <a:off x="1755648" y="411480"/>
          <a:ext cx="8586216" cy="63099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2212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3"/>
          <p:cNvSpPr>
            <a:spLocks noGrp="1"/>
          </p:cNvSpPr>
          <p:nvPr>
            <p:ph type="title"/>
          </p:nvPr>
        </p:nvSpPr>
        <p:spPr/>
        <p:txBody>
          <a:bodyPr/>
          <a:lstStyle/>
          <a:p>
            <a:r>
              <a:rPr lang="lt-LT" altLang="lt-LT" smtClean="0"/>
              <a:t>Lietuvių kalbos žodžių morfeminė sudėtis</a:t>
            </a:r>
          </a:p>
        </p:txBody>
      </p:sp>
      <p:sp>
        <p:nvSpPr>
          <p:cNvPr id="5" name="Content Placeholder 4"/>
          <p:cNvSpPr>
            <a:spLocks noGrp="1"/>
          </p:cNvSpPr>
          <p:nvPr>
            <p:ph idx="1"/>
          </p:nvPr>
        </p:nvSpPr>
        <p:spPr/>
        <p:txBody>
          <a:bodyPr/>
          <a:lstStyle/>
          <a:p>
            <a:pPr>
              <a:defRPr/>
            </a:pPr>
            <a:r>
              <a:rPr lang="lt-LT" dirty="0" smtClean="0"/>
              <a:t>Daiktavardžiai 1–9 morfemos.</a:t>
            </a:r>
          </a:p>
          <a:p>
            <a:pPr>
              <a:defRPr/>
            </a:pPr>
            <a:r>
              <a:rPr lang="lt-LT" dirty="0" smtClean="0"/>
              <a:t>Veiksmažodžiai 1–9 morfemos.</a:t>
            </a:r>
          </a:p>
          <a:p>
            <a:pPr>
              <a:defRPr/>
            </a:pPr>
            <a:r>
              <a:rPr lang="lt-LT" dirty="0" smtClean="0"/>
              <a:t>Būdvardžiai 1–7 morfemos.</a:t>
            </a:r>
          </a:p>
          <a:p>
            <a:pPr>
              <a:defRPr/>
            </a:pPr>
            <a:r>
              <a:rPr lang="lt-LT" dirty="0" smtClean="0"/>
              <a:t>Įvardžiai 1–5 morfemos.</a:t>
            </a:r>
          </a:p>
          <a:p>
            <a:pPr>
              <a:defRPr/>
            </a:pPr>
            <a:r>
              <a:rPr lang="lt-LT" dirty="0" smtClean="0"/>
              <a:t>Skaitvardžiai 1–5 morfemos.</a:t>
            </a:r>
          </a:p>
          <a:p>
            <a:pPr marL="0" indent="0">
              <a:buNone/>
              <a:defRPr/>
            </a:pPr>
            <a:endParaRPr lang="lt-LT" dirty="0"/>
          </a:p>
          <a:p>
            <a:pPr marL="0" indent="0">
              <a:buNone/>
              <a:defRPr/>
            </a:pPr>
            <a:r>
              <a:rPr lang="lt-LT" dirty="0" smtClean="0"/>
              <a:t>2–4 morfemų žodžiai sudaro 93 proc. visų žodžių.</a:t>
            </a:r>
          </a:p>
        </p:txBody>
      </p:sp>
      <p:sp>
        <p:nvSpPr>
          <p:cNvPr id="3" name="Slide Number Placeholder 2"/>
          <p:cNvSpPr>
            <a:spLocks noGrp="1"/>
          </p:cNvSpPr>
          <p:nvPr>
            <p:ph type="sldNum" sz="quarter" idx="11"/>
          </p:nvPr>
        </p:nvSpPr>
        <p:spPr/>
        <p:txBody>
          <a:bodyPr/>
          <a:lstStyle/>
          <a:p>
            <a:pPr>
              <a:defRPr/>
            </a:pPr>
            <a:fld id="{CD52C946-15F9-4CFF-8A2E-5AFEECC0130E}" type="slidenum">
              <a:rPr lang="lt-LT" smtClean="0"/>
              <a:pPr>
                <a:defRPr/>
              </a:pPr>
              <a:t>25</a:t>
            </a:fld>
            <a:endParaRPr lang="lt-LT"/>
          </a:p>
        </p:txBody>
      </p:sp>
    </p:spTree>
    <p:extLst>
      <p:ext uri="{BB962C8B-B14F-4D97-AF65-F5344CB8AC3E}">
        <p14:creationId xmlns:p14="http://schemas.microsoft.com/office/powerpoint/2010/main" val="4175855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ontent Placeholder 13"/>
          <p:cNvGraphicFramePr>
            <a:graphicFrameLocks noGrp="1"/>
          </p:cNvGraphicFramePr>
          <p:nvPr>
            <p:ph/>
            <p:extLst>
              <p:ext uri="{D42A27DB-BD31-4B8C-83A1-F6EECF244321}">
                <p14:modId xmlns:p14="http://schemas.microsoft.com/office/powerpoint/2010/main" val="951513827"/>
              </p:ext>
            </p:extLst>
          </p:nvPr>
        </p:nvGraphicFramePr>
        <p:xfrm>
          <a:off x="832104" y="338964"/>
          <a:ext cx="10469880" cy="6011536"/>
        </p:xfrm>
        <a:graphic>
          <a:graphicData uri="http://schemas.openxmlformats.org/drawingml/2006/table">
            <a:tbl>
              <a:tblPr/>
              <a:tblGrid>
                <a:gridCol w="5843016"/>
                <a:gridCol w="905256"/>
                <a:gridCol w="941832"/>
                <a:gridCol w="886968"/>
                <a:gridCol w="969264"/>
                <a:gridCol w="923544"/>
              </a:tblGrid>
              <a:tr h="598227">
                <a:tc>
                  <a:txBody>
                    <a:bodyPr/>
                    <a:lstStyle/>
                    <a:p>
                      <a:pPr algn="l" fontAlgn="b"/>
                      <a:r>
                        <a:rPr lang="lt-LT" sz="2600" b="1" i="0" u="none" strike="noStrike" dirty="0" smtClean="0">
                          <a:solidFill>
                            <a:srgbClr val="000000"/>
                          </a:solidFill>
                          <a:effectLst/>
                          <a:latin typeface="+mn-lt"/>
                        </a:rPr>
                        <a:t>Modelis / kalbos dalis</a:t>
                      </a:r>
                      <a:endParaRPr lang="lt-LT" sz="2600" b="1"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lt-LT" sz="2600" b="1" i="0" u="none" strike="noStrike" dirty="0" smtClean="0">
                          <a:solidFill>
                            <a:srgbClr val="000000"/>
                          </a:solidFill>
                          <a:effectLst/>
                          <a:latin typeface="+mn-lt"/>
                        </a:rPr>
                        <a:t>Dkt.</a:t>
                      </a:r>
                      <a:endParaRPr lang="lt-LT" sz="2600" b="1"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lt-LT" sz="2600" b="1" i="0" u="none" strike="noStrike" dirty="0" smtClean="0">
                          <a:solidFill>
                            <a:srgbClr val="000000"/>
                          </a:solidFill>
                          <a:effectLst/>
                          <a:latin typeface="+mn-lt"/>
                        </a:rPr>
                        <a:t>Bdv.</a:t>
                      </a:r>
                      <a:endParaRPr lang="lt-LT" sz="2600" b="1"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lt-LT" sz="2600" b="1" i="0" u="none" strike="noStrike" dirty="0" err="1" smtClean="0">
                          <a:solidFill>
                            <a:srgbClr val="000000"/>
                          </a:solidFill>
                          <a:effectLst/>
                          <a:latin typeface="+mn-lt"/>
                        </a:rPr>
                        <a:t>Įv</a:t>
                      </a:r>
                      <a:r>
                        <a:rPr lang="lt-LT" sz="2600" b="1" i="0" u="none" strike="noStrike" dirty="0" smtClean="0">
                          <a:solidFill>
                            <a:srgbClr val="000000"/>
                          </a:solidFill>
                          <a:effectLst/>
                          <a:latin typeface="+mn-lt"/>
                        </a:rPr>
                        <a:t>.</a:t>
                      </a:r>
                      <a:endParaRPr lang="lt-LT" sz="2600" b="1"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lt-LT" sz="2600" b="1" i="0" u="none" strike="noStrike" dirty="0" err="1" smtClean="0">
                          <a:solidFill>
                            <a:srgbClr val="000000"/>
                          </a:solidFill>
                          <a:effectLst/>
                          <a:latin typeface="+mn-lt"/>
                        </a:rPr>
                        <a:t>Skt</a:t>
                      </a:r>
                      <a:r>
                        <a:rPr lang="lt-LT" sz="2600" b="1" i="0" u="none" strike="noStrike" dirty="0" smtClean="0">
                          <a:solidFill>
                            <a:srgbClr val="000000"/>
                          </a:solidFill>
                          <a:effectLst/>
                          <a:latin typeface="+mn-lt"/>
                        </a:rPr>
                        <a:t>.</a:t>
                      </a:r>
                      <a:endParaRPr lang="lt-LT" sz="2600" b="1"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lt-LT" sz="2600" b="1" i="0" u="none" strike="noStrike" dirty="0" smtClean="0">
                          <a:solidFill>
                            <a:srgbClr val="000000"/>
                          </a:solidFill>
                          <a:effectLst/>
                          <a:latin typeface="+mn-lt"/>
                        </a:rPr>
                        <a:t>Vksm.</a:t>
                      </a:r>
                      <a:endParaRPr lang="lt-LT" sz="2600" b="1"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2209">
                <a:tc>
                  <a:txBody>
                    <a:bodyPr/>
                    <a:lstStyle/>
                    <a:p>
                      <a:pPr algn="l" fontAlgn="b"/>
                      <a:r>
                        <a:rPr lang="lt-LT" sz="2600" b="0" i="0" u="none" strike="noStrike" dirty="0" smtClean="0">
                          <a:solidFill>
                            <a:srgbClr val="000000"/>
                          </a:solidFill>
                          <a:effectLst/>
                          <a:latin typeface="+mn-lt"/>
                        </a:rPr>
                        <a:t>Šaknis</a:t>
                      </a:r>
                      <a:endParaRPr lang="lt-LT" sz="26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000000"/>
                          </a:solidFill>
                          <a:effectLst/>
                          <a:latin typeface="+mn-lt"/>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0,02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2209">
                <a:tc>
                  <a:txBody>
                    <a:bodyPr/>
                    <a:lstStyle/>
                    <a:p>
                      <a:pPr algn="l" fontAlgn="b"/>
                      <a:r>
                        <a:rPr lang="lt-LT" sz="2600" b="0" i="0" u="none" strike="noStrike" dirty="0" smtClean="0">
                          <a:solidFill>
                            <a:srgbClr val="FF0000"/>
                          </a:solidFill>
                          <a:effectLst/>
                          <a:latin typeface="+mn-lt"/>
                        </a:rPr>
                        <a:t>Šaknis</a:t>
                      </a:r>
                      <a:r>
                        <a:rPr lang="lt-LT" sz="2600" b="0" i="0" u="none" strike="noStrike" baseline="0" dirty="0" smtClean="0">
                          <a:solidFill>
                            <a:srgbClr val="FF0000"/>
                          </a:solidFill>
                          <a:effectLst/>
                          <a:latin typeface="+mn-lt"/>
                        </a:rPr>
                        <a:t> + galūnė</a:t>
                      </a:r>
                      <a:endParaRPr lang="lt-LT" sz="2600" b="0" i="0" u="none" strike="noStrike" dirty="0">
                        <a:solidFill>
                          <a:srgbClr val="FF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FF0000"/>
                          </a:solidFill>
                          <a:effectLst/>
                          <a:latin typeface="+mn-lt"/>
                        </a:rPr>
                        <a:t>46,8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FF0000"/>
                          </a:solidFill>
                          <a:effectLst/>
                          <a:latin typeface="+mn-lt"/>
                        </a:rPr>
                        <a:t>24,9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FF0000"/>
                          </a:solidFill>
                          <a:effectLst/>
                          <a:latin typeface="+mn-lt"/>
                        </a:rPr>
                        <a:t>82,3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FF0000"/>
                          </a:solidFill>
                          <a:effectLst/>
                          <a:latin typeface="+mn-lt"/>
                        </a:rPr>
                        <a:t>66,4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FF0000"/>
                          </a:solidFill>
                          <a:effectLst/>
                          <a:latin typeface="+mn-lt"/>
                        </a:rPr>
                        <a:t>19,9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2209">
                <a:tc>
                  <a:txBody>
                    <a:bodyPr/>
                    <a:lstStyle/>
                    <a:p>
                      <a:pPr algn="l" fontAlgn="b"/>
                      <a:r>
                        <a:rPr lang="lt-LT" sz="2600" b="0" i="0" u="none" strike="noStrike" dirty="0" smtClean="0">
                          <a:solidFill>
                            <a:srgbClr val="FF0000"/>
                          </a:solidFill>
                          <a:effectLst/>
                          <a:latin typeface="+mn-lt"/>
                        </a:rPr>
                        <a:t>Priešdėlis</a:t>
                      </a:r>
                      <a:r>
                        <a:rPr lang="lt-LT" sz="2600" b="0" i="0" u="none" strike="noStrike" baseline="0" dirty="0" smtClean="0">
                          <a:solidFill>
                            <a:srgbClr val="FF0000"/>
                          </a:solidFill>
                          <a:effectLst/>
                          <a:latin typeface="+mn-lt"/>
                        </a:rPr>
                        <a:t> + šaknis + galūnė</a:t>
                      </a:r>
                      <a:endParaRPr lang="lt-LT" sz="2600" b="0" i="0" u="none" strike="noStrike" dirty="0">
                        <a:solidFill>
                          <a:srgbClr val="FF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FF0000"/>
                          </a:solidFill>
                          <a:effectLst/>
                          <a:latin typeface="+mn-lt"/>
                        </a:rPr>
                        <a:t>7,5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FF0000"/>
                          </a:solidFill>
                          <a:effectLst/>
                          <a:latin typeface="+mn-lt"/>
                        </a:rPr>
                        <a:t>5,7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FF0000"/>
                          </a:solidFill>
                          <a:effectLst/>
                          <a:latin typeface="+mn-lt"/>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FF0000"/>
                          </a:solidFill>
                          <a:effectLst/>
                          <a:latin typeface="+mn-lt"/>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FF0000"/>
                          </a:solidFill>
                          <a:effectLst/>
                          <a:latin typeface="+mn-lt"/>
                        </a:rPr>
                        <a:t>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8191">
                <a:tc>
                  <a:txBody>
                    <a:bodyPr/>
                    <a:lstStyle/>
                    <a:p>
                      <a:pPr algn="l" fontAlgn="b"/>
                      <a:r>
                        <a:rPr lang="lt-LT" sz="2600" b="0" i="0" u="none" strike="noStrike" dirty="0" smtClean="0">
                          <a:solidFill>
                            <a:srgbClr val="FF0000"/>
                          </a:solidFill>
                          <a:effectLst/>
                          <a:latin typeface="+mn-lt"/>
                        </a:rPr>
                        <a:t>Šaknis + </a:t>
                      </a:r>
                      <a:r>
                        <a:rPr lang="lt-LT" sz="2600" b="0" i="0" u="none" strike="noStrike" dirty="0" err="1" smtClean="0">
                          <a:solidFill>
                            <a:srgbClr val="FF0000"/>
                          </a:solidFill>
                          <a:effectLst/>
                          <a:latin typeface="+mn-lt"/>
                        </a:rPr>
                        <a:t>daryb</a:t>
                      </a:r>
                      <a:r>
                        <a:rPr lang="lt-LT" sz="2600" b="0" i="0" u="none" strike="noStrike" dirty="0" smtClean="0">
                          <a:solidFill>
                            <a:srgbClr val="FF0000"/>
                          </a:solidFill>
                          <a:effectLst/>
                          <a:latin typeface="+mn-lt"/>
                        </a:rPr>
                        <a:t>. priesaga</a:t>
                      </a:r>
                      <a:r>
                        <a:rPr lang="lt-LT" sz="2600" b="0" i="0" u="none" strike="noStrike" baseline="0" dirty="0" smtClean="0">
                          <a:solidFill>
                            <a:srgbClr val="FF0000"/>
                          </a:solidFill>
                          <a:effectLst/>
                          <a:latin typeface="+mn-lt"/>
                        </a:rPr>
                        <a:t> + galūnė</a:t>
                      </a:r>
                      <a:endParaRPr lang="lt-LT" sz="2600" b="0" i="0" u="none" strike="noStrike" dirty="0" smtClean="0">
                        <a:solidFill>
                          <a:srgbClr val="FF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FF0000"/>
                          </a:solidFill>
                          <a:effectLst/>
                          <a:latin typeface="+mn-lt"/>
                        </a:rPr>
                        <a:t>24,6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FF0000"/>
                          </a:solidFill>
                          <a:effectLst/>
                          <a:latin typeface="+mn-lt"/>
                        </a:rPr>
                        <a:t>38,2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FF0000"/>
                          </a:solidFill>
                          <a:effectLst/>
                          <a:latin typeface="+mn-lt"/>
                        </a:rPr>
                        <a:t>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FF0000"/>
                          </a:solidFill>
                          <a:effectLst/>
                          <a:latin typeface="+mn-lt"/>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FF0000"/>
                          </a:solidFill>
                          <a:effectLst/>
                          <a:latin typeface="+mn-lt"/>
                        </a:rPr>
                        <a:t>4,6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8191">
                <a:tc>
                  <a:txBody>
                    <a:bodyPr/>
                    <a:lstStyle/>
                    <a:p>
                      <a:pPr algn="l" fontAlgn="b"/>
                      <a:r>
                        <a:rPr lang="lt-LT" sz="2600" b="0" i="0" u="none" strike="noStrike" dirty="0" smtClean="0">
                          <a:solidFill>
                            <a:srgbClr val="000000"/>
                          </a:solidFill>
                          <a:effectLst/>
                          <a:latin typeface="+mn-lt"/>
                        </a:rPr>
                        <a:t>Šaknis + </a:t>
                      </a:r>
                      <a:r>
                        <a:rPr lang="lt-LT" sz="2600" b="0" i="0" u="none" strike="noStrike" dirty="0" err="1" smtClean="0">
                          <a:solidFill>
                            <a:srgbClr val="000000"/>
                          </a:solidFill>
                          <a:effectLst/>
                          <a:latin typeface="+mn-lt"/>
                        </a:rPr>
                        <a:t>kaityb</a:t>
                      </a:r>
                      <a:r>
                        <a:rPr lang="lt-LT" sz="2600" b="0" i="0" u="none" strike="noStrike" dirty="0" smtClean="0">
                          <a:solidFill>
                            <a:srgbClr val="000000"/>
                          </a:solidFill>
                          <a:effectLst/>
                          <a:latin typeface="+mn-lt"/>
                        </a:rPr>
                        <a:t>. priesaga</a:t>
                      </a:r>
                      <a:r>
                        <a:rPr lang="lt-LT" sz="2600" b="0" i="0" u="none" strike="noStrike" baseline="0" dirty="0" smtClean="0">
                          <a:solidFill>
                            <a:srgbClr val="000000"/>
                          </a:solidFill>
                          <a:effectLst/>
                          <a:latin typeface="+mn-lt"/>
                        </a:rPr>
                        <a:t> + galūnė</a:t>
                      </a:r>
                      <a:endParaRPr lang="lt-LT" sz="2600" b="0" i="0" u="none" strike="noStrike" dirty="0" smtClean="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5,5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000000"/>
                          </a:solidFill>
                          <a:effectLst/>
                          <a:latin typeface="+mn-lt"/>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8459">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lt-LT" sz="2600" b="0" i="0" u="none" strike="noStrike" dirty="0" smtClean="0">
                          <a:solidFill>
                            <a:srgbClr val="000000"/>
                          </a:solidFill>
                          <a:effectLst/>
                          <a:latin typeface="+mn-lt"/>
                        </a:rPr>
                        <a:t>Priešdėlis</a:t>
                      </a:r>
                      <a:r>
                        <a:rPr lang="lt-LT" sz="2600" b="0" i="0" u="none" strike="noStrike" baseline="0" dirty="0" smtClean="0">
                          <a:solidFill>
                            <a:srgbClr val="000000"/>
                          </a:solidFill>
                          <a:effectLst/>
                          <a:latin typeface="+mn-lt"/>
                        </a:rPr>
                        <a:t> + šaknis + </a:t>
                      </a:r>
                      <a:r>
                        <a:rPr lang="lt-LT" sz="2600" b="0" i="0" u="none" strike="noStrike" dirty="0" err="1" smtClean="0">
                          <a:solidFill>
                            <a:srgbClr val="000000"/>
                          </a:solidFill>
                          <a:effectLst/>
                          <a:latin typeface="+mn-lt"/>
                        </a:rPr>
                        <a:t>daryb</a:t>
                      </a:r>
                      <a:r>
                        <a:rPr lang="lt-LT" sz="2600" b="0" i="0" u="none" strike="noStrike" dirty="0" smtClean="0">
                          <a:solidFill>
                            <a:srgbClr val="000000"/>
                          </a:solidFill>
                          <a:effectLst/>
                          <a:latin typeface="+mn-lt"/>
                        </a:rPr>
                        <a:t>. priesaga +</a:t>
                      </a:r>
                      <a:r>
                        <a:rPr lang="lt-LT" sz="2600" b="0" i="0" u="none" strike="noStrike" baseline="0" dirty="0" smtClean="0">
                          <a:solidFill>
                            <a:srgbClr val="000000"/>
                          </a:solidFill>
                          <a:effectLst/>
                          <a:latin typeface="+mn-lt"/>
                        </a:rPr>
                        <a:t> galūnė</a:t>
                      </a:r>
                      <a:endParaRPr lang="lt-LT" sz="2600" b="0" i="0" u="none" strike="noStrike" dirty="0" smtClean="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5,9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000000"/>
                          </a:solidFill>
                          <a:effectLst/>
                          <a:latin typeface="+mn-lt"/>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000000"/>
                          </a:solidFill>
                          <a:effectLst/>
                          <a:latin typeface="+mn-lt"/>
                        </a:rPr>
                        <a:t>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8459">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lt-LT" sz="2600" b="0" i="0" u="none" strike="noStrike" dirty="0" smtClean="0">
                          <a:solidFill>
                            <a:srgbClr val="000000"/>
                          </a:solidFill>
                          <a:effectLst/>
                          <a:latin typeface="+mn-lt"/>
                        </a:rPr>
                        <a:t>Priešdėlis</a:t>
                      </a:r>
                      <a:r>
                        <a:rPr lang="lt-LT" sz="2600" b="0" i="0" u="none" strike="noStrike" baseline="0" dirty="0" smtClean="0">
                          <a:solidFill>
                            <a:srgbClr val="000000"/>
                          </a:solidFill>
                          <a:effectLst/>
                          <a:latin typeface="+mn-lt"/>
                        </a:rPr>
                        <a:t> + šaknis + </a:t>
                      </a:r>
                      <a:r>
                        <a:rPr lang="lt-LT" sz="2600" b="0" i="0" u="none" strike="noStrike" baseline="0" dirty="0" err="1" smtClean="0">
                          <a:solidFill>
                            <a:srgbClr val="000000"/>
                          </a:solidFill>
                          <a:effectLst/>
                          <a:latin typeface="+mn-lt"/>
                        </a:rPr>
                        <a:t>kait</a:t>
                      </a:r>
                      <a:r>
                        <a:rPr lang="lt-LT" sz="2600" b="0" i="0" u="none" strike="noStrike" dirty="0" err="1" smtClean="0">
                          <a:solidFill>
                            <a:srgbClr val="000000"/>
                          </a:solidFill>
                          <a:effectLst/>
                          <a:latin typeface="+mn-lt"/>
                        </a:rPr>
                        <a:t>yb</a:t>
                      </a:r>
                      <a:r>
                        <a:rPr lang="lt-LT" sz="2600" b="0" i="0" u="none" strike="noStrike" dirty="0" smtClean="0">
                          <a:solidFill>
                            <a:srgbClr val="000000"/>
                          </a:solidFill>
                          <a:effectLst/>
                          <a:latin typeface="+mn-lt"/>
                        </a:rPr>
                        <a:t>. priesaga +</a:t>
                      </a:r>
                      <a:r>
                        <a:rPr lang="lt-LT" sz="2600" b="0" i="0" u="none" strike="noStrike" baseline="0" dirty="0" smtClean="0">
                          <a:solidFill>
                            <a:srgbClr val="000000"/>
                          </a:solidFill>
                          <a:effectLst/>
                          <a:latin typeface="+mn-lt"/>
                        </a:rPr>
                        <a:t> galūnė</a:t>
                      </a:r>
                      <a:endParaRPr lang="lt-LT" sz="2600" b="0" i="0" u="none" strike="noStrike" dirty="0" smtClean="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000000"/>
                          </a:solidFill>
                          <a:effectLst/>
                          <a:latin typeface="+mn-lt"/>
                        </a:rPr>
                        <a:t>7,2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8459">
                <a:tc>
                  <a:txBody>
                    <a:bodyPr/>
                    <a:lstStyle/>
                    <a:p>
                      <a:pPr algn="l" fontAlgn="b"/>
                      <a:r>
                        <a:rPr lang="lt-LT" sz="2600" b="0" i="0" u="none" strike="noStrike" dirty="0" smtClean="0">
                          <a:solidFill>
                            <a:srgbClr val="000000"/>
                          </a:solidFill>
                          <a:effectLst/>
                          <a:latin typeface="+mn-lt"/>
                        </a:rPr>
                        <a:t>Šaknis + </a:t>
                      </a:r>
                      <a:r>
                        <a:rPr lang="lt-LT" sz="2600" b="0" i="0" u="none" strike="noStrike" dirty="0" err="1" smtClean="0">
                          <a:solidFill>
                            <a:srgbClr val="000000"/>
                          </a:solidFill>
                          <a:effectLst/>
                          <a:latin typeface="+mn-lt"/>
                        </a:rPr>
                        <a:t>daryb</a:t>
                      </a:r>
                      <a:r>
                        <a:rPr lang="lt-LT" sz="2600" b="0" i="0" u="none" strike="noStrike" dirty="0" smtClean="0">
                          <a:solidFill>
                            <a:srgbClr val="000000"/>
                          </a:solidFill>
                          <a:effectLst/>
                          <a:latin typeface="+mn-lt"/>
                        </a:rPr>
                        <a:t>. priesaga</a:t>
                      </a:r>
                      <a:r>
                        <a:rPr lang="lt-LT" sz="2600" b="0" i="0" u="none" strike="noStrike" baseline="0" dirty="0" smtClean="0">
                          <a:solidFill>
                            <a:srgbClr val="000000"/>
                          </a:solidFill>
                          <a:effectLst/>
                          <a:latin typeface="+mn-lt"/>
                        </a:rPr>
                        <a:t> </a:t>
                      </a:r>
                      <a:r>
                        <a:rPr lang="lt-LT" sz="2600" b="0" i="0" u="none" strike="noStrike" dirty="0" smtClean="0">
                          <a:solidFill>
                            <a:srgbClr val="000000"/>
                          </a:solidFill>
                          <a:effectLst/>
                          <a:latin typeface="+mn-lt"/>
                        </a:rPr>
                        <a:t>+ </a:t>
                      </a:r>
                      <a:r>
                        <a:rPr lang="lt-LT" sz="2600" b="0" i="0" u="none" strike="noStrike" dirty="0" err="1" smtClean="0">
                          <a:solidFill>
                            <a:srgbClr val="000000"/>
                          </a:solidFill>
                          <a:effectLst/>
                          <a:latin typeface="+mn-lt"/>
                        </a:rPr>
                        <a:t>daryb</a:t>
                      </a:r>
                      <a:r>
                        <a:rPr lang="lt-LT" sz="2600" b="0" i="0" u="none" strike="noStrike" dirty="0" smtClean="0">
                          <a:solidFill>
                            <a:srgbClr val="000000"/>
                          </a:solidFill>
                          <a:effectLst/>
                          <a:latin typeface="+mn-lt"/>
                        </a:rPr>
                        <a:t>. priesaga</a:t>
                      </a:r>
                      <a:r>
                        <a:rPr lang="lt-LT" sz="2600" b="0" i="0" u="none" strike="noStrike" baseline="0" dirty="0" smtClean="0">
                          <a:solidFill>
                            <a:srgbClr val="000000"/>
                          </a:solidFill>
                          <a:effectLst/>
                          <a:latin typeface="+mn-lt"/>
                        </a:rPr>
                        <a:t> + galūnė</a:t>
                      </a:r>
                      <a:endParaRPr lang="lt-LT" sz="2600" b="0" i="0" u="none" strike="noStrike" dirty="0" smtClean="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7,5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a:solidFill>
                            <a:srgbClr val="000000"/>
                          </a:solidFill>
                          <a:effectLst/>
                          <a:latin typeface="+mn-lt"/>
                        </a:rPr>
                        <a:t>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t-LT" sz="2600" b="0" i="0" u="none" strike="noStrike" dirty="0">
                          <a:solidFill>
                            <a:srgbClr val="000000"/>
                          </a:solidFill>
                          <a:effectLst/>
                          <a:latin typeface="+mn-lt"/>
                        </a:rPr>
                        <a:t>4,7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52742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3"/>
          <p:cNvSpPr>
            <a:spLocks noGrp="1"/>
          </p:cNvSpPr>
          <p:nvPr>
            <p:ph type="title"/>
          </p:nvPr>
        </p:nvSpPr>
        <p:spPr/>
        <p:txBody>
          <a:bodyPr/>
          <a:lstStyle/>
          <a:p>
            <a:r>
              <a:rPr lang="lt-LT" altLang="lt-LT" smtClean="0"/>
              <a:t>Morfeminės struktūros formulė</a:t>
            </a:r>
          </a:p>
        </p:txBody>
      </p:sp>
      <p:sp>
        <p:nvSpPr>
          <p:cNvPr id="70659" name="Content Placeholder 4"/>
          <p:cNvSpPr>
            <a:spLocks noGrp="1"/>
          </p:cNvSpPr>
          <p:nvPr>
            <p:ph idx="1"/>
          </p:nvPr>
        </p:nvSpPr>
        <p:spPr/>
        <p:txBody>
          <a:bodyPr/>
          <a:lstStyle/>
          <a:p>
            <a:pPr marL="0" indent="0">
              <a:buNone/>
            </a:pPr>
            <a:r>
              <a:rPr lang="en-GB" altLang="lt-LT" dirty="0" smtClean="0"/>
              <a:t>P</a:t>
            </a:r>
            <a:r>
              <a:rPr lang="en-GB" altLang="lt-LT" baseline="-25000" dirty="0" smtClean="0"/>
              <a:t>0</a:t>
            </a:r>
            <a:r>
              <a:rPr lang="lt-LT" altLang="lt-LT" baseline="-25000" dirty="0" smtClean="0"/>
              <a:t>–</a:t>
            </a:r>
            <a:r>
              <a:rPr lang="en-GB" altLang="lt-LT" baseline="-25000" dirty="0" smtClean="0"/>
              <a:t>3</a:t>
            </a:r>
            <a:r>
              <a:rPr lang="en-GB" altLang="lt-LT" dirty="0" smtClean="0"/>
              <a:t>R</a:t>
            </a:r>
            <a:r>
              <a:rPr lang="en-GB" altLang="lt-LT" baseline="-25000" dirty="0" smtClean="0"/>
              <a:t>1</a:t>
            </a:r>
            <a:r>
              <a:rPr lang="lt-LT" altLang="lt-LT" baseline="-25000" dirty="0" smtClean="0"/>
              <a:t>–</a:t>
            </a:r>
            <a:r>
              <a:rPr lang="en-GB" altLang="lt-LT" baseline="-25000" dirty="0" smtClean="0"/>
              <a:t>7</a:t>
            </a:r>
            <a:r>
              <a:rPr lang="en-GB" altLang="lt-LT" dirty="0" smtClean="0"/>
              <a:t>Sd</a:t>
            </a:r>
            <a:r>
              <a:rPr lang="en-GB" altLang="lt-LT" baseline="-25000" dirty="0" smtClean="0"/>
              <a:t>0</a:t>
            </a:r>
            <a:r>
              <a:rPr lang="lt-LT" altLang="lt-LT" baseline="-25000" dirty="0" smtClean="0"/>
              <a:t>–</a:t>
            </a:r>
            <a:r>
              <a:rPr lang="en-GB" altLang="lt-LT" baseline="-25000" dirty="0" smtClean="0"/>
              <a:t>4</a:t>
            </a:r>
            <a:r>
              <a:rPr lang="en-GB" altLang="lt-LT" dirty="0" smtClean="0"/>
              <a:t>Si</a:t>
            </a:r>
            <a:r>
              <a:rPr lang="en-GB" altLang="lt-LT" baseline="-25000" dirty="0" smtClean="0"/>
              <a:t>0</a:t>
            </a:r>
            <a:r>
              <a:rPr lang="lt-LT" altLang="lt-LT" baseline="-25000" dirty="0" smtClean="0"/>
              <a:t>–</a:t>
            </a:r>
            <a:r>
              <a:rPr lang="en-GB" altLang="lt-LT" baseline="-25000" dirty="0" smtClean="0"/>
              <a:t>2</a:t>
            </a:r>
            <a:r>
              <a:rPr lang="en-GB" altLang="lt-LT" dirty="0" smtClean="0"/>
              <a:t>F</a:t>
            </a:r>
            <a:r>
              <a:rPr lang="en-GB" altLang="lt-LT" baseline="-25000" dirty="0" smtClean="0"/>
              <a:t>0</a:t>
            </a:r>
            <a:r>
              <a:rPr lang="lt-LT" altLang="lt-LT" baseline="-25000" dirty="0" smtClean="0"/>
              <a:t>–</a:t>
            </a:r>
            <a:r>
              <a:rPr lang="en-GB" altLang="lt-LT" baseline="-25000" dirty="0" smtClean="0"/>
              <a:t>1</a:t>
            </a:r>
            <a:endParaRPr lang="lt-LT" altLang="lt-LT" baseline="-25000" dirty="0"/>
          </a:p>
          <a:p>
            <a:pPr marL="0" indent="0">
              <a:buNone/>
            </a:pPr>
            <a:endParaRPr lang="lt-LT" altLang="lt-LT" dirty="0" smtClean="0"/>
          </a:p>
          <a:p>
            <a:pPr marL="0" indent="0">
              <a:buNone/>
            </a:pPr>
            <a:r>
              <a:rPr lang="lt-LT" altLang="lt-LT" dirty="0" smtClean="0"/>
              <a:t>Tai reiškia, kad lietuvių kalbos žodžiai gali turėti 0–3 priešdėlius, 1–7 šaknis, 0–4 darybines priesagas, 0–2 kaitybines priesagas, 0–1 galūnę.</a:t>
            </a:r>
          </a:p>
        </p:txBody>
      </p:sp>
      <p:sp>
        <p:nvSpPr>
          <p:cNvPr id="3" name="Slide Number Placeholder 2"/>
          <p:cNvSpPr>
            <a:spLocks noGrp="1"/>
          </p:cNvSpPr>
          <p:nvPr>
            <p:ph type="sldNum" sz="quarter" idx="11"/>
          </p:nvPr>
        </p:nvSpPr>
        <p:spPr/>
        <p:txBody>
          <a:bodyPr/>
          <a:lstStyle/>
          <a:p>
            <a:pPr>
              <a:defRPr/>
            </a:pPr>
            <a:fld id="{8D79059F-9D6D-42E2-8120-C00995885575}" type="slidenum">
              <a:rPr lang="lt-LT" smtClean="0"/>
              <a:pPr>
                <a:defRPr/>
              </a:pPr>
              <a:t>27</a:t>
            </a:fld>
            <a:endParaRPr lang="lt-LT"/>
          </a:p>
        </p:txBody>
      </p:sp>
    </p:spTree>
    <p:extLst>
      <p:ext uri="{BB962C8B-B14F-4D97-AF65-F5344CB8AC3E}">
        <p14:creationId xmlns:p14="http://schemas.microsoft.com/office/powerpoint/2010/main" val="353181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4D78BE5B-1AC4-4247-9449-A3E7D7B69FA4}" type="slidenum">
              <a:rPr lang="lt-LT" smtClean="0"/>
              <a:pPr>
                <a:defRPr/>
              </a:pPr>
              <a:t>28</a:t>
            </a:fld>
            <a:endParaRPr lang="lt-LT"/>
          </a:p>
        </p:txBody>
      </p:sp>
      <p:graphicFrame>
        <p:nvGraphicFramePr>
          <p:cNvPr id="8" name="Content Placeholder 7"/>
          <p:cNvGraphicFramePr>
            <a:graphicFrameLocks noGrp="1"/>
          </p:cNvGraphicFramePr>
          <p:nvPr>
            <p:ph/>
            <p:extLst/>
          </p:nvPr>
        </p:nvGraphicFramePr>
        <p:xfrm>
          <a:off x="1490471" y="1005841"/>
          <a:ext cx="9427464" cy="4734430"/>
        </p:xfrm>
        <a:graphic>
          <a:graphicData uri="http://schemas.openxmlformats.org/drawingml/2006/table">
            <a:tbl>
              <a:tblPr firstRow="1" firstCol="1" bandRow="1">
                <a:tableStyleId>{5C22544A-7EE6-4342-B048-85BDC9FD1C3A}</a:tableStyleId>
              </a:tblPr>
              <a:tblGrid>
                <a:gridCol w="1570637"/>
                <a:gridCol w="1570637"/>
                <a:gridCol w="1570637"/>
                <a:gridCol w="1571851"/>
                <a:gridCol w="1571851"/>
                <a:gridCol w="1571851"/>
              </a:tblGrid>
              <a:tr h="668232">
                <a:tc>
                  <a:txBody>
                    <a:bodyPr/>
                    <a:lstStyle/>
                    <a:p>
                      <a:pPr algn="just">
                        <a:lnSpc>
                          <a:spcPct val="150000"/>
                        </a:lnSpc>
                        <a:spcAft>
                          <a:spcPts val="0"/>
                        </a:spcAft>
                      </a:pPr>
                      <a:r>
                        <a:rPr lang="en-GB" sz="3200" dirty="0">
                          <a:solidFill>
                            <a:srgbClr val="4D4D4D"/>
                          </a:solidFill>
                          <a:effectLst/>
                        </a:rPr>
                        <a:t> </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P</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R</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err="1">
                          <a:solidFill>
                            <a:srgbClr val="4D4D4D"/>
                          </a:solidFill>
                          <a:effectLst/>
                        </a:rPr>
                        <a:t>S</a:t>
                      </a:r>
                      <a:r>
                        <a:rPr lang="en-GB" sz="3200" baseline="-25000" dirty="0" err="1">
                          <a:solidFill>
                            <a:srgbClr val="4D4D4D"/>
                          </a:solidFill>
                          <a:effectLst/>
                        </a:rPr>
                        <a:t>d</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S</a:t>
                      </a:r>
                      <a:r>
                        <a:rPr lang="en-GB" sz="3200" baseline="-25000" dirty="0">
                          <a:solidFill>
                            <a:srgbClr val="4D4D4D"/>
                          </a:solidFill>
                          <a:effectLst/>
                        </a:rPr>
                        <a:t>i</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F</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r>
              <a:tr h="668232">
                <a:tc>
                  <a:txBody>
                    <a:bodyPr/>
                    <a:lstStyle/>
                    <a:p>
                      <a:pPr algn="just">
                        <a:lnSpc>
                          <a:spcPct val="150000"/>
                        </a:lnSpc>
                        <a:spcAft>
                          <a:spcPts val="0"/>
                        </a:spcAft>
                      </a:pPr>
                      <a:r>
                        <a:rPr lang="lt-LT" sz="3200" dirty="0" smtClean="0">
                          <a:solidFill>
                            <a:srgbClr val="4D4D4D"/>
                          </a:solidFill>
                          <a:effectLst/>
                        </a:rPr>
                        <a:t>Dkt.</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P</a:t>
                      </a:r>
                      <a:r>
                        <a:rPr lang="en-GB" sz="3200" baseline="-25000">
                          <a:solidFill>
                            <a:srgbClr val="4D4D4D"/>
                          </a:solidFill>
                          <a:effectLst/>
                        </a:rPr>
                        <a:t>0-3</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R</a:t>
                      </a:r>
                      <a:r>
                        <a:rPr lang="en-GB" sz="3200" baseline="-25000">
                          <a:solidFill>
                            <a:srgbClr val="4D4D4D"/>
                          </a:solidFill>
                          <a:effectLst/>
                        </a:rPr>
                        <a:t>1-7</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Sd</a:t>
                      </a:r>
                      <a:r>
                        <a:rPr lang="en-GB" sz="3200" baseline="-25000" dirty="0">
                          <a:solidFill>
                            <a:srgbClr val="4D4D4D"/>
                          </a:solidFill>
                          <a:effectLst/>
                        </a:rPr>
                        <a:t>0-4</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Si</a:t>
                      </a:r>
                      <a:r>
                        <a:rPr lang="en-GB" sz="3200" baseline="-25000" dirty="0">
                          <a:solidFill>
                            <a:srgbClr val="4D4D4D"/>
                          </a:solidFill>
                          <a:effectLst/>
                        </a:rPr>
                        <a:t>0-2</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F</a:t>
                      </a:r>
                      <a:r>
                        <a:rPr lang="en-GB" sz="3200" baseline="-25000">
                          <a:solidFill>
                            <a:srgbClr val="4D4D4D"/>
                          </a:solidFill>
                          <a:effectLst/>
                        </a:rPr>
                        <a:t>0-1</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r>
              <a:tr h="807890">
                <a:tc>
                  <a:txBody>
                    <a:bodyPr/>
                    <a:lstStyle/>
                    <a:p>
                      <a:pPr algn="just">
                        <a:lnSpc>
                          <a:spcPct val="150000"/>
                        </a:lnSpc>
                        <a:spcAft>
                          <a:spcPts val="0"/>
                        </a:spcAft>
                      </a:pPr>
                      <a:r>
                        <a:rPr lang="lt-LT" sz="3200" dirty="0" smtClean="0">
                          <a:solidFill>
                            <a:srgbClr val="4D4D4D"/>
                          </a:solidFill>
                          <a:effectLst/>
                          <a:latin typeface="+mn-lt"/>
                          <a:ea typeface="+mn-ea"/>
                        </a:rPr>
                        <a:t>Bdv.</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P</a:t>
                      </a:r>
                      <a:r>
                        <a:rPr lang="en-GB" sz="3200" baseline="-25000">
                          <a:solidFill>
                            <a:srgbClr val="4D4D4D"/>
                          </a:solidFill>
                          <a:effectLst/>
                        </a:rPr>
                        <a:t>0-2</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R</a:t>
                      </a:r>
                      <a:r>
                        <a:rPr lang="en-GB" sz="3200" baseline="-25000" dirty="0">
                          <a:solidFill>
                            <a:srgbClr val="4D4D4D"/>
                          </a:solidFill>
                          <a:effectLst/>
                        </a:rPr>
                        <a:t>1-3</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Sd</a:t>
                      </a:r>
                      <a:r>
                        <a:rPr lang="en-GB" sz="3200" baseline="-25000">
                          <a:solidFill>
                            <a:srgbClr val="4D4D4D"/>
                          </a:solidFill>
                          <a:effectLst/>
                        </a:rPr>
                        <a:t>0-4</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Si</a:t>
                      </a:r>
                      <a:r>
                        <a:rPr lang="en-GB" sz="3200" baseline="-25000">
                          <a:solidFill>
                            <a:srgbClr val="4D4D4D"/>
                          </a:solidFill>
                          <a:effectLst/>
                        </a:rPr>
                        <a:t>0-2</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F</a:t>
                      </a:r>
                      <a:r>
                        <a:rPr lang="en-GB" sz="3200" baseline="-25000" dirty="0">
                          <a:solidFill>
                            <a:srgbClr val="4D4D4D"/>
                          </a:solidFill>
                          <a:effectLst/>
                        </a:rPr>
                        <a:t>0-1</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r>
              <a:tr h="907227">
                <a:tc>
                  <a:txBody>
                    <a:bodyPr/>
                    <a:lstStyle/>
                    <a:p>
                      <a:pPr algn="just">
                        <a:lnSpc>
                          <a:spcPct val="150000"/>
                        </a:lnSpc>
                        <a:spcAft>
                          <a:spcPts val="0"/>
                        </a:spcAft>
                      </a:pPr>
                      <a:r>
                        <a:rPr lang="lt-LT" sz="3200" dirty="0" err="1" smtClean="0">
                          <a:solidFill>
                            <a:srgbClr val="4D4D4D"/>
                          </a:solidFill>
                          <a:effectLst/>
                          <a:latin typeface="+mn-lt"/>
                          <a:ea typeface="+mn-ea"/>
                        </a:rPr>
                        <a:t>Įv</a:t>
                      </a:r>
                      <a:r>
                        <a:rPr lang="lt-LT" sz="3200" dirty="0" smtClean="0">
                          <a:solidFill>
                            <a:srgbClr val="4D4D4D"/>
                          </a:solidFill>
                          <a:effectLst/>
                          <a:latin typeface="+mn-lt"/>
                          <a:ea typeface="+mn-ea"/>
                        </a:rPr>
                        <a:t>.</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P</a:t>
                      </a:r>
                      <a:r>
                        <a:rPr lang="en-GB" sz="3200" baseline="-25000" dirty="0">
                          <a:solidFill>
                            <a:srgbClr val="4D4D4D"/>
                          </a:solidFill>
                          <a:effectLst/>
                        </a:rPr>
                        <a:t>0-1</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R</a:t>
                      </a:r>
                      <a:r>
                        <a:rPr lang="en-GB" sz="3200" baseline="-25000" dirty="0">
                          <a:solidFill>
                            <a:srgbClr val="4D4D4D"/>
                          </a:solidFill>
                          <a:effectLst/>
                        </a:rPr>
                        <a:t>1-2</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Sd</a:t>
                      </a:r>
                      <a:r>
                        <a:rPr lang="en-GB" sz="3200" baseline="-25000" dirty="0">
                          <a:solidFill>
                            <a:srgbClr val="4D4D4D"/>
                          </a:solidFill>
                          <a:effectLst/>
                        </a:rPr>
                        <a:t>0-1</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Si</a:t>
                      </a:r>
                      <a:r>
                        <a:rPr lang="en-GB" sz="3200" baseline="-25000">
                          <a:solidFill>
                            <a:srgbClr val="4D4D4D"/>
                          </a:solidFill>
                          <a:effectLst/>
                        </a:rPr>
                        <a:t>0</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F</a:t>
                      </a:r>
                      <a:r>
                        <a:rPr lang="en-GB" sz="3200" baseline="-25000" dirty="0">
                          <a:solidFill>
                            <a:srgbClr val="4D4D4D"/>
                          </a:solidFill>
                          <a:effectLst/>
                        </a:rPr>
                        <a:t>0-1</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r>
              <a:tr h="824753">
                <a:tc>
                  <a:txBody>
                    <a:bodyPr/>
                    <a:lstStyle/>
                    <a:p>
                      <a:pPr algn="just">
                        <a:lnSpc>
                          <a:spcPct val="150000"/>
                        </a:lnSpc>
                        <a:spcAft>
                          <a:spcPts val="0"/>
                        </a:spcAft>
                      </a:pPr>
                      <a:r>
                        <a:rPr lang="lt-LT" sz="3200" dirty="0" smtClean="0">
                          <a:solidFill>
                            <a:srgbClr val="4D4D4D"/>
                          </a:solidFill>
                          <a:effectLst/>
                          <a:latin typeface="+mn-lt"/>
                          <a:ea typeface="+mn-ea"/>
                        </a:rPr>
                        <a:t>Sktv.</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P</a:t>
                      </a:r>
                      <a:r>
                        <a:rPr lang="en-GB" sz="3200" baseline="-25000">
                          <a:solidFill>
                            <a:srgbClr val="4D4D4D"/>
                          </a:solidFill>
                          <a:effectLst/>
                        </a:rPr>
                        <a:t>0</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R</a:t>
                      </a:r>
                      <a:r>
                        <a:rPr lang="en-GB" sz="3200" baseline="-25000" dirty="0">
                          <a:solidFill>
                            <a:srgbClr val="4D4D4D"/>
                          </a:solidFill>
                          <a:effectLst/>
                        </a:rPr>
                        <a:t>1-2</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Sd</a:t>
                      </a:r>
                      <a:r>
                        <a:rPr lang="en-GB" sz="3200" baseline="-25000">
                          <a:solidFill>
                            <a:srgbClr val="4D4D4D"/>
                          </a:solidFill>
                          <a:effectLst/>
                        </a:rPr>
                        <a:t>0-2</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Si</a:t>
                      </a:r>
                      <a:r>
                        <a:rPr lang="en-GB" sz="3200" baseline="-25000">
                          <a:solidFill>
                            <a:srgbClr val="4D4D4D"/>
                          </a:solidFill>
                          <a:effectLst/>
                        </a:rPr>
                        <a:t>0</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F</a:t>
                      </a:r>
                      <a:r>
                        <a:rPr lang="en-GB" sz="3200" baseline="-25000" dirty="0">
                          <a:solidFill>
                            <a:srgbClr val="4D4D4D"/>
                          </a:solidFill>
                          <a:effectLst/>
                        </a:rPr>
                        <a:t>0-1</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r>
              <a:tr h="668232">
                <a:tc>
                  <a:txBody>
                    <a:bodyPr/>
                    <a:lstStyle/>
                    <a:p>
                      <a:pPr algn="just">
                        <a:lnSpc>
                          <a:spcPct val="150000"/>
                        </a:lnSpc>
                        <a:spcAft>
                          <a:spcPts val="0"/>
                        </a:spcAft>
                      </a:pPr>
                      <a:r>
                        <a:rPr lang="en-GB" sz="3200" dirty="0" smtClean="0">
                          <a:solidFill>
                            <a:srgbClr val="4D4D4D"/>
                          </a:solidFill>
                          <a:effectLst/>
                        </a:rPr>
                        <a:t>V</a:t>
                      </a:r>
                      <a:r>
                        <a:rPr lang="lt-LT" sz="3200" dirty="0" err="1" smtClean="0">
                          <a:solidFill>
                            <a:srgbClr val="4D4D4D"/>
                          </a:solidFill>
                          <a:effectLst/>
                        </a:rPr>
                        <a:t>ksm</a:t>
                      </a:r>
                      <a:r>
                        <a:rPr lang="lt-LT" sz="3200" dirty="0" smtClean="0">
                          <a:solidFill>
                            <a:srgbClr val="4D4D4D"/>
                          </a:solidFill>
                          <a:effectLst/>
                        </a:rPr>
                        <a:t>.</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P</a:t>
                      </a:r>
                      <a:r>
                        <a:rPr lang="en-GB" sz="3200" baseline="-25000">
                          <a:solidFill>
                            <a:srgbClr val="4D4D4D"/>
                          </a:solidFill>
                          <a:effectLst/>
                        </a:rPr>
                        <a:t>0-3</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R</a:t>
                      </a:r>
                      <a:r>
                        <a:rPr lang="en-GB" sz="3200" baseline="-25000">
                          <a:solidFill>
                            <a:srgbClr val="4D4D4D"/>
                          </a:solidFill>
                          <a:effectLst/>
                        </a:rPr>
                        <a:t>1-2</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Sd</a:t>
                      </a:r>
                      <a:r>
                        <a:rPr lang="en-GB" sz="3200" baseline="-25000">
                          <a:solidFill>
                            <a:srgbClr val="4D4D4D"/>
                          </a:solidFill>
                          <a:effectLst/>
                        </a:rPr>
                        <a:t>0-4</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a:solidFill>
                            <a:srgbClr val="4D4D4D"/>
                          </a:solidFill>
                          <a:effectLst/>
                        </a:rPr>
                        <a:t>Si</a:t>
                      </a:r>
                      <a:r>
                        <a:rPr lang="en-GB" sz="3200" baseline="-25000">
                          <a:solidFill>
                            <a:srgbClr val="4D4D4D"/>
                          </a:solidFill>
                          <a:effectLst/>
                        </a:rPr>
                        <a:t>0-2</a:t>
                      </a:r>
                      <a:endParaRPr lang="lt-LT" sz="320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c>
                  <a:txBody>
                    <a:bodyPr/>
                    <a:lstStyle/>
                    <a:p>
                      <a:pPr algn="just">
                        <a:lnSpc>
                          <a:spcPct val="150000"/>
                        </a:lnSpc>
                        <a:spcAft>
                          <a:spcPts val="0"/>
                        </a:spcAft>
                      </a:pPr>
                      <a:r>
                        <a:rPr lang="en-GB" sz="3200" dirty="0">
                          <a:solidFill>
                            <a:srgbClr val="4D4D4D"/>
                          </a:solidFill>
                          <a:effectLst/>
                        </a:rPr>
                        <a:t>F</a:t>
                      </a:r>
                      <a:r>
                        <a:rPr lang="en-GB" sz="3200" baseline="-25000" dirty="0">
                          <a:solidFill>
                            <a:srgbClr val="4D4D4D"/>
                          </a:solidFill>
                          <a:effectLst/>
                        </a:rPr>
                        <a:t>0-1</a:t>
                      </a:r>
                      <a:endParaRPr lang="lt-LT" sz="3200" dirty="0">
                        <a:solidFill>
                          <a:srgbClr val="4D4D4D"/>
                        </a:solidFill>
                        <a:effectLst/>
                        <a:latin typeface="Times New Roman" panose="02020603050405020304" pitchFamily="18" charset="0"/>
                        <a:ea typeface="Times New Roman" panose="02020603050405020304" pitchFamily="18" charset="0"/>
                      </a:endParaRPr>
                    </a:p>
                  </a:txBody>
                  <a:tcPr marL="68584" marR="68584" marT="0" marB="0"/>
                </a:tc>
              </a:tr>
            </a:tbl>
          </a:graphicData>
        </a:graphic>
      </p:graphicFrame>
    </p:spTree>
    <p:extLst>
      <p:ext uri="{BB962C8B-B14F-4D97-AF65-F5344CB8AC3E}">
        <p14:creationId xmlns:p14="http://schemas.microsoft.com/office/powerpoint/2010/main" val="3860013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lt-LT" dirty="0" smtClean="0"/>
              <a:t>Sudėtingiausios morfeminės struktūros žodžiai</a:t>
            </a:r>
            <a:endParaRPr lang="lt-LT" dirty="0"/>
          </a:p>
        </p:txBody>
      </p:sp>
      <p:sp>
        <p:nvSpPr>
          <p:cNvPr id="4" name="Content Placeholder 3"/>
          <p:cNvSpPr>
            <a:spLocks noGrp="1"/>
          </p:cNvSpPr>
          <p:nvPr>
            <p:ph idx="1"/>
          </p:nvPr>
        </p:nvSpPr>
        <p:spPr/>
        <p:txBody>
          <a:bodyPr>
            <a:normAutofit lnSpcReduction="10000"/>
          </a:bodyPr>
          <a:lstStyle/>
          <a:p>
            <a:r>
              <a:rPr lang="en-GB" i="1" dirty="0" smtClean="0"/>
              <a:t>ne-</a:t>
            </a:r>
            <a:r>
              <a:rPr lang="en-GB" i="1" dirty="0" err="1" smtClean="0"/>
              <a:t>su</a:t>
            </a:r>
            <a:r>
              <a:rPr lang="en-GB" i="1" dirty="0" smtClean="0"/>
              <a:t>-</a:t>
            </a:r>
            <a:r>
              <a:rPr lang="en-GB" b="1" i="1" dirty="0" smtClean="0"/>
              <a:t>der</a:t>
            </a:r>
            <a:r>
              <a:rPr lang="en-GB" i="1" dirty="0" smtClean="0"/>
              <a:t>-in-am-um-as</a:t>
            </a:r>
            <a:r>
              <a:rPr lang="lt-LT" i="1" dirty="0" smtClean="0"/>
              <a:t> </a:t>
            </a:r>
            <a:r>
              <a:rPr lang="en-GB" dirty="0" err="1" smtClean="0"/>
              <a:t>PPRS</a:t>
            </a:r>
            <a:r>
              <a:rPr lang="en-GB" baseline="-25000" dirty="0" err="1" smtClean="0"/>
              <a:t>d</a:t>
            </a:r>
            <a:r>
              <a:rPr lang="en-GB" dirty="0" err="1" smtClean="0"/>
              <a:t>S</a:t>
            </a:r>
            <a:r>
              <a:rPr lang="en-GB" baseline="-25000" dirty="0" err="1" smtClean="0"/>
              <a:t>i</a:t>
            </a:r>
            <a:r>
              <a:rPr lang="en-GB" dirty="0" err="1" smtClean="0"/>
              <a:t>S</a:t>
            </a:r>
            <a:r>
              <a:rPr lang="en-GB" baseline="-25000" dirty="0" err="1" smtClean="0"/>
              <a:t>d</a:t>
            </a:r>
            <a:r>
              <a:rPr lang="en-GB" dirty="0" err="1" smtClean="0"/>
              <a:t>F</a:t>
            </a:r>
            <a:endParaRPr lang="lt-LT" dirty="0" smtClean="0"/>
          </a:p>
          <a:p>
            <a:r>
              <a:rPr lang="en-GB" i="1" dirty="0"/>
              <a:t>pa-</a:t>
            </a:r>
            <a:r>
              <a:rPr lang="en-GB" b="1" i="1" dirty="0" err="1"/>
              <a:t>vyzd</a:t>
            </a:r>
            <a:r>
              <a:rPr lang="en-GB" i="1" dirty="0"/>
              <a:t>-</a:t>
            </a:r>
            <a:r>
              <a:rPr lang="en-GB" i="1" dirty="0" err="1"/>
              <a:t>ing-iaus-iu</a:t>
            </a:r>
            <a:r>
              <a:rPr lang="en-GB" dirty="0"/>
              <a:t> </a:t>
            </a:r>
            <a:r>
              <a:rPr lang="en-GB" dirty="0" err="1" smtClean="0"/>
              <a:t>PRS</a:t>
            </a:r>
            <a:r>
              <a:rPr lang="en-GB" baseline="-25000" dirty="0" err="1" smtClean="0"/>
              <a:t>d</a:t>
            </a:r>
            <a:r>
              <a:rPr lang="en-GB" dirty="0" err="1" smtClean="0"/>
              <a:t>S</a:t>
            </a:r>
            <a:r>
              <a:rPr lang="en-GB" baseline="-25000" dirty="0" err="1" smtClean="0"/>
              <a:t>i</a:t>
            </a:r>
            <a:r>
              <a:rPr lang="en-GB" dirty="0" err="1" smtClean="0"/>
              <a:t>F</a:t>
            </a:r>
            <a:endParaRPr lang="lt-LT" dirty="0" smtClean="0"/>
          </a:p>
          <a:p>
            <a:r>
              <a:rPr lang="en-GB" i="1" dirty="0"/>
              <a:t>ne-į-</a:t>
            </a:r>
            <a:r>
              <a:rPr lang="en-GB" i="1" dirty="0" err="1"/>
              <a:t>si</a:t>
            </a:r>
            <a:r>
              <a:rPr lang="en-GB" i="1" dirty="0"/>
              <a:t>-</a:t>
            </a:r>
            <a:r>
              <a:rPr lang="en-GB" i="1" dirty="0" err="1"/>
              <a:t>są</a:t>
            </a:r>
            <a:r>
              <a:rPr lang="en-GB" i="1" dirty="0"/>
              <a:t>-</a:t>
            </a:r>
            <a:r>
              <a:rPr lang="en-GB" b="1" i="1" dirty="0"/>
              <a:t>mon</a:t>
            </a:r>
            <a:r>
              <a:rPr lang="en-GB" i="1" dirty="0"/>
              <a:t>-in-t-as</a:t>
            </a:r>
            <a:r>
              <a:rPr lang="en-GB" dirty="0"/>
              <a:t> </a:t>
            </a:r>
            <a:r>
              <a:rPr lang="en-GB" dirty="0" err="1" smtClean="0"/>
              <a:t>PPdPRS</a:t>
            </a:r>
            <a:r>
              <a:rPr lang="en-GB" baseline="-25000" dirty="0" err="1" smtClean="0"/>
              <a:t>d</a:t>
            </a:r>
            <a:r>
              <a:rPr lang="en-GB" dirty="0" err="1" smtClean="0"/>
              <a:t>S</a:t>
            </a:r>
            <a:r>
              <a:rPr lang="en-GB" baseline="-25000" dirty="0" err="1" smtClean="0"/>
              <a:t>i</a:t>
            </a:r>
            <a:r>
              <a:rPr lang="en-GB" dirty="0" err="1" smtClean="0"/>
              <a:t>F</a:t>
            </a:r>
            <a:endParaRPr lang="lt-LT" dirty="0" smtClean="0"/>
          </a:p>
          <a:p>
            <a:r>
              <a:rPr lang="en-GB" i="1" dirty="0"/>
              <a:t>ne-</a:t>
            </a:r>
            <a:r>
              <a:rPr lang="en-GB" i="1" dirty="0" err="1"/>
              <a:t>pri</a:t>
            </a:r>
            <a:r>
              <a:rPr lang="en-GB" i="1" dirty="0"/>
              <a:t>-pa-</a:t>
            </a:r>
            <a:r>
              <a:rPr lang="en-GB" b="1" i="1" dirty="0" err="1"/>
              <a:t>žin</a:t>
            </a:r>
            <a:r>
              <a:rPr lang="en-GB" i="1" dirty="0"/>
              <a:t>-</a:t>
            </a:r>
            <a:r>
              <a:rPr lang="en-GB" i="1" dirty="0" err="1"/>
              <a:t>im</a:t>
            </a:r>
            <a:r>
              <a:rPr lang="en-GB" i="1" dirty="0"/>
              <a:t>-as</a:t>
            </a:r>
            <a:r>
              <a:rPr lang="en-GB" dirty="0"/>
              <a:t> </a:t>
            </a:r>
            <a:r>
              <a:rPr lang="en-GB" dirty="0" err="1" smtClean="0"/>
              <a:t>PPPRS</a:t>
            </a:r>
            <a:r>
              <a:rPr lang="en-GB" baseline="-25000" dirty="0" err="1" smtClean="0"/>
              <a:t>d</a:t>
            </a:r>
            <a:r>
              <a:rPr lang="en-GB" dirty="0" err="1" smtClean="0"/>
              <a:t>F</a:t>
            </a:r>
            <a:endParaRPr lang="lt-LT" dirty="0" smtClean="0"/>
          </a:p>
          <a:p>
            <a:r>
              <a:rPr lang="en-GB" b="1" i="1" dirty="0" err="1" smtClean="0"/>
              <a:t>centr</a:t>
            </a:r>
            <a:r>
              <a:rPr lang="en-GB" i="1" dirty="0" smtClean="0"/>
              <a:t>-al-</a:t>
            </a:r>
            <a:r>
              <a:rPr lang="en-GB" i="1" dirty="0" err="1" smtClean="0"/>
              <a:t>iz</a:t>
            </a:r>
            <a:r>
              <a:rPr lang="en-GB" i="1" dirty="0" smtClean="0"/>
              <a:t>-</a:t>
            </a:r>
            <a:r>
              <a:rPr lang="en-GB" i="1" dirty="0" err="1" smtClean="0"/>
              <a:t>av</a:t>
            </a:r>
            <a:r>
              <a:rPr lang="en-GB" i="1" dirty="0" smtClean="0"/>
              <a:t>-</a:t>
            </a:r>
            <a:r>
              <a:rPr lang="en-GB" i="1" dirty="0" err="1" smtClean="0"/>
              <a:t>im</a:t>
            </a:r>
            <a:r>
              <a:rPr lang="en-GB" i="1" dirty="0" smtClean="0"/>
              <a:t>-as</a:t>
            </a:r>
            <a:r>
              <a:rPr lang="en-GB" dirty="0" smtClean="0"/>
              <a:t> </a:t>
            </a:r>
            <a:r>
              <a:rPr lang="en-GB" dirty="0" err="1" smtClean="0"/>
              <a:t>RS</a:t>
            </a:r>
            <a:r>
              <a:rPr lang="en-GB" baseline="-25000" dirty="0" err="1" smtClean="0"/>
              <a:t>d</a:t>
            </a:r>
            <a:r>
              <a:rPr lang="en-GB" dirty="0" err="1" smtClean="0"/>
              <a:t>S</a:t>
            </a:r>
            <a:r>
              <a:rPr lang="en-GB" baseline="-25000" dirty="0" err="1" smtClean="0"/>
              <a:t>d</a:t>
            </a:r>
            <a:r>
              <a:rPr lang="en-GB" dirty="0" err="1" smtClean="0"/>
              <a:t>S</a:t>
            </a:r>
            <a:r>
              <a:rPr lang="en-GB" baseline="-25000" dirty="0" err="1" smtClean="0"/>
              <a:t>d</a:t>
            </a:r>
            <a:r>
              <a:rPr lang="en-GB" dirty="0" err="1" smtClean="0"/>
              <a:t>S</a:t>
            </a:r>
            <a:r>
              <a:rPr lang="en-GB" baseline="-25000" dirty="0" err="1" smtClean="0"/>
              <a:t>d</a:t>
            </a:r>
            <a:r>
              <a:rPr lang="en-GB" dirty="0" err="1" smtClean="0"/>
              <a:t>F</a:t>
            </a:r>
            <a:endParaRPr lang="lt-LT" dirty="0"/>
          </a:p>
          <a:p>
            <a:r>
              <a:rPr lang="en-GB" b="1" i="1" dirty="0"/>
              <a:t>fibro-</a:t>
            </a:r>
            <a:r>
              <a:rPr lang="en-GB" b="1" i="1" dirty="0" err="1"/>
              <a:t>ezo</a:t>
            </a:r>
            <a:r>
              <a:rPr lang="en-GB" b="1" i="1" dirty="0"/>
              <a:t>-</a:t>
            </a:r>
            <a:r>
              <a:rPr lang="en-GB" b="1" i="1" dirty="0" err="1"/>
              <a:t>fago</a:t>
            </a:r>
            <a:r>
              <a:rPr lang="en-GB" b="1" i="1" dirty="0"/>
              <a:t>-gastro-duo-</a:t>
            </a:r>
            <a:r>
              <a:rPr lang="en-GB" b="1" i="1" dirty="0" err="1"/>
              <a:t>deno</a:t>
            </a:r>
            <a:r>
              <a:rPr lang="en-GB" b="1" i="1" dirty="0"/>
              <a:t>-</a:t>
            </a:r>
            <a:r>
              <a:rPr lang="en-GB" b="1" i="1" dirty="0" err="1"/>
              <a:t>skop</a:t>
            </a:r>
            <a:r>
              <a:rPr lang="en-GB" i="1" dirty="0"/>
              <a:t>-</a:t>
            </a:r>
            <a:r>
              <a:rPr lang="en-GB" i="1" dirty="0" err="1"/>
              <a:t>ij</a:t>
            </a:r>
            <a:r>
              <a:rPr lang="en-GB" i="1" dirty="0"/>
              <a:t>-a</a:t>
            </a:r>
            <a:r>
              <a:rPr lang="en-GB" dirty="0"/>
              <a:t> </a:t>
            </a:r>
            <a:r>
              <a:rPr lang="en-GB" dirty="0" err="1" smtClean="0"/>
              <a:t>RRRRRRRS</a:t>
            </a:r>
            <a:r>
              <a:rPr lang="en-GB" baseline="-25000" dirty="0" err="1" smtClean="0"/>
              <a:t>d</a:t>
            </a:r>
            <a:r>
              <a:rPr lang="en-GB" dirty="0" err="1" smtClean="0"/>
              <a:t>F</a:t>
            </a:r>
            <a:endParaRPr lang="lt-LT" dirty="0" smtClean="0"/>
          </a:p>
          <a:p>
            <a:endParaRPr lang="lt-LT" dirty="0"/>
          </a:p>
          <a:p>
            <a:r>
              <a:rPr lang="lt-LT" altLang="lt-LT" dirty="0"/>
              <a:t>Ilgiausias anglų kalbos žodis žodynuose </a:t>
            </a:r>
            <a:r>
              <a:rPr lang="lt-LT" altLang="lt-LT" i="1" dirty="0" err="1" smtClean="0"/>
              <a:t>p</a:t>
            </a:r>
            <a:r>
              <a:rPr lang="lt-LT" i="1" dirty="0" err="1" smtClean="0"/>
              <a:t>neumonoultramicroscopicsilicovolcanoconiosis</a:t>
            </a:r>
            <a:endParaRPr lang="lt-LT" altLang="lt-LT" dirty="0"/>
          </a:p>
        </p:txBody>
      </p:sp>
    </p:spTree>
    <p:extLst>
      <p:ext uri="{BB962C8B-B14F-4D97-AF65-F5344CB8AC3E}">
        <p14:creationId xmlns:p14="http://schemas.microsoft.com/office/powerpoint/2010/main" val="4113704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83ED0D4E-0AE0-47B8-95D3-BE0A7DDFB290}" type="slidenum">
              <a:rPr lang="lt-LT"/>
              <a:pPr>
                <a:defRPr/>
              </a:pPr>
              <a:t>3</a:t>
            </a:fld>
            <a:endParaRPr lang="lt-LT"/>
          </a:p>
        </p:txBody>
      </p:sp>
      <p:sp>
        <p:nvSpPr>
          <p:cNvPr id="11267" name="Rectangle 2"/>
          <p:cNvSpPr>
            <a:spLocks noGrp="1" noChangeArrowheads="1"/>
          </p:cNvSpPr>
          <p:nvPr>
            <p:ph type="title"/>
          </p:nvPr>
        </p:nvSpPr>
        <p:spPr>
          <a:xfrm>
            <a:off x="996696" y="621792"/>
            <a:ext cx="8965502" cy="855790"/>
          </a:xfrm>
        </p:spPr>
        <p:txBody>
          <a:bodyPr>
            <a:normAutofit/>
          </a:bodyPr>
          <a:lstStyle/>
          <a:p>
            <a:pPr eaLnBrk="1" hangingPunct="1"/>
            <a:r>
              <a:rPr lang="lt-LT" altLang="lt-LT" dirty="0" smtClean="0"/>
              <a:t>Žodžių struktūra (2)</a:t>
            </a:r>
            <a:endParaRPr lang="en-US" altLang="lt-LT" dirty="0" smtClean="0"/>
          </a:p>
        </p:txBody>
      </p:sp>
      <p:sp>
        <p:nvSpPr>
          <p:cNvPr id="13316" name="Rectangle 3"/>
          <p:cNvSpPr>
            <a:spLocks noGrp="1" noChangeArrowheads="1"/>
          </p:cNvSpPr>
          <p:nvPr>
            <p:ph type="body" idx="1"/>
          </p:nvPr>
        </p:nvSpPr>
        <p:spPr/>
        <p:txBody>
          <a:bodyPr/>
          <a:lstStyle/>
          <a:p>
            <a:pPr eaLnBrk="1" hangingPunct="1">
              <a:defRPr/>
            </a:pPr>
            <a:r>
              <a:rPr lang="lt-LT" altLang="lt-LT" dirty="0" smtClean="0"/>
              <a:t>Kai kurie tarnybiniai žodžiai interpretuotini dvejopai: kartais kaip žodis, o kartais kaip morfema, pvz.:</a:t>
            </a:r>
          </a:p>
          <a:p>
            <a:pPr marL="0" indent="0">
              <a:buNone/>
              <a:defRPr/>
            </a:pPr>
            <a:r>
              <a:rPr lang="lt-LT" altLang="lt-LT" i="1" dirty="0" smtClean="0"/>
              <a:t>te saulė šviečia!</a:t>
            </a:r>
            <a:r>
              <a:rPr lang="lt-LT" altLang="lt-LT" dirty="0" smtClean="0"/>
              <a:t> (</a:t>
            </a:r>
            <a:r>
              <a:rPr lang="lt-LT" altLang="lt-LT" i="1" dirty="0" smtClean="0"/>
              <a:t>te</a:t>
            </a:r>
            <a:r>
              <a:rPr lang="lt-LT" altLang="lt-LT" dirty="0" smtClean="0"/>
              <a:t> – </a:t>
            </a:r>
            <a:r>
              <a:rPr lang="lt-LT" altLang="lt-LT" dirty="0" err="1" smtClean="0"/>
              <a:t>dll</a:t>
            </a:r>
            <a:r>
              <a:rPr lang="lt-LT" altLang="lt-LT" dirty="0" smtClean="0"/>
              <a:t>.);</a:t>
            </a:r>
          </a:p>
          <a:p>
            <a:pPr marL="0" indent="0">
              <a:buNone/>
              <a:defRPr/>
            </a:pPr>
            <a:r>
              <a:rPr lang="lt-LT" altLang="lt-LT" i="1" dirty="0" smtClean="0"/>
              <a:t>tešviečia saulė!</a:t>
            </a:r>
            <a:r>
              <a:rPr lang="lt-LT" altLang="lt-LT" dirty="0" smtClean="0"/>
              <a:t> (</a:t>
            </a:r>
            <a:r>
              <a:rPr lang="lt-LT" altLang="lt-LT" i="1" dirty="0" smtClean="0"/>
              <a:t>te-</a:t>
            </a:r>
            <a:r>
              <a:rPr lang="lt-LT" altLang="lt-LT" dirty="0" smtClean="0"/>
              <a:t> – priešdėlis).</a:t>
            </a:r>
          </a:p>
        </p:txBody>
      </p:sp>
    </p:spTree>
    <p:extLst>
      <p:ext uri="{BB962C8B-B14F-4D97-AF65-F5344CB8AC3E}">
        <p14:creationId xmlns:p14="http://schemas.microsoft.com/office/powerpoint/2010/main" val="5314143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FC64903A-1542-4275-89B7-5DED59969BF3}" type="slidenum">
              <a:rPr lang="lt-LT"/>
              <a:pPr>
                <a:defRPr/>
              </a:pPr>
              <a:t>30</a:t>
            </a:fld>
            <a:endParaRPr lang="lt-LT"/>
          </a:p>
        </p:txBody>
      </p:sp>
      <p:sp>
        <p:nvSpPr>
          <p:cNvPr id="24579" name="Rectangle 2"/>
          <p:cNvSpPr>
            <a:spLocks noGrp="1" noChangeArrowheads="1"/>
          </p:cNvSpPr>
          <p:nvPr>
            <p:ph type="title"/>
          </p:nvPr>
        </p:nvSpPr>
        <p:spPr/>
        <p:txBody>
          <a:bodyPr/>
          <a:lstStyle/>
          <a:p>
            <a:pPr eaLnBrk="1" hangingPunct="1"/>
            <a:r>
              <a:rPr lang="lt-LT" altLang="lt-LT" dirty="0" smtClean="0"/>
              <a:t>Apibendrinimas (1</a:t>
            </a:r>
            <a:r>
              <a:rPr lang="lt-LT" altLang="lt-LT" dirty="0" smtClean="0"/>
              <a:t>)</a:t>
            </a:r>
            <a:endParaRPr lang="en-US" altLang="lt-LT" dirty="0" smtClean="0"/>
          </a:p>
        </p:txBody>
      </p:sp>
      <p:sp>
        <p:nvSpPr>
          <p:cNvPr id="24580" name="Rectangle 3"/>
          <p:cNvSpPr>
            <a:spLocks noGrp="1" noChangeArrowheads="1"/>
          </p:cNvSpPr>
          <p:nvPr>
            <p:ph type="body" idx="1"/>
          </p:nvPr>
        </p:nvSpPr>
        <p:spPr>
          <a:xfrm>
            <a:off x="914400" y="2060575"/>
            <a:ext cx="10351008" cy="4065588"/>
          </a:xfrm>
        </p:spPr>
        <p:txBody>
          <a:bodyPr/>
          <a:lstStyle/>
          <a:p>
            <a:pPr eaLnBrk="1" hangingPunct="1"/>
            <a:r>
              <a:rPr lang="lt-LT" altLang="lt-LT" dirty="0" smtClean="0"/>
              <a:t>Kai kurių modelių tėra tik po vieną žodį, pvz.:</a:t>
            </a:r>
          </a:p>
          <a:p>
            <a:pPr eaLnBrk="1" hangingPunct="1">
              <a:buFontTx/>
              <a:buChar char="-"/>
            </a:pPr>
            <a:r>
              <a:rPr lang="lt-LT" altLang="lt-LT" dirty="0" smtClean="0"/>
              <a:t>septynias šaknis turintis daiktavardis </a:t>
            </a:r>
            <a:r>
              <a:rPr lang="lt-LT" altLang="lt-LT" i="1" dirty="0" err="1" smtClean="0"/>
              <a:t>fibroezofagogastroduodenoskopija</a:t>
            </a:r>
            <a:r>
              <a:rPr lang="lt-LT" altLang="lt-LT" dirty="0" smtClean="0"/>
              <a:t>,</a:t>
            </a:r>
          </a:p>
          <a:p>
            <a:pPr eaLnBrk="1" hangingPunct="1">
              <a:buFontTx/>
              <a:buChar char="-"/>
            </a:pPr>
            <a:r>
              <a:rPr lang="lt-LT" altLang="lt-LT" dirty="0" smtClean="0"/>
              <a:t>dvi šaknis, priešdėlį, dvi priesagas ir įvardžiuotinę galūnę turintis būdvardis </a:t>
            </a:r>
            <a:r>
              <a:rPr lang="lt-LT" altLang="lt-LT" i="1" dirty="0" err="1" smtClean="0"/>
              <a:t>ikiindoeuropietiškųjų</a:t>
            </a:r>
            <a:r>
              <a:rPr lang="lt-LT" altLang="lt-LT" dirty="0" smtClean="0"/>
              <a:t>.</a:t>
            </a:r>
          </a:p>
          <a:p>
            <a:pPr eaLnBrk="1" hangingPunct="1"/>
            <a:r>
              <a:rPr lang="lt-LT" altLang="lt-LT" dirty="0" smtClean="0"/>
              <a:t>Kuo daugiau morfemų turi žodis, tuo rečiau vartojamas.</a:t>
            </a:r>
          </a:p>
        </p:txBody>
      </p:sp>
    </p:spTree>
    <p:extLst>
      <p:ext uri="{BB962C8B-B14F-4D97-AF65-F5344CB8AC3E}">
        <p14:creationId xmlns:p14="http://schemas.microsoft.com/office/powerpoint/2010/main" val="35810128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2065802D-769B-44D5-9218-D1037A15A630}" type="slidenum">
              <a:rPr lang="lt-LT"/>
              <a:pPr>
                <a:defRPr/>
              </a:pPr>
              <a:t>31</a:t>
            </a:fld>
            <a:endParaRPr lang="lt-LT"/>
          </a:p>
        </p:txBody>
      </p:sp>
      <p:sp>
        <p:nvSpPr>
          <p:cNvPr id="25603" name="Rectangle 2"/>
          <p:cNvSpPr>
            <a:spLocks noGrp="1" noChangeArrowheads="1"/>
          </p:cNvSpPr>
          <p:nvPr>
            <p:ph type="title"/>
          </p:nvPr>
        </p:nvSpPr>
        <p:spPr>
          <a:xfrm>
            <a:off x="960120" y="622746"/>
            <a:ext cx="10323575" cy="936625"/>
          </a:xfrm>
        </p:spPr>
        <p:txBody>
          <a:bodyPr>
            <a:normAutofit/>
          </a:bodyPr>
          <a:lstStyle/>
          <a:p>
            <a:r>
              <a:rPr lang="lt-LT" altLang="lt-LT" dirty="0" smtClean="0"/>
              <a:t>Apibendrinimas (</a:t>
            </a:r>
            <a:r>
              <a:rPr lang="lt-LT" altLang="lt-LT" dirty="0"/>
              <a:t>2</a:t>
            </a:r>
            <a:r>
              <a:rPr lang="lt-LT" altLang="lt-LT" dirty="0" smtClean="0"/>
              <a:t>)</a:t>
            </a:r>
            <a:endParaRPr lang="en-US" altLang="lt-LT" dirty="0" smtClean="0"/>
          </a:p>
        </p:txBody>
      </p:sp>
      <p:sp>
        <p:nvSpPr>
          <p:cNvPr id="25604" name="Rectangle 3"/>
          <p:cNvSpPr>
            <a:spLocks noGrp="1" noChangeArrowheads="1"/>
          </p:cNvSpPr>
          <p:nvPr>
            <p:ph type="body" idx="1"/>
          </p:nvPr>
        </p:nvSpPr>
        <p:spPr/>
        <p:txBody>
          <a:bodyPr/>
          <a:lstStyle/>
          <a:p>
            <a:pPr eaLnBrk="1" hangingPunct="1"/>
            <a:r>
              <a:rPr lang="lt-LT" altLang="lt-LT" dirty="0" smtClean="0"/>
              <a:t>Fleksinei lietuvių kalbai būdingi nesudėtingos struktūros žodžiai.</a:t>
            </a:r>
          </a:p>
          <a:p>
            <a:pPr eaLnBrk="1" hangingPunct="1"/>
            <a:r>
              <a:rPr lang="lt-LT" altLang="lt-LT" dirty="0" smtClean="0"/>
              <a:t>Vartojama labai daug darybos afiksų, todėl daug darinių.</a:t>
            </a:r>
          </a:p>
          <a:p>
            <a:pPr eaLnBrk="1" hangingPunct="1"/>
            <a:r>
              <a:rPr lang="lt-LT" altLang="lt-LT" dirty="0" smtClean="0"/>
              <a:t>Vis dėlto akivaizdi tendencija vartoti žodžius tik su vienu darybos afiksu (priešdėliu arba priesaga).</a:t>
            </a:r>
            <a:endParaRPr lang="en-US" altLang="lt-LT" dirty="0" smtClean="0"/>
          </a:p>
        </p:txBody>
      </p:sp>
    </p:spTree>
    <p:extLst>
      <p:ext uri="{BB962C8B-B14F-4D97-AF65-F5344CB8AC3E}">
        <p14:creationId xmlns:p14="http://schemas.microsoft.com/office/powerpoint/2010/main" val="4274621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EC4A0A8-6C27-40D2-9AF0-DD2AE89B1AEE}" type="slidenum">
              <a:rPr lang="lt-LT" altLang="lt-LT"/>
              <a:pPr/>
              <a:t>32</a:t>
            </a:fld>
            <a:endParaRPr lang="lt-LT" altLang="lt-LT"/>
          </a:p>
        </p:txBody>
      </p:sp>
      <p:sp>
        <p:nvSpPr>
          <p:cNvPr id="115714" name="Rectangle 2"/>
          <p:cNvSpPr>
            <a:spLocks noGrp="1" noChangeArrowheads="1"/>
          </p:cNvSpPr>
          <p:nvPr>
            <p:ph type="title"/>
          </p:nvPr>
        </p:nvSpPr>
        <p:spPr/>
        <p:txBody>
          <a:bodyPr/>
          <a:lstStyle/>
          <a:p>
            <a:r>
              <a:rPr lang="lt-LT" altLang="lt-LT"/>
              <a:t>Problemos (1)</a:t>
            </a:r>
            <a:endParaRPr lang="en-US" altLang="lt-LT"/>
          </a:p>
        </p:txBody>
      </p:sp>
      <p:sp>
        <p:nvSpPr>
          <p:cNvPr id="115715" name="Rectangle 3"/>
          <p:cNvSpPr>
            <a:spLocks noGrp="1" noChangeArrowheads="1"/>
          </p:cNvSpPr>
          <p:nvPr>
            <p:ph type="body" idx="1"/>
          </p:nvPr>
        </p:nvSpPr>
        <p:spPr>
          <a:xfrm>
            <a:off x="838200" y="1563625"/>
            <a:ext cx="10515600" cy="4672584"/>
          </a:xfrm>
        </p:spPr>
        <p:txBody>
          <a:bodyPr>
            <a:normAutofit/>
          </a:bodyPr>
          <a:lstStyle/>
          <a:p>
            <a:pPr>
              <a:lnSpc>
                <a:spcPct val="80000"/>
              </a:lnSpc>
            </a:pPr>
            <a:r>
              <a:rPr lang="lt-LT" altLang="lt-LT" dirty="0" smtClean="0"/>
              <a:t>Morfemiškai </a:t>
            </a:r>
            <a:r>
              <a:rPr lang="lt-LT" altLang="lt-LT" dirty="0"/>
              <a:t>analizuojant žodžius ribą tarp </a:t>
            </a:r>
            <a:r>
              <a:rPr lang="lt-LT" altLang="lt-LT" dirty="0" err="1"/>
              <a:t>sinchronijos</a:t>
            </a:r>
            <a:r>
              <a:rPr lang="lt-LT" altLang="lt-LT" dirty="0"/>
              <a:t> ir </a:t>
            </a:r>
            <a:r>
              <a:rPr lang="lt-LT" altLang="lt-LT" dirty="0" err="1"/>
              <a:t>diachronijos</a:t>
            </a:r>
            <a:r>
              <a:rPr lang="lt-LT" altLang="lt-LT" dirty="0"/>
              <a:t> ne visada lengva nubrėžti. Kaip teigia Vincas Urbutis (2009: 165), „[r]</a:t>
            </a:r>
            <a:r>
              <a:rPr lang="lt-LT" altLang="lt-LT" dirty="0" err="1"/>
              <a:t>iba</a:t>
            </a:r>
            <a:r>
              <a:rPr lang="lt-LT" altLang="lt-LT" dirty="0"/>
              <a:t> tarp skaidomo į morfemas ir neskaidomo kamieno yra negriežta ir istoriškai pereinama: buvę skaidomi kamienai ilgainiui tampa neskaidomi, o neskaidomi kamienai, kad ir žymiai rečiau, gali pasidaryti skaidomi. Kiekvienu momentu kalboje yra pereinamųjų reiškinių, kur skaidymas ar neskaidymas iš esmės yra susitarimo dalykas. Ir ten, kur morfema tikrai išsiskiria, jos išsiskyrimo laipsnis, arba ryškumas, nėra visur vienodas.“</a:t>
            </a:r>
          </a:p>
          <a:p>
            <a:pPr>
              <a:lnSpc>
                <a:spcPct val="80000"/>
              </a:lnSpc>
            </a:pPr>
            <a:r>
              <a:rPr lang="lt-LT" altLang="lt-LT" dirty="0"/>
              <a:t>Pavyzdžiui, daiktavardis </a:t>
            </a:r>
            <a:r>
              <a:rPr lang="lt-LT" altLang="lt-LT" i="1" dirty="0"/>
              <a:t>dėsnis</a:t>
            </a:r>
            <a:r>
              <a:rPr lang="lt-LT" altLang="lt-LT" dirty="0"/>
              <a:t> siejamas su </a:t>
            </a:r>
            <a:r>
              <a:rPr lang="lt-LT" altLang="lt-LT" i="1" dirty="0"/>
              <a:t>dėti, deda, dėjo</a:t>
            </a:r>
            <a:r>
              <a:rPr lang="lt-LT" altLang="lt-LT" dirty="0"/>
              <a:t> ir morfemiškai skaidomas </a:t>
            </a:r>
            <a:r>
              <a:rPr lang="lt-LT" altLang="lt-LT" i="1" dirty="0" err="1"/>
              <a:t>dė-sn-is</a:t>
            </a:r>
            <a:r>
              <a:rPr lang="lt-LT" altLang="lt-LT" i="1" dirty="0"/>
              <a:t>, </a:t>
            </a:r>
            <a:r>
              <a:rPr lang="lt-LT" altLang="lt-LT" dirty="0"/>
              <a:t>nors dabartinės kalbos požiūriu tas ryšys nėra labai ryškus.</a:t>
            </a:r>
          </a:p>
        </p:txBody>
      </p:sp>
    </p:spTree>
    <p:extLst>
      <p:ext uri="{BB962C8B-B14F-4D97-AF65-F5344CB8AC3E}">
        <p14:creationId xmlns:p14="http://schemas.microsoft.com/office/powerpoint/2010/main" val="16885711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B72DB5CD-E280-4591-8591-568A3E75F9D8}" type="slidenum">
              <a:rPr lang="lt-LT" altLang="lt-LT"/>
              <a:pPr/>
              <a:t>33</a:t>
            </a:fld>
            <a:endParaRPr lang="lt-LT" altLang="lt-LT"/>
          </a:p>
        </p:txBody>
      </p:sp>
      <p:sp>
        <p:nvSpPr>
          <p:cNvPr id="119810" name="Rectangle 2"/>
          <p:cNvSpPr>
            <a:spLocks noGrp="1" noChangeArrowheads="1"/>
          </p:cNvSpPr>
          <p:nvPr>
            <p:ph type="title"/>
          </p:nvPr>
        </p:nvSpPr>
        <p:spPr/>
        <p:txBody>
          <a:bodyPr/>
          <a:lstStyle/>
          <a:p>
            <a:r>
              <a:rPr lang="lt-LT" altLang="lt-LT"/>
              <a:t>Problemos (2)</a:t>
            </a:r>
          </a:p>
        </p:txBody>
      </p:sp>
      <p:sp>
        <p:nvSpPr>
          <p:cNvPr id="119811" name="Rectangle 3"/>
          <p:cNvSpPr>
            <a:spLocks noGrp="1" noChangeArrowheads="1"/>
          </p:cNvSpPr>
          <p:nvPr>
            <p:ph type="body" idx="1"/>
          </p:nvPr>
        </p:nvSpPr>
        <p:spPr/>
        <p:txBody>
          <a:bodyPr/>
          <a:lstStyle/>
          <a:p>
            <a:pPr>
              <a:lnSpc>
                <a:spcPct val="80000"/>
              </a:lnSpc>
            </a:pPr>
            <a:r>
              <a:rPr lang="lt-LT" altLang="lt-LT" dirty="0"/>
              <a:t>Sunkumų kėlė tarptautinių žodžių morfemų ribos, pvz., būdvardis </a:t>
            </a:r>
            <a:r>
              <a:rPr lang="lt-LT" altLang="lt-LT" i="1" dirty="0"/>
              <a:t>konservatyvus</a:t>
            </a:r>
            <a:r>
              <a:rPr lang="lt-LT" altLang="lt-LT" dirty="0"/>
              <a:t> laikytas neišvestiniu žodžiu (šaknis </a:t>
            </a:r>
            <a:r>
              <a:rPr lang="lt-LT" altLang="lt-LT" i="1" dirty="0" err="1"/>
              <a:t>konservatyv</a:t>
            </a:r>
            <a:r>
              <a:rPr lang="lt-LT" altLang="lt-LT" i="1" dirty="0"/>
              <a:t>-</a:t>
            </a:r>
            <a:r>
              <a:rPr lang="lt-LT" altLang="lt-LT" dirty="0"/>
              <a:t>), nes jis pasiskolintas iš lotynų kalbos būdvardžio </a:t>
            </a:r>
            <a:r>
              <a:rPr lang="lt-LT" altLang="lt-LT" i="1" dirty="0" err="1"/>
              <a:t>conservativus</a:t>
            </a:r>
            <a:r>
              <a:rPr lang="lt-LT" altLang="lt-LT" dirty="0"/>
              <a:t>, o šis kildinamas iš lotynų kalbos daiktavardžio </a:t>
            </a:r>
            <a:r>
              <a:rPr lang="lt-LT" altLang="lt-LT" i="1" dirty="0" err="1"/>
              <a:t>conservatio</a:t>
            </a:r>
            <a:r>
              <a:rPr lang="lt-LT" altLang="lt-LT" dirty="0"/>
              <a:t> (išsaugojimas</a:t>
            </a:r>
            <a:r>
              <a:rPr lang="lt-LT" altLang="lt-LT" dirty="0" smtClean="0"/>
              <a:t>).</a:t>
            </a:r>
          </a:p>
          <a:p>
            <a:pPr>
              <a:lnSpc>
                <a:spcPct val="80000"/>
              </a:lnSpc>
            </a:pPr>
            <a:r>
              <a:rPr lang="lt-LT" altLang="lt-LT" dirty="0" smtClean="0"/>
              <a:t>Nustatant </a:t>
            </a:r>
            <a:r>
              <a:rPr lang="lt-LT" altLang="lt-LT" dirty="0"/>
              <a:t>morfemas žiūrėta į tą žodį, kuris pasiskolintas, o ne į patį pirminį, iš kurio kilęs pasiskolintasis žodis</a:t>
            </a:r>
            <a:r>
              <a:rPr lang="lt-LT" altLang="lt-LT" dirty="0" smtClean="0"/>
              <a:t>.</a:t>
            </a:r>
            <a:endParaRPr lang="lt-LT" altLang="lt-LT" dirty="0"/>
          </a:p>
        </p:txBody>
      </p:sp>
    </p:spTree>
    <p:extLst>
      <p:ext uri="{BB962C8B-B14F-4D97-AF65-F5344CB8AC3E}">
        <p14:creationId xmlns:p14="http://schemas.microsoft.com/office/powerpoint/2010/main" val="6440506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33FFFBC5-8F20-41EA-A9AB-F705CE19F6A7}" type="slidenum">
              <a:rPr lang="lt-LT" altLang="lt-LT"/>
              <a:pPr/>
              <a:t>34</a:t>
            </a:fld>
            <a:endParaRPr lang="lt-LT" altLang="lt-LT"/>
          </a:p>
        </p:txBody>
      </p:sp>
      <p:sp>
        <p:nvSpPr>
          <p:cNvPr id="120834" name="Rectangle 2"/>
          <p:cNvSpPr>
            <a:spLocks noGrp="1" noChangeArrowheads="1"/>
          </p:cNvSpPr>
          <p:nvPr>
            <p:ph type="title"/>
          </p:nvPr>
        </p:nvSpPr>
        <p:spPr/>
        <p:txBody>
          <a:bodyPr/>
          <a:lstStyle/>
          <a:p>
            <a:r>
              <a:rPr lang="lt-LT" altLang="lt-LT"/>
              <a:t>Problemos (3)</a:t>
            </a:r>
          </a:p>
        </p:txBody>
      </p:sp>
      <p:sp>
        <p:nvSpPr>
          <p:cNvPr id="120835" name="Rectangle 3"/>
          <p:cNvSpPr>
            <a:spLocks noGrp="1" noChangeArrowheads="1"/>
          </p:cNvSpPr>
          <p:nvPr>
            <p:ph type="body" idx="1"/>
          </p:nvPr>
        </p:nvSpPr>
        <p:spPr>
          <a:xfrm>
            <a:off x="838200" y="1499617"/>
            <a:ext cx="10515600" cy="4626548"/>
          </a:xfrm>
        </p:spPr>
        <p:txBody>
          <a:bodyPr>
            <a:noAutofit/>
          </a:bodyPr>
          <a:lstStyle/>
          <a:p>
            <a:pPr>
              <a:lnSpc>
                <a:spcPct val="90000"/>
              </a:lnSpc>
            </a:pPr>
            <a:r>
              <a:rPr lang="lt-LT" altLang="lt-LT" sz="2600" dirty="0"/>
              <a:t>Tarptautiniuose žodžiuose neretai kildavo klausimų, kiek afiksų galima skirti. Laikytasi nuostatos, kad jei galima rasti žodžių, kuriuose vartojamas tik vienas iš kelių galimų afiksų, tai skirti kelis afiksus, pvz., žodyje </a:t>
            </a:r>
            <a:r>
              <a:rPr lang="lt-LT" altLang="lt-LT" sz="2600" i="1" dirty="0"/>
              <a:t>adaptacija </a:t>
            </a:r>
            <a:r>
              <a:rPr lang="lt-LT" altLang="lt-LT" sz="2600" dirty="0"/>
              <a:t>be šaknies </a:t>
            </a:r>
            <a:r>
              <a:rPr lang="lt-LT" altLang="lt-LT" sz="2600" i="1" dirty="0" err="1"/>
              <a:t>adapt</a:t>
            </a:r>
            <a:r>
              <a:rPr lang="lt-LT" altLang="lt-LT" sz="2600" i="1" dirty="0"/>
              <a:t>-</a:t>
            </a:r>
            <a:r>
              <a:rPr lang="lt-LT" altLang="lt-LT" sz="2600" dirty="0"/>
              <a:t> skirtos dvi priesagos: </a:t>
            </a:r>
            <a:r>
              <a:rPr lang="lt-LT" altLang="lt-LT" sz="2600" i="1" dirty="0"/>
              <a:t>-</a:t>
            </a:r>
            <a:r>
              <a:rPr lang="lt-LT" altLang="lt-LT" sz="2600" i="1" dirty="0" err="1"/>
              <a:t>ac</a:t>
            </a:r>
            <a:r>
              <a:rPr lang="lt-LT" altLang="lt-LT" sz="2600" i="1" dirty="0"/>
              <a:t>-</a:t>
            </a:r>
            <a:r>
              <a:rPr lang="lt-LT" altLang="lt-LT" sz="2600" dirty="0"/>
              <a:t> ir </a:t>
            </a:r>
            <a:r>
              <a:rPr lang="lt-LT" altLang="lt-LT" sz="2600" i="1" dirty="0"/>
              <a:t>-</a:t>
            </a:r>
            <a:r>
              <a:rPr lang="lt-LT" altLang="lt-LT" sz="2600" i="1" dirty="0" err="1"/>
              <a:t>ij</a:t>
            </a:r>
            <a:r>
              <a:rPr lang="lt-LT" altLang="lt-LT" sz="2600" i="1" dirty="0"/>
              <a:t>-</a:t>
            </a:r>
            <a:r>
              <a:rPr lang="lt-LT" altLang="lt-LT" sz="2600" dirty="0"/>
              <a:t>, nes galima rasti žodžių, kuriuose vartojama tik priesaga </a:t>
            </a:r>
            <a:r>
              <a:rPr lang="lt-LT" altLang="lt-LT" sz="2600" i="1" dirty="0"/>
              <a:t>-</a:t>
            </a:r>
            <a:r>
              <a:rPr lang="lt-LT" altLang="lt-LT" sz="2600" i="1" dirty="0" err="1"/>
              <a:t>ac</a:t>
            </a:r>
            <a:r>
              <a:rPr lang="lt-LT" altLang="lt-LT" sz="2600" i="1" dirty="0"/>
              <a:t>-</a:t>
            </a:r>
            <a:r>
              <a:rPr lang="lt-LT" altLang="lt-LT" sz="2600" dirty="0"/>
              <a:t> (</a:t>
            </a:r>
            <a:r>
              <a:rPr lang="lt-LT" altLang="lt-LT" sz="2600" i="1" dirty="0"/>
              <a:t>adapt</a:t>
            </a:r>
            <a:r>
              <a:rPr lang="lt-LT" altLang="lt-LT" sz="2600" b="1" i="1" dirty="0"/>
              <a:t>ac</a:t>
            </a:r>
            <a:r>
              <a:rPr lang="lt-LT" altLang="lt-LT" sz="2600" i="1" dirty="0"/>
              <a:t>inis</a:t>
            </a:r>
            <a:r>
              <a:rPr lang="lt-LT" altLang="lt-LT" sz="2600" dirty="0"/>
              <a:t>) arba tik priesaga -</a:t>
            </a:r>
            <a:r>
              <a:rPr lang="lt-LT" altLang="lt-LT" sz="2600" i="1" dirty="0" err="1"/>
              <a:t>ij</a:t>
            </a:r>
            <a:r>
              <a:rPr lang="lt-LT" altLang="lt-LT" sz="2600" i="1" dirty="0"/>
              <a:t>- </a:t>
            </a:r>
            <a:r>
              <a:rPr lang="lt-LT" altLang="lt-LT" sz="2600" dirty="0"/>
              <a:t>(</a:t>
            </a:r>
            <a:r>
              <a:rPr lang="lt-LT" altLang="lt-LT" sz="2600" i="1" dirty="0"/>
              <a:t>abat</a:t>
            </a:r>
            <a:r>
              <a:rPr lang="lt-LT" altLang="lt-LT" sz="2600" b="1" i="1" dirty="0"/>
              <a:t>ij</a:t>
            </a:r>
            <a:r>
              <a:rPr lang="lt-LT" altLang="lt-LT" sz="2600" i="1" dirty="0"/>
              <a:t>a</a:t>
            </a:r>
            <a:r>
              <a:rPr lang="lt-LT" altLang="lt-LT" sz="2600" dirty="0"/>
              <a:t>).</a:t>
            </a:r>
          </a:p>
          <a:p>
            <a:pPr>
              <a:lnSpc>
                <a:spcPct val="90000"/>
              </a:lnSpc>
            </a:pPr>
            <a:r>
              <a:rPr lang="lt-LT" altLang="lt-LT" sz="2600" dirty="0"/>
              <a:t>Žodyne </a:t>
            </a:r>
            <a:r>
              <a:rPr lang="lt-LT" altLang="lt-LT" sz="2600" i="1" dirty="0"/>
              <a:t>-</a:t>
            </a:r>
            <a:r>
              <a:rPr lang="lt-LT" altLang="lt-LT" sz="2600" i="1" dirty="0" err="1"/>
              <a:t>en</a:t>
            </a:r>
            <a:r>
              <a:rPr lang="lt-LT" altLang="lt-LT" sz="2600" i="1" dirty="0"/>
              <a:t>-, -</a:t>
            </a:r>
            <a:r>
              <a:rPr lang="lt-LT" altLang="lt-LT" sz="2600" i="1" dirty="0" err="1"/>
              <a:t>er</a:t>
            </a:r>
            <a:r>
              <a:rPr lang="lt-LT" altLang="lt-LT" sz="2600" i="1" dirty="0"/>
              <a:t>-, -</a:t>
            </a:r>
            <a:r>
              <a:rPr lang="lt-LT" altLang="lt-LT" sz="2600" i="1" dirty="0" err="1"/>
              <a:t>es</a:t>
            </a:r>
            <a:r>
              <a:rPr lang="lt-LT" altLang="lt-LT" sz="2600" i="1" dirty="0"/>
              <a:t>-, -</a:t>
            </a:r>
            <a:r>
              <a:rPr lang="lt-LT" altLang="lt-LT" sz="2600" i="1" dirty="0" err="1"/>
              <a:t>un</a:t>
            </a:r>
            <a:r>
              <a:rPr lang="lt-LT" altLang="lt-LT" sz="2600" i="1" dirty="0"/>
              <a:t>-</a:t>
            </a:r>
            <a:r>
              <a:rPr lang="lt-LT" altLang="lt-LT" sz="2600" dirty="0"/>
              <a:t>, pvz.: žodžiuose </a:t>
            </a:r>
            <a:r>
              <a:rPr lang="lt-LT" altLang="lt-LT" sz="2600" i="1" dirty="0"/>
              <a:t>vandens, sesers, šunį, akmeniu</a:t>
            </a:r>
            <a:r>
              <a:rPr lang="lt-LT" altLang="lt-LT" sz="2600" dirty="0"/>
              <a:t>, laikomos priesagomis.</a:t>
            </a:r>
          </a:p>
          <a:p>
            <a:pPr>
              <a:lnSpc>
                <a:spcPct val="90000"/>
              </a:lnSpc>
            </a:pPr>
            <a:r>
              <a:rPr lang="lt-LT" altLang="lt-LT" sz="2600" dirty="0"/>
              <a:t>Sudėtingiausia buvo atlikti morfeminę analizę tada, kai pasitaikė kontrakcijos, eliminacijos, </a:t>
            </a:r>
            <a:r>
              <a:rPr lang="lt-LT" altLang="lt-LT" sz="2600" dirty="0" err="1"/>
              <a:t>degeminacijos</a:t>
            </a:r>
            <a:r>
              <a:rPr lang="lt-LT" altLang="lt-LT" sz="2600" dirty="0"/>
              <a:t> atvejų.</a:t>
            </a:r>
            <a:r>
              <a:rPr lang="lt-LT" altLang="lt-LT" sz="2600" i="1" dirty="0"/>
              <a:t> S</a:t>
            </a:r>
            <a:r>
              <a:rPr lang="lt-LT" altLang="lt-LT" sz="2600" dirty="0"/>
              <a:t>usiliejęs garsas priklauso abiem morfemoms. Pasirinktas toks morfeminis skaidymas: </a:t>
            </a:r>
            <a:r>
              <a:rPr lang="lt-LT" altLang="lt-LT" sz="2600" i="1" dirty="0"/>
              <a:t>ne-š-</a:t>
            </a:r>
            <a:r>
              <a:rPr lang="lt-LT" altLang="lt-LT" sz="2600" i="1" dirty="0" err="1"/>
              <a:t>iu</a:t>
            </a:r>
            <a:r>
              <a:rPr lang="lt-LT" altLang="lt-LT" sz="2600" dirty="0"/>
              <a:t>, </a:t>
            </a:r>
            <a:r>
              <a:rPr lang="lt-LT" altLang="lt-LT" sz="2600" i="1" dirty="0"/>
              <a:t>n-</a:t>
            </a:r>
            <a:r>
              <a:rPr lang="lt-LT" altLang="lt-LT" sz="2600" i="1" dirty="0" err="1"/>
              <a:t>es</a:t>
            </a:r>
            <a:r>
              <a:rPr lang="lt-LT" altLang="lt-LT" sz="2600" i="1" dirty="0"/>
              <a:t>-u, pa-li-k.</a:t>
            </a:r>
          </a:p>
        </p:txBody>
      </p:sp>
    </p:spTree>
    <p:extLst>
      <p:ext uri="{BB962C8B-B14F-4D97-AF65-F5344CB8AC3E}">
        <p14:creationId xmlns:p14="http://schemas.microsoft.com/office/powerpoint/2010/main" val="6238523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Morfemikos žodynai (1)</a:t>
            </a:r>
            <a:endParaRPr lang="lt-LT" dirty="0"/>
          </a:p>
        </p:txBody>
      </p:sp>
      <p:sp>
        <p:nvSpPr>
          <p:cNvPr id="3" name="Content Placeholder 2"/>
          <p:cNvSpPr>
            <a:spLocks noGrp="1"/>
          </p:cNvSpPr>
          <p:nvPr>
            <p:ph idx="1"/>
          </p:nvPr>
        </p:nvSpPr>
        <p:spPr/>
        <p:txBody>
          <a:bodyPr>
            <a:normAutofit/>
          </a:bodyPr>
          <a:lstStyle/>
          <a:p>
            <a:r>
              <a:rPr lang="lt-LT" dirty="0" smtClean="0"/>
              <a:t>Rimkutė </a:t>
            </a:r>
            <a:r>
              <a:rPr lang="lt-LT" dirty="0"/>
              <a:t>E., Kazlauskienė A., Raškinis G. 2011: </a:t>
            </a:r>
            <a:r>
              <a:rPr lang="lt-LT" b="1" i="1" dirty="0"/>
              <a:t>Dažninis</a:t>
            </a:r>
            <a:r>
              <a:rPr lang="lt-LT" i="1" dirty="0"/>
              <a:t> lietuvių kalbos morfemikos </a:t>
            </a:r>
            <a:r>
              <a:rPr lang="lt-LT" i="1" dirty="0" smtClean="0"/>
              <a:t>žodynas</a:t>
            </a:r>
            <a:r>
              <a:rPr lang="lt-LT" dirty="0" smtClean="0"/>
              <a:t>. </a:t>
            </a:r>
            <a:r>
              <a:rPr lang="lt-LT" dirty="0"/>
              <a:t>Kaunas: Vytauto Didžiojo universitetas</a:t>
            </a:r>
            <a:r>
              <a:rPr lang="lt-LT" dirty="0" smtClean="0"/>
              <a:t>.</a:t>
            </a:r>
          </a:p>
          <a:p>
            <a:pPr marL="0" indent="0">
              <a:buNone/>
            </a:pPr>
            <a:r>
              <a:rPr lang="lt-LT" dirty="0">
                <a:hlinkClick r:id="rId2"/>
              </a:rPr>
              <a:t>http://</a:t>
            </a:r>
            <a:r>
              <a:rPr lang="lt-LT" dirty="0" smtClean="0">
                <a:hlinkClick r:id="rId2"/>
              </a:rPr>
              <a:t>donelaitis.vdu.lt/lkk/pdf/DazI.pdf</a:t>
            </a:r>
            <a:endParaRPr lang="lt-LT" dirty="0" smtClean="0"/>
          </a:p>
          <a:p>
            <a:pPr marL="0" indent="0">
              <a:buNone/>
            </a:pPr>
            <a:r>
              <a:rPr lang="lt-LT" dirty="0">
                <a:hlinkClick r:id="rId3"/>
              </a:rPr>
              <a:t>http://</a:t>
            </a:r>
            <a:r>
              <a:rPr lang="lt-LT" dirty="0" smtClean="0">
                <a:hlinkClick r:id="rId3"/>
              </a:rPr>
              <a:t>donelaitis.vdu.lt/lkk/pdf/DazII.pdf</a:t>
            </a:r>
            <a:endParaRPr lang="lt-LT" dirty="0" smtClean="0"/>
          </a:p>
          <a:p>
            <a:pPr marL="0" indent="0">
              <a:buNone/>
            </a:pPr>
            <a:r>
              <a:rPr lang="lt-LT" dirty="0">
                <a:hlinkClick r:id="rId4"/>
              </a:rPr>
              <a:t>http://</a:t>
            </a:r>
            <a:r>
              <a:rPr lang="lt-LT" dirty="0" smtClean="0">
                <a:hlinkClick r:id="rId4"/>
              </a:rPr>
              <a:t>donelaitis.vdu.lt/lkk/pdf/DazIII.pdf</a:t>
            </a:r>
            <a:endParaRPr lang="lt-LT" dirty="0" smtClean="0"/>
          </a:p>
        </p:txBody>
      </p:sp>
    </p:spTree>
    <p:extLst>
      <p:ext uri="{BB962C8B-B14F-4D97-AF65-F5344CB8AC3E}">
        <p14:creationId xmlns:p14="http://schemas.microsoft.com/office/powerpoint/2010/main" val="11742542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Morfemikos žodynai (2)</a:t>
            </a:r>
            <a:endParaRPr lang="lt-LT" dirty="0"/>
          </a:p>
        </p:txBody>
      </p:sp>
      <p:sp>
        <p:nvSpPr>
          <p:cNvPr id="3" name="Content Placeholder 2"/>
          <p:cNvSpPr>
            <a:spLocks noGrp="1"/>
          </p:cNvSpPr>
          <p:nvPr>
            <p:ph idx="1"/>
          </p:nvPr>
        </p:nvSpPr>
        <p:spPr/>
        <p:txBody>
          <a:bodyPr>
            <a:normAutofit/>
          </a:bodyPr>
          <a:lstStyle/>
          <a:p>
            <a:r>
              <a:rPr lang="lt-LT" dirty="0" smtClean="0"/>
              <a:t>Rimkutė </a:t>
            </a:r>
            <a:r>
              <a:rPr lang="lt-LT" dirty="0"/>
              <a:t>E., Kazlauskienė A., Raškinis G. 2011: </a:t>
            </a:r>
            <a:r>
              <a:rPr lang="lt-LT" b="1" i="1" dirty="0"/>
              <a:t>Atgalinis</a:t>
            </a:r>
            <a:r>
              <a:rPr lang="lt-LT" i="1" dirty="0"/>
              <a:t> lietuvių kalbos morfemikos žodynas</a:t>
            </a:r>
            <a:r>
              <a:rPr lang="lt-LT" dirty="0"/>
              <a:t>. </a:t>
            </a:r>
            <a:r>
              <a:rPr lang="lt-LT" dirty="0" smtClean="0"/>
              <a:t>Kaunas</a:t>
            </a:r>
            <a:r>
              <a:rPr lang="lt-LT" dirty="0"/>
              <a:t>: Vytauto Didžiojo universitetas.</a:t>
            </a:r>
          </a:p>
          <a:p>
            <a:pPr marL="0" indent="0">
              <a:buNone/>
            </a:pPr>
            <a:r>
              <a:rPr lang="lt-LT" dirty="0">
                <a:hlinkClick r:id="rId2"/>
              </a:rPr>
              <a:t>http://</a:t>
            </a:r>
            <a:r>
              <a:rPr lang="lt-LT" dirty="0" smtClean="0">
                <a:hlinkClick r:id="rId2"/>
              </a:rPr>
              <a:t>donelaitis.vdu.lt/lkk/pdf/AtgalI.pdf</a:t>
            </a:r>
            <a:endParaRPr lang="lt-LT" dirty="0" smtClean="0"/>
          </a:p>
          <a:p>
            <a:pPr marL="0" indent="0">
              <a:buNone/>
            </a:pPr>
            <a:r>
              <a:rPr lang="lt-LT" dirty="0">
                <a:hlinkClick r:id="rId3"/>
              </a:rPr>
              <a:t>http://</a:t>
            </a:r>
            <a:r>
              <a:rPr lang="lt-LT" dirty="0" smtClean="0">
                <a:hlinkClick r:id="rId3"/>
              </a:rPr>
              <a:t>donelaitis.vdu.lt/lkk/pdf/AtgalII.pdf</a:t>
            </a:r>
            <a:endParaRPr lang="lt-LT" dirty="0" smtClean="0"/>
          </a:p>
          <a:p>
            <a:pPr marL="0" indent="0">
              <a:buNone/>
            </a:pPr>
            <a:r>
              <a:rPr lang="lt-LT" dirty="0">
                <a:hlinkClick r:id="rId4"/>
              </a:rPr>
              <a:t>http://</a:t>
            </a:r>
            <a:r>
              <a:rPr lang="lt-LT" dirty="0" smtClean="0">
                <a:hlinkClick r:id="rId4"/>
              </a:rPr>
              <a:t>donelaitis.vdu.lt/lkk/pdf/AtgalIII.pdf</a:t>
            </a:r>
            <a:endParaRPr lang="lt-LT" dirty="0" smtClean="0"/>
          </a:p>
        </p:txBody>
      </p:sp>
    </p:spTree>
    <p:extLst>
      <p:ext uri="{BB962C8B-B14F-4D97-AF65-F5344CB8AC3E}">
        <p14:creationId xmlns:p14="http://schemas.microsoft.com/office/powerpoint/2010/main" val="1787254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Morfemikos žodynai (3)</a:t>
            </a:r>
            <a:endParaRPr lang="lt-LT" dirty="0"/>
          </a:p>
        </p:txBody>
      </p:sp>
      <p:sp>
        <p:nvSpPr>
          <p:cNvPr id="3" name="Content Placeholder 2"/>
          <p:cNvSpPr>
            <a:spLocks noGrp="1"/>
          </p:cNvSpPr>
          <p:nvPr>
            <p:ph idx="1"/>
          </p:nvPr>
        </p:nvSpPr>
        <p:spPr/>
        <p:txBody>
          <a:bodyPr>
            <a:normAutofit/>
          </a:bodyPr>
          <a:lstStyle/>
          <a:p>
            <a:r>
              <a:rPr lang="lt-LT" dirty="0" smtClean="0"/>
              <a:t>Rimkutė </a:t>
            </a:r>
            <a:r>
              <a:rPr lang="lt-LT" dirty="0"/>
              <a:t>E., Kazlauskienė A., Raškinis G. 2011: </a:t>
            </a:r>
            <a:r>
              <a:rPr lang="lt-LT" b="1" i="1" dirty="0"/>
              <a:t>Abėcėlinis</a:t>
            </a:r>
            <a:r>
              <a:rPr lang="lt-LT" i="1" dirty="0"/>
              <a:t> lietuvių kalbos morfemikos žodynas</a:t>
            </a:r>
            <a:r>
              <a:rPr lang="lt-LT" dirty="0"/>
              <a:t>. </a:t>
            </a:r>
            <a:r>
              <a:rPr lang="lt-LT" dirty="0" smtClean="0"/>
              <a:t>Kaunas</a:t>
            </a:r>
            <a:r>
              <a:rPr lang="lt-LT" dirty="0"/>
              <a:t>: Vytauto Didžiojo universitetas.</a:t>
            </a:r>
          </a:p>
          <a:p>
            <a:pPr marL="0" indent="0">
              <a:buNone/>
            </a:pPr>
            <a:r>
              <a:rPr lang="lt-LT" dirty="0">
                <a:hlinkClick r:id="rId2"/>
              </a:rPr>
              <a:t>http://</a:t>
            </a:r>
            <a:r>
              <a:rPr lang="lt-LT" dirty="0" smtClean="0">
                <a:hlinkClick r:id="rId2"/>
              </a:rPr>
              <a:t>donelaitis.vdu.lt/lkk/pdf/AbcI.pdf</a:t>
            </a:r>
            <a:endParaRPr lang="lt-LT" dirty="0" smtClean="0"/>
          </a:p>
          <a:p>
            <a:pPr marL="0" indent="0">
              <a:buNone/>
            </a:pPr>
            <a:r>
              <a:rPr lang="lt-LT" dirty="0">
                <a:hlinkClick r:id="rId3"/>
              </a:rPr>
              <a:t>http://</a:t>
            </a:r>
            <a:r>
              <a:rPr lang="lt-LT" dirty="0" smtClean="0">
                <a:hlinkClick r:id="rId3"/>
              </a:rPr>
              <a:t>donelaitis.vdu.lt/lkk/pdf/AbcII.pdf</a:t>
            </a:r>
            <a:endParaRPr lang="lt-LT" dirty="0" smtClean="0"/>
          </a:p>
          <a:p>
            <a:pPr marL="0" indent="0">
              <a:buNone/>
            </a:pPr>
            <a:r>
              <a:rPr lang="lt-LT" dirty="0">
                <a:hlinkClick r:id="rId4"/>
              </a:rPr>
              <a:t>http://</a:t>
            </a:r>
            <a:r>
              <a:rPr lang="lt-LT" dirty="0" smtClean="0">
                <a:hlinkClick r:id="rId4"/>
              </a:rPr>
              <a:t>donelaitis.vdu.lt/lkk/pdf/AbcIII.pdf</a:t>
            </a:r>
            <a:endParaRPr lang="lt-LT" dirty="0"/>
          </a:p>
        </p:txBody>
      </p:sp>
    </p:spTree>
    <p:extLst>
      <p:ext uri="{BB962C8B-B14F-4D97-AF65-F5344CB8AC3E}">
        <p14:creationId xmlns:p14="http://schemas.microsoft.com/office/powerpoint/2010/main" val="21966805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F7D70984-1A07-4FEE-AD29-29973DED45AB}" type="slidenum">
              <a:rPr lang="lt-LT"/>
              <a:pPr>
                <a:defRPr/>
              </a:pPr>
              <a:t>38</a:t>
            </a:fld>
            <a:endParaRPr lang="lt-LT"/>
          </a:p>
        </p:txBody>
      </p:sp>
      <p:sp>
        <p:nvSpPr>
          <p:cNvPr id="46083" name="Rectangle 2"/>
          <p:cNvSpPr>
            <a:spLocks noGrp="1" noChangeArrowheads="1"/>
          </p:cNvSpPr>
          <p:nvPr>
            <p:ph type="title"/>
          </p:nvPr>
        </p:nvSpPr>
        <p:spPr/>
        <p:txBody>
          <a:bodyPr/>
          <a:lstStyle/>
          <a:p>
            <a:pPr eaLnBrk="1" hangingPunct="1"/>
            <a:r>
              <a:rPr lang="lt-LT" altLang="lt-LT" smtClean="0"/>
              <a:t>Lietuvių kalbos morfemikos žodynai</a:t>
            </a:r>
            <a:endParaRPr lang="en-US" altLang="lt-LT" smtClean="0"/>
          </a:p>
        </p:txBody>
      </p:sp>
      <p:sp>
        <p:nvSpPr>
          <p:cNvPr id="46084" name="Rectangle 3"/>
          <p:cNvSpPr>
            <a:spLocks noGrp="1" noChangeArrowheads="1"/>
          </p:cNvSpPr>
          <p:nvPr>
            <p:ph type="body" idx="1"/>
          </p:nvPr>
        </p:nvSpPr>
        <p:spPr>
          <a:xfrm>
            <a:off x="1005840" y="1837944"/>
            <a:ext cx="10277856" cy="4288219"/>
          </a:xfrm>
        </p:spPr>
        <p:txBody>
          <a:bodyPr/>
          <a:lstStyle/>
          <a:p>
            <a:pPr eaLnBrk="1" hangingPunct="1"/>
            <a:r>
              <a:rPr lang="lt-LT" altLang="lt-LT" dirty="0" smtClean="0"/>
              <a:t>žodžiai suskaidyti morfemiškai (morfemos atskirtos brūkšneliais);</a:t>
            </a:r>
          </a:p>
          <a:p>
            <a:pPr eaLnBrk="1" hangingPunct="1"/>
            <a:r>
              <a:rPr lang="lt-LT" altLang="lt-LT" dirty="0" smtClean="0"/>
              <a:t>prie kiekvieno žodžio nurodyta:</a:t>
            </a:r>
          </a:p>
          <a:p>
            <a:pPr eaLnBrk="1" hangingPunct="1">
              <a:buFontTx/>
              <a:buChar char="-"/>
            </a:pPr>
            <a:r>
              <a:rPr lang="lt-LT" altLang="lt-LT" dirty="0" smtClean="0"/>
              <a:t>antraštinė (žodyninė) forma,</a:t>
            </a:r>
          </a:p>
          <a:p>
            <a:pPr eaLnBrk="1" hangingPunct="1">
              <a:buFontTx/>
              <a:buChar char="-"/>
            </a:pPr>
            <a:r>
              <a:rPr lang="lt-LT" altLang="lt-LT" dirty="0" smtClean="0"/>
              <a:t>morfologinės pažymos,</a:t>
            </a:r>
          </a:p>
          <a:p>
            <a:pPr eaLnBrk="1" hangingPunct="1">
              <a:buFontTx/>
              <a:buChar char="-"/>
            </a:pPr>
            <a:r>
              <a:rPr lang="lt-LT" altLang="lt-LT" dirty="0" smtClean="0"/>
              <a:t>dažnumas tekstyne.</a:t>
            </a:r>
          </a:p>
          <a:p>
            <a:pPr eaLnBrk="1" hangingPunct="1"/>
            <a:r>
              <a:rPr lang="lt-LT" altLang="lt-LT" dirty="0" smtClean="0"/>
              <a:t>Pateiktos tokios kalbos dalys: bendriniai daiktavardžiai, būdvardžiai, įvardžiai, skaitvardžiai, veiksmažodžiai.</a:t>
            </a:r>
            <a:endParaRPr lang="en-US" altLang="lt-LT" dirty="0" smtClean="0"/>
          </a:p>
        </p:txBody>
      </p:sp>
    </p:spTree>
    <p:extLst>
      <p:ext uri="{BB962C8B-B14F-4D97-AF65-F5344CB8AC3E}">
        <p14:creationId xmlns:p14="http://schemas.microsoft.com/office/powerpoint/2010/main" val="33212570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84754FEC-AEDB-4349-97E8-81019A96D62B}" type="slidenum">
              <a:rPr lang="lt-LT"/>
              <a:pPr>
                <a:defRPr/>
              </a:pPr>
              <a:t>39</a:t>
            </a:fld>
            <a:endParaRPr lang="lt-LT"/>
          </a:p>
        </p:txBody>
      </p:sp>
      <p:sp>
        <p:nvSpPr>
          <p:cNvPr id="47107" name="Rectangle 2"/>
          <p:cNvSpPr>
            <a:spLocks noGrp="1" noChangeArrowheads="1"/>
          </p:cNvSpPr>
          <p:nvPr>
            <p:ph type="title"/>
          </p:nvPr>
        </p:nvSpPr>
        <p:spPr/>
        <p:txBody>
          <a:bodyPr/>
          <a:lstStyle/>
          <a:p>
            <a:pPr eaLnBrk="1" hangingPunct="1"/>
            <a:r>
              <a:rPr lang="lt-LT" altLang="lt-LT" smtClean="0"/>
              <a:t>Abėcėlinis žodynas</a:t>
            </a:r>
            <a:endParaRPr lang="en-US" altLang="lt-LT" smtClean="0"/>
          </a:p>
        </p:txBody>
      </p:sp>
      <p:sp>
        <p:nvSpPr>
          <p:cNvPr id="47108" name="Rectangle 3"/>
          <p:cNvSpPr>
            <a:spLocks noGrp="1" noChangeArrowheads="1"/>
          </p:cNvSpPr>
          <p:nvPr>
            <p:ph type="body" idx="1"/>
          </p:nvPr>
        </p:nvSpPr>
        <p:spPr/>
        <p:txBody>
          <a:bodyPr/>
          <a:lstStyle/>
          <a:p>
            <a:pPr eaLnBrk="1" hangingPunct="1">
              <a:lnSpc>
                <a:spcPct val="90000"/>
              </a:lnSpc>
            </a:pPr>
            <a:r>
              <a:rPr lang="lt-LT" altLang="lt-LT" smtClean="0"/>
              <a:t>Abėcėlės tvarka pateiktame žodyne galima gana greitai rasti žodį, jo vartojimo dažnį. Tokiame žodyne labai gerai matyti ir giminiškų žodžių morfeminė struktūra, pvz.:</a:t>
            </a:r>
          </a:p>
          <a:p>
            <a:pPr eaLnBrk="1" hangingPunct="1">
              <a:lnSpc>
                <a:spcPct val="90000"/>
              </a:lnSpc>
              <a:buFontTx/>
              <a:buChar char="-"/>
            </a:pPr>
            <a:r>
              <a:rPr lang="lt-LT" altLang="lt-LT" i="1" smtClean="0"/>
              <a:t>administracija, administratoriai, administravimas;</a:t>
            </a:r>
          </a:p>
          <a:p>
            <a:pPr eaLnBrk="1" hangingPunct="1">
              <a:lnSpc>
                <a:spcPct val="90000"/>
              </a:lnSpc>
              <a:buFontTx/>
              <a:buChar char="-"/>
            </a:pPr>
            <a:r>
              <a:rPr lang="lt-LT" altLang="lt-LT" i="1" smtClean="0"/>
              <a:t>adresas, adresatas, adresavimo</a:t>
            </a:r>
            <a:r>
              <a:rPr lang="lt-LT" altLang="lt-LT" smtClean="0"/>
              <a:t>.</a:t>
            </a:r>
          </a:p>
          <a:p>
            <a:pPr eaLnBrk="1" hangingPunct="1">
              <a:lnSpc>
                <a:spcPct val="90000"/>
              </a:lnSpc>
            </a:pPr>
            <a:r>
              <a:rPr lang="lt-LT" altLang="lt-LT" smtClean="0"/>
              <a:t>Galima analizuoti pasirinkto žodžio formų vartojimo dažnumą, pvz.:</a:t>
            </a:r>
          </a:p>
          <a:p>
            <a:pPr eaLnBrk="1" hangingPunct="1">
              <a:lnSpc>
                <a:spcPct val="90000"/>
              </a:lnSpc>
              <a:buFontTx/>
              <a:buNone/>
            </a:pPr>
            <a:r>
              <a:rPr lang="lt-LT" altLang="lt-LT" i="1" smtClean="0"/>
              <a:t>gamyba</a:t>
            </a:r>
            <a:r>
              <a:rPr lang="lt-LT" altLang="lt-LT" smtClean="0"/>
              <a:t> (41), </a:t>
            </a:r>
            <a:r>
              <a:rPr lang="lt-LT" altLang="lt-LT" i="1" smtClean="0"/>
              <a:t>gamybą</a:t>
            </a:r>
            <a:r>
              <a:rPr lang="lt-LT" altLang="lt-LT" smtClean="0"/>
              <a:t> (32), </a:t>
            </a:r>
            <a:r>
              <a:rPr lang="lt-LT" altLang="lt-LT" i="1" smtClean="0"/>
              <a:t>gamybai</a:t>
            </a:r>
            <a:r>
              <a:rPr lang="lt-LT" altLang="lt-LT" smtClean="0"/>
              <a:t> (24), </a:t>
            </a:r>
            <a:r>
              <a:rPr lang="lt-LT" altLang="lt-LT" i="1" smtClean="0"/>
              <a:t>gamyboje</a:t>
            </a:r>
            <a:r>
              <a:rPr lang="lt-LT" altLang="lt-LT" smtClean="0"/>
              <a:t> (16), </a:t>
            </a:r>
            <a:r>
              <a:rPr lang="lt-LT" altLang="lt-LT" i="1" smtClean="0"/>
              <a:t>gamybos</a:t>
            </a:r>
            <a:r>
              <a:rPr lang="lt-LT" altLang="lt-LT" smtClean="0"/>
              <a:t> (263).</a:t>
            </a:r>
          </a:p>
        </p:txBody>
      </p:sp>
    </p:spTree>
    <p:extLst>
      <p:ext uri="{BB962C8B-B14F-4D97-AF65-F5344CB8AC3E}">
        <p14:creationId xmlns:p14="http://schemas.microsoft.com/office/powerpoint/2010/main" val="211968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pPr>
              <a:defRPr/>
            </a:pPr>
            <a:fld id="{59322D51-7593-45F6-8021-E3F426CBA07A}" type="slidenum">
              <a:rPr lang="lt-LT"/>
              <a:pPr>
                <a:defRPr/>
              </a:pPr>
              <a:t>4</a:t>
            </a:fld>
            <a:endParaRPr lang="lt-LT"/>
          </a:p>
        </p:txBody>
      </p:sp>
      <p:sp>
        <p:nvSpPr>
          <p:cNvPr id="21507" name="Rectangle 2"/>
          <p:cNvSpPr>
            <a:spLocks noGrp="1" noChangeArrowheads="1"/>
          </p:cNvSpPr>
          <p:nvPr>
            <p:ph type="title"/>
          </p:nvPr>
        </p:nvSpPr>
        <p:spPr/>
        <p:txBody>
          <a:bodyPr/>
          <a:lstStyle/>
          <a:p>
            <a:pPr eaLnBrk="1" hangingPunct="1"/>
            <a:r>
              <a:rPr lang="lt-LT" altLang="lt-LT" smtClean="0"/>
              <a:t>Morfemų klasifikacija</a:t>
            </a:r>
            <a:endParaRPr lang="en-US" altLang="lt-LT" smtClean="0"/>
          </a:p>
        </p:txBody>
      </p:sp>
      <p:sp>
        <p:nvSpPr>
          <p:cNvPr id="21508" name="Rectangle 3"/>
          <p:cNvSpPr>
            <a:spLocks noGrp="1" noChangeArrowheads="1"/>
          </p:cNvSpPr>
          <p:nvPr>
            <p:ph type="body" idx="1"/>
          </p:nvPr>
        </p:nvSpPr>
        <p:spPr/>
        <p:txBody>
          <a:bodyPr/>
          <a:lstStyle/>
          <a:p>
            <a:pPr eaLnBrk="1" hangingPunct="1">
              <a:buFontTx/>
              <a:buNone/>
            </a:pPr>
            <a:endParaRPr lang="lt-LT" altLang="lt-LT" dirty="0" smtClean="0"/>
          </a:p>
          <a:p>
            <a:pPr eaLnBrk="1" hangingPunct="1"/>
            <a:endParaRPr lang="lt-LT" altLang="lt-LT" dirty="0" smtClean="0"/>
          </a:p>
          <a:p>
            <a:pPr eaLnBrk="1" hangingPunct="1">
              <a:buFontTx/>
              <a:buNone/>
            </a:pPr>
            <a:r>
              <a:rPr lang="lt-LT" altLang="lt-LT" dirty="0" smtClean="0"/>
              <a:t>					MORFEMOS</a:t>
            </a:r>
          </a:p>
          <a:p>
            <a:pPr eaLnBrk="1" hangingPunct="1">
              <a:buFontTx/>
              <a:buNone/>
            </a:pPr>
            <a:endParaRPr lang="lt-LT" altLang="lt-LT" dirty="0" smtClean="0"/>
          </a:p>
          <a:p>
            <a:pPr eaLnBrk="1" hangingPunct="1">
              <a:buFontTx/>
              <a:buNone/>
            </a:pPr>
            <a:endParaRPr lang="lt-LT" altLang="lt-LT" dirty="0" smtClean="0"/>
          </a:p>
          <a:p>
            <a:pPr eaLnBrk="1" hangingPunct="1">
              <a:buFontTx/>
              <a:buNone/>
            </a:pPr>
            <a:endParaRPr lang="lt-LT" altLang="lt-LT" dirty="0" smtClean="0"/>
          </a:p>
          <a:p>
            <a:pPr eaLnBrk="1" hangingPunct="1">
              <a:buFontTx/>
              <a:buNone/>
            </a:pPr>
            <a:r>
              <a:rPr lang="lt-LT" altLang="lt-LT" dirty="0" smtClean="0"/>
              <a:t>		ŠAKNIS					AFIKSAI</a:t>
            </a:r>
            <a:endParaRPr lang="en-US" altLang="lt-LT" dirty="0" smtClean="0"/>
          </a:p>
          <a:p>
            <a:pPr eaLnBrk="1" hangingPunct="1">
              <a:buFontTx/>
              <a:buNone/>
            </a:pPr>
            <a:endParaRPr lang="lt-LT" altLang="lt-LT" dirty="0" smtClean="0"/>
          </a:p>
        </p:txBody>
      </p:sp>
      <p:sp>
        <p:nvSpPr>
          <p:cNvPr id="21509" name="Line 4"/>
          <p:cNvSpPr>
            <a:spLocks noChangeShapeType="1"/>
          </p:cNvSpPr>
          <p:nvPr/>
        </p:nvSpPr>
        <p:spPr bwMode="auto">
          <a:xfrm flipH="1">
            <a:off x="3071814" y="4868864"/>
            <a:ext cx="2447925" cy="50482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t-LT"/>
          </a:p>
        </p:txBody>
      </p:sp>
      <p:sp>
        <p:nvSpPr>
          <p:cNvPr id="21510" name="Line 5"/>
          <p:cNvSpPr>
            <a:spLocks noChangeShapeType="1"/>
          </p:cNvSpPr>
          <p:nvPr/>
        </p:nvSpPr>
        <p:spPr bwMode="auto">
          <a:xfrm>
            <a:off x="7032626" y="4868863"/>
            <a:ext cx="1223963" cy="4318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t-LT"/>
          </a:p>
        </p:txBody>
      </p:sp>
      <p:sp>
        <p:nvSpPr>
          <p:cNvPr id="21511" name="Line 7"/>
          <p:cNvSpPr>
            <a:spLocks noChangeShapeType="1"/>
          </p:cNvSpPr>
          <p:nvPr/>
        </p:nvSpPr>
        <p:spPr bwMode="auto">
          <a:xfrm>
            <a:off x="7104064" y="4941889"/>
            <a:ext cx="1152525" cy="2873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t-LT"/>
          </a:p>
        </p:txBody>
      </p:sp>
      <p:sp>
        <p:nvSpPr>
          <p:cNvPr id="21512" name="Line 10"/>
          <p:cNvSpPr>
            <a:spLocks noChangeShapeType="1"/>
          </p:cNvSpPr>
          <p:nvPr/>
        </p:nvSpPr>
        <p:spPr bwMode="auto">
          <a:xfrm flipH="1">
            <a:off x="2624328" y="3309146"/>
            <a:ext cx="2392174" cy="155971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lt-LT"/>
          </a:p>
        </p:txBody>
      </p:sp>
      <p:sp>
        <p:nvSpPr>
          <p:cNvPr id="21513" name="Line 11"/>
          <p:cNvSpPr>
            <a:spLocks noChangeShapeType="1"/>
          </p:cNvSpPr>
          <p:nvPr/>
        </p:nvSpPr>
        <p:spPr bwMode="auto">
          <a:xfrm>
            <a:off x="6167439" y="3281363"/>
            <a:ext cx="1851849" cy="1587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lt-LT"/>
          </a:p>
        </p:txBody>
      </p:sp>
    </p:spTree>
    <p:extLst>
      <p:ext uri="{BB962C8B-B14F-4D97-AF65-F5344CB8AC3E}">
        <p14:creationId xmlns:p14="http://schemas.microsoft.com/office/powerpoint/2010/main" val="28735929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74AD6192-A6DB-4390-B5E0-509DD3569CBF}" type="slidenum">
              <a:rPr lang="lt-LT"/>
              <a:pPr>
                <a:defRPr/>
              </a:pPr>
              <a:t>40</a:t>
            </a:fld>
            <a:endParaRPr lang="lt-LT"/>
          </a:p>
        </p:txBody>
      </p:sp>
      <p:sp>
        <p:nvSpPr>
          <p:cNvPr id="48131" name="Rectangle 2"/>
          <p:cNvSpPr>
            <a:spLocks noGrp="1" noChangeArrowheads="1"/>
          </p:cNvSpPr>
          <p:nvPr>
            <p:ph type="title"/>
          </p:nvPr>
        </p:nvSpPr>
        <p:spPr/>
        <p:txBody>
          <a:bodyPr/>
          <a:lstStyle/>
          <a:p>
            <a:pPr eaLnBrk="1" hangingPunct="1"/>
            <a:r>
              <a:rPr lang="lt-LT" altLang="lt-LT" smtClean="0"/>
              <a:t>Atgalinis žodynas</a:t>
            </a:r>
            <a:endParaRPr lang="en-US" altLang="lt-LT" smtClean="0"/>
          </a:p>
        </p:txBody>
      </p:sp>
      <p:sp>
        <p:nvSpPr>
          <p:cNvPr id="48132" name="Rectangle 3"/>
          <p:cNvSpPr>
            <a:spLocks noGrp="1" noChangeArrowheads="1"/>
          </p:cNvSpPr>
          <p:nvPr>
            <p:ph type="body" idx="1"/>
          </p:nvPr>
        </p:nvSpPr>
        <p:spPr>
          <a:xfrm>
            <a:off x="1005840" y="1690688"/>
            <a:ext cx="10347960" cy="4691062"/>
          </a:xfrm>
        </p:spPr>
        <p:txBody>
          <a:bodyPr>
            <a:normAutofit/>
          </a:bodyPr>
          <a:lstStyle/>
          <a:p>
            <a:pPr eaLnBrk="1" hangingPunct="1"/>
            <a:r>
              <a:rPr lang="lt-LT" altLang="lt-LT" dirty="0"/>
              <a:t>Atgaliniame žodyne (žodžiai išrikiuoti pagal abėcėlę, skaitant žodį nuo galo) labai gerai matyti darybiniai tipai, greta pateikiami to paties afikso žodžiai. Nesunku nustatyti, kiek žodžių vartojama su ta pačia priesaga, galūne ar dūrinio antrąja šaknimi. Žodyne išryškėja ir kaitybos tipų (linksniuočių, asmenuočių) vartosenos polinkiai. Pvz.:</a:t>
            </a:r>
          </a:p>
          <a:p>
            <a:pPr eaLnBrk="1" hangingPunct="1"/>
            <a:r>
              <a:rPr lang="lt-LT" altLang="lt-LT" i="1" dirty="0"/>
              <a:t>stabteli, dėbteli, žvilgteli, </a:t>
            </a:r>
            <a:r>
              <a:rPr lang="lt-LT" altLang="lt-LT" i="1" dirty="0" err="1"/>
              <a:t>žingteli</a:t>
            </a:r>
            <a:r>
              <a:rPr lang="lt-LT" altLang="lt-LT" i="1" dirty="0"/>
              <a:t>, </a:t>
            </a:r>
            <a:r>
              <a:rPr lang="lt-LT" altLang="lt-LT" i="1" dirty="0" err="1"/>
              <a:t>dingteli</a:t>
            </a:r>
            <a:r>
              <a:rPr lang="lt-LT" altLang="lt-LT" dirty="0"/>
              <a:t>;</a:t>
            </a:r>
          </a:p>
          <a:p>
            <a:pPr eaLnBrk="1" hangingPunct="1"/>
            <a:r>
              <a:rPr lang="lt-LT" altLang="lt-LT" i="1" dirty="0"/>
              <a:t>stebėtojai, nugalėtojai, laimėtojai, tyrinėtojai, prižiūrėtojai</a:t>
            </a:r>
            <a:r>
              <a:rPr lang="lt-LT" altLang="lt-LT" dirty="0"/>
              <a:t>;</a:t>
            </a:r>
          </a:p>
          <a:p>
            <a:pPr eaLnBrk="1" hangingPunct="1"/>
            <a:r>
              <a:rPr lang="lt-LT" altLang="lt-LT" i="1" dirty="0" err="1"/>
              <a:t>radavietė</a:t>
            </a:r>
            <a:r>
              <a:rPr lang="lt-LT" altLang="lt-LT" i="1" dirty="0"/>
              <a:t>, lizdavietė, slaptavietė, kirtavietė, statybvietė, </a:t>
            </a:r>
            <a:r>
              <a:rPr lang="lt-LT" altLang="lt-LT" i="1" dirty="0" err="1"/>
              <a:t>prekybvietė</a:t>
            </a:r>
            <a:r>
              <a:rPr lang="lt-LT" altLang="lt-LT" dirty="0"/>
              <a:t>.</a:t>
            </a:r>
          </a:p>
        </p:txBody>
      </p:sp>
    </p:spTree>
    <p:extLst>
      <p:ext uri="{BB962C8B-B14F-4D97-AF65-F5344CB8AC3E}">
        <p14:creationId xmlns:p14="http://schemas.microsoft.com/office/powerpoint/2010/main" val="2954618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F57E9C2F-FA49-4D20-8D30-FC95EC3F1DFA}" type="slidenum">
              <a:rPr lang="lt-LT"/>
              <a:pPr>
                <a:defRPr/>
              </a:pPr>
              <a:t>41</a:t>
            </a:fld>
            <a:endParaRPr lang="lt-LT"/>
          </a:p>
        </p:txBody>
      </p:sp>
      <p:sp>
        <p:nvSpPr>
          <p:cNvPr id="49155" name="Rectangle 2"/>
          <p:cNvSpPr>
            <a:spLocks noGrp="1" noChangeArrowheads="1"/>
          </p:cNvSpPr>
          <p:nvPr>
            <p:ph type="title"/>
          </p:nvPr>
        </p:nvSpPr>
        <p:spPr/>
        <p:txBody>
          <a:bodyPr/>
          <a:lstStyle/>
          <a:p>
            <a:pPr eaLnBrk="1" hangingPunct="1"/>
            <a:r>
              <a:rPr lang="lt-LT" altLang="lt-LT" smtClean="0"/>
              <a:t>Dažninis žodynas</a:t>
            </a:r>
            <a:endParaRPr lang="en-US" altLang="lt-LT" smtClean="0"/>
          </a:p>
        </p:txBody>
      </p:sp>
      <p:sp>
        <p:nvSpPr>
          <p:cNvPr id="49156" name="Rectangle 3"/>
          <p:cNvSpPr>
            <a:spLocks noGrp="1" noChangeArrowheads="1"/>
          </p:cNvSpPr>
          <p:nvPr>
            <p:ph type="body" idx="1"/>
          </p:nvPr>
        </p:nvSpPr>
        <p:spPr/>
        <p:txBody>
          <a:bodyPr/>
          <a:lstStyle/>
          <a:p>
            <a:pPr eaLnBrk="1" hangingPunct="1"/>
            <a:r>
              <a:rPr lang="lt-LT" altLang="lt-LT" dirty="0" smtClean="0"/>
              <a:t>Mažėjančio dažnio tvarka pateiktame žodyne labai gerai matyti tirtų žodžių statistiniai duomenys, dažniausi ir rečiausi žodžiai, galima gretinti žodžius pagal vartosenos polinkius. Pvz.:</a:t>
            </a:r>
          </a:p>
          <a:p>
            <a:pPr eaLnBrk="1" hangingPunct="1"/>
            <a:r>
              <a:rPr lang="lt-LT" altLang="lt-LT" i="1" dirty="0" smtClean="0"/>
              <a:t>darbo</a:t>
            </a:r>
            <a:r>
              <a:rPr lang="lt-LT" altLang="lt-LT" dirty="0" smtClean="0"/>
              <a:t> (1136), </a:t>
            </a:r>
            <a:r>
              <a:rPr lang="lt-LT" altLang="lt-LT" i="1" dirty="0" smtClean="0"/>
              <a:t>darbuotojų</a:t>
            </a:r>
            <a:r>
              <a:rPr lang="lt-LT" altLang="lt-LT" dirty="0" smtClean="0"/>
              <a:t> (579), </a:t>
            </a:r>
            <a:r>
              <a:rPr lang="lt-LT" altLang="lt-LT" i="1" dirty="0" smtClean="0"/>
              <a:t>metų</a:t>
            </a:r>
            <a:r>
              <a:rPr lang="lt-LT" altLang="lt-LT" dirty="0" smtClean="0"/>
              <a:t> (528), </a:t>
            </a:r>
            <a:r>
              <a:rPr lang="lt-LT" altLang="lt-LT" i="1" dirty="0" smtClean="0"/>
              <a:t>kalbos</a:t>
            </a:r>
            <a:r>
              <a:rPr lang="lt-LT" altLang="lt-LT" dirty="0" smtClean="0"/>
              <a:t> (477), </a:t>
            </a:r>
            <a:r>
              <a:rPr lang="lt-LT" altLang="lt-LT" i="1" dirty="0" smtClean="0"/>
              <a:t>pavyzdžiui</a:t>
            </a:r>
            <a:r>
              <a:rPr lang="lt-LT" altLang="lt-LT" dirty="0" smtClean="0"/>
              <a:t> (451), </a:t>
            </a:r>
            <a:r>
              <a:rPr lang="lt-LT" altLang="lt-LT" i="1" dirty="0" smtClean="0"/>
              <a:t>žemės</a:t>
            </a:r>
            <a:r>
              <a:rPr lang="lt-LT" altLang="lt-LT" dirty="0" smtClean="0"/>
              <a:t> (429), </a:t>
            </a:r>
            <a:r>
              <a:rPr lang="lt-LT" altLang="lt-LT" i="1" dirty="0" smtClean="0"/>
              <a:t>sveikatos</a:t>
            </a:r>
            <a:r>
              <a:rPr lang="lt-LT" altLang="lt-LT" dirty="0" smtClean="0"/>
              <a:t> (404), </a:t>
            </a:r>
            <a:r>
              <a:rPr lang="lt-LT" altLang="lt-LT" i="1" dirty="0" smtClean="0"/>
              <a:t>žmogus</a:t>
            </a:r>
            <a:r>
              <a:rPr lang="lt-LT" altLang="lt-LT" dirty="0" smtClean="0"/>
              <a:t> (372).</a:t>
            </a:r>
          </a:p>
        </p:txBody>
      </p:sp>
    </p:spTree>
    <p:extLst>
      <p:ext uri="{BB962C8B-B14F-4D97-AF65-F5344CB8AC3E}">
        <p14:creationId xmlns:p14="http://schemas.microsoft.com/office/powerpoint/2010/main" val="20328632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Publikacijos</a:t>
            </a:r>
            <a:endParaRPr lang="lt-LT" dirty="0"/>
          </a:p>
        </p:txBody>
      </p:sp>
      <p:sp>
        <p:nvSpPr>
          <p:cNvPr id="3" name="Content Placeholder 2"/>
          <p:cNvSpPr>
            <a:spLocks noGrp="1"/>
          </p:cNvSpPr>
          <p:nvPr>
            <p:ph idx="1"/>
          </p:nvPr>
        </p:nvSpPr>
        <p:spPr/>
        <p:txBody>
          <a:bodyPr/>
          <a:lstStyle/>
          <a:p>
            <a:r>
              <a:rPr lang="lt-LT" dirty="0"/>
              <a:t>Rimkutė E., Kazlauskienė A., Utka A. 2016: </a:t>
            </a:r>
            <a:r>
              <a:rPr lang="lt-LT" dirty="0" err="1"/>
              <a:t>Morphemic</a:t>
            </a:r>
            <a:r>
              <a:rPr lang="lt-LT" dirty="0"/>
              <a:t> </a:t>
            </a:r>
            <a:r>
              <a:rPr lang="lt-LT" dirty="0" err="1"/>
              <a:t>Structure</a:t>
            </a:r>
            <a:r>
              <a:rPr lang="lt-LT" dirty="0"/>
              <a:t> </a:t>
            </a:r>
            <a:r>
              <a:rPr lang="lt-LT" dirty="0" err="1"/>
              <a:t>of</a:t>
            </a:r>
            <a:r>
              <a:rPr lang="lt-LT" dirty="0"/>
              <a:t> Lithuanian </a:t>
            </a:r>
            <a:r>
              <a:rPr lang="lt-LT" dirty="0" err="1"/>
              <a:t>Words</a:t>
            </a:r>
            <a:r>
              <a:rPr lang="lt-LT" dirty="0"/>
              <a:t>. </a:t>
            </a:r>
            <a:r>
              <a:rPr lang="lt-LT" i="1" dirty="0" err="1"/>
              <a:t>Open</a:t>
            </a:r>
            <a:r>
              <a:rPr lang="lt-LT" i="1" dirty="0"/>
              <a:t> </a:t>
            </a:r>
            <a:r>
              <a:rPr lang="lt-LT" i="1" dirty="0" err="1"/>
              <a:t>Linguistics</a:t>
            </a:r>
            <a:r>
              <a:rPr lang="lt-LT" dirty="0"/>
              <a:t> </a:t>
            </a:r>
            <a:r>
              <a:rPr lang="lt-LT" dirty="0" err="1"/>
              <a:t>Volume</a:t>
            </a:r>
            <a:r>
              <a:rPr lang="lt-LT" dirty="0"/>
              <a:t> 2, </a:t>
            </a:r>
            <a:r>
              <a:rPr lang="lt-LT" dirty="0" err="1"/>
              <a:t>Issue</a:t>
            </a:r>
            <a:r>
              <a:rPr lang="lt-LT" dirty="0"/>
              <a:t> 1</a:t>
            </a:r>
            <a:r>
              <a:rPr lang="lt-LT" dirty="0" smtClean="0"/>
              <a:t>, </a:t>
            </a:r>
            <a:r>
              <a:rPr lang="lt-LT" dirty="0"/>
              <a:t>160–179. </a:t>
            </a:r>
            <a:r>
              <a:rPr lang="lt-LT" u="sng" dirty="0">
                <a:hlinkClick r:id="rId2"/>
              </a:rPr>
              <a:t>http://</a:t>
            </a:r>
            <a:r>
              <a:rPr lang="lt-LT" u="sng" dirty="0" smtClean="0">
                <a:hlinkClick r:id="rId2"/>
              </a:rPr>
              <a:t>www.degruyter.com/view/j/opli.2016.2.issue-1/opli-2016-0008/opli-2016-0008.xml?format=INT</a:t>
            </a:r>
            <a:endParaRPr lang="lt-LT" u="sng" dirty="0" smtClean="0"/>
          </a:p>
          <a:p>
            <a:r>
              <a:rPr lang="lt-LT" dirty="0"/>
              <a:t>Rimkutė E., Kazlauskienė A., Raškinis G. 2011: Lietuvių kalbos veiksmažodžių morfeminė struktūra. </a:t>
            </a:r>
            <a:r>
              <a:rPr lang="lt-LT" i="1" dirty="0" err="1"/>
              <a:t>Acta</a:t>
            </a:r>
            <a:r>
              <a:rPr lang="lt-LT" i="1" dirty="0"/>
              <a:t> </a:t>
            </a:r>
            <a:r>
              <a:rPr lang="lt-LT" i="1" dirty="0" err="1"/>
              <a:t>Linguistica</a:t>
            </a:r>
            <a:r>
              <a:rPr lang="lt-LT" i="1" dirty="0"/>
              <a:t> </a:t>
            </a:r>
            <a:r>
              <a:rPr lang="lt-LT" i="1" dirty="0" err="1"/>
              <a:t>Lithuanica</a:t>
            </a:r>
            <a:r>
              <a:rPr lang="lt-LT" dirty="0"/>
              <a:t> 64–65, 87–105. </a:t>
            </a:r>
            <a:r>
              <a:rPr lang="lt-LT" dirty="0">
                <a:hlinkClick r:id="rId3"/>
              </a:rPr>
              <a:t>http://</a:t>
            </a:r>
            <a:r>
              <a:rPr lang="lt-LT" dirty="0" smtClean="0">
                <a:hlinkClick r:id="rId3"/>
              </a:rPr>
              <a:t>lki.lt/wp-content/uploads/2017/06/all_64-65_maketas-ilovepdf-compressed.pdf</a:t>
            </a:r>
            <a:endParaRPr lang="lt-LT" b="1" dirty="0"/>
          </a:p>
        </p:txBody>
      </p:sp>
    </p:spTree>
    <p:extLst>
      <p:ext uri="{BB962C8B-B14F-4D97-AF65-F5344CB8AC3E}">
        <p14:creationId xmlns:p14="http://schemas.microsoft.com/office/powerpoint/2010/main" val="11944703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Praktinė užduotis: nustatyti morfemas (1)</a:t>
            </a:r>
            <a:endParaRPr lang="lt-LT" dirty="0"/>
          </a:p>
        </p:txBody>
      </p:sp>
      <p:sp>
        <p:nvSpPr>
          <p:cNvPr id="3" name="Content Placeholder 2"/>
          <p:cNvSpPr>
            <a:spLocks noGrp="1"/>
          </p:cNvSpPr>
          <p:nvPr>
            <p:ph idx="1"/>
          </p:nvPr>
        </p:nvSpPr>
        <p:spPr/>
        <p:txBody>
          <a:bodyPr/>
          <a:lstStyle/>
          <a:p>
            <a:r>
              <a:rPr lang="lt-LT" dirty="0" smtClean="0"/>
              <a:t>Vaikystė,</a:t>
            </a:r>
          </a:p>
          <a:p>
            <a:r>
              <a:rPr lang="lt-LT" dirty="0" smtClean="0"/>
              <a:t>namelis,</a:t>
            </a:r>
          </a:p>
          <a:p>
            <a:r>
              <a:rPr lang="lt-LT" dirty="0" smtClean="0"/>
              <a:t>skaitydavo,</a:t>
            </a:r>
          </a:p>
          <a:p>
            <a:r>
              <a:rPr lang="lt-LT" dirty="0" smtClean="0"/>
              <a:t>mokausi,</a:t>
            </a:r>
          </a:p>
          <a:p>
            <a:r>
              <a:rPr lang="lt-LT" dirty="0" smtClean="0"/>
              <a:t>silpnumas,</a:t>
            </a:r>
          </a:p>
          <a:p>
            <a:r>
              <a:rPr lang="lt-LT" dirty="0" smtClean="0"/>
              <a:t>geriausias,</a:t>
            </a:r>
          </a:p>
          <a:p>
            <a:r>
              <a:rPr lang="lt-LT" dirty="0" smtClean="0"/>
              <a:t>aukščiausiuose,</a:t>
            </a:r>
          </a:p>
          <a:p>
            <a:r>
              <a:rPr lang="lt-LT" dirty="0" smtClean="0"/>
              <a:t>darbdavys,</a:t>
            </a:r>
            <a:endParaRPr lang="lt-LT" dirty="0"/>
          </a:p>
        </p:txBody>
      </p:sp>
    </p:spTree>
    <p:extLst>
      <p:ext uri="{BB962C8B-B14F-4D97-AF65-F5344CB8AC3E}">
        <p14:creationId xmlns:p14="http://schemas.microsoft.com/office/powerpoint/2010/main" val="13674201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t>Praktinė užduotis: nustatyti morfemas </a:t>
            </a:r>
            <a:r>
              <a:rPr lang="lt-LT" dirty="0" smtClean="0"/>
              <a:t>(2)</a:t>
            </a:r>
            <a:endParaRPr lang="lt-LT" dirty="0"/>
          </a:p>
        </p:txBody>
      </p:sp>
      <p:sp>
        <p:nvSpPr>
          <p:cNvPr id="3" name="Content Placeholder 2"/>
          <p:cNvSpPr>
            <a:spLocks noGrp="1"/>
          </p:cNvSpPr>
          <p:nvPr>
            <p:ph idx="1"/>
          </p:nvPr>
        </p:nvSpPr>
        <p:spPr/>
        <p:txBody>
          <a:bodyPr/>
          <a:lstStyle/>
          <a:p>
            <a:r>
              <a:rPr lang="lt-LT" dirty="0" smtClean="0"/>
              <a:t>apdovanoti,</a:t>
            </a:r>
          </a:p>
          <a:p>
            <a:r>
              <a:rPr lang="lt-LT" dirty="0" smtClean="0"/>
              <a:t>nereikalingas,</a:t>
            </a:r>
          </a:p>
          <a:p>
            <a:r>
              <a:rPr lang="lt-LT" dirty="0" smtClean="0"/>
              <a:t>kiekvienas,</a:t>
            </a:r>
          </a:p>
          <a:p>
            <a:r>
              <a:rPr lang="lt-LT" dirty="0" smtClean="0"/>
              <a:t>dešimt,</a:t>
            </a:r>
          </a:p>
          <a:p>
            <a:r>
              <a:rPr lang="lt-LT" dirty="0" smtClean="0"/>
              <a:t>atstovaujantis,</a:t>
            </a:r>
          </a:p>
          <a:p>
            <a:r>
              <a:rPr lang="lt-LT" dirty="0" smtClean="0"/>
              <a:t>baigdamas,</a:t>
            </a:r>
          </a:p>
          <a:p>
            <a:r>
              <a:rPr lang="lt-LT" dirty="0" smtClean="0"/>
              <a:t>bendradarbiauti.</a:t>
            </a:r>
            <a:endParaRPr lang="lt-LT" dirty="0"/>
          </a:p>
        </p:txBody>
      </p:sp>
    </p:spTree>
    <p:extLst>
      <p:ext uri="{BB962C8B-B14F-4D97-AF65-F5344CB8AC3E}">
        <p14:creationId xmlns:p14="http://schemas.microsoft.com/office/powerpoint/2010/main" val="2454124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1E7A95CA-6F2E-4DE9-8AF8-4B567E0F5527}" type="slidenum">
              <a:rPr lang="lt-LT"/>
              <a:pPr>
                <a:defRPr/>
              </a:pPr>
              <a:t>5</a:t>
            </a:fld>
            <a:endParaRPr lang="lt-LT"/>
          </a:p>
        </p:txBody>
      </p:sp>
      <p:sp>
        <p:nvSpPr>
          <p:cNvPr id="19459" name="Rectangle 2"/>
          <p:cNvSpPr>
            <a:spLocks noGrp="1" noChangeArrowheads="1"/>
          </p:cNvSpPr>
          <p:nvPr>
            <p:ph type="title"/>
          </p:nvPr>
        </p:nvSpPr>
        <p:spPr/>
        <p:txBody>
          <a:bodyPr/>
          <a:lstStyle/>
          <a:p>
            <a:pPr eaLnBrk="1" hangingPunct="1"/>
            <a:r>
              <a:rPr lang="lt-LT" altLang="lt-LT" dirty="0" smtClean="0"/>
              <a:t>Šaknis</a:t>
            </a:r>
            <a:endParaRPr lang="en-US" altLang="lt-LT" dirty="0" smtClean="0"/>
          </a:p>
        </p:txBody>
      </p:sp>
      <p:sp>
        <p:nvSpPr>
          <p:cNvPr id="19460" name="Rectangle 3"/>
          <p:cNvSpPr>
            <a:spLocks noGrp="1" noChangeArrowheads="1"/>
          </p:cNvSpPr>
          <p:nvPr>
            <p:ph type="body" idx="1"/>
          </p:nvPr>
        </p:nvSpPr>
        <p:spPr/>
        <p:txBody>
          <a:bodyPr/>
          <a:lstStyle/>
          <a:p>
            <a:pPr eaLnBrk="1" hangingPunct="1"/>
            <a:r>
              <a:rPr lang="lt-LT" altLang="lt-LT" dirty="0" smtClean="0"/>
              <a:t>Šaknis – tokia žodžio sudedamoji dalis, prie kurios jungiami žodžių darybos ir kaitybos afiksai.</a:t>
            </a:r>
          </a:p>
          <a:p>
            <a:pPr eaLnBrk="1" hangingPunct="1"/>
            <a:r>
              <a:rPr lang="lt-LT" altLang="lt-LT" dirty="0" smtClean="0"/>
              <a:t>Šaknis yra pagrindinė skaidžiųjų žodžių dalis, bet viena šaknis vis tiek nesudaro žodžio. Žodžiui būtinas gramatinis įforminimas – galūnė.</a:t>
            </a:r>
            <a:endParaRPr lang="en-US" altLang="lt-LT" dirty="0" smtClean="0"/>
          </a:p>
        </p:txBody>
      </p:sp>
    </p:spTree>
    <p:extLst>
      <p:ext uri="{BB962C8B-B14F-4D97-AF65-F5344CB8AC3E}">
        <p14:creationId xmlns:p14="http://schemas.microsoft.com/office/powerpoint/2010/main" val="1301049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1"/>
          </p:nvPr>
        </p:nvSpPr>
        <p:spPr/>
        <p:txBody>
          <a:bodyPr/>
          <a:lstStyle/>
          <a:p>
            <a:pPr>
              <a:defRPr/>
            </a:pPr>
            <a:fld id="{71744553-6BBD-4148-8B28-EC794426C284}" type="slidenum">
              <a:rPr lang="lt-LT"/>
              <a:pPr>
                <a:defRPr/>
              </a:pPr>
              <a:t>6</a:t>
            </a:fld>
            <a:endParaRPr lang="lt-LT"/>
          </a:p>
        </p:txBody>
      </p:sp>
      <p:sp>
        <p:nvSpPr>
          <p:cNvPr id="24579" name="Rectangle 5"/>
          <p:cNvSpPr>
            <a:spLocks noGrp="1" noChangeArrowheads="1"/>
          </p:cNvSpPr>
          <p:nvPr>
            <p:ph/>
          </p:nvPr>
        </p:nvSpPr>
        <p:spPr/>
        <p:txBody>
          <a:bodyPr/>
          <a:lstStyle/>
          <a:p>
            <a:pPr algn="ctr" eaLnBrk="1" hangingPunct="1">
              <a:buFontTx/>
              <a:buNone/>
            </a:pPr>
            <a:r>
              <a:rPr lang="lt-LT" altLang="lt-LT" sz="3200" dirty="0" smtClean="0"/>
              <a:t>AFIKSAI</a:t>
            </a:r>
            <a:endParaRPr lang="lt-LT" altLang="lt-LT" dirty="0" smtClean="0"/>
          </a:p>
          <a:p>
            <a:pPr eaLnBrk="1" hangingPunct="1">
              <a:buFontTx/>
              <a:buNone/>
            </a:pPr>
            <a:endParaRPr lang="lt-LT" altLang="lt-LT" dirty="0" smtClean="0"/>
          </a:p>
          <a:p>
            <a:pPr eaLnBrk="1" hangingPunct="1">
              <a:buFontTx/>
              <a:buNone/>
            </a:pPr>
            <a:endParaRPr lang="lt-LT" altLang="lt-LT" dirty="0" smtClean="0"/>
          </a:p>
          <a:p>
            <a:pPr>
              <a:buNone/>
            </a:pPr>
            <a:r>
              <a:rPr lang="lt-LT" altLang="lt-LT" sz="2000" dirty="0"/>
              <a:t>		</a:t>
            </a:r>
            <a:r>
              <a:rPr lang="lt-LT" altLang="lt-LT" sz="2000" dirty="0" smtClean="0"/>
              <a:t>	</a:t>
            </a:r>
            <a:r>
              <a:rPr lang="lt-LT" altLang="lt-LT" dirty="0" smtClean="0"/>
              <a:t>priešdėlis</a:t>
            </a:r>
            <a:r>
              <a:rPr lang="lt-LT" altLang="lt-LT" dirty="0"/>
              <a:t>	</a:t>
            </a:r>
            <a:r>
              <a:rPr lang="lt-LT" altLang="lt-LT" dirty="0" smtClean="0"/>
              <a:t> priesaga	      galūnė</a:t>
            </a:r>
            <a:r>
              <a:rPr lang="lt-LT" altLang="lt-LT" dirty="0"/>
              <a:t>	</a:t>
            </a:r>
            <a:r>
              <a:rPr lang="lt-LT" altLang="lt-LT" dirty="0" smtClean="0"/>
              <a:t> intarpas</a:t>
            </a:r>
            <a:endParaRPr lang="lt-LT" altLang="lt-LT" dirty="0"/>
          </a:p>
          <a:p>
            <a:pPr eaLnBrk="1" hangingPunct="1">
              <a:buFontTx/>
              <a:buNone/>
            </a:pPr>
            <a:r>
              <a:rPr lang="lt-LT" altLang="lt-LT" dirty="0"/>
              <a:t>				</a:t>
            </a:r>
          </a:p>
          <a:p>
            <a:pPr eaLnBrk="1" hangingPunct="1">
              <a:buFontTx/>
              <a:buNone/>
            </a:pPr>
            <a:endParaRPr lang="lt-LT" altLang="lt-LT" dirty="0"/>
          </a:p>
          <a:p>
            <a:pPr eaLnBrk="1" hangingPunct="1">
              <a:buFontTx/>
              <a:buNone/>
            </a:pPr>
            <a:r>
              <a:rPr lang="lt-LT" altLang="lt-LT" dirty="0"/>
              <a:t>		</a:t>
            </a:r>
            <a:r>
              <a:rPr lang="lt-LT" altLang="lt-LT" dirty="0" smtClean="0"/>
              <a:t>	sangrąžos</a:t>
            </a:r>
            <a:r>
              <a:rPr lang="lt-LT" altLang="lt-LT" dirty="0"/>
              <a:t>		</a:t>
            </a:r>
            <a:r>
              <a:rPr lang="lt-LT" altLang="lt-LT" dirty="0" smtClean="0"/>
              <a:t>įvardžiuotinis</a:t>
            </a:r>
            <a:endParaRPr lang="en-US" altLang="lt-LT" dirty="0"/>
          </a:p>
        </p:txBody>
      </p:sp>
      <p:sp>
        <p:nvSpPr>
          <p:cNvPr id="24580" name="Line 6"/>
          <p:cNvSpPr>
            <a:spLocks noChangeShapeType="1"/>
          </p:cNvSpPr>
          <p:nvPr/>
        </p:nvSpPr>
        <p:spPr bwMode="auto">
          <a:xfrm flipH="1">
            <a:off x="3144042" y="1628775"/>
            <a:ext cx="2333213" cy="119094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lt-LT"/>
          </a:p>
        </p:txBody>
      </p:sp>
      <p:sp>
        <p:nvSpPr>
          <p:cNvPr id="24581" name="Line 7"/>
          <p:cNvSpPr>
            <a:spLocks noChangeShapeType="1"/>
          </p:cNvSpPr>
          <p:nvPr/>
        </p:nvSpPr>
        <p:spPr bwMode="auto">
          <a:xfrm flipH="1">
            <a:off x="5120640" y="1679163"/>
            <a:ext cx="683060" cy="1310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lt-LT"/>
          </a:p>
        </p:txBody>
      </p:sp>
      <p:sp>
        <p:nvSpPr>
          <p:cNvPr id="24582" name="Line 8"/>
          <p:cNvSpPr>
            <a:spLocks noChangeShapeType="1"/>
          </p:cNvSpPr>
          <p:nvPr/>
        </p:nvSpPr>
        <p:spPr bwMode="auto">
          <a:xfrm>
            <a:off x="6192526" y="1628775"/>
            <a:ext cx="738625" cy="13613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lt-LT"/>
          </a:p>
        </p:txBody>
      </p:sp>
      <p:sp>
        <p:nvSpPr>
          <p:cNvPr id="24583" name="Line 9"/>
          <p:cNvSpPr>
            <a:spLocks noChangeShapeType="1"/>
          </p:cNvSpPr>
          <p:nvPr/>
        </p:nvSpPr>
        <p:spPr bwMode="auto">
          <a:xfrm>
            <a:off x="6615495" y="1679163"/>
            <a:ext cx="1851215" cy="131092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lt-LT"/>
          </a:p>
        </p:txBody>
      </p:sp>
      <p:sp>
        <p:nvSpPr>
          <p:cNvPr id="24584" name="Line 11"/>
          <p:cNvSpPr>
            <a:spLocks noChangeShapeType="1"/>
          </p:cNvSpPr>
          <p:nvPr/>
        </p:nvSpPr>
        <p:spPr bwMode="auto">
          <a:xfrm flipH="1">
            <a:off x="2549533" y="1679163"/>
            <a:ext cx="2927722" cy="283106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lt-LT"/>
          </a:p>
        </p:txBody>
      </p:sp>
      <p:sp>
        <p:nvSpPr>
          <p:cNvPr id="24585" name="Line 12"/>
          <p:cNvSpPr>
            <a:spLocks noChangeShapeType="1"/>
          </p:cNvSpPr>
          <p:nvPr/>
        </p:nvSpPr>
        <p:spPr bwMode="auto">
          <a:xfrm flipH="1">
            <a:off x="5477256" y="1628775"/>
            <a:ext cx="618746" cy="28814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lt-LT"/>
          </a:p>
        </p:txBody>
      </p:sp>
    </p:spTree>
    <p:extLst>
      <p:ext uri="{BB962C8B-B14F-4D97-AF65-F5344CB8AC3E}">
        <p14:creationId xmlns:p14="http://schemas.microsoft.com/office/powerpoint/2010/main" val="402428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EC152E32-EBED-44D7-BF58-EFD9E9991D00}" type="slidenum">
              <a:rPr lang="lt-LT"/>
              <a:pPr>
                <a:defRPr/>
              </a:pPr>
              <a:t>7</a:t>
            </a:fld>
            <a:endParaRPr lang="lt-LT"/>
          </a:p>
        </p:txBody>
      </p:sp>
      <p:sp>
        <p:nvSpPr>
          <p:cNvPr id="22531" name="Rectangle 2"/>
          <p:cNvSpPr>
            <a:spLocks noGrp="1" noChangeArrowheads="1"/>
          </p:cNvSpPr>
          <p:nvPr>
            <p:ph type="title"/>
          </p:nvPr>
        </p:nvSpPr>
        <p:spPr/>
        <p:txBody>
          <a:bodyPr/>
          <a:lstStyle/>
          <a:p>
            <a:pPr eaLnBrk="1" hangingPunct="1"/>
            <a:r>
              <a:rPr lang="lt-LT" altLang="lt-LT" smtClean="0"/>
              <a:t>Afiksai (1)</a:t>
            </a:r>
            <a:endParaRPr lang="en-US" altLang="lt-LT" smtClean="0"/>
          </a:p>
        </p:txBody>
      </p:sp>
      <p:sp>
        <p:nvSpPr>
          <p:cNvPr id="22532" name="Rectangle 3"/>
          <p:cNvSpPr>
            <a:spLocks noGrp="1" noChangeArrowheads="1"/>
          </p:cNvSpPr>
          <p:nvPr>
            <p:ph type="body" idx="1"/>
          </p:nvPr>
        </p:nvSpPr>
        <p:spPr/>
        <p:txBody>
          <a:bodyPr/>
          <a:lstStyle/>
          <a:p>
            <a:pPr eaLnBrk="1" hangingPunct="1"/>
            <a:r>
              <a:rPr lang="lt-LT" altLang="lt-LT" smtClean="0"/>
              <a:t>Afiksai – žodžio dalys, kurios jungiasi prie šaknies ir keičia jos leksinę bei gramatinę reikšmę. Afiksai įformina žodį kaip leksinį ir gramatinį vienetą.</a:t>
            </a:r>
          </a:p>
          <a:p>
            <a:pPr eaLnBrk="1" hangingPunct="1"/>
            <a:r>
              <a:rPr lang="lt-LT" altLang="lt-LT" smtClean="0"/>
              <a:t>Vieni afiksai yra darybiniai, kiti kaitybiniai.</a:t>
            </a:r>
          </a:p>
          <a:p>
            <a:pPr eaLnBrk="1" hangingPunct="1"/>
            <a:r>
              <a:rPr lang="lt-LT" altLang="lt-LT" b="1" smtClean="0"/>
              <a:t>Žodžių darybos afiksai</a:t>
            </a:r>
            <a:r>
              <a:rPr lang="lt-LT" altLang="lt-LT" smtClean="0"/>
              <a:t> – priešdėliai ir priesagos, kartais galūnės (</a:t>
            </a:r>
            <a:r>
              <a:rPr lang="lt-LT" altLang="lt-LT" i="1" smtClean="0"/>
              <a:t>liūtas – liūtė</a:t>
            </a:r>
            <a:r>
              <a:rPr lang="lt-LT" altLang="lt-LT" smtClean="0"/>
              <a:t>).</a:t>
            </a:r>
          </a:p>
        </p:txBody>
      </p:sp>
    </p:spTree>
    <p:extLst>
      <p:ext uri="{BB962C8B-B14F-4D97-AF65-F5344CB8AC3E}">
        <p14:creationId xmlns:p14="http://schemas.microsoft.com/office/powerpoint/2010/main" val="1545952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417791BC-45DD-4284-80A2-954314B8E91F}" type="slidenum">
              <a:rPr lang="lt-LT"/>
              <a:pPr>
                <a:defRPr/>
              </a:pPr>
              <a:t>8</a:t>
            </a:fld>
            <a:endParaRPr lang="lt-LT"/>
          </a:p>
        </p:txBody>
      </p:sp>
      <p:sp>
        <p:nvSpPr>
          <p:cNvPr id="23555" name="Rectangle 2"/>
          <p:cNvSpPr>
            <a:spLocks noGrp="1" noChangeArrowheads="1"/>
          </p:cNvSpPr>
          <p:nvPr>
            <p:ph type="title"/>
          </p:nvPr>
        </p:nvSpPr>
        <p:spPr/>
        <p:txBody>
          <a:bodyPr/>
          <a:lstStyle/>
          <a:p>
            <a:pPr eaLnBrk="1" hangingPunct="1"/>
            <a:r>
              <a:rPr lang="lt-LT" altLang="lt-LT" smtClean="0"/>
              <a:t>Afiksai (2)</a:t>
            </a:r>
            <a:endParaRPr lang="en-US" altLang="lt-LT" smtClean="0"/>
          </a:p>
        </p:txBody>
      </p:sp>
      <p:sp>
        <p:nvSpPr>
          <p:cNvPr id="23556" name="Rectangle 3"/>
          <p:cNvSpPr>
            <a:spLocks noGrp="1" noChangeArrowheads="1"/>
          </p:cNvSpPr>
          <p:nvPr>
            <p:ph type="body" idx="1"/>
          </p:nvPr>
        </p:nvSpPr>
        <p:spPr/>
        <p:txBody>
          <a:bodyPr/>
          <a:lstStyle/>
          <a:p>
            <a:pPr eaLnBrk="1" hangingPunct="1"/>
            <a:r>
              <a:rPr lang="lt-LT" altLang="lt-LT" b="1" dirty="0" smtClean="0"/>
              <a:t>Žodžių kaitybos (formų darybos) afiksai</a:t>
            </a:r>
            <a:r>
              <a:rPr lang="lt-LT" altLang="lt-LT" dirty="0" smtClean="0"/>
              <a:t> yra galūnės, kartais priesagos (</a:t>
            </a:r>
            <a:r>
              <a:rPr lang="lt-LT" altLang="lt-LT" i="1" dirty="0" smtClean="0"/>
              <a:t>dirba – dirbant, dirbdavo</a:t>
            </a:r>
            <a:r>
              <a:rPr lang="lt-LT" altLang="lt-LT" dirty="0" smtClean="0"/>
              <a:t>).</a:t>
            </a:r>
          </a:p>
        </p:txBody>
      </p:sp>
    </p:spTree>
    <p:extLst>
      <p:ext uri="{BB962C8B-B14F-4D97-AF65-F5344CB8AC3E}">
        <p14:creationId xmlns:p14="http://schemas.microsoft.com/office/powerpoint/2010/main" val="1610722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4A20B3A2-9EC3-4E54-88C0-27C16DC1ABC5}" type="slidenum">
              <a:rPr lang="lt-LT"/>
              <a:pPr>
                <a:defRPr/>
              </a:pPr>
              <a:t>9</a:t>
            </a:fld>
            <a:endParaRPr lang="lt-LT"/>
          </a:p>
        </p:txBody>
      </p:sp>
      <p:sp>
        <p:nvSpPr>
          <p:cNvPr id="25603" name="Rectangle 2"/>
          <p:cNvSpPr>
            <a:spLocks noGrp="1" noChangeArrowheads="1"/>
          </p:cNvSpPr>
          <p:nvPr>
            <p:ph type="title"/>
          </p:nvPr>
        </p:nvSpPr>
        <p:spPr/>
        <p:txBody>
          <a:bodyPr/>
          <a:lstStyle/>
          <a:p>
            <a:pPr eaLnBrk="1" hangingPunct="1"/>
            <a:r>
              <a:rPr lang="lt-LT" altLang="lt-LT" smtClean="0"/>
              <a:t>Priešdėliai</a:t>
            </a:r>
            <a:endParaRPr lang="en-US" altLang="lt-LT" smtClean="0"/>
          </a:p>
        </p:txBody>
      </p:sp>
      <p:sp>
        <p:nvSpPr>
          <p:cNvPr id="25604" name="Rectangle 3"/>
          <p:cNvSpPr>
            <a:spLocks noGrp="1" noChangeArrowheads="1"/>
          </p:cNvSpPr>
          <p:nvPr>
            <p:ph type="body" idx="1"/>
          </p:nvPr>
        </p:nvSpPr>
        <p:spPr>
          <a:xfrm>
            <a:off x="914400" y="1690688"/>
            <a:ext cx="10439400" cy="4435791"/>
          </a:xfrm>
        </p:spPr>
        <p:txBody>
          <a:bodyPr>
            <a:normAutofit/>
          </a:bodyPr>
          <a:lstStyle/>
          <a:p>
            <a:pPr eaLnBrk="1" hangingPunct="1"/>
            <a:r>
              <a:rPr lang="lt-LT" altLang="lt-LT" dirty="0"/>
              <a:t>Priešdėliai (prefiksai) yra afiksai, einantys prieš šaknį. Visi jie funkcionuoja žodžių klasės viduje, t. y. nepakeičia kalbos dalies.</a:t>
            </a:r>
          </a:p>
          <a:p>
            <a:pPr eaLnBrk="1" hangingPunct="1"/>
            <a:r>
              <a:rPr lang="lt-LT" altLang="lt-LT" dirty="0"/>
              <a:t>Priešdėliai nerodo žodžio priklausymo kalbos daliai.</a:t>
            </a:r>
          </a:p>
          <a:p>
            <a:pPr eaLnBrk="1" hangingPunct="1"/>
            <a:r>
              <a:rPr lang="lt-LT" altLang="lt-LT" dirty="0" smtClean="0"/>
              <a:t>Vartojama </a:t>
            </a:r>
            <a:r>
              <a:rPr lang="lt-LT" altLang="lt-LT" dirty="0"/>
              <a:t>apie 60 priešdėlių.</a:t>
            </a:r>
            <a:endParaRPr lang="en-US" altLang="lt-LT" dirty="0"/>
          </a:p>
        </p:txBody>
      </p:sp>
    </p:spTree>
    <p:extLst>
      <p:ext uri="{BB962C8B-B14F-4D97-AF65-F5344CB8AC3E}">
        <p14:creationId xmlns:p14="http://schemas.microsoft.com/office/powerpoint/2010/main" val="1139283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619</TotalTime>
  <Words>2034</Words>
  <Application>Microsoft Office PowerPoint</Application>
  <PresentationFormat>Widescreen</PresentationFormat>
  <Paragraphs>328</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Times New Roman</vt:lpstr>
      <vt:lpstr>Office Theme</vt:lpstr>
      <vt:lpstr>Dabartinės lietuvių kalbos žodžių morfeminė struktūra</vt:lpstr>
      <vt:lpstr>Žodžių struktūra (1)</vt:lpstr>
      <vt:lpstr>Žodžių struktūra (2)</vt:lpstr>
      <vt:lpstr>Morfemų klasifikacija</vt:lpstr>
      <vt:lpstr>Šaknis</vt:lpstr>
      <vt:lpstr>PowerPoint Presentation</vt:lpstr>
      <vt:lpstr>Afiksai (1)</vt:lpstr>
      <vt:lpstr>Afiksai (2)</vt:lpstr>
      <vt:lpstr>Priešdėliai</vt:lpstr>
      <vt:lpstr>Priesagos (1)</vt:lpstr>
      <vt:lpstr>Priesagos (2)</vt:lpstr>
      <vt:lpstr>Priesagos (3)</vt:lpstr>
      <vt:lpstr>Galūnės</vt:lpstr>
      <vt:lpstr>Sangrąžos afiksas (dalelytė)</vt:lpstr>
      <vt:lpstr>Intarpas</vt:lpstr>
      <vt:lpstr>Morfeminis skaidymas</vt:lpstr>
      <vt:lpstr>Sinchroninis ir diachroninis požiūris (1)</vt:lpstr>
      <vt:lpstr>Sinchroninis ir diachroninis požiūris (2)</vt:lpstr>
      <vt:lpstr>Lietuvių kalbos morfemikos duomenų bazė (1)</vt:lpstr>
      <vt:lpstr>Lietuvių kalbos morfemikos duomenų bazė (2)</vt:lpstr>
      <vt:lpstr>Morfeminio anotavimo pavyzdžiai (1)</vt:lpstr>
      <vt:lpstr>Morfeminio anotavimo pavyzdžiai (2)</vt:lpstr>
      <vt:lpstr>Daiktavardžių morfeminės struktūros modeliai</vt:lpstr>
      <vt:lpstr>PowerPoint Presentation</vt:lpstr>
      <vt:lpstr>Lietuvių kalbos žodžių morfeminė sudėtis</vt:lpstr>
      <vt:lpstr>PowerPoint Presentation</vt:lpstr>
      <vt:lpstr>Morfeminės struktūros formulė</vt:lpstr>
      <vt:lpstr>PowerPoint Presentation</vt:lpstr>
      <vt:lpstr>Sudėtingiausios morfeminės struktūros žodžiai</vt:lpstr>
      <vt:lpstr>Apibendrinimas (1)</vt:lpstr>
      <vt:lpstr>Apibendrinimas (2)</vt:lpstr>
      <vt:lpstr>Problemos (1)</vt:lpstr>
      <vt:lpstr>Problemos (2)</vt:lpstr>
      <vt:lpstr>Problemos (3)</vt:lpstr>
      <vt:lpstr>Morfemikos žodynai (1)</vt:lpstr>
      <vt:lpstr>Morfemikos žodynai (2)</vt:lpstr>
      <vt:lpstr>Morfemikos žodynai (3)</vt:lpstr>
      <vt:lpstr>Lietuvių kalbos morfemikos žodynai</vt:lpstr>
      <vt:lpstr>Abėcėlinis žodynas</vt:lpstr>
      <vt:lpstr>Atgalinis žodynas</vt:lpstr>
      <vt:lpstr>Dažninis žodynas</vt:lpstr>
      <vt:lpstr>Publikacijos</vt:lpstr>
      <vt:lpstr>Praktinė užduotis: nustatyti morfemas (1)</vt:lpstr>
      <vt:lpstr>Praktinė užduotis: nustatyti morfemas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MORFEMIKA</dc:title>
  <dc:creator>Erika</dc:creator>
  <cp:lastModifiedBy>Erika</cp:lastModifiedBy>
  <cp:revision>57</cp:revision>
  <dcterms:created xsi:type="dcterms:W3CDTF">2016-02-06T19:43:15Z</dcterms:created>
  <dcterms:modified xsi:type="dcterms:W3CDTF">2017-12-05T13:20:31Z</dcterms:modified>
</cp:coreProperties>
</file>