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75" r:id="rId4"/>
    <p:sldId id="303" r:id="rId5"/>
    <p:sldId id="289" r:id="rId6"/>
    <p:sldId id="305" r:id="rId7"/>
    <p:sldId id="279" r:id="rId8"/>
    <p:sldId id="306" r:id="rId9"/>
    <p:sldId id="287" r:id="rId10"/>
    <p:sldId id="307" r:id="rId11"/>
    <p:sldId id="281" r:id="rId12"/>
    <p:sldId id="308" r:id="rId13"/>
    <p:sldId id="278" r:id="rId14"/>
    <p:sldId id="291" r:id="rId15"/>
    <p:sldId id="297" r:id="rId16"/>
    <p:sldId id="293" r:id="rId17"/>
    <p:sldId id="294" r:id="rId18"/>
    <p:sldId id="295" r:id="rId19"/>
    <p:sldId id="296" r:id="rId20"/>
    <p:sldId id="298" r:id="rId21"/>
    <p:sldId id="299" r:id="rId22"/>
    <p:sldId id="300" r:id="rId23"/>
    <p:sldId id="286" r:id="rId2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FBE6D-FA93-43DF-BD38-C812740C6870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50656-26B1-4296-AB70-427153BC0DE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227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DC254-D531-43B7-8E91-493EA2863F27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168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5ACAD-E14D-4644-BCF3-E207BD43D9C8}" type="slidenum">
              <a:rPr lang="lt-LT" smtClean="0"/>
              <a:t>23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613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437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133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2542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7171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67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295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050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53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708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247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724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83EA-9CA9-4BE7-8DE1-682B6CDFC511}" type="datetimeFigureOut">
              <a:rPr lang="lt-LT" smtClean="0"/>
              <a:t>2017.12.06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4C0C-0C72-4BB6-A78D-0A520572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0915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ekstynas.vdu.lt/page.xhtml?id=morphological-annotato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mantika.l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158.129.51.247:8080/annis-gui-3.4.4/" TargetMode="External"/><Relationship Id="rId2" Type="http://schemas.openxmlformats.org/officeDocument/2006/relationships/hyperlink" Target="https://clarin.vdu.lt/xmlui/handle/20.500.11821/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elaitis.vdu.lt/sakytines-kalbos-tekstynas/" TargetMode="External"/><Relationship Id="rId4" Type="http://schemas.openxmlformats.org/officeDocument/2006/relationships/hyperlink" Target="http://corpus.vdu.lt/lt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rpus.vdu.lt/l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orpus.vdu.lt/l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rpus.vdu.lt/lt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tekstynas.vdu.lt/tekstyna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rin.vdu.lt/xmlui/handle/20.500.11821/10" TargetMode="External"/><Relationship Id="rId5" Type="http://schemas.openxmlformats.org/officeDocument/2006/relationships/hyperlink" Target="http://fcim.vdu.lt/~erika_rimkute/straipsniai/disertacija.pdf" TargetMode="External"/><Relationship Id="rId4" Type="http://schemas.openxmlformats.org/officeDocument/2006/relationships/hyperlink" Target="http://etalpykla.lituanistikadb.lt/fedora/get/LT-LDB-0001:J.04~2009~1367167159055/DS.002.0.01.ARTI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2"/>
            <a:ext cx="9211056" cy="2681541"/>
          </a:xfrm>
        </p:spPr>
        <p:txBody>
          <a:bodyPr>
            <a:noAutofit/>
          </a:bodyPr>
          <a:lstStyle/>
          <a:p>
            <a:r>
              <a:rPr lang="lt-LT" sz="4800" dirty="0"/>
              <a:t>Kalbos dalių ir gramatinių formų pasiskirstymas lietuvių kalbos </a:t>
            </a:r>
            <a:r>
              <a:rPr lang="lt-LT" sz="4800" dirty="0" smtClean="0"/>
              <a:t>tekstynuose. Morfologiškai anotuoti tekstynai</a:t>
            </a:r>
            <a:endParaRPr lang="lt-LT" altLang="lt-LT" sz="4800" dirty="0" smtClean="0"/>
          </a:p>
        </p:txBody>
      </p:sp>
      <p:sp>
        <p:nvSpPr>
          <p:cNvPr id="5123" name="Subtitle 1"/>
          <p:cNvSpPr>
            <a:spLocks noGrp="1"/>
          </p:cNvSpPr>
          <p:nvPr>
            <p:ph type="subTitle" idx="1"/>
          </p:nvPr>
        </p:nvSpPr>
        <p:spPr>
          <a:xfrm>
            <a:off x="1524000" y="3968496"/>
            <a:ext cx="9144000" cy="2112264"/>
          </a:xfrm>
        </p:spPr>
        <p:txBody>
          <a:bodyPr>
            <a:normAutofit lnSpcReduction="10000"/>
          </a:bodyPr>
          <a:lstStyle/>
          <a:p>
            <a:r>
              <a:rPr lang="lt-LT" dirty="0"/>
              <a:t>Doc. dr. Erika Rimkutė</a:t>
            </a:r>
          </a:p>
          <a:p>
            <a:r>
              <a:rPr lang="lt-LT" dirty="0"/>
              <a:t>Vytauto Didžiojo universitetas</a:t>
            </a:r>
          </a:p>
          <a:p>
            <a:r>
              <a:rPr lang="lt-LT" dirty="0"/>
              <a:t>Lituanistikos katedra</a:t>
            </a:r>
          </a:p>
          <a:p>
            <a:r>
              <a:rPr lang="lt-LT" dirty="0"/>
              <a:t>Kompiuterinės lingvistikos </a:t>
            </a:r>
            <a:r>
              <a:rPr lang="lt-LT" dirty="0" smtClean="0"/>
              <a:t>centras</a:t>
            </a:r>
          </a:p>
          <a:p>
            <a:r>
              <a:rPr lang="lt-LT" dirty="0" err="1"/>
              <a:t>erika.rimkute</a:t>
            </a:r>
            <a:r>
              <a:rPr lang="en-US" dirty="0" smtClean="0"/>
              <a:t>@</a:t>
            </a:r>
            <a:r>
              <a:rPr lang="en-US" smtClean="0"/>
              <a:t>vdu.lt</a:t>
            </a:r>
            <a:endParaRPr lang="lt-L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41C3-2C8B-4969-A131-51A0214457B1}" type="slidenum">
              <a:rPr lang="lt-LT"/>
              <a:pPr>
                <a:defRPr/>
              </a:pPr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82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Nuosakos </a:t>
            </a:r>
            <a:r>
              <a:rPr lang="lt-LT" dirty="0" smtClean="0"/>
              <a:t>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tiesioginė </a:t>
            </a:r>
            <a:r>
              <a:rPr lang="lt-LT" dirty="0"/>
              <a:t>91,5 proc.,</a:t>
            </a:r>
          </a:p>
          <a:p>
            <a:pPr marL="0" indent="0">
              <a:buNone/>
            </a:pPr>
            <a:r>
              <a:rPr lang="lt-LT" dirty="0"/>
              <a:t>liepiamoji 2,7 proc.,</a:t>
            </a:r>
          </a:p>
          <a:p>
            <a:pPr marL="0" indent="0">
              <a:buNone/>
            </a:pPr>
            <a:r>
              <a:rPr lang="lt-LT" dirty="0"/>
              <a:t>tariamoji 5,8 proc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382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Laiko </a:t>
            </a:r>
            <a:r>
              <a:rPr lang="lt-LT" dirty="0" smtClean="0"/>
              <a:t>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esamasis </a:t>
            </a:r>
            <a:r>
              <a:rPr lang="lt-LT" dirty="0"/>
              <a:t>52,8 proc.,</a:t>
            </a:r>
          </a:p>
          <a:p>
            <a:pPr marL="0" indent="0">
              <a:buNone/>
            </a:pPr>
            <a:r>
              <a:rPr lang="lt-LT" dirty="0"/>
              <a:t>būtasis k. 31,2 proc.,</a:t>
            </a:r>
          </a:p>
          <a:p>
            <a:pPr marL="0" indent="0">
              <a:buNone/>
            </a:pPr>
            <a:r>
              <a:rPr lang="lt-LT" dirty="0"/>
              <a:t>būtasis d. 1,1 proc.,</a:t>
            </a:r>
          </a:p>
          <a:p>
            <a:pPr marL="0" indent="0">
              <a:buNone/>
            </a:pPr>
            <a:r>
              <a:rPr lang="lt-LT" dirty="0"/>
              <a:t>būsimasis 4,9 proc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235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Asmens </a:t>
            </a:r>
            <a:r>
              <a:rPr lang="lt-LT" dirty="0" smtClean="0"/>
              <a:t>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pirmasis 12,3 proc.,</a:t>
            </a:r>
          </a:p>
          <a:p>
            <a:pPr marL="0" indent="0">
              <a:buNone/>
            </a:pPr>
            <a:r>
              <a:rPr lang="lt-LT" dirty="0" smtClean="0"/>
              <a:t>antrasis 6,4 proc.</a:t>
            </a:r>
          </a:p>
          <a:p>
            <a:pPr marL="0" indent="0">
              <a:buNone/>
            </a:pPr>
            <a:r>
              <a:rPr lang="lt-LT" dirty="0" smtClean="0"/>
              <a:t>trečiasis 81,3 proc.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392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Gramatinių </a:t>
            </a:r>
            <a:r>
              <a:rPr lang="lt-LT" b="1" dirty="0"/>
              <a:t>formų </a:t>
            </a:r>
            <a:r>
              <a:rPr lang="lt-LT" b="1" dirty="0" smtClean="0"/>
              <a:t>vartosena</a:t>
            </a:r>
            <a:endParaRPr lang="lt-L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dirty="0" smtClean="0"/>
              <a:t>Rašytinės kalbos tekstyne vidutiniškai vartojama kaitybinių formų:</a:t>
            </a:r>
          </a:p>
          <a:p>
            <a:r>
              <a:rPr lang="lt-LT" dirty="0" smtClean="0"/>
              <a:t>2,54 daiktavardžių,</a:t>
            </a:r>
          </a:p>
          <a:p>
            <a:r>
              <a:rPr lang="lt-LT" dirty="0" smtClean="0"/>
              <a:t>2,63 veiksmažodžių,</a:t>
            </a:r>
          </a:p>
          <a:p>
            <a:r>
              <a:rPr lang="lt-LT" dirty="0" smtClean="0"/>
              <a:t>8,23 įvardžių,</a:t>
            </a:r>
          </a:p>
          <a:p>
            <a:r>
              <a:rPr lang="lt-LT" dirty="0" smtClean="0"/>
              <a:t>4,72 būdvardžių,</a:t>
            </a:r>
          </a:p>
          <a:p>
            <a:r>
              <a:rPr lang="lt-LT" dirty="0" smtClean="0"/>
              <a:t>3,55 skaitvardžių,</a:t>
            </a:r>
          </a:p>
          <a:p>
            <a:r>
              <a:rPr lang="lt-LT" dirty="0" smtClean="0"/>
              <a:t>1,52 prieveiksmių.</a:t>
            </a:r>
          </a:p>
          <a:p>
            <a:endParaRPr lang="lt-LT" dirty="0"/>
          </a:p>
          <a:p>
            <a:r>
              <a:rPr lang="lt-LT" dirty="0" smtClean="0"/>
              <a:t>Vidutiniškai vartojama 2,34 kaitybinės formos visų kalbos dalių.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9084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altLang="lt-LT" sz="4000" dirty="0" smtClean="0"/>
              <a:t>Morfologiniai anotatoriai</a:t>
            </a:r>
            <a:endParaRPr lang="lt-LT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lt-LT" dirty="0" smtClean="0">
                <a:hlinkClick r:id="rId3"/>
              </a:rPr>
              <a:t>http</a:t>
            </a:r>
            <a:r>
              <a:rPr lang="en-US" altLang="lt-LT" dirty="0">
                <a:hlinkClick r:id="rId3"/>
              </a:rPr>
              <a:t>://</a:t>
            </a:r>
            <a:r>
              <a:rPr lang="en-US" altLang="lt-LT" dirty="0" smtClean="0">
                <a:hlinkClick r:id="rId3"/>
              </a:rPr>
              <a:t>tekstynas.vdu.lt/page.xhtml?id=morphological-annotator</a:t>
            </a:r>
            <a:endParaRPr lang="lt-LT" altLang="lt-LT" dirty="0" smtClean="0"/>
          </a:p>
          <a:p>
            <a:endParaRPr lang="lt-LT" altLang="lt-LT" dirty="0" smtClean="0">
              <a:hlinkClick r:id=""/>
            </a:endParaRPr>
          </a:p>
          <a:p>
            <a:r>
              <a:rPr lang="lt-LT" altLang="lt-LT" dirty="0" smtClean="0">
                <a:hlinkClick r:id=""/>
              </a:rPr>
              <a:t>http</a:t>
            </a:r>
            <a:r>
              <a:rPr lang="lt-LT" altLang="lt-LT" dirty="0">
                <a:hlinkClick r:id="rId4"/>
              </a:rPr>
              <a:t>://</a:t>
            </a:r>
            <a:r>
              <a:rPr lang="lt-LT" altLang="lt-LT" dirty="0" smtClean="0">
                <a:hlinkClick r:id="rId4"/>
              </a:rPr>
              <a:t>semantika.lt</a:t>
            </a:r>
            <a:r>
              <a:rPr lang="lt-LT" altLang="lt-LT" dirty="0" smtClean="0"/>
              <a:t> (paslauga </a:t>
            </a:r>
            <a:r>
              <a:rPr lang="lt-LT" i="1" dirty="0" smtClean="0"/>
              <a:t>Lietuviško </a:t>
            </a:r>
            <a:r>
              <a:rPr lang="lt-LT" i="1" dirty="0"/>
              <a:t>teksto analizė ir </a:t>
            </a:r>
            <a:r>
              <a:rPr lang="lt-LT" i="1" dirty="0" smtClean="0"/>
              <a:t>taisymas</a:t>
            </a:r>
            <a:r>
              <a:rPr lang="lt-LT" altLang="lt-LT" dirty="0" smtClean="0"/>
              <a:t>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46A17-C37C-4481-8EAE-4A26E1FF3BD1}" type="slidenum">
              <a:rPr lang="lt-LT"/>
              <a:pPr>
                <a:defRPr/>
              </a:pPr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88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Morfologiškai anotuoti tekstynai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Morfologiškai anotuotas lietuvių kalbos tekstynas (1,6 mln. žodžių) </a:t>
            </a:r>
            <a:r>
              <a:rPr lang="lt-LT" dirty="0">
                <a:hlinkClick r:id="rId2"/>
              </a:rPr>
              <a:t>https://clarin.vdu.lt/xmlui/handle/20.500.11821/9</a:t>
            </a:r>
            <a:r>
              <a:rPr lang="lt-LT" dirty="0" smtClean="0"/>
              <a:t>.</a:t>
            </a:r>
          </a:p>
          <a:p>
            <a:r>
              <a:rPr lang="lt-LT" dirty="0" smtClean="0">
                <a:hlinkClick r:id="rId3"/>
              </a:rPr>
              <a:t>http</a:t>
            </a:r>
            <a:r>
              <a:rPr lang="lt-LT" dirty="0">
                <a:hlinkClick r:id="rId3"/>
              </a:rPr>
              <a:t>://158.129.51.247:8080/annis-gui-3.4.4</a:t>
            </a:r>
            <a:r>
              <a:rPr lang="lt-LT" dirty="0" smtClean="0">
                <a:hlinkClick r:id="rId3"/>
              </a:rPr>
              <a:t>/</a:t>
            </a:r>
            <a:endParaRPr lang="lt-LT" dirty="0"/>
          </a:p>
          <a:p>
            <a:endParaRPr lang="lt-LT" dirty="0"/>
          </a:p>
          <a:p>
            <a:r>
              <a:rPr lang="lt-LT" dirty="0"/>
              <a:t>Morfologiškai anotuotas lietuvių kalbos tekstynas (208 mln. žodžių; su paieškos sistema) </a:t>
            </a:r>
            <a:r>
              <a:rPr lang="lt-LT" dirty="0">
                <a:hlinkClick r:id="rId4"/>
              </a:rPr>
              <a:t>http://corpus.vdu.lt/lt/</a:t>
            </a:r>
            <a:endParaRPr lang="lt-LT" dirty="0"/>
          </a:p>
          <a:p>
            <a:r>
              <a:rPr lang="lt-LT" dirty="0" smtClean="0"/>
              <a:t>Sakytinės </a:t>
            </a:r>
            <a:r>
              <a:rPr lang="lt-LT" dirty="0"/>
              <a:t>lietuvių kalbos tekstynas (226 </a:t>
            </a:r>
            <a:r>
              <a:rPr lang="lt-LT" dirty="0" smtClean="0"/>
              <a:t>tūkst. žodžių) </a:t>
            </a:r>
            <a:r>
              <a:rPr lang="lt-LT" dirty="0" smtClean="0">
                <a:hlinkClick r:id="rId5"/>
              </a:rPr>
              <a:t>http</a:t>
            </a:r>
            <a:r>
              <a:rPr lang="lt-LT" dirty="0">
                <a:hlinkClick r:id="rId5"/>
              </a:rPr>
              <a:t>://donelaitis.vdu.lt/sakytines-kalbos-tekstynas</a:t>
            </a:r>
            <a:r>
              <a:rPr lang="lt-LT" dirty="0" smtClean="0">
                <a:hlinkClick r:id="rId5"/>
              </a:rPr>
              <a:t>/</a:t>
            </a:r>
            <a:r>
              <a:rPr lang="lt-LT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D493-C09E-43E4-91BA-6D9FEBB935D9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5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Morfologinės pažymos </a:t>
            </a:r>
            <a:r>
              <a:rPr lang="lt-LT" dirty="0">
                <a:hlinkClick r:id="rId2"/>
              </a:rPr>
              <a:t>http://corpus.vdu.lt/lt</a:t>
            </a:r>
            <a:r>
              <a:rPr lang="lt-LT" dirty="0" smtClean="0"/>
              <a:t> (1)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Morfologinės</a:t>
            </a:r>
            <a:r>
              <a:rPr lang="en-US" dirty="0"/>
              <a:t> </a:t>
            </a:r>
            <a:r>
              <a:rPr lang="en-US" dirty="0" err="1"/>
              <a:t>pažymos</a:t>
            </a:r>
            <a:r>
              <a:rPr lang="en-US" dirty="0"/>
              <a:t> </a:t>
            </a:r>
            <a:r>
              <a:rPr lang="en-US" dirty="0" err="1"/>
              <a:t>sudarytos</a:t>
            </a:r>
            <a:r>
              <a:rPr lang="en-US" dirty="0"/>
              <a:t> </a:t>
            </a:r>
            <a:r>
              <a:rPr lang="en-US" dirty="0" err="1"/>
              <a:t>remiantis</a:t>
            </a:r>
            <a:r>
              <a:rPr lang="en-US" dirty="0"/>
              <a:t> MULTEXT-East (</a:t>
            </a:r>
            <a:r>
              <a:rPr lang="en-US" i="1" dirty="0"/>
              <a:t>Multilingual Text Tools and Corpora for Central and Eastern European Languages</a:t>
            </a:r>
            <a:r>
              <a:rPr lang="en-US" dirty="0"/>
              <a:t>) </a:t>
            </a:r>
            <a:r>
              <a:rPr lang="en-US" dirty="0" err="1" smtClean="0"/>
              <a:t>standartu</a:t>
            </a:r>
            <a:r>
              <a:rPr lang="en-US" dirty="0" smtClean="0"/>
              <a:t>.</a:t>
            </a:r>
            <a:endParaRPr lang="lt-LT" dirty="0" smtClean="0"/>
          </a:p>
          <a:p>
            <a:r>
              <a:rPr lang="lt-LT" dirty="0" smtClean="0"/>
              <a:t>Morfologinių pažymų </a:t>
            </a:r>
            <a:r>
              <a:rPr lang="lt-LT" dirty="0"/>
              <a:t>kodai </a:t>
            </a:r>
            <a:r>
              <a:rPr lang="lt-LT" dirty="0" smtClean="0"/>
              <a:t>suderinami </a:t>
            </a:r>
            <a:r>
              <a:rPr lang="lt-LT" dirty="0"/>
              <a:t>su kitų kalbų gramatinių rinkinių </a:t>
            </a:r>
            <a:r>
              <a:rPr lang="lt-LT" dirty="0" err="1"/>
              <a:t>žymėjimais</a:t>
            </a:r>
            <a:r>
              <a:rPr lang="lt-LT" dirty="0"/>
              <a:t> (pvz., </a:t>
            </a:r>
            <a:r>
              <a:rPr lang="lt-LT" i="1" dirty="0" err="1"/>
              <a:t>noun</a:t>
            </a:r>
            <a:r>
              <a:rPr lang="lt-LT" dirty="0"/>
              <a:t> – n, </a:t>
            </a:r>
            <a:r>
              <a:rPr lang="lt-LT" i="1" dirty="0" err="1"/>
              <a:t>verb</a:t>
            </a:r>
            <a:r>
              <a:rPr lang="lt-LT" dirty="0"/>
              <a:t> – v, </a:t>
            </a:r>
            <a:r>
              <a:rPr lang="lt-LT" i="1" dirty="0" err="1"/>
              <a:t>feminine</a:t>
            </a:r>
            <a:r>
              <a:rPr lang="lt-LT" i="1" dirty="0"/>
              <a:t> </a:t>
            </a:r>
            <a:r>
              <a:rPr lang="lt-LT" i="1" dirty="0" err="1"/>
              <a:t>gender</a:t>
            </a:r>
            <a:r>
              <a:rPr lang="lt-LT" dirty="0"/>
              <a:t> – f</a:t>
            </a:r>
            <a:r>
              <a:rPr lang="lt-LT" dirty="0" smtClean="0"/>
              <a:t>).</a:t>
            </a:r>
          </a:p>
          <a:p>
            <a:r>
              <a:rPr lang="lt-LT" dirty="0" smtClean="0"/>
              <a:t>Įvesti </a:t>
            </a:r>
            <a:r>
              <a:rPr lang="lt-LT" dirty="0"/>
              <a:t>keli papildomi lietuviškai gramatikai būdingi kodai (pvz., </a:t>
            </a:r>
            <a:r>
              <a:rPr lang="lt-LT" i="1" dirty="0"/>
              <a:t>būdinys </a:t>
            </a:r>
            <a:r>
              <a:rPr lang="lt-LT" dirty="0"/>
              <a:t>– b</a:t>
            </a:r>
            <a:r>
              <a:rPr lang="lt-LT" dirty="0" smtClean="0"/>
              <a:t>).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D493-C09E-43E4-91BA-6D9FEBB935D9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2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Morfologinės </a:t>
            </a:r>
            <a:r>
              <a:rPr lang="lt-LT" dirty="0" smtClean="0"/>
              <a:t>pažymos</a:t>
            </a:r>
            <a:r>
              <a:rPr lang="lt-LT" dirty="0">
                <a:hlinkClick r:id="rId2"/>
              </a:rPr>
              <a:t> http://corpus.vdu.lt/lt</a:t>
            </a:r>
            <a:r>
              <a:rPr lang="lt-LT" dirty="0" smtClean="0"/>
              <a:t> (2)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Kiekviena lietuvių kalbos dalis turi skirtingą morfologinių kategorijų skaičių (nuo 2 iki 14</a:t>
            </a:r>
            <a:r>
              <a:rPr lang="lt-LT" dirty="0" smtClean="0"/>
              <a:t>).</a:t>
            </a:r>
          </a:p>
          <a:p>
            <a:r>
              <a:rPr lang="lt-LT" dirty="0" smtClean="0"/>
              <a:t>Net </a:t>
            </a:r>
            <a:r>
              <a:rPr lang="lt-LT" dirty="0"/>
              <a:t>ir tos pačios kalbos dalies gramatinės formos dažnai turi skirtingą morfologinių kategorijų skaičių</a:t>
            </a:r>
            <a:r>
              <a:rPr lang="lt-LT" dirty="0" smtClean="0"/>
              <a:t>.</a:t>
            </a:r>
          </a:p>
          <a:p>
            <a:r>
              <a:rPr lang="lt-LT" dirty="0"/>
              <a:t>T</a:t>
            </a:r>
            <a:r>
              <a:rPr lang="lt-LT" dirty="0" smtClean="0"/>
              <a:t>os </a:t>
            </a:r>
            <a:r>
              <a:rPr lang="lt-LT" dirty="0"/>
              <a:t>pačios kalbos dalies gramatinėms formoms taikomos vienodo ilgio </a:t>
            </a:r>
            <a:r>
              <a:rPr lang="lt-LT" dirty="0" smtClean="0"/>
              <a:t>pažymos.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D493-C09E-43E4-91BA-6D9FEBB935D9}" type="slidenum">
              <a:rPr lang="lt-LT" smtClean="0"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728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Morfologinės </a:t>
            </a:r>
            <a:r>
              <a:rPr lang="lt-LT" dirty="0" smtClean="0"/>
              <a:t>pažymos</a:t>
            </a:r>
            <a:r>
              <a:rPr lang="lt-LT" dirty="0">
                <a:hlinkClick r:id="rId2"/>
              </a:rPr>
              <a:t> http://corpus.vdu.lt/lt</a:t>
            </a:r>
            <a:r>
              <a:rPr lang="lt-LT" dirty="0" smtClean="0"/>
              <a:t> (3)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i="1" dirty="0" smtClean="0"/>
              <a:t>vertinimų</a:t>
            </a:r>
            <a:r>
              <a:rPr lang="lt-LT" dirty="0" smtClean="0"/>
              <a:t>: lema „vertinimas“, </a:t>
            </a:r>
            <a:r>
              <a:rPr lang="lt-LT" dirty="0" err="1" smtClean="0"/>
              <a:t>Ncmpgn</a:t>
            </a:r>
            <a:r>
              <a:rPr lang="lt-LT" dirty="0" smtClean="0"/>
              <a:t>-;</a:t>
            </a:r>
          </a:p>
          <a:p>
            <a:r>
              <a:rPr lang="lt-LT" i="1" dirty="0" smtClean="0"/>
              <a:t>turi</a:t>
            </a:r>
            <a:r>
              <a:rPr lang="lt-LT" dirty="0" smtClean="0"/>
              <a:t>: lema „turėti“, Vgmp3s-</a:t>
            </a:r>
            <a:r>
              <a:rPr lang="lt-LT" dirty="0"/>
              <a:t>-n--</a:t>
            </a:r>
            <a:r>
              <a:rPr lang="lt-LT" dirty="0" err="1" smtClean="0"/>
              <a:t>ni</a:t>
            </a:r>
            <a:r>
              <a:rPr lang="lt-LT" dirty="0" smtClean="0"/>
              <a:t>-;</a:t>
            </a:r>
          </a:p>
          <a:p>
            <a:r>
              <a:rPr lang="lt-LT" i="1" dirty="0" smtClean="0"/>
              <a:t>nebūti</a:t>
            </a:r>
            <a:r>
              <a:rPr lang="lt-LT" dirty="0" smtClean="0"/>
              <a:t>: lema „nebūti“, </a:t>
            </a:r>
            <a:r>
              <a:rPr lang="lt-LT" dirty="0" err="1" smtClean="0"/>
              <a:t>Vgi</a:t>
            </a:r>
            <a:r>
              <a:rPr lang="lt-LT" dirty="0" smtClean="0"/>
              <a:t>-</a:t>
            </a:r>
            <a:r>
              <a:rPr lang="lt-LT" dirty="0"/>
              <a:t>----y--n-</a:t>
            </a:r>
            <a:r>
              <a:rPr lang="lt-LT" dirty="0" smtClean="0"/>
              <a:t>-;</a:t>
            </a:r>
          </a:p>
          <a:p>
            <a:r>
              <a:rPr lang="lt-LT" i="1" dirty="0" smtClean="0"/>
              <a:t>nesiprausiančiojo</a:t>
            </a:r>
            <a:r>
              <a:rPr lang="lt-LT" dirty="0" smtClean="0"/>
              <a:t>: lema „</a:t>
            </a:r>
            <a:r>
              <a:rPr lang="en-US" dirty="0" err="1" smtClean="0"/>
              <a:t>nesiprausti</a:t>
            </a:r>
            <a:r>
              <a:rPr lang="lt-LT" dirty="0" smtClean="0"/>
              <a:t>“, </a:t>
            </a:r>
            <a:r>
              <a:rPr lang="lt-LT" dirty="0" err="1" smtClean="0"/>
              <a:t>Vgpp-smayygy</a:t>
            </a:r>
            <a:r>
              <a:rPr lang="lt-LT" dirty="0" smtClean="0"/>
              <a:t>--;</a:t>
            </a:r>
          </a:p>
          <a:p>
            <a:r>
              <a:rPr lang="lt-LT" i="1" dirty="0" smtClean="0"/>
              <a:t>bendresnio</a:t>
            </a:r>
            <a:r>
              <a:rPr lang="lt-LT" dirty="0" smtClean="0"/>
              <a:t>: lema „bendras“, </a:t>
            </a:r>
            <a:r>
              <a:rPr lang="lt-LT" dirty="0" err="1" smtClean="0"/>
              <a:t>Agcmsgn</a:t>
            </a:r>
            <a:r>
              <a:rPr lang="lt-LT" dirty="0" smtClean="0"/>
              <a:t>;</a:t>
            </a:r>
          </a:p>
          <a:p>
            <a:r>
              <a:rPr lang="lt-LT" i="1" dirty="0" smtClean="0"/>
              <a:t>ant</a:t>
            </a:r>
            <a:r>
              <a:rPr lang="lt-LT" dirty="0" smtClean="0"/>
              <a:t>: lema „ant“, </a:t>
            </a:r>
            <a:r>
              <a:rPr lang="lt-LT" dirty="0" err="1" smtClean="0"/>
              <a:t>Sgg</a:t>
            </a:r>
            <a:r>
              <a:rPr lang="lt-LT" dirty="0" smtClean="0"/>
              <a:t>;</a:t>
            </a:r>
          </a:p>
          <a:p>
            <a:r>
              <a:rPr lang="lt-LT" i="1" dirty="0" smtClean="0"/>
              <a:t>bei</a:t>
            </a:r>
            <a:r>
              <a:rPr lang="lt-LT" dirty="0" smtClean="0"/>
              <a:t>: lema „bei“, Cg;</a:t>
            </a:r>
          </a:p>
          <a:p>
            <a:r>
              <a:rPr lang="lt-LT" i="1" dirty="0" smtClean="0"/>
              <a:t>vieno</a:t>
            </a:r>
            <a:r>
              <a:rPr lang="lt-LT" dirty="0" smtClean="0"/>
              <a:t>: lema „vienas“, </a:t>
            </a:r>
            <a:r>
              <a:rPr lang="lt-LT" dirty="0" err="1" smtClean="0"/>
              <a:t>Mcmsgdn</a:t>
            </a:r>
            <a:r>
              <a:rPr lang="lt-LT" dirty="0"/>
              <a:t>;</a:t>
            </a:r>
          </a:p>
          <a:p>
            <a:r>
              <a:rPr lang="lt-LT" i="1" dirty="0" smtClean="0"/>
              <a:t>pvz</a:t>
            </a:r>
            <a:r>
              <a:rPr lang="lt-LT" dirty="0" smtClean="0"/>
              <a:t>.: lema „pvz.“, </a:t>
            </a:r>
            <a:r>
              <a:rPr lang="lt-LT" dirty="0" err="1" smtClean="0"/>
              <a:t>Ys</a:t>
            </a:r>
            <a:r>
              <a:rPr lang="lt-LT" dirty="0"/>
              <a:t>.</a:t>
            </a:r>
          </a:p>
          <a:p>
            <a:endParaRPr lang="lt-L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D493-C09E-43E4-91BA-6D9FEBB935D9}" type="slidenum">
              <a:rPr lang="lt-LT" smtClean="0"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45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Morfologinių pažymų kombinacijos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Lietuvių kalboje apie 1500 </a:t>
            </a:r>
            <a:r>
              <a:rPr lang="lt-LT" dirty="0"/>
              <a:t>morfologinių </a:t>
            </a:r>
            <a:r>
              <a:rPr lang="lt-LT" dirty="0" smtClean="0"/>
              <a:t>pažymų variantų (60 mln. žodžių tekstyne), </a:t>
            </a:r>
            <a:r>
              <a:rPr lang="lt-LT" dirty="0"/>
              <a:t>pvz.:</a:t>
            </a:r>
          </a:p>
          <a:p>
            <a:pPr marL="0" indent="0">
              <a:buNone/>
            </a:pPr>
            <a:r>
              <a:rPr lang="lt-LT" i="1" dirty="0" smtClean="0"/>
              <a:t>dkt. </a:t>
            </a:r>
            <a:r>
              <a:rPr lang="lt-LT" i="1" dirty="0"/>
              <a:t>mot</a:t>
            </a:r>
            <a:r>
              <a:rPr lang="lt-LT" i="1" dirty="0" smtClean="0"/>
              <a:t>. g. </a:t>
            </a:r>
            <a:r>
              <a:rPr lang="lt-LT" i="1" dirty="0" err="1" smtClean="0"/>
              <a:t>vns</a:t>
            </a:r>
            <a:r>
              <a:rPr lang="lt-LT" i="1" dirty="0" smtClean="0"/>
              <a:t>. K.</a:t>
            </a:r>
            <a:endParaRPr lang="lt-LT" i="1" dirty="0"/>
          </a:p>
          <a:p>
            <a:pPr marL="0" indent="0">
              <a:buNone/>
            </a:pPr>
            <a:r>
              <a:rPr lang="lt-LT" i="1" dirty="0" smtClean="0"/>
              <a:t>dkt. </a:t>
            </a:r>
            <a:r>
              <a:rPr lang="lt-LT" i="1" dirty="0"/>
              <a:t>mot</a:t>
            </a:r>
            <a:r>
              <a:rPr lang="lt-LT" i="1" dirty="0" smtClean="0"/>
              <a:t>. g. </a:t>
            </a:r>
            <a:r>
              <a:rPr lang="lt-LT" i="1" dirty="0" err="1" smtClean="0"/>
              <a:t>dgs</a:t>
            </a:r>
            <a:r>
              <a:rPr lang="lt-LT" i="1" dirty="0" smtClean="0"/>
              <a:t>. V.</a:t>
            </a:r>
          </a:p>
          <a:p>
            <a:pPr marL="0" indent="0">
              <a:buNone/>
            </a:pPr>
            <a:endParaRPr lang="lt-LT" i="1" dirty="0"/>
          </a:p>
          <a:p>
            <a:pPr marL="0" indent="0">
              <a:buNone/>
            </a:pPr>
            <a:r>
              <a:rPr lang="lt-LT" i="1" dirty="0" err="1" smtClean="0"/>
              <a:t>vks</a:t>
            </a:r>
            <a:r>
              <a:rPr lang="lt-LT" i="1" dirty="0" smtClean="0"/>
              <a:t>. </a:t>
            </a:r>
            <a:r>
              <a:rPr lang="lt-LT" i="1" dirty="0" err="1" smtClean="0"/>
              <a:t>teig</a:t>
            </a:r>
            <a:r>
              <a:rPr lang="lt-LT" i="1" dirty="0" smtClean="0"/>
              <a:t>. </a:t>
            </a:r>
            <a:r>
              <a:rPr lang="lt-LT" i="1" dirty="0" err="1" smtClean="0"/>
              <a:t>nesngr</a:t>
            </a:r>
            <a:r>
              <a:rPr lang="lt-LT" i="1" dirty="0" smtClean="0"/>
              <a:t>. </a:t>
            </a:r>
            <a:r>
              <a:rPr lang="lt-LT" i="1" dirty="0"/>
              <a:t>tiesiog</a:t>
            </a:r>
            <a:r>
              <a:rPr lang="lt-LT" i="1" dirty="0" smtClean="0"/>
              <a:t>. n. </a:t>
            </a:r>
            <a:r>
              <a:rPr lang="lt-LT" i="1" dirty="0" err="1"/>
              <a:t>būt</a:t>
            </a:r>
            <a:r>
              <a:rPr lang="lt-LT" i="1" dirty="0" smtClean="0"/>
              <a:t>. k. l. </a:t>
            </a:r>
            <a:r>
              <a:rPr lang="lt-LT" i="1" dirty="0" err="1" smtClean="0"/>
              <a:t>vns</a:t>
            </a:r>
            <a:r>
              <a:rPr lang="lt-LT" i="1" dirty="0" smtClean="0"/>
              <a:t>. </a:t>
            </a:r>
            <a:r>
              <a:rPr lang="lt-LT" i="1" dirty="0"/>
              <a:t>1</a:t>
            </a:r>
            <a:r>
              <a:rPr lang="lt-LT" i="1" dirty="0" smtClean="0"/>
              <a:t> </a:t>
            </a:r>
            <a:r>
              <a:rPr lang="lt-LT" i="1" dirty="0" err="1" smtClean="0"/>
              <a:t>asm</a:t>
            </a:r>
            <a:r>
              <a:rPr lang="lt-LT" i="1" dirty="0" smtClean="0"/>
              <a:t>.</a:t>
            </a:r>
          </a:p>
          <a:p>
            <a:pPr marL="0" indent="0">
              <a:buNone/>
            </a:pPr>
            <a:r>
              <a:rPr lang="lt-LT" i="1" dirty="0" err="1"/>
              <a:t>vks</a:t>
            </a:r>
            <a:r>
              <a:rPr lang="lt-LT" i="1" dirty="0"/>
              <a:t>. </a:t>
            </a:r>
            <a:r>
              <a:rPr lang="lt-LT" i="1" dirty="0" err="1"/>
              <a:t>teig</a:t>
            </a:r>
            <a:r>
              <a:rPr lang="lt-LT" i="1" dirty="0"/>
              <a:t>. </a:t>
            </a:r>
            <a:r>
              <a:rPr lang="lt-LT" i="1" dirty="0" smtClean="0"/>
              <a:t>sngr</a:t>
            </a:r>
            <a:r>
              <a:rPr lang="lt-LT" i="1" dirty="0"/>
              <a:t>. tiesiog. n. </a:t>
            </a:r>
            <a:r>
              <a:rPr lang="lt-LT" i="1" dirty="0" err="1"/>
              <a:t>būt</a:t>
            </a:r>
            <a:r>
              <a:rPr lang="lt-LT" i="1" dirty="0"/>
              <a:t>. k. l. </a:t>
            </a:r>
            <a:r>
              <a:rPr lang="lt-LT" i="1" dirty="0" err="1"/>
              <a:t>vns</a:t>
            </a:r>
            <a:r>
              <a:rPr lang="lt-LT" i="1" dirty="0"/>
              <a:t>. 1 </a:t>
            </a:r>
            <a:r>
              <a:rPr lang="lt-LT" i="1" dirty="0" err="1"/>
              <a:t>asm</a:t>
            </a:r>
            <a:r>
              <a:rPr lang="lt-LT" i="1" dirty="0" smtClean="0"/>
              <a:t>.</a:t>
            </a:r>
          </a:p>
          <a:p>
            <a:pPr marL="0" indent="0">
              <a:buNone/>
            </a:pPr>
            <a:r>
              <a:rPr lang="lt-LT" i="1" dirty="0" err="1"/>
              <a:t>vks</a:t>
            </a:r>
            <a:r>
              <a:rPr lang="lt-LT" i="1" dirty="0"/>
              <a:t>. </a:t>
            </a:r>
            <a:r>
              <a:rPr lang="lt-LT" i="1" dirty="0" err="1"/>
              <a:t>teig</a:t>
            </a:r>
            <a:r>
              <a:rPr lang="lt-LT" i="1" dirty="0"/>
              <a:t>. </a:t>
            </a:r>
            <a:r>
              <a:rPr lang="lt-LT" i="1" dirty="0" err="1"/>
              <a:t>nesngr</a:t>
            </a:r>
            <a:r>
              <a:rPr lang="lt-LT" i="1" dirty="0"/>
              <a:t>. tiesiog. n. </a:t>
            </a:r>
            <a:r>
              <a:rPr lang="lt-LT" i="1" dirty="0" err="1" smtClean="0"/>
              <a:t>būs</a:t>
            </a:r>
            <a:r>
              <a:rPr lang="lt-LT" i="1" dirty="0" smtClean="0"/>
              <a:t>. </a:t>
            </a:r>
            <a:r>
              <a:rPr lang="lt-LT" i="1" dirty="0"/>
              <a:t>l. </a:t>
            </a:r>
            <a:r>
              <a:rPr lang="lt-LT" i="1" dirty="0" err="1"/>
              <a:t>vns</a:t>
            </a:r>
            <a:r>
              <a:rPr lang="lt-LT" i="1" dirty="0"/>
              <a:t>. 1 </a:t>
            </a:r>
            <a:r>
              <a:rPr lang="lt-LT" i="1" dirty="0" err="1"/>
              <a:t>asm</a:t>
            </a:r>
            <a:r>
              <a:rPr lang="lt-LT" i="1" dirty="0" smtClean="0"/>
              <a:t>.</a:t>
            </a:r>
          </a:p>
          <a:p>
            <a:pPr marL="0" indent="0">
              <a:buNone/>
            </a:pPr>
            <a:r>
              <a:rPr lang="lt-LT" i="1" dirty="0" err="1"/>
              <a:t>vks</a:t>
            </a:r>
            <a:r>
              <a:rPr lang="lt-LT" i="1" dirty="0"/>
              <a:t>. </a:t>
            </a:r>
            <a:r>
              <a:rPr lang="lt-LT" i="1" dirty="0" err="1"/>
              <a:t>teig</a:t>
            </a:r>
            <a:r>
              <a:rPr lang="lt-LT" i="1" dirty="0"/>
              <a:t>. </a:t>
            </a:r>
            <a:r>
              <a:rPr lang="lt-LT" i="1" dirty="0" err="1"/>
              <a:t>nesngr</a:t>
            </a:r>
            <a:r>
              <a:rPr lang="lt-LT" i="1" dirty="0"/>
              <a:t>. tiesiog. n. </a:t>
            </a:r>
            <a:r>
              <a:rPr lang="lt-LT" i="1" dirty="0" err="1"/>
              <a:t>būs</a:t>
            </a:r>
            <a:r>
              <a:rPr lang="lt-LT" i="1" dirty="0"/>
              <a:t>. l. </a:t>
            </a:r>
            <a:r>
              <a:rPr lang="lt-LT" i="1" dirty="0" err="1" smtClean="0"/>
              <a:t>dgs</a:t>
            </a:r>
            <a:r>
              <a:rPr lang="lt-LT" i="1" dirty="0"/>
              <a:t>. 1 </a:t>
            </a:r>
            <a:r>
              <a:rPr lang="lt-LT" i="1" dirty="0" err="1"/>
              <a:t>asm</a:t>
            </a:r>
            <a:r>
              <a:rPr lang="lt-LT" i="1" dirty="0" smtClean="0"/>
              <a:t>.</a:t>
            </a:r>
            <a:endParaRPr lang="lt-L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D493-C09E-43E4-91BA-6D9FEBB935D9}" type="slidenum">
              <a:rPr lang="lt-LT" smtClean="0"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81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35D87-6221-4B0F-AC48-56B1D2058850}" type="slidenum">
              <a:rPr lang="lt-LT"/>
              <a:pPr>
                <a:defRPr/>
              </a:pPr>
              <a:t>2</a:t>
            </a:fld>
            <a:endParaRPr lang="lt-L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lt-LT" dirty="0"/>
              <a:t>11 kalbos dalių: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lt-LT" altLang="lt-LT" dirty="0" smtClean="0"/>
              <a:t>daiktavardžiai,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būdvardžiai,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skaitvardžiai,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įvardžiai,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veiksmažodžiai,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prieveiksmiai,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prielinksniai,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jungtukai,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dalelytės,</a:t>
            </a:r>
          </a:p>
          <a:p>
            <a:pPr marL="0" indent="0" eaLnBrk="1" hangingPunct="1">
              <a:buNone/>
            </a:pPr>
            <a:r>
              <a:rPr lang="lt-LT" altLang="lt-LT" dirty="0" smtClean="0"/>
              <a:t>jaustukai ir ištiktukai.</a:t>
            </a:r>
            <a:endParaRPr lang="en-US" altLang="lt-LT" dirty="0" smtClean="0"/>
          </a:p>
        </p:txBody>
      </p:sp>
    </p:spTree>
    <p:extLst>
      <p:ext uri="{BB962C8B-B14F-4D97-AF65-F5344CB8AC3E}">
        <p14:creationId xmlns:p14="http://schemas.microsoft.com/office/powerpoint/2010/main" val="15657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22"/>
          <a:stretch>
            <a:fillRect/>
          </a:stretch>
        </p:blipFill>
        <p:spPr bwMode="auto">
          <a:xfrm>
            <a:off x="576072" y="365124"/>
            <a:ext cx="11256264" cy="6255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1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87"/>
          <a:stretch>
            <a:fillRect/>
          </a:stretch>
        </p:blipFill>
        <p:spPr bwMode="auto">
          <a:xfrm>
            <a:off x="219456" y="0"/>
            <a:ext cx="11676887" cy="6711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018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Paieškos galimybės per ANNIS sistemą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lt-LT" dirty="0" err="1"/>
              <a:t>lemma</a:t>
            </a:r>
            <a:r>
              <a:rPr lang="lt-LT" dirty="0"/>
              <a:t>="kalba" </a:t>
            </a:r>
            <a:r>
              <a:rPr lang="lt-LT" dirty="0" smtClean="0"/>
              <a:t>(ieškoma </a:t>
            </a:r>
            <a:r>
              <a:rPr lang="lt-LT" dirty="0"/>
              <a:t>lemos </a:t>
            </a:r>
            <a:r>
              <a:rPr lang="lt-LT" i="1" dirty="0"/>
              <a:t>kalba</a:t>
            </a:r>
            <a:r>
              <a:rPr lang="lt-LT" dirty="0"/>
              <a:t>);</a:t>
            </a:r>
          </a:p>
          <a:p>
            <a:pPr lvl="0"/>
            <a:r>
              <a:rPr lang="lt-LT" dirty="0" err="1"/>
              <a:t>pos</a:t>
            </a:r>
            <a:r>
              <a:rPr lang="lt-LT" dirty="0"/>
              <a:t>="ADJ" (ieškoma būdvardžių);</a:t>
            </a:r>
          </a:p>
          <a:p>
            <a:pPr lvl="0"/>
            <a:r>
              <a:rPr lang="lt-LT" dirty="0" err="1"/>
              <a:t>gram</a:t>
            </a:r>
            <a:r>
              <a:rPr lang="lt-LT" dirty="0"/>
              <a:t>=".M.SG.GEN." (ieškoma </a:t>
            </a:r>
            <a:r>
              <a:rPr lang="lt-LT" dirty="0" smtClean="0"/>
              <a:t>vienaskaitos </a:t>
            </a:r>
            <a:r>
              <a:rPr lang="lt-LT" dirty="0"/>
              <a:t>vyriškąja gimine kilmininko forma pavartotų žodžių</a:t>
            </a:r>
            <a:r>
              <a:rPr lang="lt-LT" dirty="0" smtClean="0"/>
              <a:t>);</a:t>
            </a:r>
            <a:endParaRPr lang="lt-LT" dirty="0"/>
          </a:p>
          <a:p>
            <a:r>
              <a:rPr lang="lt-LT" dirty="0"/>
              <a:t> </a:t>
            </a:r>
            <a:r>
              <a:rPr lang="lt-LT" dirty="0" smtClean="0"/>
              <a:t>tok</a:t>
            </a:r>
            <a:r>
              <a:rPr lang="lt-LT" dirty="0"/>
              <a:t>="pasakė" arba "</a:t>
            </a:r>
            <a:r>
              <a:rPr lang="lt-LT" dirty="0" smtClean="0"/>
              <a:t>pasakė</a:t>
            </a:r>
            <a:r>
              <a:rPr lang="lt-LT" dirty="0"/>
              <a:t>"</a:t>
            </a:r>
            <a:r>
              <a:rPr lang="lt-LT" dirty="0" smtClean="0"/>
              <a:t>;</a:t>
            </a:r>
            <a:endParaRPr lang="lt-LT" dirty="0"/>
          </a:p>
          <a:p>
            <a:pPr lvl="0"/>
            <a:r>
              <a:rPr lang="lt-LT" dirty="0" err="1" smtClean="0"/>
              <a:t>syfun</a:t>
            </a:r>
            <a:r>
              <a:rPr lang="lt-LT" dirty="0"/>
              <a:t>="</a:t>
            </a:r>
            <a:r>
              <a:rPr lang="lt-LT" dirty="0" err="1"/>
              <a:t>Atr</a:t>
            </a:r>
            <a:r>
              <a:rPr lang="lt-LT" dirty="0"/>
              <a:t>" (ieškoma atributų</a:t>
            </a:r>
            <a:r>
              <a:rPr lang="lt-LT" dirty="0" smtClean="0"/>
              <a:t>).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043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Nuorodos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i="1" dirty="0"/>
              <a:t>Dabartinės lietuvių kalbos tekstynas</a:t>
            </a:r>
            <a:r>
              <a:rPr lang="lt-LT" dirty="0"/>
              <a:t> </a:t>
            </a:r>
            <a:r>
              <a:rPr lang="lt-LT" dirty="0" smtClean="0"/>
              <a:t>(neanotuotas) </a:t>
            </a:r>
            <a:r>
              <a:rPr lang="lt-LT" dirty="0" smtClean="0">
                <a:hlinkClick r:id="rId3"/>
              </a:rPr>
              <a:t>http</a:t>
            </a:r>
            <a:r>
              <a:rPr lang="lt-LT" dirty="0">
                <a:hlinkClick r:id="rId3"/>
              </a:rPr>
              <a:t>://tekstynas.vdu.lt/tekstynas</a:t>
            </a:r>
            <a:r>
              <a:rPr lang="lt-LT" dirty="0" smtClean="0">
                <a:hlinkClick r:id="rId3"/>
              </a:rPr>
              <a:t>/</a:t>
            </a:r>
            <a:r>
              <a:rPr lang="lt-LT" dirty="0" smtClean="0"/>
              <a:t>.</a:t>
            </a:r>
          </a:p>
          <a:p>
            <a:r>
              <a:rPr lang="lt-LT" dirty="0" smtClean="0"/>
              <a:t>I. Dabašinskienės straipsnis </a:t>
            </a:r>
            <a:r>
              <a:rPr lang="lt-LT" i="1" dirty="0"/>
              <a:t>Šnekamosios lietuvių kalbos </a:t>
            </a:r>
            <a:r>
              <a:rPr lang="lt-LT" i="1" dirty="0" smtClean="0"/>
              <a:t>morfologinės ypatybės. </a:t>
            </a:r>
            <a:r>
              <a:rPr lang="pt-BR" dirty="0" smtClean="0"/>
              <a:t>Acta Ling</a:t>
            </a:r>
            <a:r>
              <a:rPr lang="lt-LT" dirty="0" smtClean="0"/>
              <a:t>u</a:t>
            </a:r>
            <a:r>
              <a:rPr lang="pt-BR" dirty="0" smtClean="0"/>
              <a:t>istica Lithuanica</a:t>
            </a:r>
            <a:r>
              <a:rPr lang="lt-LT" dirty="0" smtClean="0"/>
              <a:t>, LX </a:t>
            </a:r>
            <a:r>
              <a:rPr lang="lt-LT" dirty="0"/>
              <a:t>(2009), </a:t>
            </a:r>
            <a:r>
              <a:rPr lang="lt-LT" dirty="0" smtClean="0"/>
              <a:t>p. 1–15</a:t>
            </a:r>
            <a:r>
              <a:rPr lang="lt-LT" dirty="0"/>
              <a:t>. </a:t>
            </a:r>
            <a:r>
              <a:rPr lang="lt-LT" dirty="0">
                <a:hlinkClick r:id="rId4"/>
              </a:rPr>
              <a:t>http://</a:t>
            </a:r>
            <a:r>
              <a:rPr lang="lt-LT" dirty="0" smtClean="0">
                <a:hlinkClick r:id="rId4"/>
              </a:rPr>
              <a:t>etalpykla.lituanistikadb.lt/fedora/get/LT-LDB-0001:J.04~2009~1367167159055/DS.002.0.01.ARTIC</a:t>
            </a:r>
            <a:endParaRPr lang="lt-LT" dirty="0" smtClean="0"/>
          </a:p>
          <a:p>
            <a:r>
              <a:rPr lang="lt-LT" dirty="0" smtClean="0"/>
              <a:t>E. Rimkutės disertacijos </a:t>
            </a:r>
            <a:r>
              <a:rPr lang="lt-LT" i="1" dirty="0" smtClean="0"/>
              <a:t>Morfologinio daugiareikšmiškumo ribojimas kompiuteriniame tekstyne</a:t>
            </a:r>
            <a:r>
              <a:rPr lang="lt-LT" dirty="0" smtClean="0"/>
              <a:t>, 2006, 2.4 poskyris</a:t>
            </a:r>
            <a:r>
              <a:rPr lang="lt-LT" dirty="0"/>
              <a:t>. </a:t>
            </a:r>
            <a:r>
              <a:rPr lang="lt-LT" dirty="0">
                <a:hlinkClick r:id="rId5"/>
              </a:rPr>
              <a:t>http://fcim.vdu.lt/~</a:t>
            </a:r>
            <a:r>
              <a:rPr lang="lt-LT" dirty="0" smtClean="0">
                <a:hlinkClick r:id="rId5"/>
              </a:rPr>
              <a:t>erika_rimkute/straipsniai/disertacija.pdf</a:t>
            </a:r>
            <a:r>
              <a:rPr lang="lt-LT" dirty="0" smtClean="0"/>
              <a:t>.</a:t>
            </a:r>
          </a:p>
          <a:p>
            <a:r>
              <a:rPr lang="lt-LT" dirty="0"/>
              <a:t>Lithuanian </a:t>
            </a:r>
            <a:r>
              <a:rPr lang="lt-LT" dirty="0" err="1"/>
              <a:t>Treebank</a:t>
            </a:r>
            <a:r>
              <a:rPr lang="lt-LT" dirty="0"/>
              <a:t> ALKSNIS </a:t>
            </a:r>
            <a:r>
              <a:rPr lang="lt-LT" dirty="0">
                <a:hlinkClick r:id="rId6"/>
              </a:rPr>
              <a:t>https://</a:t>
            </a:r>
            <a:r>
              <a:rPr lang="lt-LT" dirty="0" smtClean="0">
                <a:hlinkClick r:id="rId6"/>
              </a:rPr>
              <a:t>clarin.vdu.lt/xmlui/handle/20.500.11821/10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23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897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lt-LT" dirty="0" err="1" smtClean="0"/>
              <a:t>Kalbos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dali</a:t>
            </a:r>
            <a:r>
              <a:rPr lang="lt-LT" altLang="lt-LT" dirty="0" smtClean="0"/>
              <a:t>ų pasiskirstymas</a:t>
            </a:r>
            <a:endParaRPr lang="lt-LT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233057"/>
              </p:ext>
            </p:extLst>
          </p:nvPr>
        </p:nvGraphicFramePr>
        <p:xfrm>
          <a:off x="1271017" y="1690686"/>
          <a:ext cx="8375903" cy="46939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39530"/>
                <a:gridCol w="2386440"/>
                <a:gridCol w="2549933"/>
              </a:tblGrid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Kalbos dalis</a:t>
                      </a:r>
                      <a:endParaRPr lang="lt-LT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Sakytinė</a:t>
                      </a:r>
                      <a:r>
                        <a:rPr lang="lt-LT" sz="28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k.</a:t>
                      </a:r>
                      <a:endParaRPr lang="lt-LT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Rašytinė</a:t>
                      </a:r>
                      <a:r>
                        <a:rPr lang="lt-LT" sz="28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k.</a:t>
                      </a:r>
                      <a:endParaRPr lang="lt-LT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Daiktavardis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39,37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Būdvardis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Įvardis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Skaitvardis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1,9</a:t>
                      </a:r>
                      <a:endParaRPr lang="lt-LT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Veiksmažodis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Prieveiksmis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6,72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Prielinksnis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Dalelytė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Jungtukas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Ištiktukas, jaustukas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7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013572"/>
              </p:ext>
            </p:extLst>
          </p:nvPr>
        </p:nvGraphicFramePr>
        <p:xfrm>
          <a:off x="649225" y="365128"/>
          <a:ext cx="10917935" cy="61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785"/>
                <a:gridCol w="2505854"/>
                <a:gridCol w="1709928"/>
                <a:gridCol w="1965960"/>
                <a:gridCol w="2121408"/>
              </a:tblGrid>
              <a:tr h="519284">
                <a:tc>
                  <a:txBody>
                    <a:bodyPr/>
                    <a:lstStyle/>
                    <a:p>
                      <a:pPr indent="32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indent="32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Kalbos dalys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4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Administracinis stilius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Grožinis stilius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Mokslinis stilius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chemeClr val="tx1"/>
                          </a:solidFill>
                          <a:effectLst/>
                        </a:rPr>
                        <a:t>Publicistinis stilius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Daiktavardžiai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45,14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26,2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42,6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39,76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</a:rPr>
                        <a:t>Veiksmažodžiai 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19,14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24,69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19,1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20,45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Būdvardžiai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6,8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5,56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9,68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Skaitvardžiai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0,7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0,73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0,67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1,12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Įvardžiai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7,36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13,16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7,82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8,25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Prieveiksmiai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3,9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10,39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5,12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6,54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Dalelytės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1,42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4,16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1,42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2,13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Jungtukai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7,76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8,83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7,69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7,37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Jaustukai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0,37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0,02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0,075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Ištiktukai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–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0,051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0,0008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0,013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88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Prielinksniai 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4,28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solidFill>
                            <a:srgbClr val="FF0000"/>
                          </a:solidFill>
                          <a:effectLst/>
                        </a:rPr>
                        <a:t>5,77</a:t>
                      </a:r>
                      <a:endParaRPr lang="lt-LT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3,89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4,8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3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554123"/>
              </p:ext>
            </p:extLst>
          </p:nvPr>
        </p:nvGraphicFramePr>
        <p:xfrm>
          <a:off x="838200" y="365125"/>
          <a:ext cx="10582655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328"/>
                <a:gridCol w="3548847"/>
                <a:gridCol w="3647480"/>
              </a:tblGrid>
              <a:tr h="74168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Linksnis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Dažnumas rašytinėje k.</a:t>
                      </a:r>
                      <a:endParaRPr lang="lt-LT" sz="28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Dažnumas sakytinėje 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Vardininkas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26,38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31,6, </a:t>
                      </a: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30</a:t>
                      </a:r>
                      <a:endParaRPr lang="lt-LT" sz="28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Kilmininkas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40,88</a:t>
                      </a:r>
                      <a:endParaRPr lang="lt-LT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22,9, </a:t>
                      </a: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33,5 </a:t>
                      </a:r>
                      <a:endParaRPr lang="lt-LT" sz="28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Naudininkas</a:t>
                      </a:r>
                      <a:endParaRPr lang="lt-LT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2,6, </a:t>
                      </a: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2,3</a:t>
                      </a:r>
                      <a:endParaRPr lang="lt-LT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Galininkas</a:t>
                      </a:r>
                      <a:endParaRPr lang="lt-LT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16,49</a:t>
                      </a:r>
                      <a:endParaRPr lang="lt-LT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26, </a:t>
                      </a:r>
                      <a:r>
                        <a:rPr lang="lt-LT" sz="280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22,8</a:t>
                      </a:r>
                      <a:endParaRPr lang="lt-LT" sz="28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Įnagininkas</a:t>
                      </a:r>
                      <a:endParaRPr lang="lt-LT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6,25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540385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5, </a:t>
                      </a: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Vietininkas</a:t>
                      </a:r>
                      <a:endParaRPr lang="lt-LT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5,37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540385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8,6, </a:t>
                      </a: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Šauksmininkas</a:t>
                      </a:r>
                      <a:endParaRPr lang="lt-LT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540385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3,3, </a:t>
                      </a:r>
                      <a:r>
                        <a:rPr lang="lt-LT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</a:t>
                      </a:r>
                      <a:r>
                        <a:rPr lang="lt-LT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0,3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Iliatyvas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lt-LT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t-LT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4C0C-0C72-4BB6-A78D-0A520572C7C5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71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lt-LT" dirty="0"/>
              <a:t>Veiksmažodžių formų pasiskirstymas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972660"/>
              </p:ext>
            </p:extLst>
          </p:nvPr>
        </p:nvGraphicFramePr>
        <p:xfrm>
          <a:off x="838200" y="2075688"/>
          <a:ext cx="10198608" cy="412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2362"/>
                <a:gridCol w="3312382"/>
                <a:gridCol w="3483864"/>
              </a:tblGrid>
              <a:tr h="382523"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chemeClr val="tx1"/>
                          </a:solidFill>
                        </a:rPr>
                        <a:t>Formos</a:t>
                      </a:r>
                      <a:endParaRPr lang="lt-LT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chemeClr val="tx1"/>
                          </a:solidFill>
                        </a:rPr>
                        <a:t>Rašytinė kalba</a:t>
                      </a:r>
                      <a:endParaRPr lang="lt-LT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chemeClr val="tx1"/>
                          </a:solidFill>
                        </a:rPr>
                        <a:t>Sakytinė kalba</a:t>
                      </a:r>
                      <a:endParaRPr lang="lt-LT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5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Asmenuojamosios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50,7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rgbClr val="FF0000"/>
                          </a:solidFill>
                        </a:rPr>
                        <a:t>82,1</a:t>
                      </a:r>
                      <a:endParaRPr lang="lt-LT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5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Dalyviai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rgbClr val="FF0000"/>
                          </a:solidFill>
                        </a:rPr>
                        <a:t>27,7</a:t>
                      </a:r>
                      <a:endParaRPr lang="lt-LT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5,4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5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Padalyviai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rgbClr val="FF0000"/>
                          </a:solidFill>
                        </a:rPr>
                        <a:t>3,2</a:t>
                      </a:r>
                      <a:endParaRPr lang="lt-LT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0,4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5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Pusdalyviai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solidFill>
                            <a:srgbClr val="FF0000"/>
                          </a:solidFill>
                        </a:rPr>
                        <a:t>1,8</a:t>
                      </a:r>
                      <a:endParaRPr lang="lt-LT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0,2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5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Bendratys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16,6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11,9</a:t>
                      </a:r>
                      <a:endParaRPr lang="lt-LT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3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Giminės</a:t>
            </a:r>
            <a:r>
              <a:rPr lang="lt-LT" dirty="0" smtClean="0"/>
              <a:t> 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vyriškoji 57,2 </a:t>
            </a:r>
            <a:r>
              <a:rPr lang="lt-LT" dirty="0"/>
              <a:t>proc</a:t>
            </a:r>
            <a:r>
              <a:rPr lang="lt-LT" dirty="0" smtClean="0"/>
              <a:t>.,</a:t>
            </a:r>
          </a:p>
          <a:p>
            <a:pPr marL="0" indent="0">
              <a:buNone/>
            </a:pPr>
            <a:r>
              <a:rPr lang="lt-LT" dirty="0" smtClean="0"/>
              <a:t>moteriškoji 36,6 </a:t>
            </a:r>
            <a:r>
              <a:rPr lang="lt-LT" dirty="0"/>
              <a:t>proc</a:t>
            </a:r>
            <a:r>
              <a:rPr lang="lt-L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8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Skaičiaus</a:t>
            </a:r>
            <a:r>
              <a:rPr lang="lt-LT" dirty="0" smtClean="0"/>
              <a:t> 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vienaskaita 65 proc.</a:t>
            </a:r>
          </a:p>
          <a:p>
            <a:pPr marL="0" indent="0">
              <a:buNone/>
            </a:pPr>
            <a:r>
              <a:rPr lang="lt-LT" dirty="0" smtClean="0"/>
              <a:t>daugiskaita 32 proc.</a:t>
            </a:r>
          </a:p>
        </p:txBody>
      </p:sp>
    </p:spTree>
    <p:extLst>
      <p:ext uri="{BB962C8B-B14F-4D97-AF65-F5344CB8AC3E}">
        <p14:creationId xmlns:p14="http://schemas.microsoft.com/office/powerpoint/2010/main" val="8905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Laipsnio </a:t>
            </a:r>
            <a:r>
              <a:rPr lang="lt-LT" dirty="0" smtClean="0"/>
              <a:t>kategorijos pasiskirstymas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nelyginamasis 87,5 proc.,</a:t>
            </a:r>
          </a:p>
          <a:p>
            <a:pPr marL="0" indent="0">
              <a:buNone/>
            </a:pPr>
            <a:r>
              <a:rPr lang="lt-LT" dirty="0" smtClean="0"/>
              <a:t>aukštesnysis 8 proc.,</a:t>
            </a:r>
          </a:p>
          <a:p>
            <a:pPr marL="0" indent="0">
              <a:buNone/>
            </a:pPr>
            <a:r>
              <a:rPr lang="lt-LT" dirty="0" smtClean="0"/>
              <a:t>aukščiausiasis – 4,5 proc.</a:t>
            </a:r>
          </a:p>
        </p:txBody>
      </p:sp>
    </p:spTree>
    <p:extLst>
      <p:ext uri="{BB962C8B-B14F-4D97-AF65-F5344CB8AC3E}">
        <p14:creationId xmlns:p14="http://schemas.microsoft.com/office/powerpoint/2010/main" val="22014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897</Words>
  <Application>Microsoft Office PowerPoint</Application>
  <PresentationFormat>Vlastní</PresentationFormat>
  <Paragraphs>250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Office Theme</vt:lpstr>
      <vt:lpstr>Kalbos dalių ir gramatinių formų pasiskirstymas lietuvių kalbos tekstynuose. Morfologiškai anotuoti tekstynai</vt:lpstr>
      <vt:lpstr>11 kalbos dalių:</vt:lpstr>
      <vt:lpstr>Kalbos dalių pasiskirstymas</vt:lpstr>
      <vt:lpstr>Prezentace aplikace PowerPoint</vt:lpstr>
      <vt:lpstr>Prezentace aplikace PowerPoint</vt:lpstr>
      <vt:lpstr>Veiksmažodžių formų pasiskirstymas</vt:lpstr>
      <vt:lpstr>Giminės kategorijos pasiskirstymas</vt:lpstr>
      <vt:lpstr>Skaičiaus kategorijos pasiskirstymas</vt:lpstr>
      <vt:lpstr>Laipsnio kategorijos pasiskirstymas</vt:lpstr>
      <vt:lpstr>Nuosakos kategorijos pasiskirstymas</vt:lpstr>
      <vt:lpstr>Laiko kategorijos pasiskirstymas</vt:lpstr>
      <vt:lpstr>Asmens kategorijos pasiskirstymas</vt:lpstr>
      <vt:lpstr>Gramatinių formų vartosena</vt:lpstr>
      <vt:lpstr>Morfologiniai anotatoriai</vt:lpstr>
      <vt:lpstr>Morfologiškai anotuoti tekstynai</vt:lpstr>
      <vt:lpstr>Morfologinės pažymos http://corpus.vdu.lt/lt (1)</vt:lpstr>
      <vt:lpstr>Morfologinės pažymos http://corpus.vdu.lt/lt (2)</vt:lpstr>
      <vt:lpstr>Morfologinės pažymos http://corpus.vdu.lt/lt (3)</vt:lpstr>
      <vt:lpstr>Morfologinių pažymų kombinacijos</vt:lpstr>
      <vt:lpstr>Prezentace aplikace PowerPoint</vt:lpstr>
      <vt:lpstr>Prezentace aplikace PowerPoint</vt:lpstr>
      <vt:lpstr>Paieškos galimybės per ANNIS sistemą</vt:lpstr>
      <vt:lpstr>Nuorodos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KALBOS DALYS IR JŲ SKYRIMO PRINCIPAI</dc:title>
  <dc:creator>Erika</dc:creator>
  <cp:lastModifiedBy>user</cp:lastModifiedBy>
  <cp:revision>45</cp:revision>
  <dcterms:created xsi:type="dcterms:W3CDTF">2014-09-08T18:14:04Z</dcterms:created>
  <dcterms:modified xsi:type="dcterms:W3CDTF">2017-12-06T16:11:07Z</dcterms:modified>
</cp:coreProperties>
</file>