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3"/>
  </p:notesMasterIdLst>
  <p:sldIdLst>
    <p:sldId id="256" r:id="rId2"/>
    <p:sldId id="268" r:id="rId3"/>
    <p:sldId id="257" r:id="rId4"/>
    <p:sldId id="258" r:id="rId5"/>
    <p:sldId id="270" r:id="rId6"/>
    <p:sldId id="271" r:id="rId7"/>
    <p:sldId id="294" r:id="rId8"/>
    <p:sldId id="296" r:id="rId9"/>
    <p:sldId id="272" r:id="rId10"/>
    <p:sldId id="273" r:id="rId11"/>
    <p:sldId id="261" r:id="rId12"/>
    <p:sldId id="286" r:id="rId13"/>
    <p:sldId id="287" r:id="rId14"/>
    <p:sldId id="264" r:id="rId15"/>
    <p:sldId id="265" r:id="rId16"/>
    <p:sldId id="266" r:id="rId17"/>
    <p:sldId id="284" r:id="rId18"/>
    <p:sldId id="267" r:id="rId19"/>
    <p:sldId id="269" r:id="rId20"/>
    <p:sldId id="288" r:id="rId21"/>
    <p:sldId id="297" r:id="rId2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33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73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smtClean="0"/>
              <a:t>Klepnutím lze upravit styly předlohy textu.</a:t>
            </a:r>
          </a:p>
          <a:p>
            <a:pPr lvl="1"/>
            <a:r>
              <a:rPr lang="en-GB" altLang="cs-CZ" noProof="0" smtClean="0"/>
              <a:t>Druhá úroveň</a:t>
            </a:r>
          </a:p>
          <a:p>
            <a:pPr lvl="2"/>
            <a:r>
              <a:rPr lang="en-GB" altLang="cs-CZ" noProof="0" smtClean="0"/>
              <a:t>Třetí úroveň</a:t>
            </a:r>
          </a:p>
          <a:p>
            <a:pPr lvl="3"/>
            <a:r>
              <a:rPr lang="en-GB" altLang="cs-CZ" noProof="0" smtClean="0"/>
              <a:t>Čtvrtá úroveň</a:t>
            </a:r>
          </a:p>
          <a:p>
            <a:pPr lvl="4"/>
            <a:r>
              <a:rPr lang="en-GB" altLang="cs-CZ" noProof="0" smtClean="0"/>
              <a:t>Pátá úroveň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527E9EC-F0A6-4F0D-AF58-93BD0B8DC2C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977111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charset="0"/>
            </a:endParaRPr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0247AEE-C601-4CF4-A765-305EDD135F44}" type="slidenum">
              <a:rPr lang="en-GB" altLang="cs-CZ"/>
              <a:pPr/>
              <a:t>1</a:t>
            </a:fld>
            <a:endParaRPr lang="en-GB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4D3A2-12A7-42AE-B7BE-91DB51C5F1E2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fld id="{77CBF775-E468-4B12-8E76-F3DE30CA257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69629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8211B-B89B-4239-B7AB-E5EF9C4E0B62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C1FFBA2C-A706-4268-B3CA-3BA555A9181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8171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3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4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557AF-0395-44CF-8E6A-7A6853511C43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090ACEF6-850F-4250-818A-46B421155D3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4863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5B7A4-0399-4CBF-93C9-0B4A109281B3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A82D2742-11A4-4A75-AA7C-E6A8396A03BB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1441303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cs-CZ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1277C-9686-4310-800F-83B31D561C5D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80AF9C70-8250-4B80-88BE-10957497E110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092841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58ABA-548E-49CB-BFF4-B540786386D7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FC9F3FAA-ECAB-4EE1-B21B-9F86F66E6366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93607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63D24-8386-4474-A376-0A182C6D8151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72938-FE76-4B3E-A091-C04A3AE4D017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4599273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6A96D-B1C2-4C7F-97B5-68D52D7754CF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0471D-3C48-42EE-AA38-6D16EFB4E264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905258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37C5E-CFC2-4CF9-BCA4-F81B79BF09E8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B4AC8-55D6-4296-B9DC-C5703B2E010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45262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08E36-5BD6-48C9-826D-58677E2FB9AF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BC2B78EC-3DC1-453E-9D37-8A63058068A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4218243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FE86-55BB-4583-8962-D4D0EF9A7DA7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30586-BEB1-4CCD-B17D-94665991544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280553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EA3CF-7B45-40EC-8680-CC69E4BA660B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139D9-1599-4575-B718-8223849FB27F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151511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97F18-0417-41A3-BD74-8D69EA4E88FC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2461E-B831-4D3B-B8BB-EEFB6C516A48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91412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527AB-EE8A-4868-8420-75380517C008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79215-C467-47EC-980A-DCAB1BC92CDA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94955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E58A6-6C9D-4815-B88E-004A88EA279E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093C0-5AA4-4DCB-8072-FB2A055E53A5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892853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BF77-6DE0-4343-8EC8-80F3ADDE1EBE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fld id="{402EF758-0A04-4FA2-A8E5-A21820EEE052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51418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mtClean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7B337ED-7611-4992-9420-A00788DD22B8}" type="datetime1">
              <a:rPr lang="cs-CZ" altLang="cs-CZ" smtClean="0"/>
              <a:t>1.11.2017</a:t>
            </a:fld>
            <a:endParaRPr lang="en-GB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BC06B8F-F057-4D8E-AF4E-06898B45FC45}" type="slidenum">
              <a:rPr lang="en-GB" altLang="cs-CZ"/>
              <a:pPr/>
              <a:t>‹#›</a:t>
            </a:fld>
            <a:endParaRPr lang="en-GB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</p:sldLayoutIdLst>
  <p:hf sldNum="0"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solsobe@phil.m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43100" y="2514600"/>
            <a:ext cx="6599238" cy="2262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Distribuce grafických variant </a:t>
            </a:r>
            <a:r>
              <a:rPr lang="cs-CZ" altLang="cs-CZ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e/ě</a:t>
            </a:r>
            <a:r>
              <a:rPr lang="cs-CZ" altLang="cs-CZ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 české substantivní flexi</a:t>
            </a:r>
            <a:endParaRPr lang="en-GB" altLang="cs-CZ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43100" y="4776788"/>
            <a:ext cx="6599238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cs-CZ" altLang="cs-CZ" i="1" smtClean="0"/>
              <a:t>Klára Osolsobě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mtClean="0">
                <a:hlinkClick r:id="rId3"/>
              </a:rPr>
              <a:t>osolsobe</a:t>
            </a:r>
            <a:r>
              <a:rPr lang="es-ES_tradnl" altLang="cs-CZ" smtClean="0">
                <a:hlinkClick r:id="rId3"/>
              </a:rPr>
              <a:t>@</a:t>
            </a:r>
            <a:r>
              <a:rPr lang="cs-CZ" altLang="cs-CZ" smtClean="0">
                <a:hlinkClick r:id="rId3"/>
              </a:rPr>
              <a:t>phil.muni.cz</a:t>
            </a:r>
            <a:endParaRPr lang="en-GB" altLang="cs-CZ" smtClean="0"/>
          </a:p>
        </p:txBody>
      </p:sp>
      <p:sp>
        <p:nvSpPr>
          <p:cNvPr id="19460" name="Rectangle 13"/>
          <p:cNvSpPr>
            <a:spLocks noGrp="1" noChangeArrowheads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E844E26-D54A-4A58-B875-6F44C64C7CA0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Korpus SYN2015</a:t>
            </a:r>
            <a:br>
              <a:rPr lang="cs-CZ" altLang="cs-CZ" sz="3800" dirty="0" smtClean="0"/>
            </a:br>
            <a:r>
              <a:rPr lang="cs-CZ" altLang="cs-CZ" sz="3800" dirty="0" smtClean="0"/>
              <a:t>C+</a:t>
            </a:r>
            <a:r>
              <a:rPr lang="en-GB" altLang="cs-CZ" sz="3800" dirty="0" smtClean="0"/>
              <a:t>[e</a:t>
            </a:r>
            <a:r>
              <a:rPr lang="cs-CZ" altLang="cs-CZ" sz="3800" dirty="0" smtClean="0"/>
              <a:t>ě</a:t>
            </a:r>
            <a:r>
              <a:rPr lang="en-GB" altLang="cs-CZ" sz="3800" dirty="0" smtClean="0"/>
              <a:t>]</a:t>
            </a:r>
            <a:endParaRPr lang="cs-CZ" altLang="cs-CZ" sz="3800" dirty="0" smtClean="0"/>
          </a:p>
        </p:txBody>
      </p:sp>
      <p:sp>
        <p:nvSpPr>
          <p:cNvPr id="2867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DA41B8-FF18-47EB-9B4E-09C8C5B6A5CF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5499" y="2133600"/>
            <a:ext cx="3426502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Analýza</a:t>
            </a:r>
            <a:endParaRPr lang="en-GB" altLang="cs-CZ" smtClean="0"/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nepíše v koncovkách (zakončeních) substantiv ani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ani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ď, ť, ň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vždy pouze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c, č, </a:t>
            </a:r>
            <a:r>
              <a:rPr lang="cs-CZ" altLang="cs-CZ" sz="2000" i="1" smtClean="0">
                <a:solidFill>
                  <a:srgbClr val="00FF00"/>
                </a:solidFill>
              </a:rPr>
              <a:t>g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cs-CZ" altLang="cs-CZ" sz="2000" i="1" smtClean="0">
                <a:solidFill>
                  <a:srgbClr val="00FF00"/>
                </a:solidFill>
              </a:rPr>
              <a:t>h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j, </a:t>
            </a:r>
            <a:r>
              <a:rPr lang="cs-CZ" altLang="cs-CZ" sz="2000" i="1" smtClean="0">
                <a:solidFill>
                  <a:srgbClr val="00FF00"/>
                </a:solidFill>
              </a:rPr>
              <a:t>k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l, </a:t>
            </a:r>
            <a:r>
              <a:rPr lang="cs-CZ" altLang="cs-CZ" sz="2000" i="1" smtClean="0">
                <a:solidFill>
                  <a:srgbClr val="00FF00"/>
                </a:solidFill>
              </a:rPr>
              <a:t>r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ř, s, š, z, ž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buď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nebo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b, d, f, m, n, p, t, v.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Existují grafémy, za kterými se v češtině píše v koncovkách (zakončeních) substantiv buď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nebo 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–ě, 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to u téhož lemmatu. Plyne to z toho, že počet všech lemmat není vždy totožný se součtem lemmat, u nichž je buď jedna, nebo druhá varianta. Dle sledovaného korpusu jsou jimi </a:t>
            </a:r>
            <a:r>
              <a:rPr lang="cs-CZ" altLang="cs-CZ" sz="20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b, d, m, n, t, v.</a:t>
            </a:r>
            <a:r>
              <a:rPr lang="cs-CZ" altLang="cs-CZ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GB" altLang="cs-CZ" sz="2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79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59E268-D169-4BBD-A9F9-229A575598DD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Tabulka</a:t>
            </a:r>
          </a:p>
        </p:txBody>
      </p:sp>
      <p:pic>
        <p:nvPicPr>
          <p:cNvPr id="348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3100" y="2835275"/>
            <a:ext cx="6591300" cy="2374900"/>
          </a:xfrm>
        </p:spPr>
      </p:pic>
      <p:sp>
        <p:nvSpPr>
          <p:cNvPr id="3482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6E4962-753A-4212-9561-789DE97651CD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Analýza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vzorů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soudce,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růže, kuře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po grafémech [bd(f)mnpt(v)]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po grafémech dtn [ďťň]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9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skloňovaná podle vzoru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(na základě korpusových dokladů)  po grafému t[ť] koncovku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realizovanou jako grafické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přičemž jde vždy o sufix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–iště. </a:t>
            </a:r>
            <a:endParaRPr lang="en-GB" altLang="cs-CZ" sz="2400" i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84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02007A-17A1-4275-92F9-E1797C6D9C66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smtClean="0"/>
              <a:t>.*[bpfvmdtn]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cs-CZ" altLang="cs-CZ" sz="1600" smtClean="0"/>
          </a:p>
        </p:txBody>
      </p:sp>
      <p:sp>
        <p:nvSpPr>
          <p:cNvPr id="3686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84A3C9D-B4A5-4837-BD82-5BE4ABA071AB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6869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75" y="1541463"/>
            <a:ext cx="11706225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sv-SE" altLang="cs-CZ" sz="3800" smtClean="0"/>
              <a:t>[lemma=".*[bpfvm][eě]" &amp; tag="NNN.*"]</a:t>
            </a:r>
            <a:endParaRPr lang="cs-CZ" altLang="cs-CZ" sz="380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GB" altLang="cs-CZ" sz="2400" smtClean="0"/>
          </a:p>
        </p:txBody>
      </p:sp>
      <p:sp>
        <p:nvSpPr>
          <p:cNvPr id="3789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646A5B9-D6BC-478D-9CF5-F390F66709BF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7893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660525"/>
            <a:ext cx="672465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100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patří skupina substantiv zakončených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cs-CZ" altLang="cs-CZ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u nichž se koncovka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vždy realizuje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patří několik málo substantiv zakončených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-m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u nichž se koncovka -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vždy realizuje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ě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Substantiva zakončená na [</a:t>
            </a:r>
            <a:r>
              <a:rPr lang="cs-CZ" altLang="cs-CZ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bfmpvdnt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] patřící ke vzoru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mají s výjimkou derivátů na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</a:t>
            </a:r>
            <a:r>
              <a:rPr lang="cs-CZ" altLang="cs-CZ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iště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skupiny substantiv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sémě, plémě, símě 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koncovku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realizovanou jako grafické </a:t>
            </a:r>
            <a:r>
              <a:rPr lang="cs-CZ" altLang="cs-CZ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–e</a:t>
            </a: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Jde o poměrně malý počet substantiv. Nicméně se většinou jedná o substantiva poměrně frekventovaná.</a:t>
            </a:r>
          </a:p>
        </p:txBody>
      </p:sp>
      <p:sp>
        <p:nvSpPr>
          <p:cNvPr id="3891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6516AF6-EFED-4BDF-8526-AA5AFD8681F0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Můžeme je tudíž definovat výčtem, přičemž s ohledem na rozsah korpusu můžeme předpokládat relativní úplnost výčtu frekventovaných jednotek.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Vzhledem k tomu, že distribuce variant je alespoň u vzorů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píseň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moře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vázána nikoliv na distribuci danou grafickým okolím, ale na jednotlivé skupiny lexému, je třeba připustit, že v češtině existují u některých vzorů dvě varianty koncovek  -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e/-ě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že tyto varianty nejsou grafickými variantami v témže smyslu, jako jsou jimi varianty -</a:t>
            </a:r>
            <a:r>
              <a:rPr lang="cs-CZ" altLang="cs-CZ" sz="24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e/-ě </a:t>
            </a:r>
            <a:r>
              <a:rPr lang="cs-CZ" altLang="cs-CZ" sz="24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jiných vzorů.</a:t>
            </a:r>
          </a:p>
        </p:txBody>
      </p:sp>
      <p:sp>
        <p:nvSpPr>
          <p:cNvPr id="3994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B0475D0-FFD5-426B-B400-4A1E481534DB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Závěr</a:t>
            </a:r>
            <a:endParaRPr lang="en-GB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Na základě pozorování dat získaných z korpusů je možné odpovídat na otázky, které před zvídavými čtenáři MS</a:t>
            </a:r>
            <a:r>
              <a:rPr lang="en-US" altLang="cs-CZ" smtClean="0"/>
              <a:t>o</a:t>
            </a:r>
            <a:r>
              <a:rPr lang="cs-CZ" altLang="cs-CZ" smtClean="0"/>
              <a:t>Č mohou vyvstat. </a:t>
            </a:r>
          </a:p>
          <a:p>
            <a:r>
              <a:rPr lang="cs-CZ" altLang="cs-CZ" smtClean="0"/>
              <a:t>Dopátrat se žádoucích odpovědí není vždy snadné, je ale žádoucí. </a:t>
            </a:r>
            <a:endParaRPr lang="en-GB" altLang="cs-CZ" smtClean="0"/>
          </a:p>
        </p:txBody>
      </p:sp>
      <p:sp>
        <p:nvSpPr>
          <p:cNvPr id="4096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59E42C-85C0-46E5-BDA1-A5997D524DBF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Bibliografie</a:t>
            </a:r>
            <a:endParaRPr lang="en-GB" altLang="cs-CZ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Cvrček, V. a kol.: </a:t>
            </a:r>
            <a:r>
              <a:rPr lang="cs-CZ" altLang="cs-CZ" i="1" smtClean="0"/>
              <a:t>Mluvnice současné češtiny. </a:t>
            </a:r>
            <a:r>
              <a:rPr lang="cs-CZ" altLang="cs-CZ" smtClean="0"/>
              <a:t>Praha : Nakladatelství Karolinum. 2010.</a:t>
            </a:r>
          </a:p>
          <a:p>
            <a:r>
              <a:rPr lang="cs-CZ" altLang="cs-CZ" smtClean="0"/>
              <a:t>Kosek, P. – Křístek, M . – Osolsobě, K. – Vojtová, J. – Ziková, M.: Recenze: Cvrček, V. a kol.: </a:t>
            </a:r>
            <a:r>
              <a:rPr lang="cs-CZ" altLang="cs-CZ" i="1" smtClean="0"/>
              <a:t>Mluvnice současné češtiny. </a:t>
            </a:r>
            <a:r>
              <a:rPr lang="cs-CZ" altLang="cs-CZ" smtClean="0"/>
              <a:t>Praha : Nakladatelství Karolinum. 2010. </a:t>
            </a:r>
            <a:r>
              <a:rPr lang="cs-CZ" altLang="cs-CZ" i="1" smtClean="0"/>
              <a:t>Naše řeč 3/94</a:t>
            </a:r>
            <a:r>
              <a:rPr lang="cs-CZ" altLang="cs-CZ" smtClean="0"/>
              <a:t>, 2011, s. 144-155. </a:t>
            </a:r>
            <a:endParaRPr lang="en-GB" altLang="cs-CZ" smtClean="0"/>
          </a:p>
        </p:txBody>
      </p:sp>
      <p:sp>
        <p:nvSpPr>
          <p:cNvPr id="4198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C472878-23F9-4E2B-AB8E-596C56A6151B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MSoČ a korpusy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Cílem přednášky je prakticky ukázat, že ačkoliv nová korpusová mluvnice češtiny (Cvrček, V. a kol., 2010) nezahrnula řadu informací, které lze z korpusů vyčíst, není jejím vydáním možnost využívat korpusy i nadále jako zdroje observací jazyka nikterak potlačena. </a:t>
            </a:r>
            <a:endParaRPr lang="en-GB" altLang="cs-CZ" smtClean="0"/>
          </a:p>
        </p:txBody>
      </p:sp>
      <p:sp>
        <p:nvSpPr>
          <p:cNvPr id="21508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1128E9-2C6C-47DC-AFAF-9ACFFD521E49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Odkazy na „online“ zdroje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Český národní korpus - SYN2000/SYN2005/SYN2006PUB/SYN. Ústav Českého národního korpusu FF UK, Praha 2000. K vyhledání on-line &lt;http://ucnk.ff.cuni.cz&gt;. (http://ucnk.ff.cuni.cz/bonito/) </a:t>
            </a:r>
          </a:p>
          <a:p>
            <a:r>
              <a:rPr lang="cs-CZ" altLang="cs-CZ" smtClean="0"/>
              <a:t>Rychlý, P.: Bonito – grafické uživatelské rozhraní systému Manatee, Verze 1.49. 1998-2003. K vyhledání on-line http://ucnk.ff.cuni.cz/bonito/</a:t>
            </a:r>
          </a:p>
        </p:txBody>
      </p:sp>
      <p:sp>
        <p:nvSpPr>
          <p:cNvPr id="4301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27688A4-5266-478E-8FC7-60DD05AC216A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Úkol na 8.11.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</a:t>
            </a:r>
            <a:r>
              <a:rPr lang="cs-CZ" dirty="0" smtClean="0"/>
              <a:t>zor </a:t>
            </a:r>
            <a:r>
              <a:rPr lang="cs-CZ" i="1" dirty="0" smtClean="0"/>
              <a:t>pán</a:t>
            </a:r>
            <a:r>
              <a:rPr lang="cs-CZ" dirty="0" smtClean="0"/>
              <a:t> a </a:t>
            </a:r>
            <a:r>
              <a:rPr lang="cs-CZ" i="1" dirty="0" smtClean="0"/>
              <a:t>hrad</a:t>
            </a:r>
            <a:r>
              <a:rPr lang="cs-CZ" dirty="0" smtClean="0"/>
              <a:t> jsou „tvrdé“ vzory. Pozoruj (na základě korpusu) tvary maskulin životných a neživotných tvrdých, které mají </a:t>
            </a:r>
            <a:r>
              <a:rPr lang="cs-CZ" dirty="0" err="1" smtClean="0"/>
              <a:t>kocovku</a:t>
            </a:r>
            <a:r>
              <a:rPr lang="cs-CZ" dirty="0" smtClean="0"/>
              <a:t> s –e/-ě a popiš pravidla, jimiž se řídí a) distribuce dvou grafických podob a b) hláskové alternace </a:t>
            </a:r>
            <a:r>
              <a:rPr lang="cs-CZ" smtClean="0"/>
              <a:t>kmenové finály.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037C5E-CFC2-4CF9-BCA4-F81B79BF09E8}" type="datetime1">
              <a:rPr lang="cs-CZ" altLang="cs-CZ" smtClean="0"/>
              <a:t>1.11.2017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381722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Distribuce -e/-ě v substantivní flexi</a:t>
            </a:r>
            <a:endParaRPr lang="en-GB" altLang="cs-CZ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Na s.174 se uvádí, že „Ke vzoru </a:t>
            </a:r>
            <a:r>
              <a:rPr lang="cs-CZ" altLang="cs-CZ" i="1" smtClean="0"/>
              <a:t>duše </a:t>
            </a:r>
            <a:r>
              <a:rPr lang="cs-CZ" altLang="cs-CZ" smtClean="0"/>
              <a:t>patří  feminina s koncovkou </a:t>
            </a:r>
            <a:r>
              <a:rPr lang="cs-CZ" altLang="cs-CZ" i="1" smtClean="0"/>
              <a:t>-e</a:t>
            </a:r>
            <a:r>
              <a:rPr lang="cs-CZ" altLang="cs-CZ" smtClean="0"/>
              <a:t> někdy psanou </a:t>
            </a:r>
            <a:r>
              <a:rPr lang="cs-CZ" altLang="cs-CZ" i="1" smtClean="0"/>
              <a:t>-ě </a:t>
            </a:r>
            <a:r>
              <a:rPr lang="cs-CZ" altLang="cs-CZ" smtClean="0"/>
              <a:t>...“, </a:t>
            </a:r>
          </a:p>
          <a:p>
            <a:r>
              <a:rPr lang="cs-CZ" altLang="cs-CZ" smtClean="0"/>
              <a:t>takřka stejná formulace se objeví na s. 188 a 189 (vzor </a:t>
            </a:r>
            <a:r>
              <a:rPr lang="cs-CZ" altLang="cs-CZ" i="1" smtClean="0"/>
              <a:t>moře </a:t>
            </a:r>
            <a:r>
              <a:rPr lang="cs-CZ" altLang="cs-CZ" smtClean="0"/>
              <a:t> a </a:t>
            </a:r>
            <a:r>
              <a:rPr lang="cs-CZ" altLang="cs-CZ" i="1" smtClean="0"/>
              <a:t>kuře</a:t>
            </a:r>
            <a:r>
              <a:rPr lang="cs-CZ" altLang="cs-CZ" smtClean="0"/>
              <a:t>).</a:t>
            </a:r>
          </a:p>
          <a:p>
            <a:r>
              <a:rPr lang="cs-CZ" altLang="cs-CZ" smtClean="0"/>
              <a:t>u vzoru </a:t>
            </a:r>
            <a:r>
              <a:rPr lang="cs-CZ" altLang="cs-CZ" i="1" smtClean="0"/>
              <a:t>soudce </a:t>
            </a:r>
            <a:r>
              <a:rPr lang="cs-CZ" altLang="cs-CZ" smtClean="0"/>
              <a:t>(s. 160n.) </a:t>
            </a:r>
          </a:p>
          <a:p>
            <a:r>
              <a:rPr lang="cs-CZ" altLang="cs-CZ" smtClean="0"/>
              <a:t>u vzoru </a:t>
            </a:r>
            <a:r>
              <a:rPr lang="cs-CZ" altLang="cs-CZ" i="1" smtClean="0"/>
              <a:t>píseň</a:t>
            </a:r>
            <a:r>
              <a:rPr lang="cs-CZ" altLang="cs-CZ" smtClean="0"/>
              <a:t> (s. 178n.) </a:t>
            </a:r>
            <a:endParaRPr lang="en-GB" altLang="cs-CZ" smtClean="0"/>
          </a:p>
        </p:txBody>
      </p:sp>
      <p:sp>
        <p:nvSpPr>
          <p:cNvPr id="2253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55DDC62-DFC1-4F48-B751-1DB04B2D2417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Je psaní </a:t>
            </a:r>
            <a:r>
              <a:rPr lang="cs-CZ" altLang="cs-CZ" sz="3000" i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–e/-ě</a:t>
            </a:r>
            <a:r>
              <a:rPr lang="cs-CZ" altLang="cs-CZ" sz="30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ve flektivních koncovkách popsatelné obecně platnými pravidly ?</a:t>
            </a:r>
            <a:r>
              <a:rPr lang="cs-CZ" altLang="cs-CZ" sz="380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endParaRPr lang="en-GB" altLang="cs-CZ" sz="380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r>
              <a:rPr lang="cs-CZ" altLang="cs-CZ" smtClean="0"/>
              <a:t>Studenti bohemistiky (rodilí mluvčí) odpověď hledají s jistými obtížemi.</a:t>
            </a:r>
          </a:p>
          <a:p>
            <a:r>
              <a:rPr lang="cs-CZ" altLang="cs-CZ" smtClean="0"/>
              <a:t>Odpověď na tuto otázku komplikuje (protože jde opravdu o odpověď komplikovanou) řešení některých oblastí počítačového zpracování přirozeného jazyka (konkrétně češtiny).</a:t>
            </a:r>
            <a:endParaRPr lang="en-GB" altLang="cs-CZ" smtClean="0"/>
          </a:p>
        </p:txBody>
      </p:sp>
      <p:sp>
        <p:nvSpPr>
          <p:cNvPr id="23556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8DC8066-3CD5-4DF4-91C9-46D54F4D2C91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mtClean="0"/>
              <a:t>Korpus SYN2010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mtClean="0"/>
              <a:t>lc=„.*</a:t>
            </a:r>
            <a:r>
              <a:rPr lang="en-GB" altLang="cs-CZ" smtClean="0"/>
              <a:t>[</a:t>
            </a:r>
            <a:r>
              <a:rPr lang="cs-CZ" altLang="cs-CZ" smtClean="0"/>
              <a:t>eě</a:t>
            </a:r>
            <a:r>
              <a:rPr lang="en-GB" altLang="cs-CZ" smtClean="0"/>
              <a:t>]</a:t>
            </a:r>
            <a:r>
              <a:rPr lang="cs-CZ" altLang="cs-CZ" smtClean="0"/>
              <a:t>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P-filtr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tag=„NN.*“</a:t>
            </a:r>
          </a:p>
          <a:p>
            <a:pPr>
              <a:lnSpc>
                <a:spcPct val="90000"/>
              </a:lnSpc>
            </a:pPr>
            <a:r>
              <a:rPr lang="cs-CZ" altLang="cs-CZ" smtClean="0"/>
              <a:t>konkordance – statistiky – frekvenční distribuce</a:t>
            </a:r>
          </a:p>
          <a:p>
            <a:pPr>
              <a:lnSpc>
                <a:spcPct val="90000"/>
              </a:lnSpc>
            </a:pPr>
            <a:r>
              <a:rPr lang="cs-CZ" altLang="cs-CZ" b="1" smtClean="0"/>
              <a:t>Korpus SYN2010</a:t>
            </a:r>
            <a:r>
              <a:rPr lang="cs-CZ" altLang="cs-CZ" smtClean="0"/>
              <a:t>:</a:t>
            </a:r>
            <a:br>
              <a:rPr lang="cs-CZ" altLang="cs-CZ" smtClean="0"/>
            </a:br>
            <a:r>
              <a:rPr lang="cs-CZ" altLang="cs-CZ" i="1" smtClean="0"/>
              <a:t>Český národní korpus - SYN2010.</a:t>
            </a:r>
            <a:r>
              <a:rPr lang="cs-CZ" altLang="cs-CZ" smtClean="0"/>
              <a:t> Ústav Českého národního korpusu FF UK, Praha 2010. Dostupný z WWW: &lt;http://www.korpus.cz&gt;. </a:t>
            </a:r>
          </a:p>
        </p:txBody>
      </p:sp>
      <p:sp>
        <p:nvSpPr>
          <p:cNvPr id="24580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F079728-82B8-4293-BD0C-461BE8E3094A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[</a:t>
            </a:r>
            <a:r>
              <a:rPr lang="cs-CZ" altLang="cs-CZ" sz="3800" dirty="0" err="1" smtClean="0"/>
              <a:t>lc</a:t>
            </a:r>
            <a:r>
              <a:rPr lang="cs-CZ" altLang="cs-CZ" sz="3800" dirty="0" smtClean="0"/>
              <a:t>=".*[</a:t>
            </a:r>
            <a:r>
              <a:rPr lang="cs-CZ" altLang="cs-CZ" sz="3800" dirty="0" err="1" smtClean="0"/>
              <a:t>eě</a:t>
            </a:r>
            <a:r>
              <a:rPr lang="cs-CZ" altLang="cs-CZ" sz="3800" dirty="0" smtClean="0"/>
              <a:t>]" &amp; </a:t>
            </a:r>
            <a:r>
              <a:rPr lang="cs-CZ" altLang="cs-CZ" sz="3800" dirty="0" err="1" smtClean="0"/>
              <a:t>tag</a:t>
            </a:r>
            <a:r>
              <a:rPr lang="cs-CZ" altLang="cs-CZ" sz="3800" dirty="0" smtClean="0"/>
              <a:t>="NN.*"]</a:t>
            </a:r>
          </a:p>
        </p:txBody>
      </p:sp>
      <p:pic>
        <p:nvPicPr>
          <p:cNvPr id="25603" name="Zástupný symbol pro obsah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40125" y="2133600"/>
            <a:ext cx="3397250" cy="3778250"/>
          </a:xfrm>
        </p:spPr>
      </p:pic>
      <p:sp>
        <p:nvSpPr>
          <p:cNvPr id="25604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7D5CF5-EE26-44CB-81CA-B088A249B890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dirty="0" smtClean="0"/>
              <a:t>[(lemma!=„.*</a:t>
            </a:r>
            <a:r>
              <a:rPr lang="en-US" altLang="cs-CZ" sz="2800" dirty="0" smtClean="0"/>
              <a:t>[a</a:t>
            </a:r>
            <a:r>
              <a:rPr lang="cs-CZ" altLang="cs-CZ" sz="2800" dirty="0" err="1" smtClean="0"/>
              <a:t>áí</a:t>
            </a:r>
            <a:r>
              <a:rPr lang="en-US" altLang="cs-CZ" sz="2800" dirty="0" smtClean="0"/>
              <a:t>]</a:t>
            </a:r>
            <a:r>
              <a:rPr lang="cs-CZ" altLang="cs-CZ" sz="2800" dirty="0" smtClean="0"/>
              <a:t>"</a:t>
            </a:r>
            <a:r>
              <a:rPr lang="en-US" altLang="cs-CZ" sz="2800" dirty="0" smtClean="0"/>
              <a:t> </a:t>
            </a:r>
            <a:r>
              <a:rPr lang="cs-CZ" altLang="cs-CZ" sz="2800" dirty="0" smtClean="0"/>
              <a:t>&amp; </a:t>
            </a:r>
            <a:r>
              <a:rPr lang="cs-CZ" altLang="cs-CZ" sz="2800" dirty="0" err="1" smtClean="0"/>
              <a:t>lc</a:t>
            </a:r>
            <a:r>
              <a:rPr lang="cs-CZ" altLang="cs-CZ" sz="2800" dirty="0" smtClean="0"/>
              <a:t>=".*[</a:t>
            </a:r>
            <a:r>
              <a:rPr lang="cs-CZ" altLang="cs-CZ" sz="2800" dirty="0" err="1" smtClean="0"/>
              <a:t>eě</a:t>
            </a:r>
            <a:r>
              <a:rPr lang="cs-CZ" altLang="cs-CZ" sz="2800" dirty="0" smtClean="0"/>
              <a:t>]" &amp; </a:t>
            </a:r>
            <a:r>
              <a:rPr lang="cs-CZ" altLang="cs-CZ" sz="2800" dirty="0" err="1" smtClean="0"/>
              <a:t>tag</a:t>
            </a:r>
            <a:r>
              <a:rPr lang="cs-CZ" altLang="cs-CZ" sz="2800" dirty="0" smtClean="0"/>
              <a:t>="NN</a:t>
            </a:r>
            <a:r>
              <a:rPr lang="fr-CA" altLang="cs-CZ" sz="2800" dirty="0" smtClean="0"/>
              <a:t>F</a:t>
            </a:r>
            <a:r>
              <a:rPr lang="cs-CZ" altLang="cs-CZ" sz="2800" dirty="0" smtClean="0"/>
              <a:t>.*</a:t>
            </a:r>
            <a:r>
              <a:rPr lang="cs-CZ" altLang="cs-CZ" sz="2800" dirty="0"/>
              <a:t>"</a:t>
            </a:r>
            <a:r>
              <a:rPr lang="cs-CZ" altLang="cs-CZ" sz="2800" dirty="0" smtClean="0"/>
              <a:t>)</a:t>
            </a:r>
            <a:r>
              <a:rPr lang="en-US" altLang="cs-CZ" sz="2800" dirty="0" smtClean="0"/>
              <a:t>|</a:t>
            </a:r>
            <a:r>
              <a:rPr lang="cs-CZ" altLang="cs-CZ" sz="2800" dirty="0" smtClean="0"/>
              <a:t>(lemma="</a:t>
            </a:r>
            <a:r>
              <a:rPr lang="en-US" altLang="cs-CZ" sz="2800" dirty="0" smtClean="0"/>
              <a:t>[</a:t>
            </a:r>
            <a:r>
              <a:rPr lang="cs-CZ" altLang="cs-CZ" sz="2800" dirty="0" err="1" smtClean="0"/>
              <a:t>eě</a:t>
            </a:r>
            <a:r>
              <a:rPr lang="en-US" altLang="cs-CZ" sz="2800" dirty="0" smtClean="0"/>
              <a:t>]</a:t>
            </a:r>
            <a:r>
              <a:rPr lang="cs-CZ" altLang="cs-CZ" sz="2800" dirty="0"/>
              <a:t>"</a:t>
            </a:r>
            <a:r>
              <a:rPr lang="en-US" altLang="cs-CZ" sz="2800" dirty="0"/>
              <a:t> </a:t>
            </a:r>
            <a:r>
              <a:rPr lang="cs-CZ" altLang="cs-CZ" sz="2800" dirty="0"/>
              <a:t>&amp; </a:t>
            </a:r>
            <a:r>
              <a:rPr lang="cs-CZ" altLang="cs-CZ" sz="2800" dirty="0" err="1"/>
              <a:t>lc</a:t>
            </a:r>
            <a:r>
              <a:rPr lang="cs-CZ" altLang="cs-CZ" sz="2800" dirty="0"/>
              <a:t>=".*[</a:t>
            </a:r>
            <a:r>
              <a:rPr lang="cs-CZ" altLang="cs-CZ" sz="2800" dirty="0" err="1"/>
              <a:t>eě</a:t>
            </a:r>
            <a:r>
              <a:rPr lang="cs-CZ" altLang="cs-CZ" sz="2800" dirty="0"/>
              <a:t>]" &amp; </a:t>
            </a:r>
            <a:r>
              <a:rPr lang="cs-CZ" altLang="cs-CZ" sz="2800" dirty="0" err="1"/>
              <a:t>tag</a:t>
            </a:r>
            <a:r>
              <a:rPr lang="cs-CZ" altLang="cs-CZ" sz="2800" dirty="0"/>
              <a:t>="</a:t>
            </a:r>
            <a:r>
              <a:rPr lang="cs-CZ" altLang="cs-CZ" sz="2800" dirty="0" smtClean="0"/>
              <a:t>NN.*</a:t>
            </a:r>
            <a:r>
              <a:rPr lang="cs-CZ" altLang="cs-CZ" sz="2800" dirty="0"/>
              <a:t>"</a:t>
            </a:r>
            <a:r>
              <a:rPr lang="cs-CZ" altLang="cs-CZ" sz="2800" dirty="0" smtClean="0"/>
              <a:t>)]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31A1F4-A564-4ACF-BB89-EB30B7AE9875}" type="datetime1">
              <a:rPr lang="cs-CZ" altLang="cs-CZ" smtClean="0"/>
              <a:t>1.11.2017</a:t>
            </a:fld>
            <a:endParaRPr lang="en-GB" altLang="cs-CZ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906" y="2133600"/>
            <a:ext cx="2833687" cy="377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035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 </a:t>
            </a:r>
            <a:r>
              <a:rPr lang="cs-CZ" i="1" dirty="0" smtClean="0"/>
              <a:t>ě </a:t>
            </a:r>
            <a:r>
              <a:rPr lang="cs-CZ" dirty="0" smtClean="0"/>
              <a:t>nemůže předcházet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Vokál</a:t>
            </a:r>
          </a:p>
          <a:p>
            <a:r>
              <a:rPr lang="cs-CZ" dirty="0" smtClean="0"/>
              <a:t>Některé konsonanty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C223BF-1151-4646-B333-3BB272734C23}" type="datetime1">
              <a:rPr lang="cs-CZ" altLang="cs-CZ" smtClean="0"/>
              <a:t>1.11.2017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174945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cs-CZ" altLang="cs-CZ" sz="3800" dirty="0" smtClean="0"/>
              <a:t>[</a:t>
            </a:r>
            <a:r>
              <a:rPr lang="cs-CZ" altLang="cs-CZ" sz="3800" dirty="0" err="1" smtClean="0"/>
              <a:t>lc</a:t>
            </a:r>
            <a:r>
              <a:rPr lang="cs-CZ" altLang="cs-CZ" sz="3800" dirty="0" smtClean="0"/>
              <a:t>=".*[</a:t>
            </a:r>
            <a:r>
              <a:rPr lang="cs-CZ" altLang="cs-CZ" sz="3800" dirty="0" err="1" smtClean="0"/>
              <a:t>aeěiouyáéíóůúý</a:t>
            </a:r>
            <a:r>
              <a:rPr lang="cs-CZ" altLang="cs-CZ" sz="3800" dirty="0" smtClean="0"/>
              <a:t>][</a:t>
            </a:r>
            <a:r>
              <a:rPr lang="cs-CZ" altLang="cs-CZ" sz="3800" dirty="0" err="1" smtClean="0"/>
              <a:t>eě</a:t>
            </a:r>
            <a:r>
              <a:rPr lang="cs-CZ" altLang="cs-CZ" sz="3800" dirty="0" smtClean="0"/>
              <a:t>]"]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/>
          <a:lstStyle/>
          <a:p>
            <a:endParaRPr lang="cs-CZ" altLang="cs-CZ" smtClean="0"/>
          </a:p>
          <a:p>
            <a:endParaRPr lang="cs-CZ" altLang="cs-CZ" smtClean="0"/>
          </a:p>
        </p:txBody>
      </p:sp>
      <p:sp>
        <p:nvSpPr>
          <p:cNvPr id="27652" name="Zástupný symbol pro datum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>
                <a:solidFill>
                  <a:srgbClr val="404040"/>
                </a:solidFill>
                <a:latin typeface="Century Gothic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600">
                <a:solidFill>
                  <a:srgbClr val="404040"/>
                </a:solidFill>
                <a:latin typeface="Century Gothic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400">
                <a:solidFill>
                  <a:srgbClr val="404040"/>
                </a:solidFill>
                <a:latin typeface="Century Gothic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5pPr>
            <a:lvl6pPr marL="25146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6pPr>
            <a:lvl7pPr marL="29718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7pPr>
            <a:lvl8pPr marL="34290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8pPr>
            <a:lvl9pPr marL="3886200" indent="-228600" fontAlgn="base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18" charset="2"/>
              <a:buChar char=""/>
              <a:defRPr sz="1200">
                <a:solidFill>
                  <a:srgbClr val="404040"/>
                </a:solidFill>
                <a:latin typeface="Century Gothic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C64A6CCA-BFE8-41B7-A297-464AB531F6A1}" type="datetime1">
              <a:rPr lang="cs-CZ" altLang="cs-CZ" smtClean="0">
                <a:solidFill>
                  <a:schemeClr val="tx1"/>
                </a:solidFill>
                <a:latin typeface="Arial" charset="0"/>
              </a:rPr>
              <a:t>1.11.2017</a:t>
            </a:fld>
            <a:endParaRPr lang="en-GB" altLang="cs-CZ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7653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1600200"/>
            <a:ext cx="555625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357</TotalTime>
  <Words>594</Words>
  <Application>Microsoft Office PowerPoint</Application>
  <PresentationFormat>Předvádění na obrazovce (4:3)</PresentationFormat>
  <Paragraphs>78</Paragraphs>
  <Slides>21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Stébla</vt:lpstr>
      <vt:lpstr>Distribuce grafických variant e/ě v české substantivní flexi</vt:lpstr>
      <vt:lpstr>MSoČ a korpusy</vt:lpstr>
      <vt:lpstr>Distribuce -e/-ě v substantivní flexi</vt:lpstr>
      <vt:lpstr>Je psaní –e/-ě ve flektivních koncovkách popsatelné obecně platnými pravidly ? </vt:lpstr>
      <vt:lpstr>Korpus SYN2010</vt:lpstr>
      <vt:lpstr>[lc=".*[eě]" &amp; tag="NN.*"]</vt:lpstr>
      <vt:lpstr>[(lemma!=„.*[aáí]" &amp; lc=".*[eě]" &amp; tag="NNF.*")|(lemma="[eě]" &amp; lc=".*[eě]" &amp; tag="NN.*")]</vt:lpstr>
      <vt:lpstr>Před ě nemůže předcházet</vt:lpstr>
      <vt:lpstr>[lc=".*[aeěiouyáéíóůúý][eě]"]</vt:lpstr>
      <vt:lpstr>Korpus SYN2015 C+[eě]</vt:lpstr>
      <vt:lpstr>Analýza</vt:lpstr>
      <vt:lpstr>Tabulka</vt:lpstr>
      <vt:lpstr>Analýza</vt:lpstr>
      <vt:lpstr>.*[bpfvmdtn]</vt:lpstr>
      <vt:lpstr>[lemma=".*[bpfvm][eě]" &amp; tag="NNN.*"]</vt:lpstr>
      <vt:lpstr>Závěr</vt:lpstr>
      <vt:lpstr>Závěr</vt:lpstr>
      <vt:lpstr>Závěr</vt:lpstr>
      <vt:lpstr>Bibliografie</vt:lpstr>
      <vt:lpstr>Odkazy na „online“ zdroje</vt:lpstr>
      <vt:lpstr>Úkol na 8.11. </vt:lpstr>
    </vt:vector>
  </TitlesOfParts>
  <Company>FFMU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Nová korpusová mluvnice češtiny</dc:title>
  <dc:creator>cestina</dc:creator>
  <cp:lastModifiedBy>plin</cp:lastModifiedBy>
  <cp:revision>23</cp:revision>
  <dcterms:created xsi:type="dcterms:W3CDTF">2011-05-19T13:26:33Z</dcterms:created>
  <dcterms:modified xsi:type="dcterms:W3CDTF">2017-11-01T08:04:07Z</dcterms:modified>
</cp:coreProperties>
</file>