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8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62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5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05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4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40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96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5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8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7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98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97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EA00-CD87-4BE8-9289-66F279228C57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CJBB84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Morfologické </a:t>
            </a:r>
            <a:r>
              <a:rPr lang="cs-CZ" dirty="0"/>
              <a:t>varianty a dublety – korpus jako zdroj dat pro observace a </a:t>
            </a:r>
            <a:r>
              <a:rPr lang="cs-CZ" dirty="0" smtClean="0"/>
              <a:t>generalizace</a:t>
            </a:r>
          </a:p>
          <a:p>
            <a:r>
              <a:rPr lang="cs-CZ" i="1" dirty="0" smtClean="0"/>
              <a:t>(variantní a dubletní koncovky v české substantivní flexi)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327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 </a:t>
            </a:r>
            <a:r>
              <a:rPr lang="cs-CZ" dirty="0"/>
              <a:t>[</a:t>
            </a:r>
            <a:r>
              <a:rPr lang="cs-CZ" dirty="0" err="1"/>
              <a:t>tag</a:t>
            </a:r>
            <a:r>
              <a:rPr lang="cs-CZ" dirty="0"/>
              <a:t>="</a:t>
            </a:r>
            <a:r>
              <a:rPr lang="cs-CZ" dirty="0" smtClean="0"/>
              <a:t>N.</a:t>
            </a:r>
            <a:r>
              <a:rPr lang="en-US" dirty="0" smtClean="0"/>
              <a:t>[IM]</a:t>
            </a:r>
            <a:r>
              <a:rPr lang="cs-CZ" dirty="0" smtClean="0"/>
              <a:t>P2.*"]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6800" y="1825625"/>
            <a:ext cx="29984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71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</a:t>
            </a:r>
            <a:r>
              <a:rPr lang="cs-CZ" dirty="0" err="1" smtClean="0"/>
              <a:t>tiv</a:t>
            </a:r>
            <a:r>
              <a:rPr lang="cs-CZ" dirty="0" smtClean="0"/>
              <a:t> </a:t>
            </a:r>
            <a:r>
              <a:rPr lang="cs-CZ" dirty="0"/>
              <a:t>[</a:t>
            </a:r>
            <a:r>
              <a:rPr lang="cs-CZ" dirty="0" err="1"/>
              <a:t>tag</a:t>
            </a:r>
            <a:r>
              <a:rPr lang="cs-CZ" dirty="0"/>
              <a:t>="N.</a:t>
            </a:r>
            <a:r>
              <a:rPr lang="en-US" dirty="0"/>
              <a:t>[IM]</a:t>
            </a:r>
            <a:r>
              <a:rPr lang="cs-CZ" dirty="0" smtClean="0"/>
              <a:t>P</a:t>
            </a:r>
            <a:r>
              <a:rPr lang="en-US" dirty="0" smtClean="0"/>
              <a:t>3</a:t>
            </a:r>
            <a:r>
              <a:rPr lang="cs-CZ" dirty="0" smtClean="0"/>
              <a:t>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2857" y="1825625"/>
            <a:ext cx="274628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996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</a:t>
            </a:r>
            <a:r>
              <a:rPr lang="cs-CZ" dirty="0" err="1" smtClean="0"/>
              <a:t>ál</a:t>
            </a:r>
            <a:r>
              <a:rPr lang="cs-CZ" dirty="0" smtClean="0"/>
              <a:t> </a:t>
            </a:r>
            <a:r>
              <a:rPr lang="cs-CZ" dirty="0"/>
              <a:t>[</a:t>
            </a:r>
            <a:r>
              <a:rPr lang="cs-CZ" dirty="0" err="1"/>
              <a:t>tag</a:t>
            </a:r>
            <a:r>
              <a:rPr lang="cs-CZ" dirty="0"/>
              <a:t>="N.</a:t>
            </a:r>
            <a:r>
              <a:rPr lang="en-US" dirty="0"/>
              <a:t>[IM]</a:t>
            </a:r>
            <a:r>
              <a:rPr lang="cs-CZ" dirty="0" smtClean="0"/>
              <a:t>P7.*"]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49304" y="1825625"/>
            <a:ext cx="269339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9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Lokál </a:t>
            </a:r>
            <a:r>
              <a:rPr lang="cs-CZ" dirty="0"/>
              <a:t>[</a:t>
            </a:r>
            <a:r>
              <a:rPr lang="cs-CZ" dirty="0" err="1"/>
              <a:t>tag</a:t>
            </a:r>
            <a:r>
              <a:rPr lang="cs-CZ" dirty="0"/>
              <a:t>="N.</a:t>
            </a:r>
            <a:r>
              <a:rPr lang="en-US" dirty="0"/>
              <a:t>[IM]</a:t>
            </a:r>
            <a:r>
              <a:rPr lang="cs-CZ" dirty="0" smtClean="0"/>
              <a:t>P6.*</a:t>
            </a:r>
            <a:r>
              <a:rPr lang="cs-CZ" dirty="0"/>
              <a:t>"</a:t>
            </a:r>
            <a:r>
              <a:rPr lang="cs-CZ" dirty="0" smtClean="0"/>
              <a:t> </a:t>
            </a:r>
            <a:r>
              <a:rPr lang="en-US" dirty="0" smtClean="0"/>
              <a:t>&amp; </a:t>
            </a:r>
            <a:r>
              <a:rPr lang="cs-CZ" dirty="0" err="1" smtClean="0"/>
              <a:t>lc</a:t>
            </a:r>
            <a:r>
              <a:rPr lang="cs-CZ" dirty="0" smtClean="0"/>
              <a:t>!=</a:t>
            </a:r>
            <a:r>
              <a:rPr lang="cs-CZ" dirty="0"/>
              <a:t>"</a:t>
            </a:r>
            <a:r>
              <a:rPr lang="cs-CZ" dirty="0" smtClean="0"/>
              <a:t>.*</a:t>
            </a:r>
            <a:r>
              <a:rPr lang="en-US" dirty="0" smtClean="0"/>
              <a:t>[</a:t>
            </a:r>
            <a:r>
              <a:rPr lang="cs-CZ" dirty="0" err="1" smtClean="0"/>
              <a:t>eí</a:t>
            </a:r>
            <a:r>
              <a:rPr lang="en-US" dirty="0" smtClean="0"/>
              <a:t>]</a:t>
            </a:r>
            <a:r>
              <a:rPr lang="cs-CZ" dirty="0" smtClean="0"/>
              <a:t>ch"]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0599" y="1825625"/>
            <a:ext cx="26108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99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</a:t>
            </a:r>
            <a:r>
              <a:rPr lang="cs-CZ" smtClean="0"/>
              <a:t>na 22. </a:t>
            </a:r>
            <a:r>
              <a:rPr lang="cs-CZ" dirty="0" smtClean="0"/>
              <a:t>11. 2017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pozorování korpusu předveďte konstrukci pravidla, podle něhož se řídí distribuce variantní koncovky (nulového morfu </a:t>
            </a:r>
            <a:r>
              <a:rPr lang="cs-CZ" i="1" dirty="0" smtClean="0"/>
              <a:t>-0</a:t>
            </a:r>
            <a:r>
              <a:rPr lang="cs-CZ" dirty="0" smtClean="0"/>
              <a:t>) v genitivu plurálu u feminin a neuter vzoru </a:t>
            </a:r>
            <a:r>
              <a:rPr lang="cs-CZ" i="1" dirty="0" smtClean="0"/>
              <a:t>růže</a:t>
            </a:r>
            <a:r>
              <a:rPr lang="cs-CZ" dirty="0" smtClean="0"/>
              <a:t> a </a:t>
            </a:r>
            <a:r>
              <a:rPr lang="cs-CZ" i="1" dirty="0" smtClean="0"/>
              <a:t>moře </a:t>
            </a:r>
            <a:r>
              <a:rPr lang="cs-CZ" dirty="0" smtClean="0"/>
              <a:t>vedle pravidelné koncovky </a:t>
            </a:r>
            <a:r>
              <a:rPr lang="cs-CZ" i="1" dirty="0" smtClean="0"/>
              <a:t>–í</a:t>
            </a:r>
            <a:r>
              <a:rPr lang="cs-CZ" dirty="0" smtClean="0"/>
              <a:t> </a:t>
            </a:r>
            <a:r>
              <a:rPr lang="cs-CZ" i="1" dirty="0" smtClean="0"/>
              <a:t>růží/moří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Na základě </a:t>
            </a:r>
            <a:r>
              <a:rPr lang="cs-CZ" dirty="0"/>
              <a:t>pozorování korpusu předveďte konstrukci pravidla, podle něhož se řídí distribuce variantní koncovky </a:t>
            </a:r>
            <a:r>
              <a:rPr lang="cs-CZ" i="1" dirty="0" smtClean="0"/>
              <a:t>–é</a:t>
            </a:r>
            <a:r>
              <a:rPr lang="cs-CZ" dirty="0" smtClean="0"/>
              <a:t> v nominativu plurálu maskulin životných.</a:t>
            </a:r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751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Substantivní 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Kmenový princip → rodový princip</a:t>
            </a:r>
          </a:p>
          <a:p>
            <a:r>
              <a:rPr lang="cs-CZ" dirty="0" smtClean="0"/>
              <a:t>Splývání rodových rozdílů v plurálu</a:t>
            </a:r>
          </a:p>
          <a:p>
            <a:r>
              <a:rPr lang="cs-CZ" dirty="0" smtClean="0"/>
              <a:t>Tvrdá/měkká flexe</a:t>
            </a:r>
          </a:p>
          <a:p>
            <a:r>
              <a:rPr lang="cs-CZ" dirty="0" smtClean="0"/>
              <a:t>Slovotvorné typy a zachování flektivních typů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8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variantních koncovek v </a:t>
            </a:r>
            <a:r>
              <a:rPr lang="cs-CZ" dirty="0" err="1" smtClean="0"/>
              <a:t>sg</a:t>
            </a:r>
            <a:r>
              <a:rPr lang="cs-CZ" dirty="0" smtClean="0"/>
              <a:t>. maskulin neživotných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Genitiv </a:t>
            </a:r>
            <a:r>
              <a:rPr lang="cs-CZ" dirty="0"/>
              <a:t>[</a:t>
            </a:r>
            <a:r>
              <a:rPr lang="cs-CZ" dirty="0" err="1"/>
              <a:t>tag</a:t>
            </a:r>
            <a:r>
              <a:rPr lang="cs-CZ" dirty="0"/>
              <a:t>="</a:t>
            </a:r>
            <a:r>
              <a:rPr lang="cs-CZ" dirty="0" smtClean="0"/>
              <a:t>N.IS2.*"]</a:t>
            </a:r>
          </a:p>
          <a:p>
            <a:r>
              <a:rPr lang="cs-CZ" dirty="0" smtClean="0"/>
              <a:t>Lokál</a:t>
            </a:r>
            <a:r>
              <a:rPr lang="cs-CZ" dirty="0"/>
              <a:t> [</a:t>
            </a:r>
            <a:r>
              <a:rPr lang="cs-CZ" dirty="0" err="1"/>
              <a:t>tag</a:t>
            </a:r>
            <a:r>
              <a:rPr lang="cs-CZ" dirty="0"/>
              <a:t>="</a:t>
            </a:r>
            <a:r>
              <a:rPr lang="cs-CZ" dirty="0" smtClean="0"/>
              <a:t>N.IS6.*"] </a:t>
            </a:r>
            <a:r>
              <a:rPr lang="cs-CZ" dirty="0"/>
              <a:t>[</a:t>
            </a:r>
            <a:r>
              <a:rPr lang="cs-CZ" dirty="0" err="1"/>
              <a:t>tag</a:t>
            </a:r>
            <a:r>
              <a:rPr lang="cs-CZ" dirty="0"/>
              <a:t>="</a:t>
            </a:r>
            <a:r>
              <a:rPr lang="cs-CZ" dirty="0" smtClean="0"/>
              <a:t>N.IP6.*"]</a:t>
            </a:r>
          </a:p>
          <a:p>
            <a:r>
              <a:rPr lang="cs-CZ" dirty="0" smtClean="0"/>
              <a:t>Vokativ</a:t>
            </a:r>
            <a:r>
              <a:rPr lang="cs-CZ" dirty="0"/>
              <a:t> [</a:t>
            </a:r>
            <a:r>
              <a:rPr lang="cs-CZ" dirty="0" err="1"/>
              <a:t>tag</a:t>
            </a:r>
            <a:r>
              <a:rPr lang="cs-CZ" dirty="0"/>
              <a:t>="</a:t>
            </a:r>
            <a:r>
              <a:rPr lang="cs-CZ" dirty="0" smtClean="0"/>
              <a:t>N.IS5.*"]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76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[</a:t>
            </a:r>
            <a:r>
              <a:rPr lang="cs-CZ" dirty="0" err="1"/>
              <a:t>tag</a:t>
            </a:r>
            <a:r>
              <a:rPr lang="cs-CZ" dirty="0"/>
              <a:t>="N.IS2</a:t>
            </a:r>
            <a:r>
              <a:rPr lang="cs-CZ" dirty="0" smtClean="0"/>
              <a:t>.*"]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295" y="1825625"/>
            <a:ext cx="3395409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5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 [</a:t>
            </a:r>
            <a:r>
              <a:rPr lang="cs-CZ" dirty="0" err="1"/>
              <a:t>tag</a:t>
            </a:r>
            <a:r>
              <a:rPr lang="cs-CZ" dirty="0"/>
              <a:t>="N.IS6.*"]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6150" y="1825625"/>
            <a:ext cx="26397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 </a:t>
            </a:r>
            <a:r>
              <a:rPr lang="cs-CZ" dirty="0" smtClean="0"/>
              <a:t>[</a:t>
            </a:r>
            <a:r>
              <a:rPr lang="cs-CZ" dirty="0" err="1"/>
              <a:t>tag</a:t>
            </a:r>
            <a:r>
              <a:rPr lang="cs-CZ" dirty="0"/>
              <a:t>="N.IP6</a:t>
            </a:r>
            <a:r>
              <a:rPr lang="cs-CZ" dirty="0" smtClean="0"/>
              <a:t>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1549" y="1825625"/>
            <a:ext cx="266890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5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Vokativ [</a:t>
            </a:r>
            <a:r>
              <a:rPr lang="cs-CZ" dirty="0" err="1"/>
              <a:t>tag</a:t>
            </a:r>
            <a:r>
              <a:rPr lang="cs-CZ" dirty="0"/>
              <a:t>="N.IS5</a:t>
            </a:r>
            <a:r>
              <a:rPr lang="cs-CZ" dirty="0" smtClean="0"/>
              <a:t>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44" y="1825625"/>
            <a:ext cx="261931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8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P-filtr [</a:t>
            </a:r>
            <a:r>
              <a:rPr lang="cs-CZ" dirty="0" err="1" smtClean="0"/>
              <a:t>lc</a:t>
            </a:r>
            <a:r>
              <a:rPr lang="cs-CZ" dirty="0" smtClean="0"/>
              <a:t>!=".*</a:t>
            </a:r>
            <a:r>
              <a:rPr lang="en-US" dirty="0" smtClean="0"/>
              <a:t>[</a:t>
            </a:r>
            <a:r>
              <a:rPr lang="de-DE" dirty="0" smtClean="0"/>
              <a:t>e</a:t>
            </a:r>
            <a:r>
              <a:rPr lang="cs-CZ" dirty="0"/>
              <a:t>ě</a:t>
            </a:r>
            <a:r>
              <a:rPr lang="en-US" dirty="0" smtClean="0"/>
              <a:t>]</a:t>
            </a:r>
            <a:r>
              <a:rPr lang="cs-CZ" dirty="0" smtClean="0"/>
              <a:t>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1912" y="1825625"/>
            <a:ext cx="2988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66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Maskulina v plurálu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genitivní </a:t>
            </a:r>
            <a:r>
              <a:rPr lang="cs-CZ" i="1" dirty="0" smtClean="0"/>
              <a:t>–ů </a:t>
            </a:r>
            <a:r>
              <a:rPr lang="cs-CZ" dirty="0" smtClean="0"/>
              <a:t>univerzální?</a:t>
            </a:r>
          </a:p>
          <a:p>
            <a:r>
              <a:rPr lang="cs-CZ" dirty="0" smtClean="0"/>
              <a:t>Je dativní </a:t>
            </a:r>
            <a:r>
              <a:rPr lang="cs-CZ" i="1" dirty="0" smtClean="0"/>
              <a:t>-</a:t>
            </a:r>
            <a:r>
              <a:rPr lang="cs-CZ" i="1" dirty="0" err="1" smtClean="0"/>
              <a:t>ům</a:t>
            </a:r>
            <a:r>
              <a:rPr lang="cs-CZ" i="1" dirty="0"/>
              <a:t> </a:t>
            </a:r>
            <a:r>
              <a:rPr lang="cs-CZ" dirty="0"/>
              <a:t>univerzální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Je instrumentálové </a:t>
            </a:r>
            <a:r>
              <a:rPr lang="cs-CZ" i="1" dirty="0" smtClean="0"/>
              <a:t>–y/-i </a:t>
            </a:r>
            <a:r>
              <a:rPr lang="cs-CZ" dirty="0"/>
              <a:t>univerzální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Existují v lokále jenom dvě varianty (</a:t>
            </a:r>
            <a:r>
              <a:rPr lang="cs-CZ" i="1" dirty="0" smtClean="0"/>
              <a:t>-</a:t>
            </a:r>
            <a:r>
              <a:rPr lang="cs-CZ" i="1" dirty="0" err="1" smtClean="0"/>
              <a:t>ích</a:t>
            </a:r>
            <a:r>
              <a:rPr lang="cs-CZ" i="1" dirty="0" smtClean="0"/>
              <a:t>/-ech</a:t>
            </a:r>
            <a:r>
              <a:rPr lang="cs-CZ" dirty="0" smtClean="0"/>
              <a:t>)?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959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263</Words>
  <Application>Microsoft Office PowerPoint</Application>
  <PresentationFormat>Širokoúhlá obrazovka</PresentationFormat>
  <Paragraphs>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CJBB84</vt:lpstr>
      <vt:lpstr>Substantivní flexe</vt:lpstr>
      <vt:lpstr>Distribuce variantních koncovek v sg. maskulin neživotných</vt:lpstr>
      <vt:lpstr>Genitiv [tag="N.IS2.*"]</vt:lpstr>
      <vt:lpstr>Lokál [tag="N.IS6.*"]</vt:lpstr>
      <vt:lpstr>Lokál [tag="N.IP6.*"]</vt:lpstr>
      <vt:lpstr>Vokativ [tag="N.IS5.*"]</vt:lpstr>
      <vt:lpstr>P-filtr [lc!=".*[eě]"]</vt:lpstr>
      <vt:lpstr>Maskulina v plurálu</vt:lpstr>
      <vt:lpstr>Genitiv [tag="N.[IM]P2.*"]</vt:lpstr>
      <vt:lpstr>Dativ [tag="N.[IM]P3.*"]</vt:lpstr>
      <vt:lpstr>Instrumentál [tag="N.[IM]P7.*"]</vt:lpstr>
      <vt:lpstr>Lokál [tag="N.[IM]P6.*" &amp; lc!=".*[eí]ch"] </vt:lpstr>
      <vt:lpstr>Domácí úkol na 22. 11. 2017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CJBB84</dc:title>
  <dc:creator>petr</dc:creator>
  <cp:lastModifiedBy>petr</cp:lastModifiedBy>
  <cp:revision>16</cp:revision>
  <dcterms:created xsi:type="dcterms:W3CDTF">2015-11-03T14:50:20Z</dcterms:created>
  <dcterms:modified xsi:type="dcterms:W3CDTF">2017-11-14T14:05:22Z</dcterms:modified>
</cp:coreProperties>
</file>