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902" r:id="rId2"/>
    <p:sldMasterId id="2147484071" r:id="rId3"/>
  </p:sldMasterIdLst>
  <p:notesMasterIdLst>
    <p:notesMasterId r:id="rId74"/>
  </p:notesMasterIdLst>
  <p:sldIdLst>
    <p:sldId id="256" r:id="rId4"/>
    <p:sldId id="257" r:id="rId5"/>
    <p:sldId id="259" r:id="rId6"/>
    <p:sldId id="267" r:id="rId7"/>
    <p:sldId id="310" r:id="rId8"/>
    <p:sldId id="261" r:id="rId9"/>
    <p:sldId id="316" r:id="rId10"/>
    <p:sldId id="320" r:id="rId11"/>
    <p:sldId id="323" r:id="rId12"/>
    <p:sldId id="325" r:id="rId13"/>
    <p:sldId id="326" r:id="rId14"/>
    <p:sldId id="307" r:id="rId15"/>
    <p:sldId id="305" r:id="rId16"/>
    <p:sldId id="319" r:id="rId17"/>
    <p:sldId id="262" r:id="rId18"/>
    <p:sldId id="324" r:id="rId19"/>
    <p:sldId id="330" r:id="rId20"/>
    <p:sldId id="346" r:id="rId21"/>
    <p:sldId id="327" r:id="rId22"/>
    <p:sldId id="329" r:id="rId23"/>
    <p:sldId id="309" r:id="rId24"/>
    <p:sldId id="313" r:id="rId25"/>
    <p:sldId id="318" r:id="rId26"/>
    <p:sldId id="317" r:id="rId27"/>
    <p:sldId id="335" r:id="rId28"/>
    <p:sldId id="315" r:id="rId29"/>
    <p:sldId id="347" r:id="rId30"/>
    <p:sldId id="298" r:id="rId31"/>
    <p:sldId id="336" r:id="rId32"/>
    <p:sldId id="289" r:id="rId33"/>
    <p:sldId id="328" r:id="rId34"/>
    <p:sldId id="337" r:id="rId35"/>
    <p:sldId id="338" r:id="rId36"/>
    <p:sldId id="301" r:id="rId37"/>
    <p:sldId id="297" r:id="rId38"/>
    <p:sldId id="306" r:id="rId39"/>
    <p:sldId id="287" r:id="rId40"/>
    <p:sldId id="340" r:id="rId41"/>
    <p:sldId id="265" r:id="rId42"/>
    <p:sldId id="299" r:id="rId43"/>
    <p:sldId id="288" r:id="rId44"/>
    <p:sldId id="273" r:id="rId45"/>
    <p:sldId id="276" r:id="rId46"/>
    <p:sldId id="275" r:id="rId47"/>
    <p:sldId id="341" r:id="rId48"/>
    <p:sldId id="284" r:id="rId49"/>
    <p:sldId id="281" r:id="rId50"/>
    <p:sldId id="277" r:id="rId51"/>
    <p:sldId id="342" r:id="rId52"/>
    <p:sldId id="285" r:id="rId53"/>
    <p:sldId id="339" r:id="rId54"/>
    <p:sldId id="286" r:id="rId55"/>
    <p:sldId id="268" r:id="rId56"/>
    <p:sldId id="272" r:id="rId57"/>
    <p:sldId id="278" r:id="rId58"/>
    <p:sldId id="290" r:id="rId59"/>
    <p:sldId id="279" r:id="rId60"/>
    <p:sldId id="282" r:id="rId61"/>
    <p:sldId id="269" r:id="rId62"/>
    <p:sldId id="263" r:id="rId63"/>
    <p:sldId id="300" r:id="rId64"/>
    <p:sldId id="283" r:id="rId65"/>
    <p:sldId id="294" r:id="rId66"/>
    <p:sldId id="280" r:id="rId67"/>
    <p:sldId id="293" r:id="rId68"/>
    <p:sldId id="344" r:id="rId69"/>
    <p:sldId id="343" r:id="rId70"/>
    <p:sldId id="345" r:id="rId71"/>
    <p:sldId id="271" r:id="rId72"/>
    <p:sldId id="334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84606" autoAdjust="0"/>
  </p:normalViewPr>
  <p:slideViewPr>
    <p:cSldViewPr snapToGrid="0">
      <p:cViewPr varScale="1">
        <p:scale>
          <a:sx n="96" d="100"/>
          <a:sy n="96" d="100"/>
        </p:scale>
        <p:origin x="27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D76B-6D34-40ED-82A7-0563F9F662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0261-491A-4000-94C7-0F4D0200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Skutečnost jako (lidská</a:t>
            </a:r>
            <a:r>
              <a:rPr lang="en-US" dirty="0"/>
              <a:t>/</a:t>
            </a:r>
            <a:r>
              <a:rPr lang="cs-CZ" dirty="0"/>
              <a:t>sociální</a:t>
            </a:r>
            <a:r>
              <a:rPr lang="en-US" dirty="0"/>
              <a:t>) </a:t>
            </a:r>
            <a:r>
              <a:rPr lang="cs-CZ" dirty="0"/>
              <a:t>konstrukce…?</a:t>
            </a:r>
          </a:p>
          <a:p>
            <a:endParaRPr lang="cs-CZ" dirty="0"/>
          </a:p>
          <a:p>
            <a:r>
              <a:rPr lang="cs-CZ" sz="3200" dirty="0"/>
              <a:t>Přes tekutost modernity,  </a:t>
            </a:r>
            <a:r>
              <a:rPr lang="en-US" sz="3200" dirty="0"/>
              <a:t>se </a:t>
            </a:r>
            <a:r>
              <a:rPr lang="cs-CZ" sz="3200" dirty="0"/>
              <a:t>asi pořád nedá </a:t>
            </a:r>
            <a:r>
              <a:rPr lang="cs-CZ" sz="3200" dirty="0" err="1"/>
              <a:t>říc</a:t>
            </a:r>
            <a:r>
              <a:rPr lang="en-US" sz="3200" dirty="0" err="1"/>
              <a:t>i</a:t>
            </a:r>
            <a:r>
              <a:rPr lang="cs-CZ" sz="3200" dirty="0"/>
              <a:t>, že bychom žili ve „fantazii“</a:t>
            </a:r>
          </a:p>
          <a:p>
            <a:pPr lvl="1"/>
            <a:r>
              <a:rPr lang="cs-CZ" sz="2800" dirty="0"/>
              <a:t>Ale žijeme v poli různých </a:t>
            </a:r>
            <a:r>
              <a:rPr lang="cs-CZ" sz="2800" dirty="0" err="1"/>
              <a:t>kontinu</a:t>
            </a:r>
            <a:r>
              <a:rPr lang="en-US" sz="2800" dirty="0"/>
              <a:t>e</a:t>
            </a:r>
            <a:r>
              <a:rPr lang="cs-CZ" sz="2800" dirty="0"/>
              <a:t>ch fantazie a </a:t>
            </a:r>
            <a:r>
              <a:rPr lang="en-US" sz="2800" dirty="0" err="1"/>
              <a:t>skute</a:t>
            </a:r>
            <a:r>
              <a:rPr lang="cs-CZ" sz="2800" dirty="0" err="1"/>
              <a:t>čnosti</a:t>
            </a:r>
            <a:r>
              <a:rPr lang="cs-CZ" sz="2800" dirty="0"/>
              <a:t> (různého druhu i síly)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0261-491A-4000-94C7-0F4D020062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0261-491A-4000-94C7-0F4D0200621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Jakákoliv zkušenost vzniká „tady a teď“ v </a:t>
            </a:r>
            <a:r>
              <a:rPr lang="cs-CZ" b="1" dirty="0"/>
              <a:t>sepětí</a:t>
            </a:r>
            <a:r>
              <a:rPr lang="cs-CZ" dirty="0"/>
              <a:t> tělo-</a:t>
            </a:r>
            <a:r>
              <a:rPr lang="cs-CZ" dirty="0" err="1"/>
              <a:t>mozko</a:t>
            </a:r>
            <a:r>
              <a:rPr lang="cs-CZ" dirty="0"/>
              <a:t>-mysli a jednání v konkrétní situaci</a:t>
            </a:r>
          </a:p>
          <a:p>
            <a:pPr lvl="1"/>
            <a:r>
              <a:rPr lang="cs-CZ" dirty="0"/>
              <a:t>Tato sepětí je </a:t>
            </a:r>
            <a:r>
              <a:rPr lang="cs-CZ" b="1" dirty="0"/>
              <a:t>proud</a:t>
            </a:r>
            <a:r>
              <a:rPr lang="cs-CZ" dirty="0"/>
              <a:t> (</a:t>
            </a:r>
            <a:r>
              <a:rPr lang="cs-CZ" dirty="0" err="1"/>
              <a:t>flow</a:t>
            </a:r>
            <a:r>
              <a:rPr lang="cs-CZ" dirty="0"/>
              <a:t>) zkušenost, kdy nerozlišujeme zkušenost a sebe, </a:t>
            </a:r>
            <a:r>
              <a:rPr lang="cs-CZ" b="1" dirty="0"/>
              <a:t>„jsme zkušenost“</a:t>
            </a:r>
          </a:p>
          <a:p>
            <a:r>
              <a:rPr lang="cs-CZ" dirty="0"/>
              <a:t>Sepětí má samo o sobě tělesný charakter</a:t>
            </a:r>
          </a:p>
          <a:p>
            <a:pPr lvl="1"/>
            <a:r>
              <a:rPr lang="cs-CZ" dirty="0"/>
              <a:t>Párový tanec: metafora živé koordinace více osob na společný hudební a prostorový rámec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0261-491A-4000-94C7-0F4D0200621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7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3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4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9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3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9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7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0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4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2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6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38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571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0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7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4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7AD7-21EF-4DFA-8787-66E8557C56A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76F2B9-5F0F-4D99-9116-32635D20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ienanos.larpy.cz/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rp.cz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nordiclarp.org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hyperlink" Target="https://larpovadatabaze.cz/" TargetMode="External"/><Relationship Id="rId4" Type="http://schemas.openxmlformats.org/officeDocument/2006/relationships/hyperlink" Target="http://larpy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54DF60A-4A3D-4A92-BB7B-7F66FBD1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190BA9-1787-4FDB-BB9F-B8AC05C35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094" y="558016"/>
            <a:ext cx="8915399" cy="1220449"/>
          </a:xfrm>
        </p:spPr>
        <p:txBody>
          <a:bodyPr>
            <a:normAutofit/>
          </a:bodyPr>
          <a:lstStyle/>
          <a:p>
            <a:r>
              <a:rPr lang="cs-CZ" dirty="0"/>
              <a:t>Prožít si 100 roků samoty: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D08D37-D8EA-46C6-A174-C3A2DBC96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094" y="1698619"/>
            <a:ext cx="8915399" cy="1126283"/>
          </a:xfrm>
        </p:spPr>
        <p:txBody>
          <a:bodyPr/>
          <a:lstStyle/>
          <a:p>
            <a:r>
              <a:rPr lang="cs-CZ" dirty="0"/>
              <a:t>kognitivní etnografie magického realismus ztvárněného v rolové hře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5EE0F9-D327-4530-AC38-DF3EDC18E811}"/>
              </a:ext>
            </a:extLst>
          </p:cNvPr>
          <p:cNvSpPr txBox="1"/>
          <p:nvPr/>
        </p:nvSpPr>
        <p:spPr>
          <a:xfrm>
            <a:off x="201335" y="6084154"/>
            <a:ext cx="406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cs-CZ" dirty="0" err="1"/>
              <a:t>omas.hampejs</a:t>
            </a:r>
            <a:r>
              <a:rPr lang="en-US" dirty="0"/>
              <a:t>@gmail.com</a:t>
            </a:r>
            <a:br>
              <a:rPr lang="cs-CZ" dirty="0"/>
            </a:br>
            <a:r>
              <a:rPr lang="cs-CZ" dirty="0"/>
              <a:t>FF MUNI, Ústav religionistiky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052BE6-4142-4847-973D-C657B52649F4}"/>
              </a:ext>
            </a:extLst>
          </p:cNvPr>
          <p:cNvSpPr txBox="1"/>
          <p:nvPr/>
        </p:nvSpPr>
        <p:spPr>
          <a:xfrm>
            <a:off x="8911905" y="5349875"/>
            <a:ext cx="289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CJBC828 </a:t>
            </a:r>
            <a:r>
              <a:rPr lang="en-US" dirty="0" err="1"/>
              <a:t>Fantastická</a:t>
            </a:r>
            <a:r>
              <a:rPr lang="en-US" dirty="0"/>
              <a:t> </a:t>
            </a:r>
            <a:r>
              <a:rPr lang="en-US" dirty="0" err="1"/>
              <a:t>literatura</a:t>
            </a:r>
            <a:r>
              <a:rPr lang="en-US" dirty="0"/>
              <a:t> v </a:t>
            </a:r>
            <a:r>
              <a:rPr lang="en-US" dirty="0" err="1"/>
              <a:t>mezioborovém</a:t>
            </a:r>
            <a:r>
              <a:rPr lang="en-US" dirty="0"/>
              <a:t> </a:t>
            </a:r>
            <a:r>
              <a:rPr lang="en-US" dirty="0" err="1"/>
              <a:t>zkoumání</a:t>
            </a:r>
            <a:r>
              <a:rPr lang="en-US" dirty="0"/>
              <a:t> II</a:t>
            </a:r>
            <a:endParaRPr lang="cs-CZ" dirty="0"/>
          </a:p>
          <a:p>
            <a:pPr algn="r"/>
            <a:r>
              <a:rPr lang="cs-CZ" b="1" dirty="0"/>
              <a:t>14.11. 2017</a:t>
            </a:r>
            <a:endParaRPr lang="en-US" b="1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2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B4EE0-1951-431A-9239-59CC853C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Wizardry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9681A-06A5-418C-BD4F-02AAB774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934710" cy="3777622"/>
          </a:xfrm>
        </p:spPr>
        <p:txBody>
          <a:bodyPr/>
          <a:lstStyle/>
          <a:p>
            <a:r>
              <a:rPr lang="cs-CZ" dirty="0"/>
              <a:t>„Harry </a:t>
            </a:r>
            <a:r>
              <a:rPr lang="cs-CZ" dirty="0" err="1"/>
              <a:t>Potter</a:t>
            </a:r>
            <a:r>
              <a:rPr lang="cs-CZ" dirty="0"/>
              <a:t> larp“,  zámek v Polsku, </a:t>
            </a:r>
          </a:p>
          <a:p>
            <a:r>
              <a:rPr lang="en-US" dirty="0"/>
              <a:t>https://www.wizardry.college/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CAF89C2-CA81-4C13-BD7A-C91C63FCDBB6}"/>
              </a:ext>
            </a:extLst>
          </p:cNvPr>
          <p:cNvSpPr/>
          <p:nvPr/>
        </p:nvSpPr>
        <p:spPr>
          <a:xfrm>
            <a:off x="7769087" y="2133600"/>
            <a:ext cx="304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College of Wizardry is a </a:t>
            </a:r>
            <a:r>
              <a:rPr lang="en-US" b="1" dirty="0"/>
              <a:t>four-day</a:t>
            </a:r>
            <a:r>
              <a:rPr lang="en-US" dirty="0"/>
              <a:t> roleplaying experience at a 13th Century </a:t>
            </a:r>
            <a:r>
              <a:rPr lang="en-US" b="1" dirty="0"/>
              <a:t>castle</a:t>
            </a:r>
            <a:r>
              <a:rPr lang="en-US" dirty="0"/>
              <a:t> where you can embrace your dreams of being a student at a school of magic.</a:t>
            </a:r>
          </a:p>
          <a:p>
            <a:r>
              <a:rPr lang="en-US" dirty="0"/>
              <a:t>​</a:t>
            </a:r>
          </a:p>
          <a:p>
            <a:r>
              <a:rPr lang="en-US" dirty="0"/>
              <a:t>It's a live action role play (larp) adventure, which means that for your days at the College, you'll be a witch or a wizard instead of your daily self.</a:t>
            </a:r>
          </a:p>
        </p:txBody>
      </p:sp>
      <p:pic>
        <p:nvPicPr>
          <p:cNvPr id="3076" name="Picture 4" descr="Výsledek obrázku pro college of wizardry">
            <a:extLst>
              <a:ext uri="{FF2B5EF4-FFF2-40B4-BE49-F238E27FC236}">
                <a16:creationId xmlns:a16="http://schemas.microsoft.com/office/drawing/2014/main" id="{3A507B20-A6C2-4D39-98C7-7FB66021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310483"/>
            <a:ext cx="4244009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8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08CEA-79AE-4E34-91F3-E68965A0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4" descr="Výsledek obrázku pro sto roků samoty">
            <a:extLst>
              <a:ext uri="{FF2B5EF4-FFF2-40B4-BE49-F238E27FC236}">
                <a16:creationId xmlns:a16="http://schemas.microsoft.com/office/drawing/2014/main" id="{2371A51D-17C8-48E5-B679-4E40C4BA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5" y="1166212"/>
            <a:ext cx="3047528" cy="46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reader">
            <a:extLst>
              <a:ext uri="{FF2B5EF4-FFF2-40B4-BE49-F238E27FC236}">
                <a16:creationId xmlns:a16="http://schemas.microsoft.com/office/drawing/2014/main" id="{AC78F018-430C-4A47-A00F-4A55FC4A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1" y="4328718"/>
            <a:ext cx="3445398" cy="21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prg2-1.fna.fbcdn.net/v/t31.0-8/921265_805238249605161_3064597363187182324_o.png?oh=1d7589c78abd382dda98ecaad08b5eda&amp;oe=5AA216D9">
            <a:extLst>
              <a:ext uri="{FF2B5EF4-FFF2-40B4-BE49-F238E27FC236}">
                <a16:creationId xmlns:a16="http://schemas.microsoft.com/office/drawing/2014/main" id="{B0E0FD07-1040-40B1-B26B-2E23EC33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9708" y="1802775"/>
            <a:ext cx="4295671" cy="27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ka uživatele Cien Años de Soledad Larp.">
            <a:extLst>
              <a:ext uri="{FF2B5EF4-FFF2-40B4-BE49-F238E27FC236}">
                <a16:creationId xmlns:a16="http://schemas.microsoft.com/office/drawing/2014/main" id="{DB3F4484-FE4D-4AC4-9F6B-872E88DE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78" y="4328718"/>
            <a:ext cx="2863078" cy="21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089BF7-DA19-490D-B6B2-317E92EAAAA6}"/>
              </a:ext>
            </a:extLst>
          </p:cNvPr>
          <p:cNvSpPr txBox="1"/>
          <p:nvPr/>
        </p:nvSpPr>
        <p:spPr>
          <a:xfrm>
            <a:off x="9750287" y="1166212"/>
            <a:ext cx="20772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LARPová</a:t>
            </a:r>
            <a:r>
              <a:rPr lang="cs-CZ" i="1" dirty="0"/>
              <a:t> hra</a:t>
            </a:r>
          </a:p>
          <a:p>
            <a:r>
              <a:rPr lang="cs-CZ" b="1" dirty="0"/>
              <a:t>40</a:t>
            </a:r>
            <a:r>
              <a:rPr lang="cs-CZ" dirty="0"/>
              <a:t> osob</a:t>
            </a:r>
          </a:p>
          <a:p>
            <a:r>
              <a:rPr lang="cs-CZ" b="1" dirty="0"/>
              <a:t>2,5</a:t>
            </a:r>
            <a:r>
              <a:rPr lang="cs-CZ" dirty="0"/>
              <a:t> dne události</a:t>
            </a:r>
          </a:p>
          <a:p>
            <a:r>
              <a:rPr lang="cs-CZ" b="1" dirty="0"/>
              <a:t>1,5</a:t>
            </a:r>
            <a:r>
              <a:rPr lang="cs-CZ" dirty="0"/>
              <a:t> dne  kolektivního „vyprávění“ hry</a:t>
            </a:r>
          </a:p>
          <a:p>
            <a:r>
              <a:rPr lang="cs-CZ" b="1" dirty="0"/>
              <a:t>1</a:t>
            </a:r>
            <a:r>
              <a:rPr lang="cs-CZ" dirty="0"/>
              <a:t> usedlost</a:t>
            </a:r>
          </a:p>
          <a:p>
            <a:endParaRPr lang="cs-CZ" dirty="0"/>
          </a:p>
          <a:p>
            <a:r>
              <a:rPr lang="cs-CZ" sz="1400" dirty="0"/>
              <a:t>(</a:t>
            </a:r>
            <a:r>
              <a:rPr lang="cs-CZ" sz="1400" b="1" dirty="0"/>
              <a:t>4</a:t>
            </a:r>
            <a:r>
              <a:rPr lang="cs-CZ" sz="1400" dirty="0"/>
              <a:t> uvedení </a:t>
            </a:r>
            <a:r>
              <a:rPr lang="cs-CZ" sz="1400" b="1" dirty="0"/>
              <a:t>2016-2017</a:t>
            </a:r>
            <a:r>
              <a:rPr lang="cs-CZ" sz="1400" dirty="0"/>
              <a:t>, osobní zkušenost má přes </a:t>
            </a:r>
            <a:r>
              <a:rPr lang="cs-CZ" sz="1400" b="1" dirty="0"/>
              <a:t>120</a:t>
            </a:r>
            <a:r>
              <a:rPr lang="cs-CZ" sz="1400" dirty="0"/>
              <a:t> lidí celkově</a:t>
            </a:r>
            <a:r>
              <a:rPr lang="cs-CZ" dirty="0"/>
              <a:t>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7A57CC7-F8F7-47C4-BA5C-F0236946253D}"/>
              </a:ext>
            </a:extLst>
          </p:cNvPr>
          <p:cNvSpPr txBox="1"/>
          <p:nvPr/>
        </p:nvSpPr>
        <p:spPr>
          <a:xfrm>
            <a:off x="4919870" y="1126455"/>
            <a:ext cx="207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Kniha</a:t>
            </a:r>
            <a:r>
              <a:rPr lang="cs-CZ" dirty="0"/>
              <a:t>, </a:t>
            </a:r>
            <a:r>
              <a:rPr lang="cs-CZ" b="1" dirty="0"/>
              <a:t>1979</a:t>
            </a:r>
          </a:p>
          <a:p>
            <a:r>
              <a:rPr lang="cs-CZ" dirty="0"/>
              <a:t>Četlo miliony lidí</a:t>
            </a:r>
          </a:p>
          <a:p>
            <a:r>
              <a:rPr lang="cs-CZ" dirty="0"/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49703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EF5CF-4A16-41E1-AD72-47BA9B72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617179-2357-430C-9684-DC946C7752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6EB6C5-2FB4-4640-809A-B9D70A64D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523" y="1616766"/>
            <a:ext cx="5045088" cy="429445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Magický realismus</a:t>
            </a:r>
            <a:endParaRPr lang="cs-CZ" dirty="0"/>
          </a:p>
          <a:p>
            <a:pPr lvl="1"/>
            <a:r>
              <a:rPr lang="cs-CZ" dirty="0"/>
              <a:t>Bezešvé prolínání skutečnosti a (až mýtického) vyprávění</a:t>
            </a:r>
          </a:p>
          <a:p>
            <a:r>
              <a:rPr lang="cs-CZ" dirty="0"/>
              <a:t>Fikce zapletená do rozostřené </a:t>
            </a:r>
            <a:r>
              <a:rPr lang="cs-CZ" dirty="0" err="1"/>
              <a:t>sureálné</a:t>
            </a:r>
            <a:r>
              <a:rPr lang="cs-CZ" dirty="0"/>
              <a:t> postkoloniální Kolumbie 19./20. století</a:t>
            </a:r>
          </a:p>
          <a:p>
            <a:pPr lvl="1"/>
            <a:r>
              <a:rPr lang="cs-CZ" dirty="0"/>
              <a:t>Kolektivní paměť</a:t>
            </a:r>
          </a:p>
          <a:p>
            <a:pPr lvl="1"/>
            <a:r>
              <a:rPr lang="cs-CZ" dirty="0"/>
              <a:t>Neustálé přepisování historie</a:t>
            </a:r>
          </a:p>
          <a:p>
            <a:pPr lvl="1"/>
            <a:r>
              <a:rPr lang="cs-CZ" dirty="0"/>
              <a:t>Centrum x Periferie</a:t>
            </a:r>
          </a:p>
          <a:p>
            <a:pPr lvl="1"/>
            <a:r>
              <a:rPr lang="cs-CZ" dirty="0"/>
              <a:t>Starý kontinent x Latinská Amerika</a:t>
            </a:r>
          </a:p>
          <a:p>
            <a:r>
              <a:rPr lang="cs-CZ" dirty="0"/>
              <a:t>Podobenství o dlouhém lidském čase:  rod</a:t>
            </a:r>
          </a:p>
          <a:p>
            <a:pPr lvl="1"/>
            <a:r>
              <a:rPr lang="cs-CZ" dirty="0"/>
              <a:t>Osudovost, zapletení generací, existenciální samota</a:t>
            </a:r>
          </a:p>
          <a:p>
            <a:r>
              <a:rPr lang="cs-CZ" dirty="0"/>
              <a:t>Mozaika kaskádových aluzí …</a:t>
            </a:r>
          </a:p>
          <a:p>
            <a:r>
              <a:rPr lang="cs-CZ" dirty="0"/>
              <a:t>Témata : samota, láska, válka, stárnutí, smrt</a:t>
            </a:r>
          </a:p>
          <a:p>
            <a:pPr lvl="1"/>
            <a:endParaRPr lang="en-US" dirty="0"/>
          </a:p>
        </p:txBody>
      </p:sp>
      <p:pic>
        <p:nvPicPr>
          <p:cNvPr id="5" name="Picture 4" descr="Výsledek obrázku pro sto roků samoty">
            <a:extLst>
              <a:ext uri="{FF2B5EF4-FFF2-40B4-BE49-F238E27FC236}">
                <a16:creationId xmlns:a16="http://schemas.microsoft.com/office/drawing/2014/main" id="{8A3CFF54-117A-4621-9583-ADFF512A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05" y="1459827"/>
            <a:ext cx="3047528" cy="46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0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otka uživatele Cien Años de Soledad Larp.">
            <a:extLst>
              <a:ext uri="{FF2B5EF4-FFF2-40B4-BE49-F238E27FC236}">
                <a16:creationId xmlns:a16="http://schemas.microsoft.com/office/drawing/2014/main" id="{F68AA68B-E008-4855-A326-27F1EE8A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0" y="184557"/>
            <a:ext cx="4051704" cy="62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otka uživatele Cien Años de Soledad Larp.">
            <a:extLst>
              <a:ext uri="{FF2B5EF4-FFF2-40B4-BE49-F238E27FC236}">
                <a16:creationId xmlns:a16="http://schemas.microsoft.com/office/drawing/2014/main" id="{9E61A600-FC3E-4F5B-9B49-5C7F7D37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11" y="1559260"/>
            <a:ext cx="4964201" cy="37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3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DE571-FC8A-4E5F-B935-7FA5B047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„potřeba kognitivního uzavření“ v magickém realismu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6C2850-1CFD-49F2-988D-DE0654AB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226797" cy="3777622"/>
          </a:xfrm>
        </p:spPr>
        <p:txBody>
          <a:bodyPr/>
          <a:lstStyle/>
          <a:p>
            <a:r>
              <a:rPr lang="cs-CZ" dirty="0"/>
              <a:t>Kniha se někomu „obtížně čte“ </a:t>
            </a:r>
          </a:p>
          <a:p>
            <a:pPr lvl="1"/>
            <a:r>
              <a:rPr lang="cs-CZ" dirty="0"/>
              <a:t>Je „tekutá“</a:t>
            </a:r>
          </a:p>
          <a:p>
            <a:r>
              <a:rPr lang="cs-CZ" dirty="0"/>
              <a:t>Mnoho postav s podobnými jmény</a:t>
            </a:r>
          </a:p>
          <a:p>
            <a:r>
              <a:rPr lang="cs-CZ" dirty="0"/>
              <a:t>Prolínání různých rovin času a prostoru spojených příběhů </a:t>
            </a:r>
            <a:r>
              <a:rPr lang="cs-CZ" b="1" dirty="0" err="1"/>
              <a:t>Maconda</a:t>
            </a:r>
            <a:r>
              <a:rPr lang="cs-CZ" dirty="0"/>
              <a:t> a rodu </a:t>
            </a:r>
            <a:r>
              <a:rPr lang="cs-CZ" b="1" dirty="0" err="1"/>
              <a:t>Buendíů</a:t>
            </a:r>
            <a:endParaRPr lang="cs-CZ" b="1" dirty="0"/>
          </a:p>
          <a:p>
            <a:r>
              <a:rPr lang="cs-CZ" dirty="0"/>
              <a:t>Míšení každodenního a mýtického vyprávění, opakování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„klenot světové literatury“, nikdy nezfilmováno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EFAAB1-D0F2-433B-BFE6-AC413F04408D}"/>
              </a:ext>
            </a:extLst>
          </p:cNvPr>
          <p:cNvSpPr txBox="1"/>
          <p:nvPr/>
        </p:nvSpPr>
        <p:spPr>
          <a:xfrm>
            <a:off x="9049646" y="4953001"/>
            <a:ext cx="276798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r>
              <a:rPr lang="en-US" dirty="0"/>
              <a:t> / </a:t>
            </a:r>
            <a:r>
              <a:rPr lang="cs-CZ" dirty="0"/>
              <a:t>Film s příbuzným prostředím vyprávění: </a:t>
            </a:r>
            <a:br>
              <a:rPr lang="cs-CZ" dirty="0"/>
            </a:br>
            <a:r>
              <a:rPr lang="cs-CZ" b="1" dirty="0"/>
              <a:t> At</a:t>
            </a:r>
            <a:r>
              <a:rPr lang="en-US" b="1" dirty="0"/>
              <a:t>as </a:t>
            </a:r>
            <a:r>
              <a:rPr lang="en-US" b="1" dirty="0" err="1"/>
              <a:t>Mrak</a:t>
            </a:r>
            <a:r>
              <a:rPr lang="cs-CZ" b="1" dirty="0"/>
              <a:t>ů </a:t>
            </a:r>
            <a:r>
              <a:rPr lang="cs-CZ" dirty="0"/>
              <a:t>(</a:t>
            </a:r>
            <a:r>
              <a:rPr lang="cs-CZ" dirty="0" err="1"/>
              <a:t>Mitchel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ED6B7BF-2AA2-4A2B-BF27-C8C2F501A29A}"/>
              </a:ext>
            </a:extLst>
          </p:cNvPr>
          <p:cNvSpPr txBox="1"/>
          <p:nvPr/>
        </p:nvSpPr>
        <p:spPr>
          <a:xfrm>
            <a:off x="9049645" y="1905000"/>
            <a:ext cx="2877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Need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Cognitive</a:t>
            </a:r>
            <a:r>
              <a:rPr lang="cs-CZ" b="1" dirty="0"/>
              <a:t> </a:t>
            </a:r>
            <a:r>
              <a:rPr lang="cs-CZ" b="1" dirty="0" err="1"/>
              <a:t>Closure</a:t>
            </a:r>
            <a:r>
              <a:rPr lang="cs-CZ" b="1" dirty="0"/>
              <a:t> </a:t>
            </a:r>
            <a:r>
              <a:rPr lang="en-US" b="1" dirty="0"/>
              <a:t>[</a:t>
            </a:r>
            <a:r>
              <a:rPr lang="en-US" b="1" dirty="0" err="1"/>
              <a:t>Kruglanski</a:t>
            </a:r>
            <a:r>
              <a:rPr lang="en-US" b="1" dirty="0"/>
              <a:t>]</a:t>
            </a:r>
            <a:endParaRPr lang="cs-CZ" b="1" dirty="0"/>
          </a:p>
          <a:p>
            <a:r>
              <a:rPr lang="cs-CZ" dirty="0"/>
              <a:t>Individuální potřeba jednoznačnosti a schopnost čelit nejednoznačnosti v proudu informací</a:t>
            </a:r>
            <a:endParaRPr lang="en-US" dirty="0"/>
          </a:p>
          <a:p>
            <a:r>
              <a:rPr lang="en-US" dirty="0"/>
              <a:t>(</a:t>
            </a:r>
            <a:r>
              <a:rPr lang="cs-CZ" dirty="0"/>
              <a:t>situačně podmíněná dispozice)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4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A4D3B-B729-46C8-AFB1-A4E1FA50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otka uživatele Cien Años de Soledad Larp.">
            <a:extLst>
              <a:ext uri="{FF2B5EF4-FFF2-40B4-BE49-F238E27FC236}">
                <a16:creationId xmlns:a16="http://schemas.microsoft.com/office/drawing/2014/main" id="{050990EB-FF04-4C92-BA44-D28891BF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5" y="411640"/>
            <a:ext cx="7763000" cy="58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7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49388-9096-4652-AF4D-D1C53899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Larpová hra  „Sto roků samoty“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48B9E-8E88-4752-889D-9FFCB109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607" y="2212035"/>
            <a:ext cx="5213005" cy="1673086"/>
          </a:xfrm>
        </p:spPr>
        <p:txBody>
          <a:bodyPr/>
          <a:lstStyle/>
          <a:p>
            <a:r>
              <a:rPr lang="cs-CZ" dirty="0">
                <a:hlinkClick r:id="rId2"/>
              </a:rPr>
              <a:t>http</a:t>
            </a:r>
            <a:r>
              <a:rPr lang="en-US" dirty="0">
                <a:hlinkClick r:id="rId2"/>
              </a:rPr>
              <a:t>://cienanos.larpy.cz</a:t>
            </a:r>
            <a:endParaRPr lang="en-US" dirty="0"/>
          </a:p>
          <a:p>
            <a:r>
              <a:rPr lang="en-US" dirty="0" err="1"/>
              <a:t>Snaha</a:t>
            </a:r>
            <a:r>
              <a:rPr lang="en-US" dirty="0"/>
              <a:t> o </a:t>
            </a:r>
            <a:r>
              <a:rPr lang="en-US" b="1" dirty="0"/>
              <a:t>p</a:t>
            </a:r>
            <a:r>
              <a:rPr lang="cs-CZ" b="1" dirty="0" err="1"/>
              <a:t>řevedení</a:t>
            </a:r>
            <a:r>
              <a:rPr lang="cs-CZ" dirty="0"/>
              <a:t> </a:t>
            </a:r>
            <a:r>
              <a:rPr lang="cs-CZ" b="1" dirty="0"/>
              <a:t>zkušenosti</a:t>
            </a:r>
            <a:r>
              <a:rPr lang="cs-CZ" dirty="0"/>
              <a:t>  s knihou do participativního vyprávění larpové hry</a:t>
            </a:r>
          </a:p>
          <a:p>
            <a:pPr lvl="1"/>
            <a:endParaRPr lang="en-US" dirty="0"/>
          </a:p>
        </p:txBody>
      </p:sp>
      <p:pic>
        <p:nvPicPr>
          <p:cNvPr id="5" name="Picture 2" descr="Fotka uživatele Fotograf Karel Křemel.">
            <a:extLst>
              <a:ext uri="{FF2B5EF4-FFF2-40B4-BE49-F238E27FC236}">
                <a16:creationId xmlns:a16="http://schemas.microsoft.com/office/drawing/2014/main" id="{AD650B9A-983E-4316-A875-589A5033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5" y="2223053"/>
            <a:ext cx="4984665" cy="33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90B07-A1AA-4B81-910B-D04E5700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larpy působí? Jak fungují?</a:t>
            </a:r>
            <a:br>
              <a:rPr lang="cs-CZ" dirty="0"/>
            </a:br>
            <a:r>
              <a:rPr lang="cs-CZ" sz="2800" dirty="0"/>
              <a:t>Jak vzniká sdílená fikce?</a:t>
            </a:r>
            <a:endParaRPr lang="en-US" dirty="0"/>
          </a:p>
        </p:txBody>
      </p:sp>
      <p:pic>
        <p:nvPicPr>
          <p:cNvPr id="8194" name="Picture 2" descr="Výsledek obrázku pro social situation">
            <a:extLst>
              <a:ext uri="{FF2B5EF4-FFF2-40B4-BE49-F238E27FC236}">
                <a16:creationId xmlns:a16="http://schemas.microsoft.com/office/drawing/2014/main" id="{272AAB99-C211-45EC-94F4-5F4F0041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27" y="2133600"/>
            <a:ext cx="6368912" cy="39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social network">
            <a:extLst>
              <a:ext uri="{FF2B5EF4-FFF2-40B4-BE49-F238E27FC236}">
                <a16:creationId xmlns:a16="http://schemas.microsoft.com/office/drawing/2014/main" id="{40197DD7-B823-40E9-9633-2FF529563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4" y="213360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98DAE5-9F65-481F-8243-A71D67A438A8}"/>
              </a:ext>
            </a:extLst>
          </p:cNvPr>
          <p:cNvSpPr txBox="1"/>
          <p:nvPr/>
        </p:nvSpPr>
        <p:spPr>
          <a:xfrm>
            <a:off x="8435283" y="4251181"/>
            <a:ext cx="3541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Konstrukce umělého sociálního řádu do koordinovaného jednání těl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65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rock concert">
            <a:extLst>
              <a:ext uri="{FF2B5EF4-FFF2-40B4-BE49-F238E27FC236}">
                <a16:creationId xmlns:a16="http://schemas.microsoft.com/office/drawing/2014/main" id="{17E6E64C-B34F-4C32-81EB-3A43E3D9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63" y="1748186"/>
            <a:ext cx="8452432" cy="45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09F4172-C0B9-4413-B4AF-B6E6CD40F3D0}"/>
              </a:ext>
            </a:extLst>
          </p:cNvPr>
          <p:cNvSpPr txBox="1"/>
          <p:nvPr/>
        </p:nvSpPr>
        <p:spPr>
          <a:xfrm>
            <a:off x="2370563" y="457200"/>
            <a:ext cx="804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Trans…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48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C38B5-9EE8-42C9-AE3D-AE6F5A71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vypráví larpovou hru </a:t>
            </a:r>
            <a:r>
              <a:rPr lang="cs-CZ" dirty="0" err="1"/>
              <a:t>Cien</a:t>
            </a:r>
            <a:r>
              <a:rPr lang="cs-CZ" dirty="0"/>
              <a:t>?</a:t>
            </a:r>
            <a:br>
              <a:rPr lang="cs-CZ" dirty="0"/>
            </a:br>
            <a:r>
              <a:rPr lang="cs-CZ" sz="1800" dirty="0"/>
              <a:t>Synergie mnoha podmínek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5F2A2E-5ED7-4B23-B8FB-259581EB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391910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Předem připravená </a:t>
            </a:r>
            <a:r>
              <a:rPr lang="cs-CZ" b="1" dirty="0"/>
              <a:t>struktura</a:t>
            </a:r>
            <a:r>
              <a:rPr lang="cs-CZ" dirty="0"/>
              <a:t> hry</a:t>
            </a:r>
          </a:p>
          <a:p>
            <a:pPr lvl="1"/>
            <a:r>
              <a:rPr lang="cs-CZ" dirty="0"/>
              <a:t>2 roky vývoje a příprav (postavy, zápletky, mechaniky, produkce…)</a:t>
            </a:r>
          </a:p>
          <a:p>
            <a:pPr lvl="1"/>
            <a:r>
              <a:rPr lang="cs-CZ" dirty="0"/>
              <a:t>Sítě instrukcí : skriptů</a:t>
            </a:r>
          </a:p>
          <a:p>
            <a:r>
              <a:rPr lang="cs-CZ" b="1" dirty="0"/>
              <a:t>Fyzické prostředí podporující děj</a:t>
            </a:r>
          </a:p>
          <a:p>
            <a:pPr lvl="1"/>
            <a:r>
              <a:rPr lang="cs-CZ" dirty="0"/>
              <a:t>Místo: usedlost</a:t>
            </a:r>
          </a:p>
          <a:p>
            <a:pPr lvl="1"/>
            <a:r>
              <a:rPr lang="cs-CZ" dirty="0"/>
              <a:t>Hráči: kostýmy</a:t>
            </a:r>
          </a:p>
          <a:p>
            <a:r>
              <a:rPr lang="cs-CZ" dirty="0"/>
              <a:t>Hráči </a:t>
            </a:r>
            <a:r>
              <a:rPr lang="cs-CZ" b="1" dirty="0"/>
              <a:t>ztvárňující</a:t>
            </a:r>
            <a:r>
              <a:rPr lang="cs-CZ" dirty="0"/>
              <a:t> postavy: jejích improvizovaná </a:t>
            </a:r>
            <a:r>
              <a:rPr lang="cs-CZ" b="1" dirty="0"/>
              <a:t>vzájemnost</a:t>
            </a:r>
            <a:r>
              <a:rPr lang="cs-CZ" dirty="0"/>
              <a:t> v </a:t>
            </a:r>
            <a:r>
              <a:rPr lang="cs-CZ" b="1" dirty="0"/>
              <a:t>rolích</a:t>
            </a:r>
          </a:p>
          <a:p>
            <a:pPr lvl="1"/>
            <a:r>
              <a:rPr lang="cs-CZ" dirty="0"/>
              <a:t>1 den </a:t>
            </a:r>
            <a:r>
              <a:rPr lang="cs-CZ" b="1" dirty="0"/>
              <a:t>přípravy</a:t>
            </a:r>
            <a:r>
              <a:rPr lang="cs-CZ" dirty="0"/>
              <a:t> na hru</a:t>
            </a:r>
          </a:p>
          <a:p>
            <a:pPr lvl="1"/>
            <a:r>
              <a:rPr lang="cs-CZ" dirty="0"/>
              <a:t>1,5 dne larpové performance</a:t>
            </a:r>
          </a:p>
        </p:txBody>
      </p:sp>
      <p:pic>
        <p:nvPicPr>
          <p:cNvPr id="4098" name="Picture 2" descr="https://scontent.fprg2-1.fna.fbcdn.net/v/t1.0-0/c0.22.200.200/p200x200/12494933_860026704126315_980053768055886984_n.jpg?oh=dc5dd5b08cd356a62e88d444a79b66de&amp;oe=5AA8D31C">
            <a:extLst>
              <a:ext uri="{FF2B5EF4-FFF2-40B4-BE49-F238E27FC236}">
                <a16:creationId xmlns:a16="http://schemas.microsoft.com/office/drawing/2014/main" id="{2EC5B1F6-90C8-4397-9DB7-F8165C78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30" y="12006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genturahobit.cz/wp-content/uploads/top.jpg">
            <a:extLst>
              <a:ext uri="{FF2B5EF4-FFF2-40B4-BE49-F238E27FC236}">
                <a16:creationId xmlns:a16="http://schemas.microsoft.com/office/drawing/2014/main" id="{16CA60F5-3E38-4C14-9EE8-BF51422D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19" y="3334202"/>
            <a:ext cx="4743737" cy="11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tka uživatele Cien Años de Soledad Larp.">
            <a:extLst>
              <a:ext uri="{FF2B5EF4-FFF2-40B4-BE49-F238E27FC236}">
                <a16:creationId xmlns:a16="http://schemas.microsoft.com/office/drawing/2014/main" id="{3BE7162A-F350-4525-9AC1-04A15E57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61" y="4736825"/>
            <a:ext cx="2405269" cy="180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6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57466-BB54-457E-8FE9-ECF8E392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54356"/>
          </a:xfrm>
        </p:spPr>
        <p:txBody>
          <a:bodyPr>
            <a:normAutofit fontScale="90000"/>
          </a:bodyPr>
          <a:lstStyle/>
          <a:p>
            <a:r>
              <a:rPr lang="cs-CZ" dirty="0"/>
              <a:t>„Žijeme ve fantazii“ </a:t>
            </a:r>
            <a:r>
              <a:rPr lang="en-US" dirty="0"/>
              <a:t>-&gt;</a:t>
            </a:r>
            <a:r>
              <a:rPr lang="cs-CZ" dirty="0"/>
              <a:t> „</a:t>
            </a:r>
            <a:r>
              <a:rPr lang="en-US" dirty="0"/>
              <a:t>P</a:t>
            </a:r>
            <a:r>
              <a:rPr lang="cs-CZ" dirty="0" err="1"/>
              <a:t>rožít</a:t>
            </a:r>
            <a:r>
              <a:rPr lang="cs-CZ" dirty="0"/>
              <a:t> si 100 roků samoty“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D61922-E126-48E5-B648-D24E9622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190803" cy="3777622"/>
          </a:xfrm>
        </p:spPr>
        <p:txBody>
          <a:bodyPr/>
          <a:lstStyle/>
          <a:p>
            <a:r>
              <a:rPr lang="cs-CZ" dirty="0"/>
              <a:t>Tereza Dědinová : „Žijeme ve fantazii – analýza fantastické literatury jako prostředku ke změně mysli a světa“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3639E3-790F-4326-8642-B414B002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87" y="2133600"/>
            <a:ext cx="4984728" cy="31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D1343-CF35-4F5A-9D72-40FD6D78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Trojí struktura larpové situace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BDE940-296A-453F-808F-17AE8DAA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389" y="2406991"/>
            <a:ext cx="3879574" cy="3777622"/>
          </a:xfrm>
        </p:spPr>
        <p:txBody>
          <a:bodyPr>
            <a:normAutofit/>
          </a:bodyPr>
          <a:lstStyle/>
          <a:p>
            <a:r>
              <a:rPr lang="cs-CZ" sz="6000" dirty="0"/>
              <a:t>Lidé</a:t>
            </a:r>
          </a:p>
          <a:p>
            <a:r>
              <a:rPr lang="cs-CZ" sz="6000" dirty="0"/>
              <a:t>Hráči</a:t>
            </a:r>
          </a:p>
          <a:p>
            <a:r>
              <a:rPr lang="cs-CZ" sz="6000" dirty="0"/>
              <a:t>Postavy</a:t>
            </a:r>
            <a:endParaRPr lang="en-US" sz="60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4A4850-7A0F-46A7-BFDB-B546199E8336}"/>
              </a:ext>
            </a:extLst>
          </p:cNvPr>
          <p:cNvSpPr txBox="1">
            <a:spLocks/>
          </p:cNvSpPr>
          <p:nvPr/>
        </p:nvSpPr>
        <p:spPr>
          <a:xfrm>
            <a:off x="1828005" y="2456268"/>
            <a:ext cx="299657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Existují zároveň</a:t>
            </a:r>
            <a:endParaRPr lang="cs-CZ" sz="1800" dirty="0"/>
          </a:p>
          <a:p>
            <a:r>
              <a:rPr lang="cs-CZ" sz="2000" dirty="0"/>
              <a:t>Specifické sepětí mezi nimi: pravidla interakce</a:t>
            </a:r>
          </a:p>
          <a:p>
            <a:pPr lvl="1"/>
            <a:r>
              <a:rPr lang="cs-CZ" sz="1800" dirty="0"/>
              <a:t>Jsou striktně oddělené, ale zároveň dochází k záměrným i nezáměrným „průsakům“</a:t>
            </a:r>
          </a:p>
          <a:p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59FBBF-D99C-4A30-9C5D-50CE1637B8BB}"/>
              </a:ext>
            </a:extLst>
          </p:cNvPr>
          <p:cNvSpPr txBox="1"/>
          <p:nvPr/>
        </p:nvSpPr>
        <p:spPr>
          <a:xfrm>
            <a:off x="8985768" y="2560983"/>
            <a:ext cx="21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Jan Novák, Brno</a:t>
            </a:r>
            <a:endParaRPr lang="en-US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A6E7DB-5099-49FF-A43B-128FCFC8F9C6}"/>
              </a:ext>
            </a:extLst>
          </p:cNvPr>
          <p:cNvSpPr txBox="1"/>
          <p:nvPr/>
        </p:nvSpPr>
        <p:spPr>
          <a:xfrm>
            <a:off x="8985768" y="3687092"/>
            <a:ext cx="21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Honza</a:t>
            </a:r>
            <a:endParaRPr lang="en-US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F3FD53-A9C4-43C3-B3B3-F2B7DF18D6DC}"/>
              </a:ext>
            </a:extLst>
          </p:cNvPr>
          <p:cNvSpPr txBox="1"/>
          <p:nvPr/>
        </p:nvSpPr>
        <p:spPr>
          <a:xfrm>
            <a:off x="9009821" y="4820341"/>
            <a:ext cx="217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Arcadio</a:t>
            </a:r>
            <a:endParaRPr lang="cs-CZ" i="1" dirty="0"/>
          </a:p>
          <a:p>
            <a:r>
              <a:rPr lang="cs-CZ" i="1" dirty="0" err="1"/>
              <a:t>Arcadio</a:t>
            </a:r>
            <a:r>
              <a:rPr lang="cs-CZ" i="1" dirty="0"/>
              <a:t> II</a:t>
            </a:r>
          </a:p>
          <a:p>
            <a:r>
              <a:rPr lang="cs-CZ" i="1" dirty="0" err="1"/>
              <a:t>Arcadio</a:t>
            </a:r>
            <a:r>
              <a:rPr lang="cs-CZ" i="1" dirty="0"/>
              <a:t> III</a:t>
            </a:r>
            <a:endParaRPr lang="en-US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DB9079B-BDA7-40E0-904B-CE13C7844EC0}"/>
              </a:ext>
            </a:extLst>
          </p:cNvPr>
          <p:cNvSpPr txBox="1"/>
          <p:nvPr/>
        </p:nvSpPr>
        <p:spPr>
          <a:xfrm>
            <a:off x="5842188" y="4295802"/>
            <a:ext cx="3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Sociální kontrakt a ztvárňují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9D0F347-7907-4840-83FA-A7CD4E88E392}"/>
              </a:ext>
            </a:extLst>
          </p:cNvPr>
          <p:cNvSpPr txBox="1"/>
          <p:nvPr/>
        </p:nvSpPr>
        <p:spPr>
          <a:xfrm>
            <a:off x="6037589" y="539825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zjednávají děj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2C6FCE-3E87-442F-8B2F-09C187309A71}"/>
              </a:ext>
            </a:extLst>
          </p:cNvPr>
          <p:cNvSpPr txBox="1"/>
          <p:nvPr/>
        </p:nvSpPr>
        <p:spPr>
          <a:xfrm>
            <a:off x="5842188" y="3244334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 stávají</a:t>
            </a:r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AB7857-E329-4B13-BA82-899BC4874854}"/>
              </a:ext>
            </a:extLst>
          </p:cNvPr>
          <p:cNvSpPr txBox="1"/>
          <p:nvPr/>
        </p:nvSpPr>
        <p:spPr>
          <a:xfrm rot="5400000">
            <a:off x="9198595" y="4424640"/>
            <a:ext cx="54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4. Rovina hry:  kolektivní proud zkušenosti</a:t>
            </a:r>
            <a:endParaRPr lang="en-US" b="1" dirty="0"/>
          </a:p>
        </p:txBody>
      </p: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B261D779-3BEA-4332-A1D5-8170D03605C8}"/>
              </a:ext>
            </a:extLst>
          </p:cNvPr>
          <p:cNvSpPr/>
          <p:nvPr/>
        </p:nvSpPr>
        <p:spPr>
          <a:xfrm>
            <a:off x="11261035" y="2176670"/>
            <a:ext cx="369332" cy="4244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7E8C5-F350-4BB9-B038-CE371F63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Konstruktivita skutečnosti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57242B-13D8-42F0-AF91-A3A78207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920645" cy="3777622"/>
          </a:xfrm>
        </p:spPr>
        <p:txBody>
          <a:bodyPr>
            <a:normAutofit/>
          </a:bodyPr>
          <a:lstStyle/>
          <a:p>
            <a:r>
              <a:rPr lang="cs-CZ" b="1" dirty="0"/>
              <a:t>„Jestliže je určitá situace lidmi definovaná jako reálná, stává se reálnou ve svých důsledcích.“  </a:t>
            </a:r>
            <a:br>
              <a:rPr lang="cs-CZ" b="1" dirty="0"/>
            </a:br>
            <a:r>
              <a:rPr lang="cs-CZ" dirty="0"/>
              <a:t>(Thomasův teorém)</a:t>
            </a:r>
          </a:p>
          <a:p>
            <a:r>
              <a:rPr lang="cs-CZ" b="1" dirty="0"/>
              <a:t>„skutečné je to, co působí“  </a:t>
            </a:r>
            <a:r>
              <a:rPr lang="cs-CZ" dirty="0"/>
              <a:t>(William James)</a:t>
            </a:r>
          </a:p>
          <a:p>
            <a:r>
              <a:rPr lang="en-US" b="1" dirty="0"/>
              <a:t>“</a:t>
            </a:r>
            <a:r>
              <a:rPr lang="cs-CZ" b="1" dirty="0"/>
              <a:t>Člověk jako zvíře zavěšené do pavučiny významu, kterou si samo upředlo.“ </a:t>
            </a:r>
            <a:br>
              <a:rPr lang="cs-CZ" b="1" dirty="0"/>
            </a:br>
            <a:r>
              <a:rPr lang="cs-CZ" dirty="0"/>
              <a:t>(Max Weber, </a:t>
            </a:r>
            <a:r>
              <a:rPr lang="cs-CZ" dirty="0" err="1"/>
              <a:t>Clifford</a:t>
            </a:r>
            <a:r>
              <a:rPr lang="cs-CZ" dirty="0"/>
              <a:t> </a:t>
            </a:r>
            <a:r>
              <a:rPr lang="cs-CZ" dirty="0" err="1"/>
              <a:t>Geertz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30A956B-1D2A-41FD-8A14-A1EB88D2047F}"/>
              </a:ext>
            </a:extLst>
          </p:cNvPr>
          <p:cNvSpPr txBox="1">
            <a:spLocks/>
          </p:cNvSpPr>
          <p:nvPr/>
        </p:nvSpPr>
        <p:spPr>
          <a:xfrm>
            <a:off x="7446437" y="2192323"/>
            <a:ext cx="3920645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Goffman</a:t>
            </a:r>
            <a:r>
              <a:rPr lang="cs-CZ" dirty="0"/>
              <a:t> a „Všichni hrajeme divadlo“ </a:t>
            </a:r>
          </a:p>
          <a:p>
            <a:r>
              <a:rPr lang="cs-CZ" dirty="0"/>
              <a:t>Sociální konstrukce reality (Berger, </a:t>
            </a:r>
            <a:r>
              <a:rPr lang="cs-CZ" dirty="0" err="1"/>
              <a:t>Luckmann</a:t>
            </a:r>
            <a:r>
              <a:rPr lang="cs-CZ" dirty="0"/>
              <a:t>)</a:t>
            </a:r>
          </a:p>
          <a:p>
            <a:r>
              <a:rPr lang="cs-CZ" dirty="0"/>
              <a:t>Konstrukce sociální reality (</a:t>
            </a:r>
            <a:r>
              <a:rPr lang="cs-CZ" dirty="0" err="1"/>
              <a:t>Searle</a:t>
            </a:r>
            <a:r>
              <a:rPr lang="cs-CZ" dirty="0"/>
              <a:t>)</a:t>
            </a:r>
          </a:p>
          <a:p>
            <a:r>
              <a:rPr lang="cs-CZ" dirty="0"/>
              <a:t>Performativní teorie rituálu (</a:t>
            </a:r>
            <a:r>
              <a:rPr lang="cs-CZ" dirty="0" err="1"/>
              <a:t>Rappaport</a:t>
            </a:r>
            <a:r>
              <a:rPr lang="cs-CZ" dirty="0"/>
              <a:t>)</a:t>
            </a:r>
          </a:p>
          <a:p>
            <a:r>
              <a:rPr lang="cs-CZ" dirty="0"/>
              <a:t>Situační socio-kognitivní psychologie</a:t>
            </a:r>
          </a:p>
          <a:p>
            <a:pPr lvl="1"/>
            <a:r>
              <a:rPr lang="cs-CZ" b="1" dirty="0" err="1"/>
              <a:t>Mozkotěla</a:t>
            </a:r>
            <a:r>
              <a:rPr lang="cs-CZ" dirty="0"/>
              <a:t> v </a:t>
            </a:r>
            <a:r>
              <a:rPr lang="cs-CZ" b="1" dirty="0"/>
              <a:t>interakci</a:t>
            </a:r>
            <a:r>
              <a:rPr lang="cs-CZ" dirty="0"/>
              <a:t> – konstruktivita sdíleného světa skrze </a:t>
            </a:r>
            <a:r>
              <a:rPr lang="cs-CZ" b="1" dirty="0"/>
              <a:t>jednání</a:t>
            </a:r>
          </a:p>
          <a:p>
            <a:pPr lvl="1"/>
            <a:r>
              <a:rPr lang="cs-CZ" dirty="0"/>
              <a:t>Kulturní prostředí jako evoluční nika</a:t>
            </a:r>
          </a:p>
        </p:txBody>
      </p:sp>
    </p:spTree>
    <p:extLst>
      <p:ext uri="{BB962C8B-B14F-4D97-AF65-F5344CB8AC3E}">
        <p14:creationId xmlns:p14="http://schemas.microsoft.com/office/powerpoint/2010/main" val="341176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C9590-7A8D-4538-8292-FD585E02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Stávat se součástí…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6DBE9D-999B-4C95-A52C-14181CE0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„</a:t>
            </a:r>
            <a:r>
              <a:rPr lang="en-US" sz="2800" dirty="0"/>
              <a:t>Performers are not merely transmitting messages they find encoded in the ritual's canon to themselves and, possibly, to others. They are </a:t>
            </a:r>
            <a:r>
              <a:rPr lang="en-US" sz="2800" b="1" dirty="0"/>
              <a:t>participating</a:t>
            </a:r>
            <a:r>
              <a:rPr lang="en-US" sz="2800" dirty="0"/>
              <a:t> in—that is to say, </a:t>
            </a:r>
            <a:r>
              <a:rPr lang="en-US" sz="2800" b="1" dirty="0"/>
              <a:t>becoming parts of</a:t>
            </a:r>
            <a:r>
              <a:rPr lang="en-US" sz="2800" dirty="0"/>
              <a:t>—</a:t>
            </a:r>
            <a:r>
              <a:rPr lang="en-US" sz="2800" b="1" dirty="0"/>
              <a:t>the orders to which their bodies and breaths give life</a:t>
            </a:r>
            <a:r>
              <a:rPr lang="en-US" sz="2800" dirty="0"/>
              <a:t>.</a:t>
            </a:r>
            <a:r>
              <a:rPr lang="cs-CZ" sz="2800" dirty="0"/>
              <a:t>“  (</a:t>
            </a:r>
            <a:r>
              <a:rPr lang="cs-CZ" sz="2800" dirty="0" err="1"/>
              <a:t>Rappaport</a:t>
            </a:r>
            <a:r>
              <a:rPr lang="cs-CZ" sz="2800" dirty="0"/>
              <a:t>, 1992)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48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2D9D8-03D7-4A28-AD44-FBDC0EE5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</a:t>
            </a:r>
            <a:r>
              <a:rPr lang="cs-CZ" dirty="0" err="1"/>
              <a:t>zpárování</a:t>
            </a:r>
            <a:r>
              <a:rPr lang="cs-CZ" dirty="0"/>
              <a:t> (</a:t>
            </a:r>
            <a:r>
              <a:rPr lang="cs-CZ" dirty="0" err="1"/>
              <a:t>coupling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C34805-7834-4D44-95F2-927D6C4D5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mechanismů </a:t>
            </a:r>
            <a:r>
              <a:rPr lang="cs-CZ" b="1" dirty="0"/>
              <a:t>koordinace</a:t>
            </a:r>
            <a:r>
              <a:rPr lang="cs-CZ" dirty="0"/>
              <a:t> </a:t>
            </a:r>
            <a:r>
              <a:rPr lang="cs-CZ" b="1" dirty="0"/>
              <a:t>vnímání</a:t>
            </a:r>
            <a:r>
              <a:rPr lang="cs-CZ" dirty="0"/>
              <a:t> a </a:t>
            </a:r>
            <a:r>
              <a:rPr lang="cs-CZ" b="1" dirty="0"/>
              <a:t>jednání</a:t>
            </a:r>
            <a:r>
              <a:rPr lang="cs-CZ" dirty="0"/>
              <a:t>, které párují  kognitivní systém k úloze a spjatým objektům (tělo prostředí, ale také „já“)</a:t>
            </a:r>
          </a:p>
          <a:p>
            <a:endParaRPr lang="cs-CZ" dirty="0"/>
          </a:p>
          <a:p>
            <a:pPr lvl="8"/>
            <a:r>
              <a:rPr lang="cs-CZ" sz="1600" dirty="0"/>
              <a:t>Příklad:  iluze gumové ruky</a:t>
            </a:r>
          </a:p>
          <a:p>
            <a:pPr lvl="8"/>
            <a:endParaRPr lang="cs-CZ" sz="1600" dirty="0"/>
          </a:p>
          <a:p>
            <a:pPr lvl="8"/>
            <a:r>
              <a:rPr lang="cs-CZ" sz="1600" dirty="0"/>
              <a:t>ukázka tělesného schématu </a:t>
            </a:r>
            <a:r>
              <a:rPr lang="cs-CZ" sz="1600" b="1" dirty="0" err="1"/>
              <a:t>odpárovaného</a:t>
            </a:r>
            <a:r>
              <a:rPr lang="cs-CZ" sz="1600" dirty="0"/>
              <a:t> od </a:t>
            </a:r>
            <a:r>
              <a:rPr lang="cs-CZ" sz="1600" b="1" dirty="0"/>
              <a:t>skutečné</a:t>
            </a:r>
            <a:r>
              <a:rPr lang="cs-CZ" sz="1600" dirty="0"/>
              <a:t> ruky</a:t>
            </a:r>
            <a:endParaRPr lang="en-US" sz="1600" dirty="0"/>
          </a:p>
        </p:txBody>
      </p:sp>
      <p:pic>
        <p:nvPicPr>
          <p:cNvPr id="45058" name="Picture 2" descr="Výsledek obrázku pro rubber hand illusion">
            <a:extLst>
              <a:ext uri="{FF2B5EF4-FFF2-40B4-BE49-F238E27FC236}">
                <a16:creationId xmlns:a16="http://schemas.microsoft.com/office/drawing/2014/main" id="{AC41FB08-C9C5-4E1E-83FD-6C0BC0CA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03" y="2978893"/>
            <a:ext cx="3254997" cy="32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1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DC28C-7D68-4470-BCB7-F416D4A2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Brain-to-brain coupling: a mechanism for creating and sharing a social world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044636-34C1-413B-AF20-C63AA553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951" y="1905000"/>
            <a:ext cx="5933661" cy="42771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Cognition materializes in an </a:t>
            </a:r>
            <a:r>
              <a:rPr lang="en-US" b="1" dirty="0">
                <a:solidFill>
                  <a:schemeClr val="tx1"/>
                </a:solidFill>
              </a:rPr>
              <a:t>interpersonal space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The emergence of complex behaviors requires the </a:t>
            </a:r>
            <a:r>
              <a:rPr lang="en-US" b="1" dirty="0">
                <a:solidFill>
                  <a:schemeClr val="tx1"/>
                </a:solidFill>
              </a:rPr>
              <a:t>coordination of actions among individuals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according to a shared set of rules. Despite the central role of other individuals in shaping one's mind, most cognitive studies focus on processes that occur within a single individual. We call for a </a:t>
            </a:r>
            <a:r>
              <a:rPr lang="en-US" b="1" dirty="0">
                <a:solidFill>
                  <a:schemeClr val="tx1"/>
                </a:solidFill>
              </a:rPr>
              <a:t>shift from a single-brain to a multi-brain frame of reference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We argue that in many cases the neural processes in </a:t>
            </a:r>
            <a:r>
              <a:rPr lang="en-US" b="1" dirty="0">
                <a:solidFill>
                  <a:schemeClr val="tx1"/>
                </a:solidFill>
              </a:rPr>
              <a:t>one brain are coupled to the neural processes in another brain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via the transmission of a signal through the environment. Brain-to-brain coupling constrains and shapes the actions of each individual in a social network, leading to complex joint behaviors that could not have emerged in isolation.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  (</a:t>
            </a: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Hasson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 et al, 2011)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E0CD68-9574-419A-AB71-97D6C99B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20" y="2004829"/>
            <a:ext cx="3561797" cy="20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DC28C-7D68-4470-BCB7-F416D4A2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142" y="56447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Brain-to-brain coupling: a mechanism for creating and sharing a social world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Výsledek obrázku pro brain coupling">
            <a:extLst>
              <a:ext uri="{FF2B5EF4-FFF2-40B4-BE49-F238E27FC236}">
                <a16:creationId xmlns:a16="http://schemas.microsoft.com/office/drawing/2014/main" id="{EF5ADF96-62A0-4A33-8803-7716607E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42" y="1987825"/>
            <a:ext cx="6876123" cy="39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34F8417-2242-4697-AB7B-5EC57B1A47D3}"/>
              </a:ext>
            </a:extLst>
          </p:cNvPr>
          <p:cNvSpPr txBox="1"/>
          <p:nvPr/>
        </p:nvSpPr>
        <p:spPr>
          <a:xfrm>
            <a:off x="9719407" y="2107094"/>
            <a:ext cx="1958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JAK ?</a:t>
            </a:r>
          </a:p>
          <a:p>
            <a:endParaRPr lang="cs-CZ" dirty="0"/>
          </a:p>
          <a:p>
            <a:r>
              <a:rPr lang="cs-CZ" b="1" dirty="0"/>
              <a:t>Koordinované jednání v podporujícím prostředí</a:t>
            </a:r>
            <a:endParaRPr lang="en-US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DCF7A74-7B35-48DC-B1A4-667CCCBA46B4}"/>
              </a:ext>
            </a:extLst>
          </p:cNvPr>
          <p:cNvSpPr txBox="1"/>
          <p:nvPr/>
        </p:nvSpPr>
        <p:spPr>
          <a:xfrm>
            <a:off x="5724939" y="2544417"/>
            <a:ext cx="37106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Jednán</a:t>
            </a:r>
          </a:p>
          <a:p>
            <a:r>
              <a:rPr lang="cs-CZ" dirty="0"/>
              <a:t>í</a:t>
            </a:r>
            <a:endParaRPr lang="en-US" dirty="0"/>
          </a:p>
        </p:txBody>
      </p:sp>
      <p:pic>
        <p:nvPicPr>
          <p:cNvPr id="6" name="Picture 2" descr="Výsledek obrázku pro dance tango">
            <a:extLst>
              <a:ext uri="{FF2B5EF4-FFF2-40B4-BE49-F238E27FC236}">
                <a16:creationId xmlns:a16="http://schemas.microsoft.com/office/drawing/2014/main" id="{1E3F9C9C-0793-42BE-9B37-9729FC0B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07" y="3958060"/>
            <a:ext cx="1717578" cy="23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2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A6C32-1A0D-4387-AEE1-AE34D155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472" y="25987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V čem se liší kniha, divadlo a hra?</a:t>
            </a:r>
            <a:br>
              <a:rPr lang="cs-CZ" dirty="0"/>
            </a:br>
            <a:r>
              <a:rPr lang="cs-CZ" sz="2700" dirty="0"/>
              <a:t>Odlišné </a:t>
            </a:r>
            <a:r>
              <a:rPr lang="cs-CZ" sz="2700" b="1" dirty="0"/>
              <a:t>instituce</a:t>
            </a:r>
            <a:r>
              <a:rPr lang="cs-CZ" sz="2700" dirty="0"/>
              <a:t> pro komplexní zkušenost s vyprávěním</a:t>
            </a:r>
            <a:br>
              <a:rPr lang="cs-CZ" sz="2700" dirty="0"/>
            </a:br>
            <a:r>
              <a:rPr lang="cs-CZ" sz="2700" dirty="0"/>
              <a:t>Odlišné </a:t>
            </a:r>
            <a:r>
              <a:rPr lang="cs-CZ" sz="2700" b="1" dirty="0"/>
              <a:t>kotvy</a:t>
            </a:r>
            <a:r>
              <a:rPr lang="cs-CZ" sz="2700" dirty="0"/>
              <a:t> zkušenosti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FA65762-073A-412D-A4E3-3944F7123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445" y="1905000"/>
            <a:ext cx="2002667" cy="576262"/>
          </a:xfrm>
        </p:spPr>
        <p:txBody>
          <a:bodyPr/>
          <a:lstStyle/>
          <a:p>
            <a:r>
              <a:rPr lang="cs-CZ" dirty="0"/>
              <a:t>Kniha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739101-4402-4B06-A143-248015395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3938" y="2570164"/>
            <a:ext cx="2435832" cy="33540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Individuální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“pasivní“ </a:t>
            </a:r>
            <a:r>
              <a:rPr lang="cs-CZ" dirty="0"/>
              <a:t>recepce</a:t>
            </a:r>
          </a:p>
          <a:p>
            <a:r>
              <a:rPr lang="cs-CZ" dirty="0"/>
              <a:t>Tělo je v klidu, hýbe se mysl</a:t>
            </a:r>
          </a:p>
          <a:p>
            <a:r>
              <a:rPr lang="cs-CZ" dirty="0"/>
              <a:t>Stimuluje „</a:t>
            </a:r>
            <a:r>
              <a:rPr lang="cs-CZ" dirty="0" err="1"/>
              <a:t>odpárovanou</a:t>
            </a:r>
            <a:r>
              <a:rPr lang="cs-CZ" dirty="0"/>
              <a:t>“ imaginaci zkušenosti, kotvené </a:t>
            </a:r>
            <a:r>
              <a:rPr lang="cs-CZ" b="1" dirty="0"/>
              <a:t>párování s proudem textu</a:t>
            </a:r>
            <a:endParaRPr lang="en-US" b="1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F6745D4-C2CC-4FDA-A741-E00F4A11F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55042" y="1911076"/>
            <a:ext cx="3923436" cy="576262"/>
          </a:xfrm>
        </p:spPr>
        <p:txBody>
          <a:bodyPr/>
          <a:lstStyle/>
          <a:p>
            <a:r>
              <a:rPr lang="cs-CZ" dirty="0"/>
              <a:t>Larpová hra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AEDC96-1D40-4CD2-AB91-CF312CB52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68480" y="2763316"/>
            <a:ext cx="3403712" cy="3498336"/>
          </a:xfrm>
        </p:spPr>
        <p:txBody>
          <a:bodyPr>
            <a:normAutofit/>
          </a:bodyPr>
          <a:lstStyle/>
          <a:p>
            <a:r>
              <a:rPr lang="cs-CZ" dirty="0"/>
              <a:t>Kolektivní </a:t>
            </a:r>
            <a:r>
              <a:rPr lang="cs-CZ" b="1" dirty="0"/>
              <a:t>performativní</a:t>
            </a:r>
            <a:r>
              <a:rPr lang="cs-CZ" dirty="0"/>
              <a:t> vyprávění v neustálé </a:t>
            </a:r>
            <a:r>
              <a:rPr lang="cs-CZ" b="1" dirty="0"/>
              <a:t>interakci  </a:t>
            </a:r>
            <a:r>
              <a:rPr lang="cs-CZ" dirty="0" err="1"/>
              <a:t>mozko</a:t>
            </a:r>
            <a:r>
              <a:rPr lang="cs-CZ" dirty="0"/>
              <a:t>-těl</a:t>
            </a:r>
          </a:p>
          <a:p>
            <a:r>
              <a:rPr lang="cs-CZ" dirty="0"/>
              <a:t>Maximální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aktivní participace</a:t>
            </a:r>
            <a:endParaRPr lang="cs-CZ" dirty="0"/>
          </a:p>
          <a:p>
            <a:r>
              <a:rPr lang="cs-CZ" b="1" dirty="0"/>
              <a:t>Improvizace</a:t>
            </a:r>
            <a:r>
              <a:rPr lang="cs-CZ" dirty="0"/>
              <a:t>, ale v konzistentním </a:t>
            </a:r>
            <a:r>
              <a:rPr lang="cs-CZ" b="1" dirty="0"/>
              <a:t>sdíleném</a:t>
            </a:r>
            <a:r>
              <a:rPr lang="cs-CZ" dirty="0"/>
              <a:t> </a:t>
            </a:r>
            <a:r>
              <a:rPr lang="cs-CZ" b="1" dirty="0"/>
              <a:t>sociálním</a:t>
            </a:r>
            <a:r>
              <a:rPr lang="cs-CZ" dirty="0"/>
              <a:t> </a:t>
            </a:r>
            <a:r>
              <a:rPr lang="cs-CZ" b="1" dirty="0"/>
              <a:t>řádu</a:t>
            </a:r>
          </a:p>
          <a:p>
            <a:r>
              <a:rPr lang="cs-CZ" dirty="0"/>
              <a:t>Brain-to-brain</a:t>
            </a:r>
            <a:r>
              <a:rPr lang="cs-CZ" b="1" dirty="0"/>
              <a:t> </a:t>
            </a:r>
            <a:r>
              <a:rPr lang="cs-CZ" b="1" dirty="0" err="1"/>
              <a:t>zpárování</a:t>
            </a:r>
            <a:r>
              <a:rPr lang="cs-CZ" b="1" dirty="0"/>
              <a:t> ve fyzickém prostředí</a:t>
            </a:r>
            <a:endParaRPr lang="en-US" b="1" dirty="0"/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4436FF5A-1B63-4F6E-BBF6-E3BB1181CBC1}"/>
              </a:ext>
            </a:extLst>
          </p:cNvPr>
          <p:cNvSpPr txBox="1">
            <a:spLocks/>
          </p:cNvSpPr>
          <p:nvPr/>
        </p:nvSpPr>
        <p:spPr>
          <a:xfrm>
            <a:off x="4134374" y="2570164"/>
            <a:ext cx="2435832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Individuální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„pasivní“ </a:t>
            </a:r>
            <a:r>
              <a:rPr lang="cs-CZ" dirty="0"/>
              <a:t>recepce ale </a:t>
            </a:r>
            <a:r>
              <a:rPr lang="cs-CZ" b="1" dirty="0"/>
              <a:t>kolektivní</a:t>
            </a:r>
            <a:r>
              <a:rPr lang="cs-CZ" dirty="0"/>
              <a:t> zkušenost</a:t>
            </a:r>
          </a:p>
          <a:p>
            <a:r>
              <a:rPr lang="cs-CZ" dirty="0" err="1"/>
              <a:t>Zpárování</a:t>
            </a:r>
            <a:r>
              <a:rPr lang="cs-CZ" dirty="0"/>
              <a:t> s </a:t>
            </a:r>
            <a:r>
              <a:rPr lang="cs-CZ" b="1" dirty="0"/>
              <a:t>živými herci, jejich </a:t>
            </a:r>
            <a:r>
              <a:rPr lang="cs-CZ" b="1" dirty="0" err="1"/>
              <a:t>jednámím</a:t>
            </a:r>
            <a:r>
              <a:rPr lang="cs-CZ" b="1" dirty="0"/>
              <a:t> </a:t>
            </a:r>
            <a:r>
              <a:rPr lang="cs-CZ" dirty="0"/>
              <a:t>a emocionální atmosférou v publiku</a:t>
            </a:r>
            <a:endParaRPr lang="en-US" dirty="0"/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8172EA36-1706-4BF7-823B-44AE076C852B}"/>
              </a:ext>
            </a:extLst>
          </p:cNvPr>
          <p:cNvSpPr txBox="1">
            <a:spLocks/>
          </p:cNvSpPr>
          <p:nvPr/>
        </p:nvSpPr>
        <p:spPr>
          <a:xfrm>
            <a:off x="4350957" y="1905000"/>
            <a:ext cx="200266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Divadlo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6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38258-1B69-4796-926F-FBD641FF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vyvstává všechna fikce?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9BD569-BF7D-4C0A-8B03-4571FF94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interagujícím mozku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8BF60D-F218-4CB7-8682-B9751AFA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62" y="3289852"/>
            <a:ext cx="2390775" cy="1914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82CC64-25C8-421F-ABF6-7C9DD571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283" y="1410840"/>
            <a:ext cx="2857500" cy="1600200"/>
          </a:xfrm>
          <a:prstGeom prst="rect">
            <a:avLst/>
          </a:prstGeom>
        </p:spPr>
      </p:pic>
      <p:pic>
        <p:nvPicPr>
          <p:cNvPr id="1030" name="Picture 6" descr="Výsledek obrázku pro theater">
            <a:extLst>
              <a:ext uri="{FF2B5EF4-FFF2-40B4-BE49-F238E27FC236}">
                <a16:creationId xmlns:a16="http://schemas.microsoft.com/office/drawing/2014/main" id="{D27A9A53-D7E4-4F81-8705-0D6CF67F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83" y="30695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larp">
            <a:extLst>
              <a:ext uri="{FF2B5EF4-FFF2-40B4-BE49-F238E27FC236}">
                <a16:creationId xmlns:a16="http://schemas.microsoft.com/office/drawing/2014/main" id="{F0709BA5-F834-4BAF-A471-2B10102E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73" y="4969799"/>
            <a:ext cx="2958548" cy="16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435CF5-069D-4B09-85BE-44D01EAD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27" y="1293433"/>
            <a:ext cx="951035" cy="7615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E646EF2-DEC0-4396-865D-798B17C7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06" y="4084323"/>
            <a:ext cx="704454" cy="5641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74B9C93-5312-4D20-9CA4-7A1B721C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11" y="3567488"/>
            <a:ext cx="704454" cy="5641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3941200-D2F2-4218-BE6D-1EF2435E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075" y="5325191"/>
            <a:ext cx="553292" cy="4430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537B9C0-10F5-45DA-B484-DB0610D9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80" y="5325191"/>
            <a:ext cx="553292" cy="4430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2845004-60E6-4589-A4D6-238243A1D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014" y="5901661"/>
            <a:ext cx="553292" cy="4430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857129E-2490-4941-80EA-742EA94A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80" y="5918284"/>
            <a:ext cx="553292" cy="44307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52D1716-4BBB-4934-9355-B62CD9EFD36D}"/>
              </a:ext>
            </a:extLst>
          </p:cNvPr>
          <p:cNvCxnSpPr/>
          <p:nvPr/>
        </p:nvCxnSpPr>
        <p:spPr>
          <a:xfrm flipV="1">
            <a:off x="4658547" y="2395330"/>
            <a:ext cx="2676980" cy="1311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35AB73E-FDE8-4D4F-AEE9-DDD7B27213D7}"/>
              </a:ext>
            </a:extLst>
          </p:cNvPr>
          <p:cNvCxnSpPr/>
          <p:nvPr/>
        </p:nvCxnSpPr>
        <p:spPr>
          <a:xfrm>
            <a:off x="4714665" y="4084323"/>
            <a:ext cx="2794073" cy="27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9410792-8B92-4D4A-911B-9F2A4835CD63}"/>
              </a:ext>
            </a:extLst>
          </p:cNvPr>
          <p:cNvCxnSpPr/>
          <p:nvPr/>
        </p:nvCxnSpPr>
        <p:spPr>
          <a:xfrm>
            <a:off x="4656119" y="4671314"/>
            <a:ext cx="2845164" cy="89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5863910-7577-49B0-BE07-A287420444B6}"/>
              </a:ext>
            </a:extLst>
          </p:cNvPr>
          <p:cNvSpPr txBox="1"/>
          <p:nvPr/>
        </p:nvSpPr>
        <p:spPr>
          <a:xfrm>
            <a:off x="2564296" y="451343"/>
            <a:ext cx="869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Zpátky do </a:t>
            </a:r>
            <a:r>
              <a:rPr lang="cs-CZ" sz="2400" dirty="0" err="1"/>
              <a:t>Macoda</a:t>
            </a:r>
            <a:r>
              <a:rPr lang="cs-CZ" sz="2400" dirty="0"/>
              <a:t> ve </a:t>
            </a:r>
            <a:r>
              <a:rPr lang="cs-CZ" sz="2400" dirty="0" err="1"/>
              <a:t>Chálkově</a:t>
            </a:r>
            <a:r>
              <a:rPr lang="cs-CZ" sz="2400" dirty="0"/>
              <a:t> u Kamenice nad Lipou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392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7A6E6-F82F-40A8-9134-82E6070F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Larpová redukce a transformace příběhu knihy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D6F25-3A54-4A48-81B3-F92536A0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2232990"/>
            <a:ext cx="3508513" cy="433677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Arcadio</a:t>
            </a:r>
            <a:endParaRPr lang="cs-CZ" b="1" dirty="0"/>
          </a:p>
          <a:p>
            <a:pPr lvl="1"/>
            <a:r>
              <a:rPr lang="cs-CZ" dirty="0"/>
              <a:t>José </a:t>
            </a:r>
            <a:r>
              <a:rPr lang="cs-CZ" dirty="0" err="1"/>
              <a:t>Arcadio</a:t>
            </a:r>
            <a:r>
              <a:rPr lang="cs-CZ" dirty="0"/>
              <a:t> </a:t>
            </a:r>
            <a:r>
              <a:rPr lang="cs-CZ" dirty="0" err="1"/>
              <a:t>Buendía</a:t>
            </a:r>
            <a:r>
              <a:rPr lang="en-US" dirty="0"/>
              <a:t>; </a:t>
            </a:r>
            <a:r>
              <a:rPr lang="cs-CZ" dirty="0" err="1"/>
              <a:t>Arcadio</a:t>
            </a:r>
            <a:r>
              <a:rPr lang="cs-CZ" dirty="0"/>
              <a:t>, učitel</a:t>
            </a:r>
            <a:r>
              <a:rPr lang="en-US" dirty="0"/>
              <a:t>; </a:t>
            </a:r>
            <a:r>
              <a:rPr lang="cs-CZ" dirty="0"/>
              <a:t>José </a:t>
            </a:r>
            <a:r>
              <a:rPr lang="cs-CZ" dirty="0" err="1"/>
              <a:t>Arcadio</a:t>
            </a:r>
            <a:r>
              <a:rPr lang="cs-CZ" dirty="0"/>
              <a:t> </a:t>
            </a:r>
            <a:r>
              <a:rPr lang="cs-CZ" dirty="0" err="1"/>
              <a:t>Segundo</a:t>
            </a:r>
            <a:endParaRPr lang="cs-CZ" dirty="0"/>
          </a:p>
          <a:p>
            <a:r>
              <a:rPr lang="cs-CZ" b="1" dirty="0"/>
              <a:t>José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José </a:t>
            </a:r>
            <a:r>
              <a:rPr lang="cs-CZ" dirty="0" err="1"/>
              <a:t>Arcadio</a:t>
            </a:r>
            <a:r>
              <a:rPr lang="cs-CZ" dirty="0"/>
              <a:t>, </a:t>
            </a:r>
            <a:r>
              <a:rPr lang="cs-CZ" dirty="0" err="1"/>
              <a:t>Aurelino</a:t>
            </a:r>
            <a:r>
              <a:rPr lang="cs-CZ" dirty="0"/>
              <a:t> </a:t>
            </a:r>
            <a:r>
              <a:rPr lang="cs-CZ" dirty="0" err="1"/>
              <a:t>Segundo</a:t>
            </a:r>
            <a:endParaRPr lang="cs-CZ" dirty="0"/>
          </a:p>
          <a:p>
            <a:r>
              <a:rPr lang="cs-CZ" b="1" dirty="0" err="1"/>
              <a:t>Aureliano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Plukovník </a:t>
            </a:r>
            <a:r>
              <a:rPr lang="cs-CZ" dirty="0" err="1"/>
              <a:t>Buendía</a:t>
            </a:r>
            <a:r>
              <a:rPr lang="cs-CZ" dirty="0"/>
              <a:t>, </a:t>
            </a:r>
            <a:r>
              <a:rPr lang="cs-CZ" dirty="0" err="1"/>
              <a:t>Aureliano</a:t>
            </a:r>
            <a:r>
              <a:rPr lang="cs-CZ" dirty="0"/>
              <a:t> </a:t>
            </a:r>
            <a:r>
              <a:rPr lang="cs-CZ" dirty="0" err="1"/>
              <a:t>Babilonia</a:t>
            </a:r>
            <a:endParaRPr lang="cs-CZ" dirty="0"/>
          </a:p>
          <a:p>
            <a:r>
              <a:rPr lang="cs-CZ" b="1" dirty="0"/>
              <a:t>Pietro</a:t>
            </a:r>
          </a:p>
          <a:p>
            <a:pPr lvl="1"/>
            <a:r>
              <a:rPr lang="cs-CZ" dirty="0"/>
              <a:t>Pietro, </a:t>
            </a:r>
            <a:r>
              <a:rPr lang="cs-CZ" dirty="0" err="1"/>
              <a:t>Mauritio</a:t>
            </a:r>
            <a:r>
              <a:rPr lang="cs-CZ" dirty="0"/>
              <a:t> </a:t>
            </a:r>
            <a:r>
              <a:rPr lang="cs-CZ" dirty="0" err="1"/>
              <a:t>Babilonia</a:t>
            </a:r>
            <a:endParaRPr lang="cs-CZ" dirty="0"/>
          </a:p>
          <a:p>
            <a:r>
              <a:rPr lang="cs-CZ" b="1" dirty="0"/>
              <a:t>Santiago</a:t>
            </a:r>
          </a:p>
          <a:p>
            <a:pPr lvl="1"/>
            <a:r>
              <a:rPr lang="cs-CZ" dirty="0"/>
              <a:t> nová postava</a:t>
            </a:r>
            <a:r>
              <a:rPr lang="en-US" dirty="0"/>
              <a:t>, </a:t>
            </a:r>
            <a:r>
              <a:rPr lang="cs-CZ" dirty="0" err="1"/>
              <a:t>Arcadio</a:t>
            </a:r>
            <a:r>
              <a:rPr lang="cs-CZ" dirty="0"/>
              <a:t> papež</a:t>
            </a:r>
          </a:p>
          <a:p>
            <a:r>
              <a:rPr lang="cs-CZ" dirty="0"/>
              <a:t>Don </a:t>
            </a:r>
            <a:r>
              <a:rPr lang="cs-CZ" dirty="0" err="1"/>
              <a:t>Marrón</a:t>
            </a:r>
            <a:endParaRPr lang="cs-CZ" dirty="0"/>
          </a:p>
          <a:p>
            <a:pPr lvl="1"/>
            <a:r>
              <a:rPr lang="cs-CZ" dirty="0"/>
              <a:t>Don </a:t>
            </a:r>
            <a:r>
              <a:rPr lang="cs-CZ" dirty="0" err="1"/>
              <a:t>Moscote</a:t>
            </a:r>
            <a:r>
              <a:rPr lang="en-US" dirty="0"/>
              <a:t>, </a:t>
            </a:r>
            <a:r>
              <a:rPr lang="cs-CZ" dirty="0"/>
              <a:t>Pan Brown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6C0BFCE-D629-48AD-B54A-139AD255E208}"/>
              </a:ext>
            </a:extLst>
          </p:cNvPr>
          <p:cNvSpPr txBox="1">
            <a:spLocks/>
          </p:cNvSpPr>
          <p:nvPr/>
        </p:nvSpPr>
        <p:spPr>
          <a:xfrm>
            <a:off x="7434469" y="2203173"/>
            <a:ext cx="3508513" cy="4366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Uršula</a:t>
            </a:r>
          </a:p>
          <a:p>
            <a:pPr lvl="1"/>
            <a:r>
              <a:rPr lang="cs-CZ" dirty="0" err="1"/>
              <a:t>Ursúla</a:t>
            </a:r>
            <a:r>
              <a:rPr lang="cs-CZ" dirty="0"/>
              <a:t> </a:t>
            </a:r>
            <a:r>
              <a:rPr lang="cs-CZ" dirty="0" err="1"/>
              <a:t>Iguaranová</a:t>
            </a:r>
            <a:r>
              <a:rPr lang="en-US" dirty="0"/>
              <a:t>, </a:t>
            </a:r>
            <a:r>
              <a:rPr lang="cs-CZ" dirty="0" err="1"/>
              <a:t>Amaranta</a:t>
            </a:r>
            <a:r>
              <a:rPr lang="cs-CZ" dirty="0"/>
              <a:t> </a:t>
            </a:r>
            <a:r>
              <a:rPr lang="cs-CZ" dirty="0" err="1"/>
              <a:t>Ursúla</a:t>
            </a:r>
            <a:endParaRPr lang="cs-CZ" dirty="0"/>
          </a:p>
          <a:p>
            <a:r>
              <a:rPr lang="cs-CZ" b="1" dirty="0" err="1"/>
              <a:t>Amaranta</a:t>
            </a:r>
            <a:endParaRPr lang="cs-CZ" b="1" dirty="0"/>
          </a:p>
          <a:p>
            <a:pPr lvl="1"/>
            <a:r>
              <a:rPr lang="cs-CZ" dirty="0" err="1"/>
              <a:t>Amaranta</a:t>
            </a:r>
            <a:r>
              <a:rPr lang="en-US" dirty="0"/>
              <a:t>, </a:t>
            </a:r>
            <a:r>
              <a:rPr lang="cs-CZ" dirty="0"/>
              <a:t>Fernanda</a:t>
            </a:r>
          </a:p>
          <a:p>
            <a:r>
              <a:rPr lang="cs-CZ" b="1" dirty="0"/>
              <a:t>Rebeka</a:t>
            </a:r>
          </a:p>
          <a:p>
            <a:pPr lvl="1"/>
            <a:r>
              <a:rPr lang="cs-CZ" dirty="0"/>
              <a:t>Rebeka </a:t>
            </a:r>
            <a:r>
              <a:rPr lang="cs-CZ" dirty="0" err="1"/>
              <a:t>Montiel</a:t>
            </a:r>
            <a:r>
              <a:rPr lang="en-US" dirty="0"/>
              <a:t>, </a:t>
            </a:r>
            <a:r>
              <a:rPr lang="cs-CZ" dirty="0"/>
              <a:t>Meme</a:t>
            </a:r>
          </a:p>
          <a:p>
            <a:r>
              <a:rPr lang="cs-CZ" b="1" dirty="0" err="1"/>
              <a:t>Remedios</a:t>
            </a:r>
            <a:endParaRPr lang="cs-CZ" b="1" dirty="0"/>
          </a:p>
          <a:p>
            <a:pPr lvl="1"/>
            <a:r>
              <a:rPr lang="cs-CZ" dirty="0" err="1"/>
              <a:t>Remedio</a:t>
            </a:r>
            <a:r>
              <a:rPr lang="cs-CZ" dirty="0"/>
              <a:t> dítě</a:t>
            </a:r>
            <a:r>
              <a:rPr lang="en-US" dirty="0"/>
              <a:t>, </a:t>
            </a:r>
            <a:r>
              <a:rPr lang="cs-CZ" dirty="0"/>
              <a:t>Krásná </a:t>
            </a:r>
            <a:r>
              <a:rPr lang="cs-CZ" dirty="0" err="1"/>
              <a:t>Remedios</a:t>
            </a:r>
            <a:endParaRPr lang="cs-CZ" dirty="0"/>
          </a:p>
          <a:p>
            <a:r>
              <a:rPr lang="cs-CZ" b="1" dirty="0" err="1"/>
              <a:t>Pilar</a:t>
            </a:r>
            <a:endParaRPr lang="cs-CZ" b="1" dirty="0"/>
          </a:p>
          <a:p>
            <a:pPr lvl="1"/>
            <a:r>
              <a:rPr lang="cs-CZ" dirty="0" err="1"/>
              <a:t>Pilar</a:t>
            </a:r>
            <a:r>
              <a:rPr lang="en-US" dirty="0"/>
              <a:t>, </a:t>
            </a:r>
            <a:r>
              <a:rPr lang="cs-CZ" dirty="0"/>
              <a:t>Santa Sofia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17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B1FF4-360D-4A69-A7A1-91F20516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 fantazií a realitou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414FBB-D0F1-4CE6-A978-6B757E36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5278" cy="4351338"/>
          </a:xfrm>
        </p:spPr>
        <p:txBody>
          <a:bodyPr/>
          <a:lstStyle/>
          <a:p>
            <a:r>
              <a:rPr lang="en-US" dirty="0"/>
              <a:t>…</a:t>
            </a:r>
          </a:p>
          <a:p>
            <a:r>
              <a:rPr lang="cs-CZ" dirty="0"/>
              <a:t>Smrť: „</a:t>
            </a:r>
            <a:r>
              <a:rPr lang="cs-CZ" b="1" dirty="0"/>
              <a:t>NE. LIDÉ POTŘEBUJÍ VĚŘIT VE VĚCI, KTERÉ NEJSOU PRAVDIVÉ. JAK JINAK BY MOHLI EXISTOVAT? </a:t>
            </a:r>
            <a:r>
              <a:rPr lang="cs-CZ" dirty="0"/>
              <a:t>řekl Smrť a pomohl jí na </a:t>
            </a:r>
            <a:r>
              <a:rPr lang="cs-CZ" dirty="0" err="1"/>
              <a:t>Truhlíka</a:t>
            </a:r>
            <a:r>
              <a:rPr lang="cs-CZ" dirty="0"/>
              <a:t>.</a:t>
            </a:r>
          </a:p>
          <a:p>
            <a:r>
              <a:rPr lang="cs-CZ" dirty="0"/>
              <a:t>„A tyhle hory,“ zeptala se Zuzana, když se kůň vznesl do vzduchu, „jsou skutečné hory, nebo zase jen takové nějaké stíny?“</a:t>
            </a:r>
          </a:p>
          <a:p>
            <a:r>
              <a:rPr lang="cs-CZ" b="1" dirty="0"/>
              <a:t>ANO</a:t>
            </a:r>
            <a:r>
              <a:rPr lang="cs-CZ" dirty="0"/>
              <a:t>.</a:t>
            </a:r>
          </a:p>
          <a:p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E670BF-C618-4CB0-8D7D-C06C821D42F8}"/>
              </a:ext>
            </a:extLst>
          </p:cNvPr>
          <p:cNvSpPr txBox="1"/>
          <p:nvPr/>
        </p:nvSpPr>
        <p:spPr>
          <a:xfrm>
            <a:off x="6228524" y="1836849"/>
            <a:ext cx="3590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Nedokážeme se vztáhnout k objektivní realitě přímo.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Vždy</a:t>
            </a:r>
            <a:r>
              <a:rPr lang="cs-CZ" dirty="0"/>
              <a:t> interpretujeme.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Kognitivní okruhy </a:t>
            </a:r>
            <a:r>
              <a:rPr lang="cs-CZ" dirty="0"/>
              <a:t>v mozku „chápou“ </a:t>
            </a:r>
            <a:r>
              <a:rPr lang="cs-CZ" b="1" dirty="0"/>
              <a:t>fikci jako skutečnost</a:t>
            </a:r>
            <a:r>
              <a:rPr lang="en-US" dirty="0"/>
              <a:t>.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Sdílení subjektivní reality s dalšími – </a:t>
            </a:r>
            <a:r>
              <a:rPr lang="cs-CZ" b="1" dirty="0"/>
              <a:t>intersubjektivní realita</a:t>
            </a:r>
            <a:r>
              <a:rPr lang="cs-CZ" dirty="0"/>
              <a:t> – překryv s objektivní realitou.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Žijeme ve fantazii – založené na skutečnosti?</a:t>
            </a:r>
          </a:p>
          <a:p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8C82F0-FEC4-433A-BF72-F67C6D9D9B4F}"/>
              </a:ext>
            </a:extLst>
          </p:cNvPr>
          <p:cNvSpPr txBox="1"/>
          <p:nvPr/>
        </p:nvSpPr>
        <p:spPr>
          <a:xfrm>
            <a:off x="10123813" y="3030559"/>
            <a:ext cx="163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Za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cs-CZ" sz="1400" dirty="0">
                <a:solidFill>
                  <a:srgbClr val="FF0000"/>
                </a:solidFill>
              </a:rPr>
              <a:t>jakých podmínek</a:t>
            </a:r>
            <a:r>
              <a:rPr lang="cs-CZ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76850B-BF39-4BBC-9C63-2DE5FF7F15CE}"/>
              </a:ext>
            </a:extLst>
          </p:cNvPr>
          <p:cNvSpPr txBox="1"/>
          <p:nvPr/>
        </p:nvSpPr>
        <p:spPr>
          <a:xfrm>
            <a:off x="10123815" y="3955486"/>
            <a:ext cx="16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Jak vzniká sdílený svět?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38DE2C-0B76-4E30-9B54-1687C3C12D7B}"/>
              </a:ext>
            </a:extLst>
          </p:cNvPr>
          <p:cNvSpPr txBox="1"/>
          <p:nvPr/>
        </p:nvSpPr>
        <p:spPr>
          <a:xfrm>
            <a:off x="10123814" y="2325433"/>
            <a:ext cx="16399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FF0000"/>
                </a:solidFill>
              </a:rPr>
              <a:t>Ale jedná se o stejné mechanismy interpretace??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124D24-69FC-414B-860A-FDAE61AB1110}"/>
              </a:ext>
            </a:extLst>
          </p:cNvPr>
          <p:cNvSpPr txBox="1"/>
          <p:nvPr/>
        </p:nvSpPr>
        <p:spPr>
          <a:xfrm>
            <a:off x="10123813" y="5313017"/>
            <a:ext cx="163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A ve skutečnosti založené na fantaziích?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FD9792E-20D6-417F-A2B9-90BED2CA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48" y="4478706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5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tka uživatele Tomáš Hampejs.">
            <a:extLst>
              <a:ext uri="{FF2B5EF4-FFF2-40B4-BE49-F238E27FC236}">
                <a16:creationId xmlns:a16="http://schemas.microsoft.com/office/drawing/2014/main" id="{27D6ECE7-CD15-4C2D-BD78-54FCD1DE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53" y="1541658"/>
            <a:ext cx="10245643" cy="50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ECE4EB3-0F99-41FA-A502-B74127023493}"/>
              </a:ext>
            </a:extLst>
          </p:cNvPr>
          <p:cNvSpPr txBox="1"/>
          <p:nvPr/>
        </p:nvSpPr>
        <p:spPr>
          <a:xfrm>
            <a:off x="2150165" y="347869"/>
            <a:ext cx="789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Motivy hry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5461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9A319-783B-476E-A484-CDC2723D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65" y="624110"/>
            <a:ext cx="8363847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Cílová zkušenost :</a:t>
            </a:r>
            <a:br>
              <a:rPr lang="cs-CZ" dirty="0"/>
            </a:br>
            <a:r>
              <a:rPr lang="cs-CZ" b="1" dirty="0"/>
              <a:t>Magický realismus </a:t>
            </a:r>
            <a:r>
              <a:rPr lang="cs-CZ" dirty="0" err="1"/>
              <a:t>Maconda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0CBACF-6FDB-43DE-BBED-549A5226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145" y="1990063"/>
            <a:ext cx="6077709" cy="448254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u="sng" dirty="0"/>
              <a:t>Smyslovost + každodennost + mýtus</a:t>
            </a:r>
          </a:p>
          <a:p>
            <a:pPr lvl="1"/>
            <a:r>
              <a:rPr lang="cs-CZ" b="1" dirty="0"/>
              <a:t>Prolínání </a:t>
            </a:r>
            <a:r>
              <a:rPr lang="cs-CZ" dirty="0"/>
              <a:t>fyzičnosti</a:t>
            </a:r>
            <a:r>
              <a:rPr lang="cs-CZ" b="1" dirty="0"/>
              <a:t>, </a:t>
            </a:r>
            <a:r>
              <a:rPr lang="cs-CZ" dirty="0"/>
              <a:t>každodennosti a mýtu</a:t>
            </a:r>
          </a:p>
          <a:p>
            <a:pPr>
              <a:buFont typeface="+mj-lt"/>
              <a:buAutoNum type="arabicPeriod"/>
            </a:pPr>
            <a:r>
              <a:rPr lang="cs-CZ" u="sng" dirty="0"/>
              <a:t>Dlouhý čas rodu : 100 let</a:t>
            </a:r>
          </a:p>
          <a:p>
            <a:pPr lvl="1"/>
            <a:r>
              <a:rPr lang="cs-CZ" b="1" dirty="0"/>
              <a:t>Osudovost, opakování , 5 generací </a:t>
            </a:r>
          </a:p>
          <a:p>
            <a:pPr lvl="2"/>
            <a:r>
              <a:rPr lang="cs-CZ" dirty="0"/>
              <a:t>Jeden hráč hraje více v postav čase</a:t>
            </a:r>
          </a:p>
          <a:p>
            <a:pPr lvl="2"/>
            <a:r>
              <a:rPr lang="cs-CZ" b="1" dirty="0"/>
              <a:t>Životní cykly</a:t>
            </a:r>
            <a:r>
              <a:rPr lang="cs-CZ" dirty="0"/>
              <a:t> ve hře: narození, dětství, dospělost, stáří, smrt</a:t>
            </a:r>
          </a:p>
          <a:p>
            <a:pPr>
              <a:buFont typeface="+mj-lt"/>
              <a:buAutoNum type="arabicPeriod"/>
            </a:pPr>
            <a:r>
              <a:rPr lang="cs-CZ" u="sng" dirty="0" err="1"/>
              <a:t>Nejdnoznačnost</a:t>
            </a:r>
            <a:r>
              <a:rPr lang="cs-CZ" u="sng" dirty="0"/>
              <a:t> (kolektivní) paměti</a:t>
            </a:r>
          </a:p>
          <a:p>
            <a:pPr lvl="1"/>
            <a:r>
              <a:rPr lang="cs-CZ" b="1" dirty="0"/>
              <a:t>Prolínání </a:t>
            </a:r>
            <a:r>
              <a:rPr lang="cs-CZ" dirty="0"/>
              <a:t>historie a jednotlivce</a:t>
            </a:r>
            <a:endParaRPr lang="cs-CZ" b="1" dirty="0"/>
          </a:p>
          <a:p>
            <a:pPr lvl="2"/>
            <a:r>
              <a:rPr lang="cs-CZ" b="1" dirty="0"/>
              <a:t>Jednu</a:t>
            </a:r>
            <a:r>
              <a:rPr lang="cs-CZ" dirty="0"/>
              <a:t> postavu hrají </a:t>
            </a:r>
            <a:r>
              <a:rPr lang="cs-CZ" b="1" dirty="0"/>
              <a:t>tři</a:t>
            </a:r>
            <a:r>
              <a:rPr lang="cs-CZ" dirty="0"/>
              <a:t> hráči </a:t>
            </a:r>
          </a:p>
          <a:p>
            <a:pPr lvl="2"/>
            <a:r>
              <a:rPr lang="cs-CZ" b="1" dirty="0"/>
              <a:t>3</a:t>
            </a:r>
            <a:r>
              <a:rPr lang="cs-CZ" dirty="0"/>
              <a:t> paralelní instance jednoho děje s </a:t>
            </a:r>
            <a:r>
              <a:rPr lang="cs-CZ" b="1" dirty="0"/>
              <a:t>10</a:t>
            </a:r>
            <a:r>
              <a:rPr lang="cs-CZ" dirty="0"/>
              <a:t> postavami</a:t>
            </a:r>
          </a:p>
          <a:p>
            <a:pPr lvl="2"/>
            <a:r>
              <a:rPr lang="cs-CZ" dirty="0"/>
              <a:t>Paralelní interpretace událostí</a:t>
            </a:r>
          </a:p>
          <a:p>
            <a:pPr lvl="1">
              <a:buFont typeface="+mj-lt"/>
              <a:buAutoNum type="arabicPeriod"/>
            </a:pPr>
            <a:endParaRPr lang="cs-CZ" dirty="0"/>
          </a:p>
          <a:p>
            <a:pPr lvl="1">
              <a:buFont typeface="+mj-lt"/>
              <a:buAutoNum type="arabicPeriod"/>
            </a:pPr>
            <a:endParaRPr lang="cs-CZ" dirty="0"/>
          </a:p>
          <a:p>
            <a:pPr lvl="2"/>
            <a:endParaRPr lang="cs-CZ" dirty="0"/>
          </a:p>
          <a:p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B26B396-8487-417F-BBEA-881F4A0013BF}"/>
              </a:ext>
            </a:extLst>
          </p:cNvPr>
          <p:cNvSpPr txBox="1"/>
          <p:nvPr/>
        </p:nvSpPr>
        <p:spPr>
          <a:xfrm>
            <a:off x="9611134" y="3384816"/>
            <a:ext cx="21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Životní fáze Duch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F842C0-D2E8-4F13-A0B9-E3C4EAE997EA}"/>
              </a:ext>
            </a:extLst>
          </p:cNvPr>
          <p:cNvSpPr txBox="1"/>
          <p:nvPr/>
        </p:nvSpPr>
        <p:spPr>
          <a:xfrm>
            <a:off x="9611134" y="2549642"/>
            <a:ext cx="216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Odlišné </a:t>
            </a:r>
            <a:r>
              <a:rPr lang="cs-CZ" b="1" dirty="0"/>
              <a:t>hraní</a:t>
            </a:r>
            <a:r>
              <a:rPr lang="cs-CZ" dirty="0"/>
              <a:t> </a:t>
            </a:r>
            <a:r>
              <a:rPr lang="cs-CZ" b="1" dirty="0"/>
              <a:t>životních</a:t>
            </a:r>
            <a:r>
              <a:rPr lang="cs-CZ" dirty="0"/>
              <a:t> fází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232369-2FE1-44E2-9901-6E892DCD6795}"/>
              </a:ext>
            </a:extLst>
          </p:cNvPr>
          <p:cNvSpPr txBox="1"/>
          <p:nvPr/>
        </p:nvSpPr>
        <p:spPr>
          <a:xfrm>
            <a:off x="9611134" y="3946486"/>
            <a:ext cx="2166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Mechaniky pro hráčem řízené </a:t>
            </a:r>
            <a:r>
              <a:rPr lang="cs-CZ" b="1" dirty="0"/>
              <a:t>opakovaní</a:t>
            </a:r>
            <a:r>
              <a:rPr lang="cs-CZ" dirty="0"/>
              <a:t>  a modifikaci vyznění děje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2D7AF4-E14A-4E9D-B059-3CBFB5FD32FE}"/>
              </a:ext>
            </a:extLst>
          </p:cNvPr>
          <p:cNvSpPr txBox="1"/>
          <p:nvPr/>
        </p:nvSpPr>
        <p:spPr>
          <a:xfrm>
            <a:off x="9611137" y="5549281"/>
            <a:ext cx="216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Opakování skrze paralelní </a:t>
            </a:r>
            <a:r>
              <a:rPr lang="cs-CZ" b="1" dirty="0"/>
              <a:t>trojitost</a:t>
            </a:r>
            <a:r>
              <a:rPr lang="cs-CZ" dirty="0"/>
              <a:t> </a:t>
            </a:r>
            <a:r>
              <a:rPr lang="cs-CZ" b="1" dirty="0"/>
              <a:t>děje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7788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FC457-DBC6-42BE-A3E7-B77FC93D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Synopse kolektivního děje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6EB3E7-52DD-4850-9C20-92B25A86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238" y="2054087"/>
            <a:ext cx="5411788" cy="377762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12</a:t>
            </a:r>
            <a:r>
              <a:rPr lang="cs-CZ" dirty="0"/>
              <a:t> dvou hodinových </a:t>
            </a:r>
            <a:r>
              <a:rPr lang="cs-CZ" b="1" dirty="0"/>
              <a:t>dějství</a:t>
            </a:r>
          </a:p>
          <a:p>
            <a:pPr lvl="1"/>
            <a:r>
              <a:rPr lang="cs-CZ" dirty="0"/>
              <a:t>Hráči mají pro každé dějství vlastní </a:t>
            </a:r>
            <a:r>
              <a:rPr lang="cs-CZ" b="1" dirty="0"/>
              <a:t>skript</a:t>
            </a:r>
            <a:r>
              <a:rPr lang="cs-CZ" dirty="0"/>
              <a:t> motivů sví postavy</a:t>
            </a:r>
          </a:p>
          <a:p>
            <a:pPr lvl="1"/>
            <a:r>
              <a:rPr lang="cs-CZ" dirty="0"/>
              <a:t>Uvnitř kolektivního děje propletené individuální osudy postav</a:t>
            </a:r>
          </a:p>
          <a:p>
            <a:r>
              <a:rPr lang="cs-CZ" dirty="0"/>
              <a:t>100 let </a:t>
            </a:r>
            <a:r>
              <a:rPr lang="cs-CZ" dirty="0" err="1"/>
              <a:t>Maconda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dirty="0"/>
              <a:t>Založení osady (19. století)</a:t>
            </a:r>
          </a:p>
          <a:p>
            <a:pPr>
              <a:buFont typeface="+mj-lt"/>
              <a:buAutoNum type="arabicPeriod"/>
            </a:pPr>
            <a:r>
              <a:rPr lang="cs-CZ" dirty="0"/>
              <a:t>Občanská válka</a:t>
            </a:r>
          </a:p>
          <a:p>
            <a:pPr>
              <a:buFont typeface="+mj-lt"/>
              <a:buAutoNum type="arabicPeriod"/>
            </a:pPr>
            <a:r>
              <a:rPr lang="cs-CZ" dirty="0"/>
              <a:t>Banánová společnost (poč. 20. st.)</a:t>
            </a:r>
          </a:p>
          <a:p>
            <a:pPr>
              <a:buFont typeface="+mj-lt"/>
              <a:buAutoNum type="arabicPeriod"/>
            </a:pPr>
            <a:r>
              <a:rPr lang="cs-CZ" dirty="0"/>
              <a:t>Úpadek </a:t>
            </a:r>
          </a:p>
          <a:p>
            <a:pPr>
              <a:buFont typeface="+mj-lt"/>
              <a:buAutoNum type="arabicPeriod"/>
            </a:pPr>
            <a:r>
              <a:rPr lang="cs-CZ" dirty="0"/>
              <a:t>Zničení </a:t>
            </a:r>
            <a:r>
              <a:rPr lang="cs-CZ" dirty="0" err="1"/>
              <a:t>Maconda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075482-17CA-43AE-BA2F-12B5B5DF8C03}"/>
              </a:ext>
            </a:extLst>
          </p:cNvPr>
          <p:cNvSpPr txBox="1"/>
          <p:nvPr/>
        </p:nvSpPr>
        <p:spPr>
          <a:xfrm>
            <a:off x="2343150" y="3838575"/>
            <a:ext cx="2705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Prolínající se mýtus původního hříchu</a:t>
            </a:r>
          </a:p>
          <a:p>
            <a:endParaRPr lang="cs-CZ" dirty="0"/>
          </a:p>
          <a:p>
            <a:r>
              <a:rPr lang="cs-CZ" dirty="0"/>
              <a:t>Zakladatelský pár je  příbuzný</a:t>
            </a:r>
          </a:p>
          <a:p>
            <a:endParaRPr lang="cs-CZ" dirty="0"/>
          </a:p>
          <a:p>
            <a:r>
              <a:rPr lang="cs-CZ" dirty="0"/>
              <a:t>Strach z incestu, motiv „dítěte s prasečím ocáskem“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5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ka uživatele Eliška Auer.">
            <a:extLst>
              <a:ext uri="{FF2B5EF4-FFF2-40B4-BE49-F238E27FC236}">
                <a16:creationId xmlns:a16="http://schemas.microsoft.com/office/drawing/2014/main" id="{BF490221-19CC-4592-8EFA-474A40E9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69" y="856200"/>
            <a:ext cx="4085448" cy="544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4CE4849-ED23-4378-B7ED-554BE477F111}"/>
              </a:ext>
            </a:extLst>
          </p:cNvPr>
          <p:cNvSpPr txBox="1"/>
          <p:nvPr/>
        </p:nvSpPr>
        <p:spPr>
          <a:xfrm>
            <a:off x="1948070" y="964096"/>
            <a:ext cx="3120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Motiv osudového pnutí života rodu/osady, který v duchu </a:t>
            </a:r>
            <a:r>
              <a:rPr lang="cs-CZ" dirty="0" err="1"/>
              <a:t>Nostradama</a:t>
            </a:r>
            <a:r>
              <a:rPr lang="cs-CZ" dirty="0"/>
              <a:t> sepsal cikánský čaroděj </a:t>
            </a:r>
            <a:r>
              <a:rPr lang="cs-CZ" dirty="0" err="1"/>
              <a:t>Melquiades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Přítomnost sepsaného osudu ve hře</a:t>
            </a:r>
            <a:endParaRPr lang="en-US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C26D52F-1097-4731-9CF4-934CE278836D}"/>
              </a:ext>
            </a:extLst>
          </p:cNvPr>
          <p:cNvCxnSpPr/>
          <p:nvPr/>
        </p:nvCxnSpPr>
        <p:spPr>
          <a:xfrm flipV="1">
            <a:off x="4442791" y="1500809"/>
            <a:ext cx="3468757" cy="168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070E8A-9627-4E18-A450-A0E8A2B5BC09}"/>
              </a:ext>
            </a:extLst>
          </p:cNvPr>
          <p:cNvSpPr txBox="1"/>
          <p:nvPr/>
        </p:nvSpPr>
        <p:spPr>
          <a:xfrm>
            <a:off x="1813891" y="5103135"/>
            <a:ext cx="436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Hřbitov</a:t>
            </a:r>
          </a:p>
          <a:p>
            <a:endParaRPr lang="cs-CZ" dirty="0"/>
          </a:p>
          <a:p>
            <a:r>
              <a:rPr lang="cs-CZ" dirty="0"/>
              <a:t>Strom osudu (pro většinu postav neviditelný)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30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tka uživatele Fotograf Karel Křemel.">
            <a:extLst>
              <a:ext uri="{FF2B5EF4-FFF2-40B4-BE49-F238E27FC236}">
                <a16:creationId xmlns:a16="http://schemas.microsoft.com/office/drawing/2014/main" id="{11476809-6776-47E6-84B5-77812FCA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49" y="946338"/>
            <a:ext cx="7445688" cy="49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B7112ED-9028-4EE2-8F41-C8F3C9D20700}"/>
              </a:ext>
            </a:extLst>
          </p:cNvPr>
          <p:cNvSpPr txBox="1"/>
          <p:nvPr/>
        </p:nvSpPr>
        <p:spPr>
          <a:xfrm>
            <a:off x="4591879" y="6112565"/>
            <a:ext cx="701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Macondské</a:t>
            </a:r>
            <a:r>
              <a:rPr lang="cs-CZ" dirty="0"/>
              <a:t> náměstí  (dvůr statku </a:t>
            </a:r>
            <a:r>
              <a:rPr lang="cs-CZ" dirty="0" err="1"/>
              <a:t>Chválkov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77C213-1A3E-44DC-B749-E99A1522944F}"/>
              </a:ext>
            </a:extLst>
          </p:cNvPr>
          <p:cNvSpPr txBox="1"/>
          <p:nvPr/>
        </p:nvSpPr>
        <p:spPr>
          <a:xfrm>
            <a:off x="1630018" y="946338"/>
            <a:ext cx="23356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100 let</a:t>
            </a:r>
          </a:p>
          <a:p>
            <a:endParaRPr lang="cs-CZ" b="1" dirty="0"/>
          </a:p>
          <a:p>
            <a:r>
              <a:rPr lang="cs-CZ" b="1" dirty="0"/>
              <a:t>5 generací života rodiny </a:t>
            </a:r>
            <a:r>
              <a:rPr lang="cs-CZ" b="1" dirty="0" err="1"/>
              <a:t>Buendíú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11 postav, 31 hráčů</a:t>
            </a:r>
          </a:p>
          <a:p>
            <a:endParaRPr lang="cs-CZ" dirty="0"/>
          </a:p>
          <a:p>
            <a:r>
              <a:rPr lang="cs-CZ" dirty="0"/>
              <a:t>„1 rod, 1dům ve 3 </a:t>
            </a:r>
            <a:r>
              <a:rPr lang="cs-CZ" dirty="0" err="1"/>
              <a:t>zracdleních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Minimalistické kostýmy, černo-bílý základ, barevné doplňky</a:t>
            </a:r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659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F8AD2B-4031-4515-A837-FCD8D266FE1F}"/>
              </a:ext>
            </a:extLst>
          </p:cNvPr>
          <p:cNvSpPr txBox="1"/>
          <p:nvPr/>
        </p:nvSpPr>
        <p:spPr>
          <a:xfrm>
            <a:off x="9025993" y="6226074"/>
            <a:ext cx="779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Těsná rodinná pospolitost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587D708-F563-4D18-9BCB-B5064F533C89}"/>
              </a:ext>
            </a:extLst>
          </p:cNvPr>
          <p:cNvSpPr/>
          <p:nvPr/>
        </p:nvSpPr>
        <p:spPr>
          <a:xfrm>
            <a:off x="129209" y="6295649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r>
              <a:rPr lang="cs-CZ" u="sng" dirty="0"/>
              <a:t>Smyslovost, </a:t>
            </a:r>
            <a:r>
              <a:rPr lang="cs-CZ" b="1" u="sng" dirty="0"/>
              <a:t>každodennost</a:t>
            </a:r>
            <a:r>
              <a:rPr lang="cs-CZ" u="sng" dirty="0"/>
              <a:t>, mýtus</a:t>
            </a:r>
          </a:p>
        </p:txBody>
      </p:sp>
    </p:spTree>
    <p:extLst>
      <p:ext uri="{BB962C8B-B14F-4D97-AF65-F5344CB8AC3E}">
        <p14:creationId xmlns:p14="http://schemas.microsoft.com/office/powerpoint/2010/main" val="1891350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tka uživatele Cien Años de Soledad Larp.">
            <a:extLst>
              <a:ext uri="{FF2B5EF4-FFF2-40B4-BE49-F238E27FC236}">
                <a16:creationId xmlns:a16="http://schemas.microsoft.com/office/drawing/2014/main" id="{59F8D296-AC8B-43CA-8B86-E0E63EB6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4" y="952150"/>
            <a:ext cx="7069124" cy="53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569B50-0A3B-4E01-9403-C653845F8653}"/>
              </a:ext>
            </a:extLst>
          </p:cNvPr>
          <p:cNvSpPr txBox="1"/>
          <p:nvPr/>
        </p:nvSpPr>
        <p:spPr>
          <a:xfrm>
            <a:off x="2762531" y="952150"/>
            <a:ext cx="1838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Plná smyslová zkušenost</a:t>
            </a:r>
            <a:endParaRPr lang="en-US" sz="24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C55E42C-10D0-4A91-99F6-9ED57C7D3FFE}"/>
              </a:ext>
            </a:extLst>
          </p:cNvPr>
          <p:cNvSpPr/>
          <p:nvPr/>
        </p:nvSpPr>
        <p:spPr>
          <a:xfrm>
            <a:off x="379913" y="6325464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r>
              <a:rPr lang="cs-CZ" b="1" u="sng" dirty="0"/>
              <a:t>Smyslovost, každodennost</a:t>
            </a:r>
            <a:r>
              <a:rPr lang="cs-CZ" u="sng" dirty="0"/>
              <a:t>, mýtus</a:t>
            </a:r>
          </a:p>
        </p:txBody>
      </p:sp>
    </p:spTree>
    <p:extLst>
      <p:ext uri="{BB962C8B-B14F-4D97-AF65-F5344CB8AC3E}">
        <p14:creationId xmlns:p14="http://schemas.microsoft.com/office/powerpoint/2010/main" val="15897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tka uživatele Cien Años de Soledad Larp.">
            <a:extLst>
              <a:ext uri="{FF2B5EF4-FFF2-40B4-BE49-F238E27FC236}">
                <a16:creationId xmlns:a16="http://schemas.microsoft.com/office/drawing/2014/main" id="{4D5EE0ED-D43C-4426-9792-E2F40844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9" y="1200536"/>
            <a:ext cx="7432842" cy="49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10815E-2488-4517-AF97-C3D23C8F766E}"/>
              </a:ext>
            </a:extLst>
          </p:cNvPr>
          <p:cNvSpPr txBox="1"/>
          <p:nvPr/>
        </p:nvSpPr>
        <p:spPr>
          <a:xfrm>
            <a:off x="1461051" y="5416826"/>
            <a:ext cx="2494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Jídlo jako součást hry i děje…</a:t>
            </a:r>
          </a:p>
          <a:p>
            <a:r>
              <a:rPr lang="cs-CZ" dirty="0"/>
              <a:t>… někdo musí připravit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42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0F9BAF-8337-44AF-A6A2-BF211C7D016B}"/>
              </a:ext>
            </a:extLst>
          </p:cNvPr>
          <p:cNvSpPr txBox="1"/>
          <p:nvPr/>
        </p:nvSpPr>
        <p:spPr>
          <a:xfrm>
            <a:off x="5506278" y="6172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Zrození postavy v houpací síti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11A483-06BE-41FA-A10F-4B772DB5ADCF}"/>
              </a:ext>
            </a:extLst>
          </p:cNvPr>
          <p:cNvSpPr txBox="1"/>
          <p:nvPr/>
        </p:nvSpPr>
        <p:spPr>
          <a:xfrm>
            <a:off x="1669774" y="1510748"/>
            <a:ext cx="3329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Štastná</a:t>
            </a:r>
            <a:r>
              <a:rPr lang="cs-CZ" dirty="0"/>
              <a:t> matka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Narozená dcera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Indiánská chůva vyprávějící pohádku osudu</a:t>
            </a:r>
            <a:endParaRPr lang="en-US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4C1918B-9B0C-474A-97A3-D8B5AF592FDD}"/>
              </a:ext>
            </a:extLst>
          </p:cNvPr>
          <p:cNvCxnSpPr/>
          <p:nvPr/>
        </p:nvCxnSpPr>
        <p:spPr>
          <a:xfrm>
            <a:off x="3558209" y="1749287"/>
            <a:ext cx="6838121" cy="80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34D55FC-DDA4-41E7-81A7-A31B84448682}"/>
              </a:ext>
            </a:extLst>
          </p:cNvPr>
          <p:cNvCxnSpPr/>
          <p:nvPr/>
        </p:nvCxnSpPr>
        <p:spPr>
          <a:xfrm>
            <a:off x="3429000" y="3548270"/>
            <a:ext cx="5337313" cy="735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ECA3CEE-AF23-47BA-B92F-B4EC265634B9}"/>
              </a:ext>
            </a:extLst>
          </p:cNvPr>
          <p:cNvCxnSpPr/>
          <p:nvPr/>
        </p:nvCxnSpPr>
        <p:spPr>
          <a:xfrm flipV="1">
            <a:off x="4740965" y="4890052"/>
            <a:ext cx="1739348" cy="47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04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8232F7C-923E-4438-9C90-2DB3D28F9477}"/>
              </a:ext>
            </a:extLst>
          </p:cNvPr>
          <p:cNvSpPr txBox="1"/>
          <p:nvPr/>
        </p:nvSpPr>
        <p:spPr>
          <a:xfrm>
            <a:off x="2097157" y="843458"/>
            <a:ext cx="24847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Dětství ve hře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Hráči vyhrnutím kalhot</a:t>
            </a:r>
            <a:r>
              <a:rPr lang="en-US" dirty="0"/>
              <a:t>/</a:t>
            </a:r>
            <a:r>
              <a:rPr lang="en-US" dirty="0" err="1"/>
              <a:t>sukn</a:t>
            </a:r>
            <a:r>
              <a:rPr lang="cs-CZ" dirty="0"/>
              <a:t>ě ztvárňují dětský věk postav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8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Passion for Specificity: Confronting Inner Experience in Literature and Science (Cognitive Approaches to Culture) by [Caracciolo, Marco, Hurlburt, Russell]">
            <a:extLst>
              <a:ext uri="{FF2B5EF4-FFF2-40B4-BE49-F238E27FC236}">
                <a16:creationId xmlns:a16="http://schemas.microsoft.com/office/drawing/2014/main" id="{C715962A-29E4-499A-8F83-C6470793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01" y="660196"/>
            <a:ext cx="3688046" cy="55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84B4F8C-E85B-4AA5-BBF0-5309638CFB5A}"/>
              </a:ext>
            </a:extLst>
          </p:cNvPr>
          <p:cNvSpPr txBox="1"/>
          <p:nvPr/>
        </p:nvSpPr>
        <p:spPr>
          <a:xfrm>
            <a:off x="2156791" y="2413337"/>
            <a:ext cx="4939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subjektivní zkušenost</a:t>
            </a:r>
          </a:p>
          <a:p>
            <a:r>
              <a:rPr lang="cs-CZ" sz="2400" dirty="0"/>
              <a:t>Jako analytický prostor spojující literaturu a performanci</a:t>
            </a:r>
            <a:endParaRPr lang="en-US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EA90C2C-FE9E-4AB9-A52A-E6988E88C69B}"/>
              </a:ext>
            </a:extLst>
          </p:cNvPr>
          <p:cNvSpPr txBox="1"/>
          <p:nvPr/>
        </p:nvSpPr>
        <p:spPr>
          <a:xfrm>
            <a:off x="2445026" y="849039"/>
            <a:ext cx="485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„Není důležité co se stalo, ale co si pamatujeme.“ </a:t>
            </a:r>
            <a:br>
              <a:rPr lang="cs-CZ" sz="2400" dirty="0"/>
            </a:br>
            <a:r>
              <a:rPr lang="cs-CZ" sz="2400" dirty="0"/>
              <a:t>(G.G. </a:t>
            </a:r>
            <a:r>
              <a:rPr lang="cs-CZ" sz="2400" dirty="0" err="1"/>
              <a:t>Marquez</a:t>
            </a:r>
            <a:r>
              <a:rPr lang="cs-CZ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070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0543593-DE52-4B7C-A237-C2218BDEA7AD}"/>
              </a:ext>
            </a:extLst>
          </p:cNvPr>
          <p:cNvSpPr/>
          <p:nvPr/>
        </p:nvSpPr>
        <p:spPr>
          <a:xfrm>
            <a:off x="2077278" y="4508549"/>
            <a:ext cx="4393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</a:t>
            </a:r>
            <a:r>
              <a:rPr lang="en-US" dirty="0" err="1"/>
              <a:t>Plížil</a:t>
            </a:r>
            <a:r>
              <a:rPr lang="en-US" dirty="0"/>
              <a:t> se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černý</a:t>
            </a:r>
            <a:r>
              <a:rPr lang="en-US" dirty="0"/>
              <a:t> </a:t>
            </a:r>
            <a:r>
              <a:rPr lang="en-US" dirty="0" err="1"/>
              <a:t>panter</a:t>
            </a:r>
            <a:r>
              <a:rPr lang="en-US" dirty="0"/>
              <a:t>, </a:t>
            </a:r>
            <a:r>
              <a:rPr lang="en-US" dirty="0" err="1"/>
              <a:t>potichu</a:t>
            </a:r>
            <a:r>
              <a:rPr lang="en-US" dirty="0"/>
              <a:t> a </a:t>
            </a:r>
            <a:r>
              <a:rPr lang="en-US" dirty="0" err="1"/>
              <a:t>hbitě</a:t>
            </a:r>
            <a:r>
              <a:rPr lang="en-US" dirty="0"/>
              <a:t> k Pilar do </a:t>
            </a:r>
            <a:r>
              <a:rPr lang="en-US" dirty="0" err="1"/>
              <a:t>schodů</a:t>
            </a:r>
            <a:r>
              <a:rPr lang="en-US" dirty="0"/>
              <a:t>. </a:t>
            </a:r>
            <a:r>
              <a:rPr lang="en-US" dirty="0" err="1"/>
              <a:t>Naučil</a:t>
            </a:r>
            <a:r>
              <a:rPr lang="en-US" dirty="0"/>
              <a:t> ho to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bratr</a:t>
            </a:r>
            <a:r>
              <a:rPr lang="en-US" dirty="0"/>
              <a:t> José a </a:t>
            </a:r>
            <a:r>
              <a:rPr lang="en-US" b="1" dirty="0" err="1"/>
              <a:t>ještě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mnoho</a:t>
            </a:r>
            <a:r>
              <a:rPr lang="en-US" b="1" dirty="0"/>
              <a:t> </a:t>
            </a:r>
            <a:r>
              <a:rPr lang="en-US" b="1" dirty="0" err="1"/>
              <a:t>dalších</a:t>
            </a:r>
            <a:r>
              <a:rPr lang="en-US" b="1" dirty="0"/>
              <a:t> </a:t>
            </a:r>
            <a:r>
              <a:rPr lang="en-US" b="1" dirty="0" err="1"/>
              <a:t>generací</a:t>
            </a:r>
            <a:r>
              <a:rPr lang="en-US" b="1" dirty="0"/>
              <a:t> se </a:t>
            </a:r>
            <a:r>
              <a:rPr lang="en-US" b="1" dirty="0" err="1"/>
              <a:t>stejně</a:t>
            </a:r>
            <a:r>
              <a:rPr lang="en-US" b="1" dirty="0"/>
              <a:t> </a:t>
            </a:r>
            <a:r>
              <a:rPr lang="en-US" b="1" dirty="0" err="1"/>
              <a:t>uměly</a:t>
            </a:r>
            <a:r>
              <a:rPr lang="en-US" b="1" dirty="0"/>
              <a:t> </a:t>
            </a:r>
            <a:r>
              <a:rPr lang="en-US" b="1" dirty="0" err="1"/>
              <a:t>krást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čtyřech</a:t>
            </a:r>
            <a:r>
              <a:rPr lang="en-US" b="1" dirty="0"/>
              <a:t> </a:t>
            </a:r>
            <a:r>
              <a:rPr lang="en-US" b="1" dirty="0" err="1"/>
              <a:t>snad</a:t>
            </a:r>
            <a:r>
              <a:rPr lang="en-US" b="1" dirty="0"/>
              <a:t> </a:t>
            </a:r>
            <a:r>
              <a:rPr lang="en-US" b="1" dirty="0" err="1"/>
              <a:t>všechny</a:t>
            </a:r>
            <a:r>
              <a:rPr lang="en-US" b="1" dirty="0"/>
              <a:t> </a:t>
            </a:r>
            <a:r>
              <a:rPr lang="en-US" b="1" dirty="0" err="1"/>
              <a:t>děti</a:t>
            </a:r>
            <a:r>
              <a:rPr lang="en-US" b="1" dirty="0"/>
              <a:t> v </a:t>
            </a:r>
            <a:r>
              <a:rPr lang="en-US" b="1" dirty="0" err="1"/>
              <a:t>Macondu</a:t>
            </a:r>
            <a:r>
              <a:rPr lang="en-US" dirty="0"/>
              <a:t>.</a:t>
            </a:r>
            <a:r>
              <a:rPr lang="cs-CZ" dirty="0"/>
              <a:t>“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3735B3-C9C3-4CE7-B0AB-D78F650F2FD5}"/>
              </a:ext>
            </a:extLst>
          </p:cNvPr>
          <p:cNvSpPr txBox="1"/>
          <p:nvPr/>
        </p:nvSpPr>
        <p:spPr>
          <a:xfrm>
            <a:off x="2077278" y="485794"/>
            <a:ext cx="3637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Spolu přítomnost různých generací</a:t>
            </a:r>
          </a:p>
          <a:p>
            <a:endParaRPr lang="cs-CZ" dirty="0"/>
          </a:p>
          <a:p>
            <a:r>
              <a:rPr lang="cs-CZ" dirty="0"/>
              <a:t>Tvorba tradice</a:t>
            </a:r>
          </a:p>
          <a:p>
            <a:endParaRPr lang="cs-CZ" dirty="0"/>
          </a:p>
          <a:p>
            <a:r>
              <a:rPr lang="cs-CZ" dirty="0"/>
              <a:t>Ale i vzájemné formování osobností a osudu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rodiče podepisují na dětech a obráceně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64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774FBBD-80B8-447A-8AC5-357CDB05998F}"/>
              </a:ext>
            </a:extLst>
          </p:cNvPr>
          <p:cNvSpPr txBox="1"/>
          <p:nvPr/>
        </p:nvSpPr>
        <p:spPr>
          <a:xfrm>
            <a:off x="9381950" y="4385000"/>
            <a:ext cx="2902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Trojitost děje</a:t>
            </a:r>
          </a:p>
          <a:p>
            <a:endParaRPr lang="cs-CZ" dirty="0"/>
          </a:p>
          <a:p>
            <a:r>
              <a:rPr lang="cs-CZ" dirty="0"/>
              <a:t>Svatba </a:t>
            </a:r>
            <a:r>
              <a:rPr lang="cs-CZ" dirty="0" err="1"/>
              <a:t>Aureliána</a:t>
            </a:r>
            <a:r>
              <a:rPr lang="cs-CZ" dirty="0"/>
              <a:t> </a:t>
            </a:r>
            <a:r>
              <a:rPr lang="cs-CZ" dirty="0" err="1"/>
              <a:t>Buendií</a:t>
            </a:r>
            <a:r>
              <a:rPr lang="cs-CZ" dirty="0"/>
              <a:t> a </a:t>
            </a:r>
            <a:r>
              <a:rPr lang="cs-CZ" dirty="0" err="1"/>
              <a:t>Remedios</a:t>
            </a:r>
            <a:r>
              <a:rPr lang="cs-CZ" dirty="0"/>
              <a:t> (</a:t>
            </a:r>
            <a:r>
              <a:rPr lang="cs-CZ" dirty="0" err="1"/>
              <a:t>Moscote</a:t>
            </a:r>
            <a:r>
              <a:rPr lang="cs-CZ" dirty="0"/>
              <a:t>)</a:t>
            </a:r>
            <a:endParaRPr lang="cs-CZ" b="1" dirty="0"/>
          </a:p>
          <a:p>
            <a:endParaRPr 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8E25953-C869-4135-95D2-1D319C06E2CC}"/>
              </a:ext>
            </a:extLst>
          </p:cNvPr>
          <p:cNvSpPr/>
          <p:nvPr/>
        </p:nvSpPr>
        <p:spPr>
          <a:xfrm>
            <a:off x="7869734" y="6228609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/>
              <a:t>2. Dlouhý čas rodu : životní cykly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A2BB502-B954-4056-809D-0D06C0D93462}"/>
              </a:ext>
            </a:extLst>
          </p:cNvPr>
          <p:cNvSpPr/>
          <p:nvPr/>
        </p:nvSpPr>
        <p:spPr>
          <a:xfrm>
            <a:off x="1825565" y="444092"/>
            <a:ext cx="4038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</a:t>
            </a:r>
            <a:r>
              <a:rPr lang="en-US" dirty="0" err="1"/>
              <a:t>Přinesl</a:t>
            </a:r>
            <a:r>
              <a:rPr lang="en-US" dirty="0"/>
              <a:t> </a:t>
            </a:r>
            <a:r>
              <a:rPr lang="en-US" dirty="0" err="1"/>
              <a:t>jí</a:t>
            </a:r>
            <a:r>
              <a:rPr lang="en-US" dirty="0"/>
              <a:t> </a:t>
            </a:r>
            <a:r>
              <a:rPr lang="en-US" dirty="0" err="1"/>
              <a:t>ztracenou</a:t>
            </a:r>
            <a:r>
              <a:rPr lang="en-US" dirty="0"/>
              <a:t> </a:t>
            </a:r>
            <a:r>
              <a:rPr lang="en-US" dirty="0" err="1"/>
              <a:t>panenku</a:t>
            </a:r>
            <a:r>
              <a:rPr lang="en-US" dirty="0"/>
              <a:t>,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seskočila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houpala</a:t>
            </a:r>
            <a:r>
              <a:rPr lang="en-US" dirty="0"/>
              <a:t>, a </a:t>
            </a:r>
            <a:r>
              <a:rPr lang="en-US" dirty="0" err="1"/>
              <a:t>plna</a:t>
            </a:r>
            <a:r>
              <a:rPr lang="en-US" dirty="0"/>
              <a:t> </a:t>
            </a:r>
            <a:r>
              <a:rPr lang="en-US" dirty="0" err="1"/>
              <a:t>nadšení</a:t>
            </a:r>
            <a:r>
              <a:rPr lang="en-US" dirty="0"/>
              <a:t> ho </a:t>
            </a:r>
            <a:r>
              <a:rPr lang="en-US" dirty="0" err="1"/>
              <a:t>pevně</a:t>
            </a:r>
            <a:r>
              <a:rPr lang="en-US" dirty="0"/>
              <a:t> </a:t>
            </a:r>
            <a:r>
              <a:rPr lang="en-US" dirty="0" err="1"/>
              <a:t>objala</a:t>
            </a:r>
            <a:r>
              <a:rPr lang="en-US" dirty="0"/>
              <a:t>. V tom </a:t>
            </a:r>
            <a:r>
              <a:rPr lang="en-US" dirty="0" err="1"/>
              <a:t>okamžiku</a:t>
            </a:r>
            <a:r>
              <a:rPr lang="en-US" dirty="0"/>
              <a:t> se do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zamiloval</a:t>
            </a:r>
            <a:r>
              <a:rPr lang="en-US" dirty="0"/>
              <a:t> a </a:t>
            </a:r>
            <a:r>
              <a:rPr lang="en-US" dirty="0" err="1"/>
              <a:t>miloval</a:t>
            </a:r>
            <a:r>
              <a:rPr lang="en-US" dirty="0"/>
              <a:t> ji </a:t>
            </a:r>
            <a:r>
              <a:rPr lang="en-US" dirty="0" err="1"/>
              <a:t>nejen</a:t>
            </a:r>
            <a:r>
              <a:rPr lang="en-US" dirty="0"/>
              <a:t> do </a:t>
            </a:r>
            <a:r>
              <a:rPr lang="en-US" dirty="0" err="1"/>
              <a:t>konce</a:t>
            </a:r>
            <a:r>
              <a:rPr lang="en-US" dirty="0"/>
              <a:t> </a:t>
            </a:r>
            <a:r>
              <a:rPr lang="en-US" dirty="0" err="1"/>
              <a:t>jejího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ale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přišla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bolestivě</a:t>
            </a:r>
            <a:r>
              <a:rPr lang="en-US" dirty="0"/>
              <a:t> </a:t>
            </a:r>
            <a:r>
              <a:rPr lang="en-US" dirty="0" err="1"/>
              <a:t>pozdě</a:t>
            </a:r>
            <a:r>
              <a:rPr lang="en-US" dirty="0"/>
              <a:t>.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3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EDD4CEA-86DC-48BA-92E7-A9206B1B7309}"/>
              </a:ext>
            </a:extLst>
          </p:cNvPr>
          <p:cNvSpPr txBox="1"/>
          <p:nvPr/>
        </p:nvSpPr>
        <p:spPr>
          <a:xfrm>
            <a:off x="7235900" y="6152322"/>
            <a:ext cx="638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Třikrát José a soutěž v jídle se sloní ženou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C52592-9969-4FB2-9C75-2D7DB8B84477}"/>
              </a:ext>
            </a:extLst>
          </p:cNvPr>
          <p:cNvSpPr/>
          <p:nvPr/>
        </p:nvSpPr>
        <p:spPr>
          <a:xfrm>
            <a:off x="414936" y="6336988"/>
            <a:ext cx="5290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3. </a:t>
            </a:r>
            <a:r>
              <a:rPr lang="cs-CZ" u="sng" dirty="0" err="1"/>
              <a:t>Nejdnoznačnost</a:t>
            </a:r>
            <a:r>
              <a:rPr lang="cs-CZ" u="sng" dirty="0"/>
              <a:t> paměti: opakování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7EED7-51F3-4884-AFDB-233738CFEE32}"/>
              </a:ext>
            </a:extLst>
          </p:cNvPr>
          <p:cNvSpPr txBox="1"/>
          <p:nvPr/>
        </p:nvSpPr>
        <p:spPr>
          <a:xfrm>
            <a:off x="1630017" y="1520687"/>
            <a:ext cx="2902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Trojitost hráčů:</a:t>
            </a:r>
          </a:p>
          <a:p>
            <a:r>
              <a:rPr lang="cs-CZ" b="1" dirty="0"/>
              <a:t>Variantní situační interpretace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José a </a:t>
            </a:r>
            <a:r>
              <a:rPr lang="cs-CZ" dirty="0"/>
              <a:t>jeho kamarádi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(</a:t>
            </a:r>
            <a:r>
              <a:rPr lang="cs-CZ" dirty="0" err="1"/>
              <a:t>konveční</a:t>
            </a:r>
            <a:r>
              <a:rPr lang="cs-CZ" dirty="0"/>
              <a:t> interpretace)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Jeden José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(magická interpretace: divadelní zkratka)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(José je v knize </a:t>
            </a:r>
            <a:r>
              <a:rPr lang="cs-CZ" dirty="0" err="1"/>
              <a:t>Aureliano</a:t>
            </a:r>
            <a:r>
              <a:rPr lang="cs-CZ" dirty="0"/>
              <a:t> </a:t>
            </a:r>
            <a:r>
              <a:rPr lang="cs-CZ" dirty="0" err="1"/>
              <a:t>Segundo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007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65657D-7841-4483-8D74-D7443FD72C1D}"/>
              </a:ext>
            </a:extLst>
          </p:cNvPr>
          <p:cNvSpPr txBox="1"/>
          <p:nvPr/>
        </p:nvSpPr>
        <p:spPr>
          <a:xfrm>
            <a:off x="4502425" y="6261652"/>
            <a:ext cx="602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Remedios</a:t>
            </a:r>
            <a:r>
              <a:rPr lang="cs-CZ" dirty="0"/>
              <a:t> (dvakrát), sestry Rebeka a </a:t>
            </a:r>
            <a:r>
              <a:rPr lang="cs-CZ" dirty="0" err="1"/>
              <a:t>Amaranta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38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5B6121B-5C23-4F33-A0E1-C4AE1EA814C4}"/>
              </a:ext>
            </a:extLst>
          </p:cNvPr>
          <p:cNvSpPr txBox="1"/>
          <p:nvPr/>
        </p:nvSpPr>
        <p:spPr>
          <a:xfrm>
            <a:off x="5764696" y="6082748"/>
            <a:ext cx="54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Plukovník </a:t>
            </a:r>
            <a:r>
              <a:rPr lang="cs-CZ" dirty="0" err="1"/>
              <a:t>Buendía</a:t>
            </a:r>
            <a:r>
              <a:rPr lang="cs-CZ" dirty="0"/>
              <a:t> hovoří se Smrtí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201F09-B871-4579-8FC9-019402B09465}"/>
              </a:ext>
            </a:extLst>
          </p:cNvPr>
          <p:cNvSpPr txBox="1"/>
          <p:nvPr/>
        </p:nvSpPr>
        <p:spPr>
          <a:xfrm>
            <a:off x="1759226" y="1600200"/>
            <a:ext cx="32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Ztělesněná plně antropomorfizovaná Smrt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98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18F5A8C-3C76-4984-9135-551AC514F025}"/>
              </a:ext>
            </a:extLst>
          </p:cNvPr>
          <p:cNvSpPr txBox="1"/>
          <p:nvPr/>
        </p:nvSpPr>
        <p:spPr>
          <a:xfrm>
            <a:off x="1530626" y="1938130"/>
            <a:ext cx="341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Duchové jako</a:t>
            </a:r>
          </a:p>
          <a:p>
            <a:r>
              <a:rPr lang="cs-CZ" dirty="0"/>
              <a:t>součást každodennosti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44D498-4378-4888-9277-FB58B748D847}"/>
              </a:ext>
            </a:extLst>
          </p:cNvPr>
          <p:cNvSpPr txBox="1"/>
          <p:nvPr/>
        </p:nvSpPr>
        <p:spPr>
          <a:xfrm>
            <a:off x="5141843" y="6142382"/>
            <a:ext cx="718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Duch přichází přivítat právě zemřelého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9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4682DB4-09D0-49DA-BE9C-C34AAF56FB62}"/>
              </a:ext>
            </a:extLst>
          </p:cNvPr>
          <p:cNvSpPr txBox="1"/>
          <p:nvPr/>
        </p:nvSpPr>
        <p:spPr>
          <a:xfrm>
            <a:off x="4591878" y="6215496"/>
            <a:ext cx="66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Ztělesněné rituály přechodu: Pohřbívání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16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157659E-9C1A-4FD4-BA90-DE0E086AC165}"/>
              </a:ext>
            </a:extLst>
          </p:cNvPr>
          <p:cNvSpPr txBox="1"/>
          <p:nvPr/>
        </p:nvSpPr>
        <p:spPr>
          <a:xfrm>
            <a:off x="4234069" y="6351105"/>
            <a:ext cx="774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Velmi rituály přechodu, tedy i pohřby (jedna postava? nebo tři?)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4E74764-DE7F-4D5C-B910-96F26A221659}"/>
              </a:ext>
            </a:extLst>
          </p:cNvPr>
          <p:cNvSpPr/>
          <p:nvPr/>
        </p:nvSpPr>
        <p:spPr>
          <a:xfrm>
            <a:off x="1775791" y="1002630"/>
            <a:ext cx="24582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pohřbil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syna</a:t>
            </a:r>
            <a:r>
              <a:rPr lang="en-US" dirty="0"/>
              <a:t>, </a:t>
            </a:r>
            <a:r>
              <a:rPr lang="en-US" dirty="0" err="1"/>
              <a:t>lehl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k </a:t>
            </a:r>
            <a:r>
              <a:rPr lang="en-US" dirty="0" err="1"/>
              <a:t>rakvi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milované</a:t>
            </a:r>
            <a:r>
              <a:rPr lang="en-US" dirty="0"/>
              <a:t> </a:t>
            </a:r>
            <a:r>
              <a:rPr lang="en-US" dirty="0" err="1"/>
              <a:t>ženy</a:t>
            </a:r>
            <a:r>
              <a:rPr lang="en-US" dirty="0"/>
              <a:t>, </a:t>
            </a:r>
            <a:r>
              <a:rPr lang="en-US" dirty="0" err="1"/>
              <a:t>pevně</a:t>
            </a:r>
            <a:r>
              <a:rPr lang="en-US" dirty="0"/>
              <a:t> </a:t>
            </a:r>
            <a:r>
              <a:rPr lang="en-US" dirty="0" err="1"/>
              <a:t>rozhodnutý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od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nevstane</a:t>
            </a:r>
            <a:r>
              <a:rPr lang="en-US" dirty="0"/>
              <a:t>. </a:t>
            </a:r>
            <a:r>
              <a:rPr lang="en-US" dirty="0" err="1"/>
              <a:t>Smrt</a:t>
            </a:r>
            <a:r>
              <a:rPr lang="en-US" dirty="0"/>
              <a:t> ho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táhla</a:t>
            </a:r>
            <a:r>
              <a:rPr lang="en-US" dirty="0"/>
              <a:t> </a:t>
            </a:r>
            <a:r>
              <a:rPr lang="en-US" dirty="0" err="1"/>
              <a:t>pryč</a:t>
            </a:r>
            <a:r>
              <a:rPr lang="en-US" dirty="0"/>
              <a:t> a Ursula </a:t>
            </a:r>
            <a:r>
              <a:rPr lang="en-US" dirty="0" err="1"/>
              <a:t>přinutila</a:t>
            </a:r>
            <a:r>
              <a:rPr lang="en-US" dirty="0"/>
              <a:t> </a:t>
            </a:r>
            <a:r>
              <a:rPr lang="en-US" dirty="0" err="1"/>
              <a:t>vstát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snídaně</a:t>
            </a:r>
            <a:r>
              <a:rPr lang="en-US" dirty="0"/>
              <a:t>.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34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tka uživatele Cien Años de Soledad Larp.">
            <a:extLst>
              <a:ext uri="{FF2B5EF4-FFF2-40B4-BE49-F238E27FC236}">
                <a16:creationId xmlns:a16="http://schemas.microsoft.com/office/drawing/2014/main" id="{D7FF4697-43DE-4630-9615-61B53D8F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48" y="616225"/>
            <a:ext cx="4366197" cy="58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17F694-3895-4996-9738-32ED7319D390}"/>
              </a:ext>
            </a:extLst>
          </p:cNvPr>
          <p:cNvSpPr txBox="1"/>
          <p:nvPr/>
        </p:nvSpPr>
        <p:spPr>
          <a:xfrm>
            <a:off x="4363278" y="4960492"/>
            <a:ext cx="2763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Noční pohřeb</a:t>
            </a:r>
          </a:p>
          <a:p>
            <a:endParaRPr lang="cs-CZ" dirty="0"/>
          </a:p>
          <a:p>
            <a:br>
              <a:rPr lang="cs-CZ" dirty="0"/>
            </a:br>
            <a:r>
              <a:rPr lang="cs-CZ" dirty="0"/>
              <a:t>Vyprávění příběhu zemřelého</a:t>
            </a:r>
          </a:p>
        </p:txBody>
      </p:sp>
    </p:spTree>
    <p:extLst>
      <p:ext uri="{BB962C8B-B14F-4D97-AF65-F5344CB8AC3E}">
        <p14:creationId xmlns:p14="http://schemas.microsoft.com/office/powerpoint/2010/main" val="1415467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5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5D952-BD0E-4A11-8892-71B2ADEA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(kritického)individua a fikce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D67E37-BF7A-4122-88FD-4C0D960D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141197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Samuel </a:t>
            </a:r>
            <a:r>
              <a:rPr lang="cs-CZ" dirty="0" err="1"/>
              <a:t>Talyor</a:t>
            </a:r>
            <a:r>
              <a:rPr lang="cs-CZ" dirty="0"/>
              <a:t> </a:t>
            </a:r>
            <a:r>
              <a:rPr lang="cs-CZ" dirty="0" err="1"/>
              <a:t>Coleridge</a:t>
            </a:r>
            <a:r>
              <a:rPr lang="cs-CZ" dirty="0"/>
              <a:t> a </a:t>
            </a:r>
            <a:r>
              <a:rPr lang="cs-CZ" b="1" dirty="0" err="1"/>
              <a:t>suspension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disbelief</a:t>
            </a:r>
            <a:endParaRPr lang="cs-CZ" b="1" dirty="0"/>
          </a:p>
          <a:p>
            <a:r>
              <a:rPr lang="cs-CZ" dirty="0"/>
              <a:t>J.R.R. Tolkien a </a:t>
            </a:r>
            <a:r>
              <a:rPr lang="cs-CZ" b="1" dirty="0" err="1"/>
              <a:t>secondary</a:t>
            </a:r>
            <a:r>
              <a:rPr lang="cs-CZ" b="1" dirty="0"/>
              <a:t> </a:t>
            </a:r>
            <a:r>
              <a:rPr lang="cs-CZ" b="1" dirty="0" err="1"/>
              <a:t>belief</a:t>
            </a:r>
            <a:r>
              <a:rPr lang="cs-CZ" b="1" dirty="0"/>
              <a:t> </a:t>
            </a:r>
            <a:r>
              <a:rPr lang="cs-CZ" b="1" dirty="0" err="1"/>
              <a:t>based</a:t>
            </a:r>
            <a:r>
              <a:rPr lang="cs-CZ" b="1" dirty="0"/>
              <a:t> on </a:t>
            </a:r>
            <a:r>
              <a:rPr lang="cs-CZ" b="1" dirty="0" err="1"/>
              <a:t>inner</a:t>
            </a:r>
            <a:r>
              <a:rPr lang="cs-CZ" b="1" dirty="0"/>
              <a:t> </a:t>
            </a:r>
            <a:r>
              <a:rPr lang="cs-CZ" b="1" dirty="0" err="1"/>
              <a:t>consistency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reality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 err="1"/>
              <a:t>Institucinalizované</a:t>
            </a:r>
            <a:r>
              <a:rPr lang="cs-CZ" dirty="0"/>
              <a:t> prostory </a:t>
            </a:r>
            <a:r>
              <a:rPr lang="cs-CZ" b="1" dirty="0"/>
              <a:t>pro důvěry ve fikci </a:t>
            </a:r>
            <a:r>
              <a:rPr lang="cs-CZ" dirty="0"/>
              <a:t>(a </a:t>
            </a:r>
            <a:r>
              <a:rPr lang="cs-CZ" b="1" u="sng" dirty="0"/>
              <a:t>zkušenost</a:t>
            </a:r>
            <a:r>
              <a:rPr lang="cs-CZ" dirty="0"/>
              <a:t> </a:t>
            </a:r>
            <a:r>
              <a:rPr lang="cs-CZ" b="1" dirty="0"/>
              <a:t>působící fikce</a:t>
            </a:r>
            <a:r>
              <a:rPr lang="cs-CZ" dirty="0"/>
              <a:t>)</a:t>
            </a:r>
            <a:r>
              <a:rPr lang="en-US" dirty="0"/>
              <a:t> v r</a:t>
            </a:r>
            <a:r>
              <a:rPr lang="cs-CZ" dirty="0" err="1"/>
              <a:t>ůzných</a:t>
            </a:r>
            <a:r>
              <a:rPr lang="cs-CZ" dirty="0"/>
              <a:t> médiích</a:t>
            </a:r>
          </a:p>
          <a:p>
            <a:pPr lvl="1"/>
            <a:r>
              <a:rPr lang="cs-CZ" dirty="0"/>
              <a:t>Vyprávění</a:t>
            </a:r>
          </a:p>
          <a:p>
            <a:pPr lvl="1"/>
            <a:r>
              <a:rPr lang="cs-CZ" dirty="0"/>
              <a:t>Kniha</a:t>
            </a:r>
          </a:p>
          <a:p>
            <a:pPr lvl="1"/>
            <a:r>
              <a:rPr lang="cs-CZ" dirty="0"/>
              <a:t>Divadlo a </a:t>
            </a:r>
            <a:r>
              <a:rPr lang="cs-CZ" i="1" dirty="0"/>
              <a:t>„dramatická konvence“</a:t>
            </a:r>
          </a:p>
          <a:p>
            <a:pPr lvl="2"/>
            <a:r>
              <a:rPr lang="cs-CZ" dirty="0"/>
              <a:t>Čtvrtá zeď</a:t>
            </a:r>
          </a:p>
          <a:p>
            <a:pPr lvl="1"/>
            <a:r>
              <a:rPr lang="cs-CZ" b="1" dirty="0"/>
              <a:t>Hra</a:t>
            </a:r>
            <a:r>
              <a:rPr lang="cs-CZ" dirty="0"/>
              <a:t>, rituál, karneval (a larp) a </a:t>
            </a:r>
            <a:r>
              <a:rPr lang="cs-CZ" i="1" dirty="0"/>
              <a:t>„magický kruh“</a:t>
            </a:r>
            <a:endParaRPr lang="en-US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45D21C-291E-484C-847A-2D4C1DF76E79}"/>
              </a:ext>
            </a:extLst>
          </p:cNvPr>
          <p:cNvSpPr txBox="1"/>
          <p:nvPr/>
        </p:nvSpPr>
        <p:spPr>
          <a:xfrm>
            <a:off x="9839739" y="4710893"/>
            <a:ext cx="188843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Každé médium má konvence, komunikativní struktury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otka uživatele Cien Años de Soledad Larp.">
            <a:extLst>
              <a:ext uri="{FF2B5EF4-FFF2-40B4-BE49-F238E27FC236}">
                <a16:creationId xmlns:a16="http://schemas.microsoft.com/office/drawing/2014/main" id="{56EC6D37-060C-4D05-A498-629FFD6C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57" y="780176"/>
            <a:ext cx="7309608" cy="54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BE76C7-7403-436D-9BD0-2369E892D383}"/>
              </a:ext>
            </a:extLst>
          </p:cNvPr>
          <p:cNvSpPr txBox="1"/>
          <p:nvPr/>
        </p:nvSpPr>
        <p:spPr>
          <a:xfrm>
            <a:off x="1272209" y="1669774"/>
            <a:ext cx="2415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Zásvětí </a:t>
            </a:r>
          </a:p>
          <a:p>
            <a:endParaRPr lang="cs-CZ" dirty="0"/>
          </a:p>
          <a:p>
            <a:r>
              <a:rPr lang="cs-CZ" dirty="0"/>
              <a:t>Hráč reflektuje osudu postavy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Aby se pak do hry vrátil jako duch </a:t>
            </a:r>
          </a:p>
          <a:p>
            <a:endParaRPr lang="cs-CZ" dirty="0"/>
          </a:p>
          <a:p>
            <a:r>
              <a:rPr lang="cs-CZ" dirty="0"/>
              <a:t>A pak se znovu narodil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47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97A1ADE-460E-4F8B-9EFC-1206AD8BBD18}"/>
              </a:ext>
            </a:extLst>
          </p:cNvPr>
          <p:cNvSpPr txBox="1"/>
          <p:nvPr/>
        </p:nvSpPr>
        <p:spPr>
          <a:xfrm>
            <a:off x="4800600" y="6122504"/>
            <a:ext cx="705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Karneval  (rituál v </a:t>
            </a:r>
            <a:r>
              <a:rPr lang="cs-CZ" dirty="0" err="1"/>
              <a:t>ritálu</a:t>
            </a:r>
            <a:r>
              <a:rPr lang="cs-CZ" dirty="0"/>
              <a:t> : instituce v instituci)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FB9D06-E046-4AD1-85CE-EB0611BC1F61}"/>
              </a:ext>
            </a:extLst>
          </p:cNvPr>
          <p:cNvSpPr txBox="1"/>
          <p:nvPr/>
        </p:nvSpPr>
        <p:spPr>
          <a:xfrm>
            <a:off x="2146853" y="60628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Život pospolitosti </a:t>
            </a:r>
            <a:r>
              <a:rPr lang="cs-CZ" dirty="0" err="1"/>
              <a:t>Maconda</a:t>
            </a:r>
            <a:r>
              <a:rPr lang="cs-CZ" dirty="0"/>
              <a:t>, svátky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DAD3206-7E62-46B4-B76F-02678B87EB2E}"/>
              </a:ext>
            </a:extLst>
          </p:cNvPr>
          <p:cNvSpPr/>
          <p:nvPr/>
        </p:nvSpPr>
        <p:spPr>
          <a:xfrm>
            <a:off x="1765853" y="2471676"/>
            <a:ext cx="2667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nebyl</a:t>
            </a:r>
            <a:r>
              <a:rPr lang="en-US" dirty="0"/>
              <a:t> </a:t>
            </a:r>
            <a:r>
              <a:rPr lang="en-US" dirty="0" err="1"/>
              <a:t>jistý</a:t>
            </a:r>
            <a:r>
              <a:rPr lang="en-US" dirty="0"/>
              <a:t>, co se </a:t>
            </a:r>
            <a:r>
              <a:rPr lang="en-US" dirty="0" err="1"/>
              <a:t>vlastně</a:t>
            </a:r>
            <a:r>
              <a:rPr lang="en-US" dirty="0"/>
              <a:t> </a:t>
            </a:r>
            <a:r>
              <a:rPr lang="en-US" dirty="0" err="1"/>
              <a:t>tenkrát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prvním</a:t>
            </a:r>
            <a:r>
              <a:rPr lang="en-US" dirty="0"/>
              <a:t> </a:t>
            </a:r>
            <a:r>
              <a:rPr lang="en-US" dirty="0" err="1"/>
              <a:t>karnevalu</a:t>
            </a:r>
            <a:r>
              <a:rPr lang="en-US" dirty="0"/>
              <a:t> </a:t>
            </a:r>
            <a:r>
              <a:rPr lang="en-US" dirty="0" err="1"/>
              <a:t>přihodilo</a:t>
            </a:r>
            <a:r>
              <a:rPr lang="en-US" dirty="0"/>
              <a:t>. Na </a:t>
            </a:r>
            <a:r>
              <a:rPr lang="en-US" dirty="0" err="1"/>
              <a:t>četné</a:t>
            </a:r>
            <a:r>
              <a:rPr lang="en-US" dirty="0"/>
              <a:t> </a:t>
            </a:r>
            <a:r>
              <a:rPr lang="en-US" dirty="0" err="1"/>
              <a:t>dotazy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matka</a:t>
            </a:r>
            <a:r>
              <a:rPr lang="en-US" dirty="0"/>
              <a:t> </a:t>
            </a:r>
            <a:r>
              <a:rPr lang="en-US" dirty="0" err="1"/>
              <a:t>obracela</a:t>
            </a:r>
            <a:r>
              <a:rPr lang="en-US" dirty="0"/>
              <a:t> </a:t>
            </a:r>
            <a:r>
              <a:rPr lang="en-US" dirty="0" err="1"/>
              <a:t>oči</a:t>
            </a:r>
            <a:r>
              <a:rPr lang="en-US" dirty="0"/>
              <a:t> v </a:t>
            </a:r>
            <a:r>
              <a:rPr lang="en-US" dirty="0" err="1"/>
              <a:t>sloup</a:t>
            </a:r>
            <a:r>
              <a:rPr lang="en-US" dirty="0"/>
              <a:t> a Pilar se </a:t>
            </a:r>
            <a:r>
              <a:rPr lang="en-US" dirty="0" err="1"/>
              <a:t>odvážil</a:t>
            </a:r>
            <a:r>
              <a:rPr lang="en-US" dirty="0"/>
              <a:t> </a:t>
            </a:r>
            <a:r>
              <a:rPr lang="en-US" dirty="0" err="1"/>
              <a:t>zeptat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sklonku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posledním</a:t>
            </a:r>
            <a:r>
              <a:rPr lang="en-US" dirty="0"/>
              <a:t> </a:t>
            </a:r>
            <a:r>
              <a:rPr lang="en-US" dirty="0" err="1"/>
              <a:t>karnevalu</a:t>
            </a:r>
            <a:r>
              <a:rPr lang="en-US" dirty="0"/>
              <a:t>.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89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tka uživatele Cien Años de Soledad Larp.">
            <a:extLst>
              <a:ext uri="{FF2B5EF4-FFF2-40B4-BE49-F238E27FC236}">
                <a16:creationId xmlns:a16="http://schemas.microsoft.com/office/drawing/2014/main" id="{96E42384-40CB-41B4-99E9-14246668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24" y="377047"/>
            <a:ext cx="7614409" cy="57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D498963-4F4E-4443-9E72-3734D5A6B939}"/>
              </a:ext>
            </a:extLst>
          </p:cNvPr>
          <p:cNvSpPr/>
          <p:nvPr/>
        </p:nvSpPr>
        <p:spPr>
          <a:xfrm>
            <a:off x="123775" y="6346270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r>
              <a:rPr lang="cs-CZ" b="1" u="sng" dirty="0"/>
              <a:t>Smyslovost</a:t>
            </a:r>
            <a:r>
              <a:rPr lang="cs-CZ" u="sng" dirty="0"/>
              <a:t>, </a:t>
            </a:r>
            <a:r>
              <a:rPr lang="cs-CZ" b="1" u="sng" dirty="0"/>
              <a:t>každodennost</a:t>
            </a:r>
            <a:r>
              <a:rPr lang="cs-CZ" u="sng" dirty="0"/>
              <a:t>, </a:t>
            </a:r>
            <a:r>
              <a:rPr lang="cs-CZ" b="1" u="sng" dirty="0"/>
              <a:t>mýtus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3C75EB8-EB7B-465C-8567-C06BE7531F41}"/>
              </a:ext>
            </a:extLst>
          </p:cNvPr>
          <p:cNvSpPr/>
          <p:nvPr/>
        </p:nvSpPr>
        <p:spPr>
          <a:xfrm>
            <a:off x="7279949" y="6296287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Oltář panny Marie a „indiánka“ Rebeka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2FFCEC-0282-4B3F-A5C8-89A5CA8FE4CC}"/>
              </a:ext>
            </a:extLst>
          </p:cNvPr>
          <p:cNvSpPr txBox="1"/>
          <p:nvPr/>
        </p:nvSpPr>
        <p:spPr>
          <a:xfrm>
            <a:off x="755375" y="1669774"/>
            <a:ext cx="3359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Latinsko-americká zbožnost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Bezešvé prolínání katolického křesťanství a lokálních kultů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6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4FE2260-9730-4E77-A9D0-0E3010DFBC7B}"/>
              </a:ext>
            </a:extLst>
          </p:cNvPr>
          <p:cNvSpPr txBox="1"/>
          <p:nvPr/>
        </p:nvSpPr>
        <p:spPr>
          <a:xfrm>
            <a:off x="4807377" y="6096197"/>
            <a:ext cx="497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Nanebevzetí </a:t>
            </a:r>
            <a:r>
              <a:rPr lang="cs-CZ" dirty="0" err="1"/>
              <a:t>Remedios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CA7D41C-BE17-45B1-BE85-E9B0F0708A76}"/>
              </a:ext>
            </a:extLst>
          </p:cNvPr>
          <p:cNvSpPr/>
          <p:nvPr/>
        </p:nvSpPr>
        <p:spPr>
          <a:xfrm>
            <a:off x="486747" y="6096197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r>
              <a:rPr lang="cs-CZ" u="sng" dirty="0"/>
              <a:t>Smyslovost, každodennost, </a:t>
            </a:r>
            <a:r>
              <a:rPr lang="cs-CZ" b="1" u="sng" dirty="0"/>
              <a:t>mýtus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458F5C-D3F3-4C3F-B8BB-FA9EF81D0FA8}"/>
              </a:ext>
            </a:extLst>
          </p:cNvPr>
          <p:cNvSpPr txBox="1"/>
          <p:nvPr/>
        </p:nvSpPr>
        <p:spPr>
          <a:xfrm>
            <a:off x="1103244" y="1514276"/>
            <a:ext cx="288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</a:t>
            </a:r>
            <a:r>
              <a:rPr lang="cs-CZ" dirty="0" err="1"/>
              <a:t>zvárnit</a:t>
            </a:r>
            <a:r>
              <a:rPr lang="cs-CZ" dirty="0"/>
              <a:t> ve hře zázrak?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43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tka uživatele Cien Años de Soledad Larp.">
            <a:extLst>
              <a:ext uri="{FF2B5EF4-FFF2-40B4-BE49-F238E27FC236}">
                <a16:creationId xmlns:a16="http://schemas.microsoft.com/office/drawing/2014/main" id="{28A164FF-B8A7-454E-BB81-0187922A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12" y="601271"/>
            <a:ext cx="7063531" cy="52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0C0D282-2665-4089-9D37-23529752CAE6}"/>
              </a:ext>
            </a:extLst>
          </p:cNvPr>
          <p:cNvSpPr txBox="1"/>
          <p:nvPr/>
        </p:nvSpPr>
        <p:spPr>
          <a:xfrm>
            <a:off x="4632212" y="6072063"/>
            <a:ext cx="497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Nanebevzetí </a:t>
            </a:r>
            <a:r>
              <a:rPr lang="cs-CZ" dirty="0" err="1"/>
              <a:t>Remedios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796CF07-3746-4945-BF2C-95BF87F21F49}"/>
              </a:ext>
            </a:extLst>
          </p:cNvPr>
          <p:cNvSpPr/>
          <p:nvPr/>
        </p:nvSpPr>
        <p:spPr>
          <a:xfrm>
            <a:off x="427112" y="6072063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r>
              <a:rPr lang="cs-CZ" u="sng" dirty="0"/>
              <a:t>Smyslovost, každodennost, </a:t>
            </a:r>
            <a:r>
              <a:rPr lang="cs-CZ" b="1" u="sng" dirty="0"/>
              <a:t>mýtus</a:t>
            </a:r>
          </a:p>
        </p:txBody>
      </p:sp>
    </p:spTree>
    <p:extLst>
      <p:ext uri="{BB962C8B-B14F-4D97-AF65-F5344CB8AC3E}">
        <p14:creationId xmlns:p14="http://schemas.microsoft.com/office/powerpoint/2010/main" val="3160975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2EDAFB3-5B0F-4D99-B08F-7C88012A7B04}"/>
              </a:ext>
            </a:extLst>
          </p:cNvPr>
          <p:cNvSpPr txBox="1"/>
          <p:nvPr/>
        </p:nvSpPr>
        <p:spPr>
          <a:xfrm>
            <a:off x="1292087" y="1649896"/>
            <a:ext cx="33693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Romance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Nezbytná součást životních cyklů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44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tka uživatele Roman Gordhart Čech.">
            <a:extLst>
              <a:ext uri="{FF2B5EF4-FFF2-40B4-BE49-F238E27FC236}">
                <a16:creationId xmlns:a16="http://schemas.microsoft.com/office/drawing/2014/main" id="{E7787914-A011-481B-B89F-639F486F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14" y="411060"/>
            <a:ext cx="4363324" cy="58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3B6938A-18EA-4D34-A57F-33524AD3E05D}"/>
              </a:ext>
            </a:extLst>
          </p:cNvPr>
          <p:cNvSpPr/>
          <p:nvPr/>
        </p:nvSpPr>
        <p:spPr>
          <a:xfrm>
            <a:off x="3973365" y="3319942"/>
            <a:ext cx="26272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Narativita</a:t>
            </a:r>
            <a:r>
              <a:rPr lang="cs-CZ" dirty="0"/>
              <a:t> intimity pomocí zástupné mechaniky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Karamelky na špejli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54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2E38E3C-6B78-45FB-A73F-6B401E937525}"/>
              </a:ext>
            </a:extLst>
          </p:cNvPr>
          <p:cNvSpPr txBox="1"/>
          <p:nvPr/>
        </p:nvSpPr>
        <p:spPr>
          <a:xfrm>
            <a:off x="3904755" y="6408869"/>
            <a:ext cx="817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Narativita</a:t>
            </a:r>
            <a:r>
              <a:rPr lang="cs-CZ" dirty="0"/>
              <a:t> intimity pomocí zástupné mechaniky „Karamelky na </a:t>
            </a:r>
            <a:r>
              <a:rPr lang="cs-CZ" dirty="0" err="1"/>
              <a:t>špejliL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174852A-DAD5-4394-8F70-E682745E95FC}"/>
              </a:ext>
            </a:extLst>
          </p:cNvPr>
          <p:cNvSpPr/>
          <p:nvPr/>
        </p:nvSpPr>
        <p:spPr>
          <a:xfrm>
            <a:off x="1031389" y="1582340"/>
            <a:ext cx="32623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</a:t>
            </a:r>
            <a:r>
              <a:rPr lang="en-US" dirty="0" err="1"/>
              <a:t>Nevěděla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." </a:t>
            </a:r>
            <a:r>
              <a:rPr lang="en-US" dirty="0" err="1"/>
              <a:t>Ztlumila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hlas</a:t>
            </a:r>
            <a:r>
              <a:rPr lang="en-US" dirty="0"/>
              <a:t>, aby </a:t>
            </a:r>
            <a:r>
              <a:rPr lang="en-US" dirty="0" err="1"/>
              <a:t>nikoho</a:t>
            </a:r>
            <a:r>
              <a:rPr lang="en-US" dirty="0"/>
              <a:t> </a:t>
            </a:r>
            <a:r>
              <a:rPr lang="en-US" dirty="0" err="1"/>
              <a:t>neprobudila</a:t>
            </a:r>
            <a:r>
              <a:rPr lang="en-US" dirty="0"/>
              <a:t>. "</a:t>
            </a:r>
            <a:r>
              <a:rPr lang="en-US" dirty="0" err="1"/>
              <a:t>Pojď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," </a:t>
            </a:r>
            <a:r>
              <a:rPr lang="en-US" dirty="0" err="1"/>
              <a:t>vyzval</a:t>
            </a:r>
            <a:r>
              <a:rPr lang="en-US" dirty="0"/>
              <a:t> ji José </a:t>
            </a:r>
            <a:r>
              <a:rPr lang="en-US" dirty="0" err="1"/>
              <a:t>Arcadio</a:t>
            </a:r>
            <a:r>
              <a:rPr lang="en-US" dirty="0"/>
              <a:t> a Rebeca </a:t>
            </a:r>
            <a:r>
              <a:rPr lang="en-US" dirty="0" err="1"/>
              <a:t>poslechla</a:t>
            </a:r>
            <a:r>
              <a:rPr lang="en-US" dirty="0"/>
              <a:t>. </a:t>
            </a:r>
            <a:r>
              <a:rPr lang="en-US" dirty="0" err="1"/>
              <a:t>Zůstala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, </a:t>
            </a:r>
            <a:r>
              <a:rPr lang="en-US" dirty="0" err="1"/>
              <a:t>zalita</a:t>
            </a:r>
            <a:r>
              <a:rPr lang="en-US" dirty="0"/>
              <a:t> </a:t>
            </a:r>
            <a:r>
              <a:rPr lang="en-US" dirty="0" err="1"/>
              <a:t>ledovým</a:t>
            </a:r>
            <a:r>
              <a:rPr lang="en-US" dirty="0"/>
              <a:t> </a:t>
            </a:r>
            <a:r>
              <a:rPr lang="en-US" dirty="0" err="1"/>
              <a:t>potem</a:t>
            </a:r>
            <a:r>
              <a:rPr lang="en-US" dirty="0"/>
              <a:t>. José </a:t>
            </a:r>
            <a:r>
              <a:rPr lang="en-US" dirty="0" err="1"/>
              <a:t>Arcadio</a:t>
            </a:r>
            <a:r>
              <a:rPr lang="en-US" dirty="0"/>
              <a:t> </a:t>
            </a:r>
            <a:r>
              <a:rPr lang="en-US" dirty="0" err="1"/>
              <a:t>jí</a:t>
            </a:r>
            <a:r>
              <a:rPr lang="en-US" dirty="0"/>
              <a:t> </a:t>
            </a:r>
            <a:r>
              <a:rPr lang="en-US" dirty="0" err="1"/>
              <a:t>přejížděl</a:t>
            </a:r>
            <a:r>
              <a:rPr lang="en-US" dirty="0"/>
              <a:t> </a:t>
            </a:r>
            <a:r>
              <a:rPr lang="en-US" dirty="0" err="1"/>
              <a:t>bříšky</a:t>
            </a:r>
            <a:r>
              <a:rPr lang="en-US" dirty="0"/>
              <a:t> </a:t>
            </a:r>
            <a:r>
              <a:rPr lang="en-US" dirty="0" err="1"/>
              <a:t>prstů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kotnících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lýtkách</a:t>
            </a:r>
            <a:r>
              <a:rPr lang="en-US" dirty="0"/>
              <a:t>, 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stehnech</a:t>
            </a:r>
            <a:r>
              <a:rPr lang="en-US" dirty="0"/>
              <a:t> a </a:t>
            </a:r>
            <a:r>
              <a:rPr lang="en-US" dirty="0" err="1"/>
              <a:t>mumlal</a:t>
            </a:r>
            <a:r>
              <a:rPr lang="en-US" dirty="0"/>
              <a:t> </a:t>
            </a:r>
            <a:r>
              <a:rPr lang="en-US" dirty="0" err="1"/>
              <a:t>přitom</a:t>
            </a:r>
            <a:r>
              <a:rPr lang="en-US" dirty="0"/>
              <a:t>: "</a:t>
            </a:r>
            <a:r>
              <a:rPr lang="en-US" dirty="0" err="1"/>
              <a:t>Ach</a:t>
            </a:r>
            <a:r>
              <a:rPr lang="en-US" dirty="0"/>
              <a:t> </a:t>
            </a:r>
            <a:r>
              <a:rPr lang="en-US" dirty="0" err="1"/>
              <a:t>sestřičko</a:t>
            </a:r>
            <a:r>
              <a:rPr lang="en-US" dirty="0"/>
              <a:t>, </a:t>
            </a:r>
            <a:r>
              <a:rPr lang="en-US" dirty="0" err="1"/>
              <a:t>ach</a:t>
            </a:r>
            <a:r>
              <a:rPr lang="en-US" dirty="0"/>
              <a:t> </a:t>
            </a:r>
            <a:r>
              <a:rPr lang="en-US" dirty="0" err="1"/>
              <a:t>sestřičko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463893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A6EA67-2A45-4775-832E-6BEFFBF5B485}"/>
              </a:ext>
            </a:extLst>
          </p:cNvPr>
          <p:cNvSpPr txBox="1"/>
          <p:nvPr/>
        </p:nvSpPr>
        <p:spPr>
          <a:xfrm>
            <a:off x="5013820" y="6251713"/>
            <a:ext cx="402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Komplexita lidské intimity…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36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652CB4F-D7D2-41BC-A51F-FAF3CE432C0B}"/>
              </a:ext>
            </a:extLst>
          </p:cNvPr>
          <p:cNvSpPr txBox="1"/>
          <p:nvPr/>
        </p:nvSpPr>
        <p:spPr>
          <a:xfrm>
            <a:off x="5685183" y="6072809"/>
            <a:ext cx="60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Santiago a tělesná sebeláska (</a:t>
            </a:r>
            <a:r>
              <a:rPr lang="cs-CZ" dirty="0" err="1"/>
              <a:t>Arcadio</a:t>
            </a:r>
            <a:r>
              <a:rPr lang="cs-CZ" dirty="0"/>
              <a:t> Papež)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3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08CEA-79AE-4E34-91F3-E68965A0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4" descr="Výsledek obrázku pro sto roků samoty">
            <a:extLst>
              <a:ext uri="{FF2B5EF4-FFF2-40B4-BE49-F238E27FC236}">
                <a16:creationId xmlns:a16="http://schemas.microsoft.com/office/drawing/2014/main" id="{2371A51D-17C8-48E5-B679-4E40C4BA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5" y="1166212"/>
            <a:ext cx="3047528" cy="46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reader">
            <a:extLst>
              <a:ext uri="{FF2B5EF4-FFF2-40B4-BE49-F238E27FC236}">
                <a16:creationId xmlns:a16="http://schemas.microsoft.com/office/drawing/2014/main" id="{AC78F018-430C-4A47-A00F-4A55FC4A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1" y="4328718"/>
            <a:ext cx="3445398" cy="21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prg2-1.fna.fbcdn.net/v/t31.0-8/921265_805238249605161_3064597363187182324_o.png?oh=1d7589c78abd382dda98ecaad08b5eda&amp;oe=5AA216D9">
            <a:extLst>
              <a:ext uri="{FF2B5EF4-FFF2-40B4-BE49-F238E27FC236}">
                <a16:creationId xmlns:a16="http://schemas.microsoft.com/office/drawing/2014/main" id="{B0E0FD07-1040-40B1-B26B-2E23EC33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9708" y="1802775"/>
            <a:ext cx="4295671" cy="27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ka uživatele Cien Años de Soledad Larp.">
            <a:extLst>
              <a:ext uri="{FF2B5EF4-FFF2-40B4-BE49-F238E27FC236}">
                <a16:creationId xmlns:a16="http://schemas.microsoft.com/office/drawing/2014/main" id="{DB3F4484-FE4D-4AC4-9F6B-872E88DE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78" y="4328718"/>
            <a:ext cx="2863078" cy="21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089BF7-DA19-490D-B6B2-317E92EAAAA6}"/>
              </a:ext>
            </a:extLst>
          </p:cNvPr>
          <p:cNvSpPr txBox="1"/>
          <p:nvPr/>
        </p:nvSpPr>
        <p:spPr>
          <a:xfrm>
            <a:off x="9750287" y="1166212"/>
            <a:ext cx="20772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LARPová</a:t>
            </a:r>
            <a:r>
              <a:rPr lang="cs-CZ" i="1" dirty="0"/>
              <a:t> hra</a:t>
            </a:r>
          </a:p>
          <a:p>
            <a:r>
              <a:rPr lang="cs-CZ" b="1" dirty="0"/>
              <a:t>40</a:t>
            </a:r>
            <a:r>
              <a:rPr lang="cs-CZ" dirty="0"/>
              <a:t> osob</a:t>
            </a:r>
          </a:p>
          <a:p>
            <a:r>
              <a:rPr lang="cs-CZ" b="1" dirty="0"/>
              <a:t>2,5</a:t>
            </a:r>
            <a:r>
              <a:rPr lang="cs-CZ" dirty="0"/>
              <a:t> dne události</a:t>
            </a:r>
          </a:p>
          <a:p>
            <a:r>
              <a:rPr lang="cs-CZ" b="1" dirty="0"/>
              <a:t>1,5</a:t>
            </a:r>
            <a:r>
              <a:rPr lang="cs-CZ" dirty="0"/>
              <a:t> dne  kolektivního „vyprávění“ hry</a:t>
            </a:r>
          </a:p>
          <a:p>
            <a:r>
              <a:rPr lang="cs-CZ" b="1" dirty="0"/>
              <a:t>1</a:t>
            </a:r>
            <a:r>
              <a:rPr lang="cs-CZ" dirty="0"/>
              <a:t> usedlost</a:t>
            </a:r>
          </a:p>
          <a:p>
            <a:endParaRPr lang="cs-CZ" dirty="0"/>
          </a:p>
          <a:p>
            <a:r>
              <a:rPr lang="cs-CZ" sz="1400" dirty="0"/>
              <a:t>(</a:t>
            </a:r>
            <a:r>
              <a:rPr lang="cs-CZ" sz="1400" b="1" dirty="0"/>
              <a:t>4</a:t>
            </a:r>
            <a:r>
              <a:rPr lang="cs-CZ" sz="1400" dirty="0"/>
              <a:t> uvedení </a:t>
            </a:r>
            <a:r>
              <a:rPr lang="cs-CZ" sz="1400" b="1" dirty="0"/>
              <a:t>2016-2017</a:t>
            </a:r>
            <a:r>
              <a:rPr lang="cs-CZ" sz="1400" dirty="0"/>
              <a:t>, osobní zkušenost má přes </a:t>
            </a:r>
            <a:r>
              <a:rPr lang="cs-CZ" sz="1400" b="1" dirty="0"/>
              <a:t>120</a:t>
            </a:r>
            <a:r>
              <a:rPr lang="cs-CZ" sz="1400" dirty="0"/>
              <a:t> lidí celkově</a:t>
            </a:r>
            <a:r>
              <a:rPr lang="cs-CZ" dirty="0"/>
              <a:t>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7A57CC7-F8F7-47C4-BA5C-F0236946253D}"/>
              </a:ext>
            </a:extLst>
          </p:cNvPr>
          <p:cNvSpPr txBox="1"/>
          <p:nvPr/>
        </p:nvSpPr>
        <p:spPr>
          <a:xfrm>
            <a:off x="4919870" y="1126455"/>
            <a:ext cx="207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Kniha</a:t>
            </a:r>
            <a:r>
              <a:rPr lang="cs-CZ" dirty="0"/>
              <a:t>, </a:t>
            </a:r>
            <a:r>
              <a:rPr lang="cs-CZ" b="1" dirty="0"/>
              <a:t>1979</a:t>
            </a:r>
          </a:p>
          <a:p>
            <a:r>
              <a:rPr lang="cs-CZ" dirty="0"/>
              <a:t>Četlo miliony lidí</a:t>
            </a:r>
          </a:p>
          <a:p>
            <a:r>
              <a:rPr lang="cs-CZ" dirty="0"/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3905491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ka uživatele Cien Años de Soledad Larp.">
            <a:extLst>
              <a:ext uri="{FF2B5EF4-FFF2-40B4-BE49-F238E27FC236}">
                <a16:creationId xmlns:a16="http://schemas.microsoft.com/office/drawing/2014/main" id="{78194D3E-FA8E-4FE0-A2C8-64BE2277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76" y="396682"/>
            <a:ext cx="4548476" cy="60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7A48F59-B5F2-4BE2-BB14-FBF185857363}"/>
              </a:ext>
            </a:extLst>
          </p:cNvPr>
          <p:cNvSpPr txBox="1"/>
          <p:nvPr/>
        </p:nvSpPr>
        <p:spPr>
          <a:xfrm>
            <a:off x="1991139" y="755373"/>
            <a:ext cx="410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Osudové a často bizarní tragično, které se opakuje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93927F-DC25-438E-9786-92A88B93807A}"/>
              </a:ext>
            </a:extLst>
          </p:cNvPr>
          <p:cNvSpPr txBox="1"/>
          <p:nvPr/>
        </p:nvSpPr>
        <p:spPr>
          <a:xfrm>
            <a:off x="1991139" y="3555764"/>
            <a:ext cx="37172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Postava Pietra (Pedra, Petera, Pierra,…) je cizinec, který se vždy nešťastně zamiluje do některé </a:t>
            </a:r>
            <a:r>
              <a:rPr lang="cs-CZ" dirty="0" err="1"/>
              <a:t>Macondské</a:t>
            </a:r>
            <a:r>
              <a:rPr lang="cs-CZ" dirty="0"/>
              <a:t> ženy a pak kvůli ní tragicky umírá (sebevražda, nehoda, …)</a:t>
            </a:r>
          </a:p>
          <a:p>
            <a:endParaRPr lang="cs-CZ" dirty="0"/>
          </a:p>
          <a:p>
            <a:r>
              <a:rPr lang="cs-CZ" dirty="0"/>
              <a:t>Hráč zažívá podobnou situaci několikrát s různým odstíny, někdy z různých stran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40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56C4623-A6CA-4D36-8278-9A8EF77EAB8C}"/>
              </a:ext>
            </a:extLst>
          </p:cNvPr>
          <p:cNvSpPr txBox="1"/>
          <p:nvPr/>
        </p:nvSpPr>
        <p:spPr>
          <a:xfrm>
            <a:off x="10662498" y="6143749"/>
            <a:ext cx="137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Erendíra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D739C4-E282-4920-8CA9-1FE874ABAAB6}"/>
              </a:ext>
            </a:extLst>
          </p:cNvPr>
          <p:cNvSpPr txBox="1"/>
          <p:nvPr/>
        </p:nvSpPr>
        <p:spPr>
          <a:xfrm>
            <a:off x="1914525" y="1221343"/>
            <a:ext cx="24955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Erendíra</a:t>
            </a:r>
            <a:r>
              <a:rPr lang="cs-CZ" dirty="0"/>
              <a:t>, kterou prodává její babička mužům, aby vnučka </a:t>
            </a:r>
            <a:r>
              <a:rPr lang="cs-CZ" dirty="0" err="1"/>
              <a:t>zplatila</a:t>
            </a:r>
            <a:r>
              <a:rPr lang="cs-CZ" dirty="0"/>
              <a:t> dluh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Příběh </a:t>
            </a:r>
            <a:r>
              <a:rPr lang="cs-CZ" dirty="0" err="1"/>
              <a:t>Erendíry</a:t>
            </a:r>
            <a:r>
              <a:rPr lang="cs-CZ" dirty="0"/>
              <a:t> je pro hráče náročná situace (morální postoje hráčů </a:t>
            </a:r>
            <a:r>
              <a:rPr lang="cs-CZ" dirty="0" err="1"/>
              <a:t>vs</a:t>
            </a:r>
            <a:r>
              <a:rPr lang="cs-CZ" dirty="0"/>
              <a:t> postoje postav)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59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83FFC2D-B1B7-4B5E-A207-9648E7916F00}"/>
              </a:ext>
            </a:extLst>
          </p:cNvPr>
          <p:cNvSpPr txBox="1"/>
          <p:nvPr/>
        </p:nvSpPr>
        <p:spPr>
          <a:xfrm>
            <a:off x="4724094" y="6321287"/>
            <a:ext cx="7112771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Občanská válka: Poprava vzbouřeného vůdce města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87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81D3859-9EDC-419D-A77F-C6281A8DE0AE}"/>
              </a:ext>
            </a:extLst>
          </p:cNvPr>
          <p:cNvSpPr txBox="1"/>
          <p:nvPr/>
        </p:nvSpPr>
        <p:spPr>
          <a:xfrm>
            <a:off x="2216426" y="580390"/>
            <a:ext cx="4264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Předměty </a:t>
            </a:r>
            <a:r>
              <a:rPr lang="cs-CZ" sz="2400" dirty="0" err="1"/>
              <a:t>mnohaúrovňově</a:t>
            </a:r>
            <a:r>
              <a:rPr lang="cs-CZ" sz="2400" dirty="0"/>
              <a:t> podporující vyprávění</a:t>
            </a:r>
          </a:p>
          <a:p>
            <a:r>
              <a:rPr lang="cs-CZ" sz="1600" dirty="0"/>
              <a:t>Příchod zázraků technologie do </a:t>
            </a:r>
            <a:r>
              <a:rPr lang="cs-CZ" sz="1600" dirty="0" err="1"/>
              <a:t>Maconda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CAMERA OBSCURA a vyvolání fotografie ve hře</a:t>
            </a:r>
            <a:endParaRPr lang="en-US" sz="1600" dirty="0"/>
          </a:p>
        </p:txBody>
      </p:sp>
      <p:pic>
        <p:nvPicPr>
          <p:cNvPr id="7170" name="Picture 2" descr="Výsledek obrázku pro camera obscura">
            <a:extLst>
              <a:ext uri="{FF2B5EF4-FFF2-40B4-BE49-F238E27FC236}">
                <a16:creationId xmlns:a16="http://schemas.microsoft.com/office/drawing/2014/main" id="{6BDA154D-90C8-4D5F-B594-822BCD3B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10" y="2901397"/>
            <a:ext cx="49244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CC1A60-EDFE-4A3E-BC0E-4F64AAC9364A}"/>
              </a:ext>
            </a:extLst>
          </p:cNvPr>
          <p:cNvSpPr txBox="1"/>
          <p:nvPr/>
        </p:nvSpPr>
        <p:spPr>
          <a:xfrm>
            <a:off x="7414591" y="6246208"/>
            <a:ext cx="426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Dagerotyp</a:t>
            </a:r>
            <a:r>
              <a:rPr lang="cs-CZ" dirty="0"/>
              <a:t> Boha…“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ka uživatele Cien Años de Soledad Larp.">
            <a:extLst>
              <a:ext uri="{FF2B5EF4-FFF2-40B4-BE49-F238E27FC236}">
                <a16:creationId xmlns:a16="http://schemas.microsoft.com/office/drawing/2014/main" id="{24ADCEBE-D9BD-4861-AE51-C50239BC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69" y="356714"/>
            <a:ext cx="7449393" cy="55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AABBD48-12B7-4CE5-86D6-ECF12D223968}"/>
              </a:ext>
            </a:extLst>
          </p:cNvPr>
          <p:cNvSpPr txBox="1"/>
          <p:nvPr/>
        </p:nvSpPr>
        <p:spPr>
          <a:xfrm>
            <a:off x="4388141" y="6133538"/>
            <a:ext cx="7484165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Laterna magika – ztělesnění části životní zkušenosti skrze krátký 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79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tka uživatele Ondra Staněk.">
            <a:extLst>
              <a:ext uri="{FF2B5EF4-FFF2-40B4-BE49-F238E27FC236}">
                <a16:creationId xmlns:a16="http://schemas.microsoft.com/office/drawing/2014/main" id="{9BF84138-6050-4B46-BA1A-16442665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17" y="499145"/>
            <a:ext cx="4138421" cy="58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7DD6AB-0D3D-44B9-BA27-1472226AF55E}"/>
              </a:ext>
            </a:extLst>
          </p:cNvPr>
          <p:cNvSpPr txBox="1"/>
          <p:nvPr/>
        </p:nvSpPr>
        <p:spPr>
          <a:xfrm>
            <a:off x="2375452" y="1610139"/>
            <a:ext cx="4452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Zkušenost ze hry nějakou dobu trvá a hráči ji zpracovávají postupně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Návrat k literárním formám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en-US" dirty="0"/>
              <a:t> </a:t>
            </a:r>
            <a:r>
              <a:rPr lang="en-US" dirty="0" err="1"/>
              <a:t>Trvalo</a:t>
            </a:r>
            <a:r>
              <a:rPr lang="en-US" dirty="0"/>
              <a:t> mi to </a:t>
            </a:r>
            <a:r>
              <a:rPr lang="en-US" dirty="0" err="1"/>
              <a:t>týden</a:t>
            </a:r>
            <a:r>
              <a:rPr lang="en-US" dirty="0"/>
              <a:t>, ale </a:t>
            </a:r>
            <a:r>
              <a:rPr lang="en-US" dirty="0" err="1"/>
              <a:t>už</a:t>
            </a:r>
            <a:r>
              <a:rPr lang="en-US" dirty="0"/>
              <a:t> se mi </a:t>
            </a:r>
            <a:r>
              <a:rPr lang="en-US" dirty="0" err="1"/>
              <a:t>snad</a:t>
            </a:r>
            <a:r>
              <a:rPr lang="en-US" dirty="0"/>
              <a:t>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seskládaly</a:t>
            </a:r>
            <a:r>
              <a:rPr lang="en-US" dirty="0"/>
              <a:t> </a:t>
            </a:r>
            <a:r>
              <a:rPr lang="en-US" dirty="0" err="1"/>
              <a:t>myšlenky</a:t>
            </a:r>
            <a:r>
              <a:rPr lang="en-US" dirty="0"/>
              <a:t>. </a:t>
            </a:r>
            <a:r>
              <a:rPr lang="cs-CZ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en-US" dirty="0"/>
              <a:t>A </a:t>
            </a:r>
            <a:r>
              <a:rPr lang="en-US" dirty="0" err="1"/>
              <a:t>byl</a:t>
            </a:r>
            <a:r>
              <a:rPr lang="en-US" dirty="0"/>
              <a:t> to </a:t>
            </a:r>
            <a:r>
              <a:rPr lang="en-US" dirty="0" err="1"/>
              <a:t>hrozně</a:t>
            </a:r>
            <a:r>
              <a:rPr lang="en-US" dirty="0"/>
              <a:t> </a:t>
            </a:r>
            <a:r>
              <a:rPr lang="en-US" dirty="0" err="1"/>
              <a:t>silný</a:t>
            </a:r>
            <a:r>
              <a:rPr lang="en-US" dirty="0"/>
              <a:t> </a:t>
            </a:r>
            <a:r>
              <a:rPr lang="en-US" dirty="0" err="1"/>
              <a:t>prožitek</a:t>
            </a:r>
            <a:r>
              <a:rPr lang="en-US" dirty="0"/>
              <a:t>. </a:t>
            </a:r>
            <a:r>
              <a:rPr lang="en-US" dirty="0" err="1"/>
              <a:t>Prožitek</a:t>
            </a:r>
            <a:r>
              <a:rPr lang="en-US" dirty="0"/>
              <a:t> </a:t>
            </a:r>
            <a:r>
              <a:rPr lang="en-US" dirty="0" err="1"/>
              <a:t>samoty</a:t>
            </a:r>
            <a:r>
              <a:rPr lang="en-US" dirty="0"/>
              <a:t>. Pro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nejsilnější</a:t>
            </a:r>
            <a:r>
              <a:rPr lang="en-US" dirty="0"/>
              <a:t> </a:t>
            </a:r>
            <a:r>
              <a:rPr lang="en-US" dirty="0" err="1"/>
              <a:t>zážitek</a:t>
            </a:r>
            <a:r>
              <a:rPr lang="en-US" dirty="0"/>
              <a:t> z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. </a:t>
            </a:r>
            <a:r>
              <a:rPr lang="en-US" dirty="0" err="1"/>
              <a:t>Jakkoliv</a:t>
            </a:r>
            <a:r>
              <a:rPr lang="en-US" dirty="0"/>
              <a:t>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bizarní</a:t>
            </a:r>
            <a:r>
              <a:rPr lang="en-US" dirty="0"/>
              <a:t>.</a:t>
            </a:r>
            <a:r>
              <a:rPr lang="cs-CZ" dirty="0"/>
              <a:t>“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326FB2-27D0-4346-A5B1-E99773F13175}"/>
              </a:ext>
            </a:extLst>
          </p:cNvPr>
          <p:cNvSpPr txBox="1"/>
          <p:nvPr/>
        </p:nvSpPr>
        <p:spPr>
          <a:xfrm>
            <a:off x="2375452" y="499145"/>
            <a:ext cx="488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Zpracovávání zkušenosti s hrou</a:t>
            </a:r>
            <a:endParaRPr lang="en-US" sz="24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D39884-9E4C-458B-89E3-E356F7C2CC6A}"/>
              </a:ext>
            </a:extLst>
          </p:cNvPr>
          <p:cNvSpPr txBox="1"/>
          <p:nvPr/>
        </p:nvSpPr>
        <p:spPr>
          <a:xfrm>
            <a:off x="7870617" y="6358855"/>
            <a:ext cx="445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Tanec plukovníka </a:t>
            </a:r>
            <a:r>
              <a:rPr lang="cs-CZ" dirty="0" err="1"/>
              <a:t>Aureliána</a:t>
            </a:r>
            <a:r>
              <a:rPr lang="cs-CZ" dirty="0"/>
              <a:t> se Smrtí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59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34AA5-BD26-4118-A2FC-919BAC5B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zkušenost (improvizovaně) ztělesněného mýtu speciální?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EA3690-C9BC-4B51-8475-EC548866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Jsou hráči </a:t>
            </a:r>
            <a:r>
              <a:rPr lang="cs-CZ" i="1" dirty="0" err="1"/>
              <a:t>larpu</a:t>
            </a:r>
            <a:r>
              <a:rPr lang="cs-CZ" i="1" dirty="0"/>
              <a:t> blázni nebo alespoň hodně zvláštní lidé?</a:t>
            </a:r>
          </a:p>
          <a:p>
            <a:endParaRPr lang="cs-CZ" dirty="0"/>
          </a:p>
          <a:p>
            <a:r>
              <a:rPr lang="cs-CZ" sz="3200" dirty="0"/>
              <a:t>Spíše </a:t>
            </a:r>
            <a:r>
              <a:rPr lang="cs-CZ" sz="3200" b="1" dirty="0"/>
              <a:t>NE</a:t>
            </a:r>
          </a:p>
          <a:p>
            <a:pPr lvl="1"/>
            <a:r>
              <a:rPr lang="cs-CZ" sz="2800" dirty="0"/>
              <a:t>Hraní </a:t>
            </a:r>
            <a:r>
              <a:rPr lang="cs-CZ" sz="2800" dirty="0" err="1"/>
              <a:t>larpu</a:t>
            </a:r>
            <a:r>
              <a:rPr lang="cs-CZ" sz="2800" dirty="0"/>
              <a:t> je podobně speciální dovednost jako čtení a schopnost prožívat zkušenost využívá stejné přirozené i kulturní schopnosti</a:t>
            </a:r>
          </a:p>
          <a:p>
            <a:pPr lvl="1"/>
            <a:r>
              <a:rPr lang="cs-CZ" sz="2800" dirty="0"/>
              <a:t>Obojí je druh </a:t>
            </a:r>
            <a:r>
              <a:rPr lang="cs-CZ" sz="2800" b="1" dirty="0"/>
              <a:t>inkluzivního </a:t>
            </a:r>
            <a:r>
              <a:rPr lang="cs-CZ" sz="2800" b="1" dirty="0" err="1"/>
              <a:t>tranzu</a:t>
            </a:r>
            <a:endParaRPr lang="cs-CZ" sz="2800" b="1" dirty="0"/>
          </a:p>
          <a:p>
            <a:pPr lvl="2"/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8202669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8D2E4-7BA1-4B5D-A6C8-1F2B5F0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Závěrem…  „být </a:t>
            </a:r>
            <a:r>
              <a:rPr lang="cs-CZ" strike="sngStrike" dirty="0"/>
              <a:t>v</a:t>
            </a:r>
            <a:r>
              <a:rPr lang="cs-CZ" dirty="0"/>
              <a:t> zkušeností“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CD0380-12A3-4955-A613-8791114F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001" y="1904999"/>
            <a:ext cx="8829637" cy="4395439"/>
          </a:xfrm>
        </p:spPr>
        <p:txBody>
          <a:bodyPr>
            <a:normAutofit/>
          </a:bodyPr>
          <a:lstStyle/>
          <a:p>
            <a:r>
              <a:rPr lang="cs-CZ" sz="2400" dirty="0"/>
              <a:t>Lidé mají </a:t>
            </a:r>
            <a:r>
              <a:rPr lang="cs-CZ" sz="2400" b="1" dirty="0"/>
              <a:t>schopnost</a:t>
            </a:r>
            <a:r>
              <a:rPr lang="cs-CZ" sz="2400" dirty="0"/>
              <a:t> prožívat </a:t>
            </a:r>
            <a:r>
              <a:rPr lang="cs-CZ" sz="2400" dirty="0">
                <a:solidFill>
                  <a:srgbClr val="FF0000"/>
                </a:solidFill>
              </a:rPr>
              <a:t>fantastické</a:t>
            </a:r>
            <a:r>
              <a:rPr lang="cs-CZ" sz="2400" dirty="0"/>
              <a:t> </a:t>
            </a:r>
            <a:r>
              <a:rPr lang="cs-CZ" sz="2400" b="1" dirty="0"/>
              <a:t>sdíleně, v těle</a:t>
            </a:r>
            <a:r>
              <a:rPr lang="cs-CZ" sz="2400" dirty="0"/>
              <a:t> a v koordinovaném </a:t>
            </a:r>
            <a:r>
              <a:rPr lang="cs-CZ" sz="2400" b="1" dirty="0"/>
              <a:t>jednání </a:t>
            </a:r>
            <a:r>
              <a:rPr lang="cs-CZ" sz="2400" dirty="0"/>
              <a:t>jako součást sociálního řádu</a:t>
            </a:r>
            <a:endParaRPr lang="cs-CZ" sz="2400" b="1" dirty="0"/>
          </a:p>
          <a:p>
            <a:pPr lvl="1"/>
            <a:r>
              <a:rPr lang="cs-CZ" sz="2000" dirty="0"/>
              <a:t>Fantastické v knize je evolučně výrazně mladší než mýtické v kolektivní rituálu, ale zkušenost s ním je velmi příbuzné povahy jako zkušenost s ztělesněným mýtem</a:t>
            </a:r>
          </a:p>
          <a:p>
            <a:pPr lvl="1"/>
            <a:r>
              <a:rPr lang="cs-CZ" sz="2000" dirty="0"/>
              <a:t>Moderní sekulární lidé o tuto schopnost nepřišli…</a:t>
            </a:r>
          </a:p>
          <a:p>
            <a:pPr lvl="1"/>
            <a:endParaRPr lang="cs-CZ" sz="2000" dirty="0"/>
          </a:p>
          <a:p>
            <a:r>
              <a:rPr lang="cs-CZ" sz="2400" dirty="0"/>
              <a:t>Inkluzivní trans je záležitost každodenního života, jen vícečetný a přerušovaný</a:t>
            </a:r>
          </a:p>
        </p:txBody>
      </p:sp>
    </p:spTree>
    <p:extLst>
      <p:ext uri="{BB962C8B-B14F-4D97-AF65-F5344CB8AC3E}">
        <p14:creationId xmlns:p14="http://schemas.microsoft.com/office/powerpoint/2010/main" val="3283336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12C9F-946B-4F7D-AAD3-4FBA27ED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15AB23-43A9-46D4-B9AC-0CC053F2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807656" cy="3777622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Jakákoliv zkušenost vzniká „tady a teď“ v </a:t>
            </a:r>
            <a:r>
              <a:rPr lang="cs-CZ" sz="2800" b="1" dirty="0"/>
              <a:t>sepětí</a:t>
            </a:r>
            <a:r>
              <a:rPr lang="cs-CZ" sz="2800" dirty="0"/>
              <a:t> tělo-</a:t>
            </a:r>
            <a:r>
              <a:rPr lang="cs-CZ" sz="2800" dirty="0" err="1"/>
              <a:t>mozko</a:t>
            </a:r>
            <a:r>
              <a:rPr lang="cs-CZ" sz="2800" dirty="0"/>
              <a:t>-mysli a jednání v konkrétní situaci</a:t>
            </a:r>
          </a:p>
          <a:p>
            <a:pPr lvl="1"/>
            <a:r>
              <a:rPr lang="cs-CZ" sz="2800" dirty="0"/>
              <a:t>Tito sepětí je </a:t>
            </a:r>
            <a:r>
              <a:rPr lang="cs-CZ" sz="2800" b="1" dirty="0"/>
              <a:t>proud</a:t>
            </a:r>
            <a:r>
              <a:rPr lang="cs-CZ" sz="2800" dirty="0"/>
              <a:t> (</a:t>
            </a:r>
            <a:r>
              <a:rPr lang="cs-CZ" sz="2800" dirty="0" err="1"/>
              <a:t>flow</a:t>
            </a:r>
            <a:r>
              <a:rPr lang="cs-CZ" sz="2800" dirty="0"/>
              <a:t>) zkušenosti, kdy nerozlišujeme zkušenost a sebe, </a:t>
            </a:r>
          </a:p>
          <a:p>
            <a:pPr lvl="1"/>
            <a:r>
              <a:rPr lang="cs-CZ" sz="2800" dirty="0"/>
              <a:t>Kdy</a:t>
            </a:r>
            <a:r>
              <a:rPr lang="cs-CZ" sz="2800" b="1" dirty="0"/>
              <a:t> </a:t>
            </a:r>
            <a:r>
              <a:rPr lang="cs-CZ" sz="3600" b="1" dirty="0"/>
              <a:t>„jsme zkušenost“</a:t>
            </a:r>
          </a:p>
          <a:p>
            <a:endParaRPr lang="cs-CZ" dirty="0"/>
          </a:p>
        </p:txBody>
      </p:sp>
      <p:pic>
        <p:nvPicPr>
          <p:cNvPr id="4" name="Picture 2" descr="Výsledek obrázku pro dance tango">
            <a:extLst>
              <a:ext uri="{FF2B5EF4-FFF2-40B4-BE49-F238E27FC236}">
                <a16:creationId xmlns:a16="http://schemas.microsoft.com/office/drawing/2014/main" id="{9EF01931-49AE-449E-8D65-E90EF08A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87" y="1437534"/>
            <a:ext cx="3268701" cy="44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417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5DD432-088B-47FF-B5FC-795CBEC4F4E5}"/>
              </a:ext>
            </a:extLst>
          </p:cNvPr>
          <p:cNvSpPr txBox="1"/>
          <p:nvPr/>
        </p:nvSpPr>
        <p:spPr>
          <a:xfrm>
            <a:off x="1781050" y="5306310"/>
            <a:ext cx="1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Díky za pozornost!</a:t>
            </a:r>
            <a:endParaRPr lang="en-US" b="1" dirty="0"/>
          </a:p>
        </p:txBody>
      </p:sp>
      <p:pic>
        <p:nvPicPr>
          <p:cNvPr id="4" name="Picture 6" descr="Fotka uživatele Cien Años de Soledad Larp.">
            <a:extLst>
              <a:ext uri="{FF2B5EF4-FFF2-40B4-BE49-F238E27FC236}">
                <a16:creationId xmlns:a16="http://schemas.microsoft.com/office/drawing/2014/main" id="{58FA454C-85FB-4088-9B94-24799B18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39" y="443135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BF9A34-922A-4472-AB5F-F8B3FDFC8EC2}"/>
              </a:ext>
            </a:extLst>
          </p:cNvPr>
          <p:cNvSpPr txBox="1"/>
          <p:nvPr/>
        </p:nvSpPr>
        <p:spPr>
          <a:xfrm>
            <a:off x="4277139" y="6230199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Osudový incest: Narození dítěte s prasečím ocáskem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something different">
            <a:extLst>
              <a:ext uri="{FF2B5EF4-FFF2-40B4-BE49-F238E27FC236}">
                <a16:creationId xmlns:a16="http://schemas.microsoft.com/office/drawing/2014/main" id="{EC1BD908-2FA3-4602-9EE0-F34CBBA7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47" y="125353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A17BA86-18FE-4E19-99DC-D8B8DE39DD2C}"/>
              </a:ext>
            </a:extLst>
          </p:cNvPr>
          <p:cNvSpPr txBox="1"/>
          <p:nvPr/>
        </p:nvSpPr>
        <p:spPr>
          <a:xfrm>
            <a:off x="8647043" y="1331843"/>
            <a:ext cx="3061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Dvě oblastí </a:t>
            </a:r>
            <a:r>
              <a:rPr lang="en-US" dirty="0"/>
              <a:t>(</a:t>
            </a:r>
            <a:r>
              <a:rPr lang="cs-CZ" dirty="0"/>
              <a:t>h</a:t>
            </a:r>
            <a:r>
              <a:rPr lang="en-US" dirty="0"/>
              <a:t>)</a:t>
            </a:r>
            <a:r>
              <a:rPr lang="cs-CZ" dirty="0"/>
              <a:t>aluzí v této přednášce</a:t>
            </a:r>
          </a:p>
          <a:p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Kognitivní věda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Instituce larpu a konkrétní česká </a:t>
            </a:r>
            <a:r>
              <a:rPr lang="cs-CZ" dirty="0" err="1"/>
              <a:t>larpová</a:t>
            </a:r>
            <a:r>
              <a:rPr lang="cs-CZ" dirty="0"/>
              <a:t> hra „</a:t>
            </a:r>
            <a:r>
              <a:rPr lang="cs-CZ" dirty="0" err="1"/>
              <a:t>Cien</a:t>
            </a:r>
            <a:r>
              <a:rPr lang="cs-CZ" dirty="0"/>
              <a:t> </a:t>
            </a:r>
            <a:r>
              <a:rPr lang="cs-CZ" dirty="0" err="1"/>
              <a:t>anos</a:t>
            </a:r>
            <a:r>
              <a:rPr lang="cs-CZ" dirty="0"/>
              <a:t> de Soledad“, 2016-2017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129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FCE6F-2DF2-47EA-9D6C-8C296CDE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C514F4-FCCB-42FD-B590-E39992E0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„Žijeme ve fantazii – založené na skutečnosti?“ (Dědinová)</a:t>
            </a:r>
            <a:endParaRPr lang="en-US" sz="2800" dirty="0"/>
          </a:p>
          <a:p>
            <a:r>
              <a:rPr lang="cs-CZ" sz="4000" dirty="0"/>
              <a:t>Žijeme v zpětnovazebních cyklech jednání a vnímání </a:t>
            </a:r>
            <a:r>
              <a:rPr lang="cs-CZ" sz="2800" dirty="0"/>
              <a:t>skutečnostech </a:t>
            </a:r>
            <a:r>
              <a:rPr lang="cs-CZ" sz="2800" b="1" dirty="0"/>
              <a:t>konstruovaných</a:t>
            </a:r>
            <a:r>
              <a:rPr lang="cs-CZ" sz="2800" dirty="0"/>
              <a:t> z fantazií a fantaziích </a:t>
            </a:r>
            <a:r>
              <a:rPr lang="cs-CZ" sz="2800" b="1" dirty="0"/>
              <a:t>konstruovaných</a:t>
            </a:r>
            <a:r>
              <a:rPr lang="cs-CZ" sz="2800" dirty="0"/>
              <a:t> ze skutečností...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6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0C03A-05C0-46C5-83AD-846A6A5C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Larpová hra ? </a:t>
            </a:r>
            <a:r>
              <a:rPr lang="cs-CZ" b="1" dirty="0"/>
              <a:t>Ztělesněné vyprávění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6A1C7-6C0E-46CE-A28E-763A3883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1687" cy="44162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Knihy, deskové hry </a:t>
            </a:r>
            <a:r>
              <a:rPr lang="en-US" b="1" dirty="0"/>
              <a:t>-&gt;</a:t>
            </a:r>
            <a:r>
              <a:rPr lang="en-US" dirty="0"/>
              <a:t>  </a:t>
            </a:r>
            <a:r>
              <a:rPr lang="en-US" dirty="0" err="1"/>
              <a:t>stoln</a:t>
            </a:r>
            <a:r>
              <a:rPr lang="cs-CZ" dirty="0"/>
              <a:t>í vyprávěcí hry na hrdiny (RPG) </a:t>
            </a:r>
            <a:r>
              <a:rPr lang="cs-CZ" b="1" dirty="0"/>
              <a:t>-</a:t>
            </a:r>
            <a:r>
              <a:rPr lang="en-US" b="1" dirty="0"/>
              <a:t>&gt;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cs-CZ" b="1" dirty="0"/>
              <a:t>larp</a:t>
            </a:r>
            <a:endParaRPr lang="en-US" b="1" dirty="0"/>
          </a:p>
          <a:p>
            <a:r>
              <a:rPr lang="cs-CZ" b="1" dirty="0"/>
              <a:t>Mnoho</a:t>
            </a:r>
            <a:r>
              <a:rPr lang="cs-CZ" dirty="0"/>
              <a:t> žánrů i </a:t>
            </a:r>
            <a:r>
              <a:rPr lang="cs-CZ" b="1" dirty="0"/>
              <a:t>způsobů</a:t>
            </a:r>
            <a:r>
              <a:rPr lang="cs-CZ" dirty="0"/>
              <a:t> organizace</a:t>
            </a:r>
          </a:p>
          <a:p>
            <a:pPr lvl="1"/>
            <a:r>
              <a:rPr lang="cs-CZ" dirty="0"/>
              <a:t>Velmi nejednoznačný formát různě </a:t>
            </a:r>
            <a:r>
              <a:rPr lang="cs-CZ" b="1" dirty="0"/>
              <a:t>strukturované</a:t>
            </a:r>
            <a:r>
              <a:rPr lang="cs-CZ" dirty="0"/>
              <a:t> a nákladné </a:t>
            </a:r>
            <a:r>
              <a:rPr lang="cs-CZ" b="1" dirty="0"/>
              <a:t>kolektivní</a:t>
            </a:r>
            <a:r>
              <a:rPr lang="cs-CZ" dirty="0"/>
              <a:t> zábavy</a:t>
            </a:r>
          </a:p>
          <a:p>
            <a:r>
              <a:rPr lang="en-US" dirty="0" err="1"/>
              <a:t>Divadlo</a:t>
            </a:r>
            <a:r>
              <a:rPr lang="en-US" dirty="0"/>
              <a:t> </a:t>
            </a:r>
            <a:r>
              <a:rPr lang="cs-CZ" dirty="0"/>
              <a:t>neherců </a:t>
            </a:r>
            <a:r>
              <a:rPr lang="en-US" dirty="0"/>
              <a:t>bez div</a:t>
            </a:r>
            <a:r>
              <a:rPr lang="cs-CZ" dirty="0" err="1"/>
              <a:t>áků</a:t>
            </a:r>
            <a:endParaRPr lang="cs-CZ" dirty="0"/>
          </a:p>
          <a:p>
            <a:pPr lvl="1"/>
            <a:r>
              <a:rPr lang="cs-CZ" dirty="0"/>
              <a:t>Od několika hodin po několik dnů</a:t>
            </a:r>
          </a:p>
          <a:p>
            <a:r>
              <a:rPr lang="cs-CZ" b="1" dirty="0"/>
              <a:t>LIVE</a:t>
            </a:r>
            <a:r>
              <a:rPr lang="cs-CZ" dirty="0"/>
              <a:t>  </a:t>
            </a:r>
            <a:r>
              <a:rPr lang="cs-CZ" b="1" dirty="0"/>
              <a:t>ACTION</a:t>
            </a:r>
            <a:r>
              <a:rPr lang="cs-CZ" dirty="0"/>
              <a:t> </a:t>
            </a:r>
            <a:r>
              <a:rPr lang="cs-CZ" b="1" dirty="0"/>
              <a:t>ROLEPLAYING</a:t>
            </a:r>
            <a:r>
              <a:rPr lang="cs-CZ" dirty="0"/>
              <a:t> (</a:t>
            </a:r>
            <a:r>
              <a:rPr lang="cs-CZ" b="1" dirty="0"/>
              <a:t>GAME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Rolová Improvizace </a:t>
            </a:r>
            <a:r>
              <a:rPr lang="cs-CZ" b="1" dirty="0"/>
              <a:t>v těle </a:t>
            </a:r>
            <a:r>
              <a:rPr lang="cs-CZ" dirty="0"/>
              <a:t>uvnitř strukturované sociální situace – hry</a:t>
            </a:r>
          </a:p>
          <a:p>
            <a:pPr lvl="1"/>
            <a:r>
              <a:rPr lang="cs-CZ" b="1" dirty="0"/>
              <a:t>Silná</a:t>
            </a:r>
            <a:r>
              <a:rPr lang="cs-CZ" dirty="0"/>
              <a:t> „role“ </a:t>
            </a:r>
            <a:r>
              <a:rPr lang="en-US" dirty="0"/>
              <a:t>= </a:t>
            </a:r>
            <a:r>
              <a:rPr lang="en-US" dirty="0" err="1"/>
              <a:t>postava</a:t>
            </a:r>
            <a:r>
              <a:rPr lang="cs-CZ" dirty="0"/>
              <a:t> (motivace konat)</a:t>
            </a:r>
            <a:endParaRPr lang="en-US" dirty="0"/>
          </a:p>
          <a:p>
            <a:pPr lvl="1"/>
            <a:r>
              <a:rPr lang="cs-CZ" dirty="0"/>
              <a:t>Kolektivní příběh je designován jako </a:t>
            </a:r>
            <a:r>
              <a:rPr lang="cs-CZ" b="1" dirty="0" err="1"/>
              <a:t>souvstažnost</a:t>
            </a:r>
            <a:r>
              <a:rPr lang="cs-CZ" b="1" dirty="0"/>
              <a:t> dramatických napětí </a:t>
            </a:r>
            <a:r>
              <a:rPr lang="cs-CZ" dirty="0"/>
              <a:t>jednotlivých postav</a:t>
            </a:r>
          </a:p>
          <a:p>
            <a:pPr lvl="1"/>
            <a:r>
              <a:rPr lang="cs-CZ" dirty="0"/>
              <a:t>Odehrává se většinou v </a:t>
            </a:r>
            <a:r>
              <a:rPr lang="cs-CZ" b="1" dirty="0"/>
              <a:t>připraveném fyzickém prostředí </a:t>
            </a:r>
            <a:r>
              <a:rPr lang="cs-CZ" dirty="0"/>
              <a:t>podporujícím příběh</a:t>
            </a:r>
          </a:p>
          <a:p>
            <a:r>
              <a:rPr lang="cs-CZ" b="1" dirty="0"/>
              <a:t>LARP:  Technologie participativní zkušenosti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07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BD901-08A6-4B02-8582-3C5AD615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LARP Celosvětový fenomén, Česko jako </a:t>
            </a:r>
            <a:r>
              <a:rPr lang="cs-CZ" dirty="0" err="1"/>
              <a:t>larpová</a:t>
            </a:r>
            <a:r>
              <a:rPr lang="cs-CZ" dirty="0"/>
              <a:t> mocnost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D4283-F105-4C5F-B024-BF906553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85731"/>
            <a:ext cx="8915400" cy="3777622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Serius</a:t>
            </a:r>
            <a:r>
              <a:rPr lang="cs-CZ" dirty="0"/>
              <a:t> game“:  Skandinávské země </a:t>
            </a:r>
            <a:r>
              <a:rPr lang="cs-CZ" dirty="0">
                <a:hlinkClick r:id="rId2"/>
              </a:rPr>
              <a:t>http</a:t>
            </a:r>
            <a:r>
              <a:rPr lang="en-US" dirty="0">
                <a:hlinkClick r:id="rId2"/>
              </a:rPr>
              <a:t>://n</a:t>
            </a:r>
            <a:r>
              <a:rPr lang="cs-CZ" dirty="0">
                <a:hlinkClick r:id="rId2"/>
              </a:rPr>
              <a:t>ordiclarp.org</a:t>
            </a:r>
            <a:endParaRPr lang="en-US" dirty="0"/>
          </a:p>
          <a:p>
            <a:r>
              <a:rPr lang="en-US" dirty="0"/>
              <a:t>V </a:t>
            </a:r>
            <a:r>
              <a:rPr lang="cs-CZ" dirty="0"/>
              <a:t>Česku stále známější typ „volnočasové aktivity“, </a:t>
            </a:r>
            <a:r>
              <a:rPr lang="cs-CZ" dirty="0">
                <a:hlinkClick r:id="rId3"/>
              </a:rPr>
              <a:t>http</a:t>
            </a:r>
            <a:r>
              <a:rPr lang="en-US" dirty="0">
                <a:hlinkClick r:id="rId3"/>
              </a:rPr>
              <a:t>://larp.cz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http://larpy.cz</a:t>
            </a:r>
            <a:r>
              <a:rPr lang="en-US" dirty="0"/>
              <a:t> , </a:t>
            </a:r>
            <a:r>
              <a:rPr lang="en-US" dirty="0">
                <a:hlinkClick r:id="rId5"/>
              </a:rPr>
              <a:t>https://larpovadatabaze.cz/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Veřejně dostupné výpravné dramatické hry</a:t>
            </a:r>
          </a:p>
          <a:p>
            <a:pPr lvl="1"/>
            <a:r>
              <a:rPr lang="cs-CZ" dirty="0"/>
              <a:t>Larp </a:t>
            </a:r>
            <a:r>
              <a:rPr lang="cs-CZ" b="1" dirty="0"/>
              <a:t>Legie „Sibiřský příběh“</a:t>
            </a:r>
            <a:r>
              <a:rPr lang="cs-CZ" dirty="0"/>
              <a:t> (</a:t>
            </a:r>
            <a:r>
              <a:rPr lang="en-US" dirty="0"/>
              <a:t>p</a:t>
            </a:r>
            <a:r>
              <a:rPr lang="cs-CZ" dirty="0" err="1"/>
              <a:t>řes</a:t>
            </a:r>
            <a:r>
              <a:rPr lang="cs-CZ" dirty="0"/>
              <a:t> 50 hráčů, 3 dny hry)</a:t>
            </a:r>
          </a:p>
          <a:p>
            <a:pPr lvl="2"/>
            <a:r>
              <a:rPr lang="cs-CZ" dirty="0"/>
              <a:t>„</a:t>
            </a:r>
            <a:r>
              <a:rPr lang="en-US" b="1" dirty="0" err="1"/>
              <a:t>Češi</a:t>
            </a:r>
            <a:r>
              <a:rPr lang="en-US" b="1" dirty="0"/>
              <a:t> 21.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b="1" dirty="0" err="1"/>
              <a:t>sibiřskými</a:t>
            </a:r>
            <a:r>
              <a:rPr lang="en-US" b="1" dirty="0"/>
              <a:t> </a:t>
            </a:r>
            <a:r>
              <a:rPr lang="en-US" b="1" dirty="0" err="1"/>
              <a:t>legionáři</a:t>
            </a:r>
            <a:r>
              <a:rPr lang="en-US" b="1" dirty="0"/>
              <a:t>. </a:t>
            </a:r>
            <a:r>
              <a:rPr lang="en-US" b="1" dirty="0" err="1"/>
              <a:t>Výpravná</a:t>
            </a:r>
            <a:r>
              <a:rPr lang="en-US" b="1" dirty="0"/>
              <a:t> </a:t>
            </a:r>
            <a:r>
              <a:rPr lang="en-US" b="1" dirty="0" err="1"/>
              <a:t>hra</a:t>
            </a:r>
            <a:r>
              <a:rPr lang="en-US" b="1" dirty="0"/>
              <a:t> </a:t>
            </a:r>
            <a:r>
              <a:rPr lang="en-US" b="1" dirty="0" err="1"/>
              <a:t>vtáhla</a:t>
            </a:r>
            <a:r>
              <a:rPr lang="en-US" b="1" dirty="0"/>
              <a:t> </a:t>
            </a:r>
            <a:r>
              <a:rPr lang="en-US" b="1" dirty="0" err="1"/>
              <a:t>stovky</a:t>
            </a:r>
            <a:r>
              <a:rPr lang="en-US" b="1" dirty="0"/>
              <a:t> </a:t>
            </a:r>
            <a:r>
              <a:rPr lang="en-US" b="1" dirty="0" err="1"/>
              <a:t>lidí</a:t>
            </a:r>
            <a:r>
              <a:rPr lang="cs-CZ" dirty="0"/>
              <a:t>“ IDNES.cz</a:t>
            </a:r>
          </a:p>
          <a:p>
            <a:pPr lvl="1"/>
            <a:r>
              <a:rPr lang="cs-CZ" dirty="0"/>
              <a:t>Larp</a:t>
            </a:r>
            <a:r>
              <a:rPr lang="cs-CZ" b="1" dirty="0"/>
              <a:t> Hell on </a:t>
            </a:r>
            <a:r>
              <a:rPr lang="cs-CZ" b="1" dirty="0" err="1"/>
              <a:t>Wheels</a:t>
            </a:r>
            <a:r>
              <a:rPr lang="en-US" b="1" dirty="0"/>
              <a:t> </a:t>
            </a:r>
            <a:r>
              <a:rPr lang="cs-CZ" dirty="0"/>
              <a:t>(přes 50 hráčů, 2 dny)</a:t>
            </a:r>
            <a:endParaRPr lang="cs-CZ" b="1" dirty="0"/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98E6D9-107C-46F4-AA4C-749F2B23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17" y="4926152"/>
            <a:ext cx="5439830" cy="1631949"/>
          </a:xfrm>
          <a:prstGeom prst="rect">
            <a:avLst/>
          </a:prstGeom>
        </p:spPr>
      </p:pic>
      <p:pic>
        <p:nvPicPr>
          <p:cNvPr id="1034" name="Picture 10" descr="Výsledek obrázku pro larp legie">
            <a:extLst>
              <a:ext uri="{FF2B5EF4-FFF2-40B4-BE49-F238E27FC236}">
                <a16:creationId xmlns:a16="http://schemas.microsoft.com/office/drawing/2014/main" id="{DC73B4EE-438B-4435-A6EC-5D9FBE48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4721087"/>
            <a:ext cx="4318416" cy="18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2925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ébla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687</TotalTime>
  <Words>2721</Words>
  <Application>Microsoft Office PowerPoint</Application>
  <PresentationFormat>Širokoúhlá obrazovka</PresentationFormat>
  <Paragraphs>444</Paragraphs>
  <Slides>70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70</vt:i4>
      </vt:variant>
    </vt:vector>
  </HeadingPairs>
  <TitlesOfParts>
    <vt:vector size="79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1_HDOfficeLightV0</vt:lpstr>
      <vt:lpstr>Stébla</vt:lpstr>
      <vt:lpstr>Prožít si 100 roků samoty:</vt:lpstr>
      <vt:lpstr>„Žijeme ve fantazii“ -&gt; „Prožít si 100 roků samoty“</vt:lpstr>
      <vt:lpstr>Mezi fantazií a realitou</vt:lpstr>
      <vt:lpstr>Prezentace aplikace PowerPoint</vt:lpstr>
      <vt:lpstr>Vztah (kritického)individua a fikce</vt:lpstr>
      <vt:lpstr>Prezentace aplikace PowerPoint</vt:lpstr>
      <vt:lpstr>Prezentace aplikace PowerPoint</vt:lpstr>
      <vt:lpstr>Larpová hra ? Ztělesněné vyprávění</vt:lpstr>
      <vt:lpstr>LARP Celosvětový fenomén, Česko jako larpová mocnost</vt:lpstr>
      <vt:lpstr>The College of Wizardry</vt:lpstr>
      <vt:lpstr>Prezentace aplikace PowerPoint</vt:lpstr>
      <vt:lpstr>Prezentace aplikace PowerPoint</vt:lpstr>
      <vt:lpstr>Prezentace aplikace PowerPoint</vt:lpstr>
      <vt:lpstr>A „potřeba kognitivního uzavření“ v magickém realismu</vt:lpstr>
      <vt:lpstr>Prezentace aplikace PowerPoint</vt:lpstr>
      <vt:lpstr>Larpová hra  „Sto roků samoty“</vt:lpstr>
      <vt:lpstr>Jak larpy působí? Jak fungují? Jak vzniká sdílená fikce?</vt:lpstr>
      <vt:lpstr>Prezentace aplikace PowerPoint</vt:lpstr>
      <vt:lpstr>Co vypráví larpovou hru Cien? Synergie mnoha podmínek</vt:lpstr>
      <vt:lpstr>Trojí struktura larpové situace</vt:lpstr>
      <vt:lpstr>Konstruktivita skutečnosti</vt:lpstr>
      <vt:lpstr>Stávat se součástí…</vt:lpstr>
      <vt:lpstr>Kognitivní zpárování (coupling)</vt:lpstr>
      <vt:lpstr>Brain-to-brain coupling: a mechanism for creating and sharing a social world </vt:lpstr>
      <vt:lpstr>Brain-to-brain coupling: a mechanism for creating and sharing a social world </vt:lpstr>
      <vt:lpstr>V čem se liší kniha, divadlo a hra? Odlišné instituce pro komplexní zkušenost s vyprávěním Odlišné kotvy zkušenosti</vt:lpstr>
      <vt:lpstr>V čem vyvstává všechna fikce?</vt:lpstr>
      <vt:lpstr>Prezentace aplikace PowerPoint</vt:lpstr>
      <vt:lpstr>Larpová redukce a transformace příběhu knihy</vt:lpstr>
      <vt:lpstr>Prezentace aplikace PowerPoint</vt:lpstr>
      <vt:lpstr>Cílová zkušenost : Magický realismus Maconda </vt:lpstr>
      <vt:lpstr>Synopse kolektivního děje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Je zkušenost (improvizovaně) ztělesněného mýtu speciální?</vt:lpstr>
      <vt:lpstr>Závěrem…  „být v zkušeností“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Prožít si 100 roků samoty:</dc:title>
  <dc:creator>Tomáš Hampejs</dc:creator>
  <cp:lastModifiedBy>Tomáš Hampejs</cp:lastModifiedBy>
  <cp:revision>136</cp:revision>
  <dcterms:created xsi:type="dcterms:W3CDTF">2017-11-13T18:54:02Z</dcterms:created>
  <dcterms:modified xsi:type="dcterms:W3CDTF">2017-11-23T05:37:45Z</dcterms:modified>
</cp:coreProperties>
</file>