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60" r:id="rId2"/>
    <p:sldId id="261" r:id="rId3"/>
    <p:sldId id="262" r:id="rId4"/>
    <p:sldId id="302" r:id="rId5"/>
    <p:sldId id="290" r:id="rId6"/>
    <p:sldId id="307" r:id="rId7"/>
    <p:sldId id="288" r:id="rId8"/>
    <p:sldId id="292" r:id="rId9"/>
    <p:sldId id="294" r:id="rId10"/>
    <p:sldId id="303" r:id="rId11"/>
    <p:sldId id="299" r:id="rId12"/>
    <p:sldId id="308" r:id="rId13"/>
    <p:sldId id="298" r:id="rId14"/>
    <p:sldId id="286" r:id="rId15"/>
    <p:sldId id="309" r:id="rId16"/>
    <p:sldId id="310" r:id="rId17"/>
    <p:sldId id="295" r:id="rId18"/>
    <p:sldId id="296" r:id="rId19"/>
    <p:sldId id="311" r:id="rId20"/>
    <p:sldId id="297" r:id="rId21"/>
    <p:sldId id="284" r:id="rId22"/>
    <p:sldId id="285" r:id="rId23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Zouhar Ludvíková" initials="LZL" lastIdx="1" clrIdx="0">
    <p:extLst>
      <p:ext uri="{19B8F6BF-5375-455C-9EA6-DF929625EA0E}">
        <p15:presenceInfo xmlns:p15="http://schemas.microsoft.com/office/powerpoint/2012/main" userId="Lenka Zouhar Ludví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B6E686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0" autoAdjust="0"/>
    <p:restoredTop sz="93850" autoAdjust="0"/>
  </p:normalViewPr>
  <p:slideViewPr>
    <p:cSldViewPr snapToGrid="0">
      <p:cViewPr varScale="1">
        <p:scale>
          <a:sx n="101" d="100"/>
          <a:sy n="101" d="100"/>
        </p:scale>
        <p:origin x="37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03T16:35:58.178" idx="1">
    <p:pos x="10" y="10"/>
    <p:text>kahout - last week summary?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014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6014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7"/>
            <a:ext cx="5388610" cy="444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301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09" cy="44412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813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4" indent="-179164">
              <a:buFontTx/>
              <a:buChar char="-"/>
            </a:pPr>
            <a:endParaRPr lang="cs-CZ" baseline="0" dirty="0" smtClean="0"/>
          </a:p>
          <a:p>
            <a:pPr marL="179164" indent="-179164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072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4" indent="-179164">
              <a:buFontTx/>
              <a:buChar char="-"/>
            </a:pPr>
            <a:endParaRPr lang="cs-CZ" baseline="0" dirty="0" smtClean="0"/>
          </a:p>
          <a:p>
            <a:pPr marL="179164" indent="-179164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360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4" indent="-179164">
              <a:buFontTx/>
              <a:buChar char="-"/>
            </a:pPr>
            <a:endParaRPr lang="cs-CZ" baseline="0" dirty="0" smtClean="0"/>
          </a:p>
          <a:p>
            <a:pPr defTabSz="955545">
              <a:defRPr/>
            </a:pPr>
            <a:endParaRPr lang="cs-CZ" baseline="0" dirty="0" smtClean="0"/>
          </a:p>
          <a:p>
            <a:pPr marL="179164" indent="-179164">
              <a:buFontTx/>
              <a:buChar char="-"/>
            </a:pPr>
            <a:r>
              <a:rPr lang="cs-CZ" dirty="0" smtClean="0"/>
              <a:t>Odkazy na </a:t>
            </a:r>
            <a:r>
              <a:rPr lang="cs-CZ" dirty="0" err="1" smtClean="0"/>
              <a:t>videopozvánky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098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4" indent="-179164">
              <a:buFontTx/>
              <a:buChar char="-"/>
            </a:pPr>
            <a:endParaRPr lang="cs-CZ" baseline="0" dirty="0" smtClean="0"/>
          </a:p>
          <a:p>
            <a:pPr defTabSz="955545">
              <a:defRPr/>
            </a:pPr>
            <a:endParaRPr lang="cs-CZ" baseline="0" dirty="0" smtClean="0"/>
          </a:p>
          <a:p>
            <a:pPr marL="179164" indent="-179164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24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4" indent="-179164">
              <a:buFontTx/>
              <a:buChar char="-"/>
            </a:pPr>
            <a:endParaRPr lang="cs-CZ" baseline="0" dirty="0" smtClean="0"/>
          </a:p>
          <a:p>
            <a:pPr defTabSz="955545">
              <a:defRPr/>
            </a:pPr>
            <a:endParaRPr lang="cs-CZ" baseline="0" dirty="0" smtClean="0"/>
          </a:p>
          <a:p>
            <a:pPr marL="179164" indent="-179164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692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4" indent="-179164">
              <a:buFontTx/>
              <a:buChar char="-"/>
            </a:pPr>
            <a:endParaRPr lang="cs-CZ" baseline="0" dirty="0" smtClean="0"/>
          </a:p>
          <a:p>
            <a:pPr defTabSz="955545">
              <a:defRPr/>
            </a:pPr>
            <a:endParaRPr lang="cs-CZ" baseline="0" dirty="0" smtClean="0"/>
          </a:p>
          <a:p>
            <a:pPr marL="179164" indent="-179164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774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EDF19D-8497-44D0-B9E4-3F4893A0E58F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cs-CZ" altLang="cs-CZ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50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F3D994-70B0-43F1-8324-2059BE96D0B0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cs-CZ" altLang="cs-CZ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5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FCAAF8-A9D1-4519-95BD-D94DF98216FC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cs-CZ" altLang="cs-CZ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4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>
                <a:latin typeface="Times New Roman" panose="02020603050405020304" pitchFamily="18" charset="0"/>
              </a:rPr>
              <a:t>Martina</a:t>
            </a:r>
            <a:r>
              <a:rPr lang="cs-CZ" altLang="cs-CZ" baseline="0" dirty="0" smtClean="0">
                <a:latin typeface="Times New Roman" panose="02020603050405020304" pitchFamily="18" charset="0"/>
              </a:rPr>
              <a:t> - </a:t>
            </a:r>
            <a:r>
              <a:rPr lang="cs-CZ" altLang="cs-CZ" baseline="0" dirty="0" err="1" smtClean="0">
                <a:latin typeface="Times New Roman" panose="02020603050405020304" pitchFamily="18" charset="0"/>
              </a:rPr>
              <a:t>instructions</a:t>
            </a:r>
            <a:endParaRPr lang="cs-CZ" altLang="cs-CZ" dirty="0" smtClean="0">
              <a:latin typeface="Times New Roman" panose="02020603050405020304" pitchFamily="18" charset="0"/>
            </a:endParaRPr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7D5F48-9B2A-46C7-B322-780E74491AE7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cs-CZ" altLang="cs-CZ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2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4" indent="-179164">
              <a:buFontTx/>
              <a:buChar char="-"/>
            </a:pPr>
            <a:endParaRPr lang="cs-CZ" baseline="0" dirty="0" smtClean="0"/>
          </a:p>
          <a:p>
            <a:pPr defTabSz="955545">
              <a:defRPr/>
            </a:pPr>
            <a:r>
              <a:rPr lang="cs-CZ" i="1" baseline="0" dirty="0" err="1" smtClean="0"/>
              <a:t>examples</a:t>
            </a:r>
            <a:r>
              <a:rPr lang="cs-CZ" i="1" baseline="0" dirty="0" smtClean="0"/>
              <a:t>???</a:t>
            </a:r>
          </a:p>
          <a:p>
            <a:pPr marL="179164" indent="-179164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76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4" indent="-179164">
              <a:buFontTx/>
              <a:buChar char="-"/>
            </a:pPr>
            <a:endParaRPr lang="cs-CZ" baseline="0" dirty="0" smtClean="0"/>
          </a:p>
          <a:p>
            <a:pPr defTabSz="955545">
              <a:defRPr/>
            </a:pPr>
            <a:r>
              <a:rPr lang="cs-CZ" i="1" baseline="0" dirty="0" err="1" smtClean="0"/>
              <a:t>examples</a:t>
            </a:r>
            <a:r>
              <a:rPr lang="cs-CZ" i="1" baseline="0" dirty="0" smtClean="0"/>
              <a:t>???</a:t>
            </a:r>
          </a:p>
          <a:p>
            <a:pPr marL="179164" indent="-179164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40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4" indent="-179164">
              <a:buFontTx/>
              <a:buChar char="-"/>
            </a:pPr>
            <a:endParaRPr lang="cs-CZ" baseline="0" dirty="0" smtClean="0"/>
          </a:p>
          <a:p>
            <a:pPr defTabSz="955545">
              <a:defRPr/>
            </a:pPr>
            <a:r>
              <a:rPr lang="cs-CZ" i="1" baseline="0" dirty="0" err="1" smtClean="0"/>
              <a:t>examples</a:t>
            </a:r>
            <a:r>
              <a:rPr lang="cs-CZ" i="1" baseline="0" dirty="0" smtClean="0"/>
              <a:t>???</a:t>
            </a:r>
          </a:p>
          <a:p>
            <a:pPr marL="179164" indent="-179164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444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4" indent="-179164">
              <a:buFontTx/>
              <a:buChar char="-"/>
            </a:pPr>
            <a:endParaRPr lang="cs-CZ" baseline="0" dirty="0" smtClean="0"/>
          </a:p>
          <a:p>
            <a:pPr marL="179164" indent="-179164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24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>
                <a:latin typeface="Times New Roman" panose="02020603050405020304" pitchFamily="18" charset="0"/>
              </a:rPr>
              <a:t>Martina – </a:t>
            </a:r>
            <a:r>
              <a:rPr lang="cs-CZ" altLang="cs-CZ" dirty="0" err="1" smtClean="0">
                <a:latin typeface="Times New Roman" panose="02020603050405020304" pitchFamily="18" charset="0"/>
              </a:rPr>
              <a:t>learning</a:t>
            </a:r>
            <a:r>
              <a:rPr lang="cs-CZ" altLang="cs-CZ" dirty="0" smtClean="0">
                <a:latin typeface="Times New Roman" panose="02020603050405020304" pitchFamily="18" charset="0"/>
              </a:rPr>
              <a:t> as a </a:t>
            </a:r>
            <a:r>
              <a:rPr lang="cs-CZ" altLang="cs-CZ" dirty="0" err="1" smtClean="0">
                <a:latin typeface="Times New Roman" panose="02020603050405020304" pitchFamily="18" charset="0"/>
              </a:rPr>
              <a:t>process</a:t>
            </a:r>
            <a:endParaRPr lang="cs-CZ" altLang="cs-CZ" dirty="0" smtClean="0">
              <a:latin typeface="Times New Roman" panose="02020603050405020304" pitchFamily="18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70088" algn="l"/>
                <a:tab pos="2628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501B1-4E0B-4513-BDFA-2368CF7C96A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cs-CZ" altLang="cs-CZ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2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64" indent="-179164">
              <a:buFontTx/>
              <a:buChar char="-"/>
            </a:pPr>
            <a:endParaRPr lang="cs-CZ" baseline="0" dirty="0" smtClean="0"/>
          </a:p>
          <a:p>
            <a:pPr marL="179164" indent="-179164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9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z/url?sa=i&amp;rct=j&amp;q=&amp;esrc=s&amp;source=images&amp;cd=&amp;cad=rja&amp;uact=8&amp;ved=0ahUKEwjb5onLsMPPAhWEVxoKHeeUAZ8QjB0IBg&amp;url=http://motivatedonline.com/would-your-business-pass-the-passion-test/&amp;psig=AFQjCNF2nbcSi2WSQPdfVYZwcFamA0Y7FQ&amp;ust=1475740021119351" TargetMode="External"/><Relationship Id="rId5" Type="http://schemas.openxmlformats.org/officeDocument/2006/relationships/hyperlink" Target="https://www.google.cz/url?sa=i&amp;rct=j&amp;q=&amp;esrc=s&amp;source=images&amp;cd=&amp;cad=rja&amp;uact=8&amp;ved=0ahUKEwiN2vX2r8PPAhWE1RoKHZpJB_0QjB0IBg&amp;url=http://www.4yourtype.com/swami-XP/&amp;bvm=bv.134495766,d.d2s&amp;psig=AFQjCNEBu_IJDdGWixx9mM3EuAZugIv6WQ&amp;ust=1475740319082905" TargetMode="External"/><Relationship Id="rId4" Type="http://schemas.openxmlformats.org/officeDocument/2006/relationships/hyperlink" Target="http://www.possopreschool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hyperlink" Target="https://sites.google.com/site/eportfolios4ell/s-h-o-w-c-a-s-e-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hyperlink" Target="https://sites.google.com/site/eportfolios4ell/s-h-o-w-c-a-s-e-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ites.google.com/site/eportfolios4ell/s-h-o-w-c-a-s-e-1" TargetMode="External"/><Relationship Id="rId4" Type="http://schemas.openxmlformats.org/officeDocument/2006/relationships/hyperlink" Target="http://myenglishcabbage.tumblr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xkFgHAWD0" TargetMode="External"/><Relationship Id="rId2" Type="http://schemas.openxmlformats.org/officeDocument/2006/relationships/hyperlink" Target="https://www.youtube.com/watch?v=QoI67VeE3d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ites.google.com/site/eportfolios4ell/s-h-o-w-c-a-s-e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ftr" idx="4294967295"/>
          </p:nvPr>
        </p:nvSpPr>
        <p:spPr>
          <a:xfrm>
            <a:off x="460133" y="6248400"/>
            <a:ext cx="631453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1200" b="0" i="0" u="none" strike="noStrike" cap="none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Masaryk University </a:t>
            </a:r>
            <a:r>
              <a:rPr lang="cs-CZ" sz="1200" b="0" i="0" u="none" strike="noStrike" cap="none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r>
              <a:rPr lang="cs-CZ" sz="1200" b="0" i="0" u="none" strike="noStrike" cap="none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Centre, </a:t>
            </a:r>
            <a:r>
              <a:rPr lang="cs-CZ" sz="1200" b="0" i="0" u="none" strike="noStrike" cap="none" dirty="0" err="1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Faculty</a:t>
            </a:r>
            <a:r>
              <a:rPr lang="cs-CZ" sz="1200" b="0" i="0" u="none" strike="noStrike" cap="none" dirty="0" smtClean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200" b="0" i="0" u="none" strike="noStrike" cap="none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cs-CZ" sz="1200" b="0" i="0" u="none" strike="noStrike" cap="none" dirty="0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200" b="0" i="0" u="none" strike="noStrike" cap="none" dirty="0" err="1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Arts</a:t>
            </a:r>
            <a:endParaRPr lang="cs-CZ" sz="1200" b="0" i="0" u="none" strike="noStrike" cap="none" dirty="0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ldNum" idx="4294967295"/>
          </p:nvPr>
        </p:nvSpPr>
        <p:spPr>
          <a:xfrm>
            <a:off x="6858000" y="6248400"/>
            <a:ext cx="1833113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cs-CZ" sz="1200" b="0" i="0" u="none" strike="noStrike" cap="none">
              <a:solidFill>
                <a:srgbClr val="969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1082675" y="2565401"/>
            <a:ext cx="7518399" cy="26638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Autonomously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Lenka Zouhar Ludvíková</a:t>
            </a:r>
            <a:br>
              <a:rPr lang="cs-CZ" dirty="0" smtClean="0"/>
            </a:br>
            <a:r>
              <a:rPr lang="cs-CZ" sz="3200" b="1" i="0" u="none" strike="noStrike" cap="none" dirty="0" smtClean="0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rPr>
              <a:t>Martina </a:t>
            </a:r>
            <a:r>
              <a:rPr lang="cs-CZ" sz="3200" b="1" i="0" u="none" strike="noStrike" cap="none" dirty="0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rPr>
              <a:t>Šindelářová </a:t>
            </a:r>
            <a:r>
              <a:rPr lang="cs-CZ" sz="3200" b="1" i="0" u="none" strike="noStrike" cap="none" dirty="0" smtClean="0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rPr>
              <a:t>Skupeňová</a:t>
            </a:r>
            <a:br>
              <a:rPr lang="cs-CZ" sz="3200" b="1" i="0" u="none" strike="noStrike" cap="none" dirty="0" smtClean="0">
                <a:solidFill>
                  <a:srgbClr val="00287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dirty="0" smtClean="0"/>
              <a:t>Eva </a:t>
            </a:r>
            <a:r>
              <a:rPr lang="cs-CZ" dirty="0" err="1" smtClean="0"/>
              <a:t>Trumpešová</a:t>
            </a:r>
            <a:r>
              <a:rPr lang="cs-CZ" dirty="0" smtClean="0"/>
              <a:t> - Rudolfová</a:t>
            </a:r>
            <a:endParaRPr lang="cs-CZ" sz="3200" b="1" i="0" u="none" strike="noStrike" cap="none" dirty="0">
              <a:solidFill>
                <a:srgbClr val="0028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6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language</a:t>
            </a:r>
            <a:r>
              <a:rPr lang="cs-CZ" sz="3199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learning</a:t>
            </a:r>
            <a:r>
              <a:rPr lang="cs-CZ" sz="3199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history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1267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40001" y="1629001"/>
            <a:ext cx="8064000" cy="4248000"/>
          </a:xfrm>
        </p:spPr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6480" y="2000250"/>
            <a:ext cx="75064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–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steps</a:t>
            </a:r>
            <a:r>
              <a:rPr lang="cs-CZ" dirty="0" smtClean="0"/>
              <a:t>…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milestone</a:t>
            </a:r>
            <a:endParaRPr lang="cs-CZ" dirty="0" smtClean="0"/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sticky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endParaRPr lang="cs-CZ" dirty="0" smtClean="0"/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dirty="0" smtClean="0"/>
              <a:t>-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– my VIP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dirty="0" smtClean="0"/>
              <a:t>-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– </a:t>
            </a:r>
            <a:r>
              <a:rPr lang="cs-CZ" dirty="0" err="1" smtClean="0"/>
              <a:t>anything</a:t>
            </a:r>
            <a:r>
              <a:rPr lang="cs-CZ" dirty="0" smtClean="0"/>
              <a:t> </a:t>
            </a:r>
            <a:r>
              <a:rPr lang="cs-CZ" dirty="0" err="1" smtClean="0"/>
              <a:t>else</a:t>
            </a:r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23950"/>
            <a:ext cx="5234651" cy="4579399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352675" y="2600325"/>
            <a:ext cx="6791325" cy="3200019"/>
          </a:xfrm>
        </p:spPr>
        <p:txBody>
          <a:bodyPr/>
          <a:lstStyle/>
          <a:p>
            <a:endParaRPr lang="cs-CZ" sz="1200" dirty="0" smtClean="0"/>
          </a:p>
          <a:p>
            <a:endParaRPr lang="cs-CZ" sz="1200" dirty="0"/>
          </a:p>
          <a:p>
            <a:pPr marL="0" indent="0">
              <a:buNone/>
            </a:pPr>
            <a:r>
              <a:rPr lang="cs-CZ" sz="2000" dirty="0" smtClean="0"/>
              <a:t>                       </a:t>
            </a:r>
            <a:r>
              <a:rPr lang="cs-CZ" sz="1800" dirty="0" err="1" smtClean="0"/>
              <a:t>What</a:t>
            </a:r>
            <a:r>
              <a:rPr lang="cs-CZ" sz="1800" dirty="0" smtClean="0"/>
              <a:t> I </a:t>
            </a:r>
            <a:r>
              <a:rPr lang="cs-CZ" sz="1800" dirty="0" err="1" smtClean="0"/>
              <a:t>can´t</a:t>
            </a:r>
            <a:r>
              <a:rPr lang="cs-CZ" sz="1800" dirty="0" smtClean="0"/>
              <a:t> do…</a:t>
            </a:r>
          </a:p>
          <a:p>
            <a:pPr marL="0" indent="0">
              <a:buNone/>
            </a:pPr>
            <a:r>
              <a:rPr lang="cs-CZ" sz="1800" dirty="0" smtClean="0"/>
              <a:t>             </a:t>
            </a:r>
            <a:r>
              <a:rPr lang="cs-CZ" sz="1800" dirty="0" err="1" smtClean="0"/>
              <a:t>What</a:t>
            </a:r>
            <a:r>
              <a:rPr lang="cs-CZ" sz="1800" dirty="0" smtClean="0"/>
              <a:t> I </a:t>
            </a:r>
            <a:r>
              <a:rPr lang="cs-CZ" sz="1800" dirty="0" err="1" smtClean="0"/>
              <a:t>can</a:t>
            </a:r>
            <a:r>
              <a:rPr lang="cs-CZ" sz="1800" dirty="0" smtClean="0"/>
              <a:t> do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help</a:t>
            </a:r>
            <a:r>
              <a:rPr lang="cs-CZ" sz="1800" dirty="0" smtClean="0"/>
              <a:t>… (</a:t>
            </a:r>
            <a:r>
              <a:rPr lang="cs-CZ" sz="1800" dirty="0" err="1" smtClean="0"/>
              <a:t>zone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proximal</a:t>
            </a:r>
            <a:r>
              <a:rPr lang="cs-CZ" sz="1800" dirty="0" smtClean="0"/>
              <a:t> </a:t>
            </a:r>
            <a:r>
              <a:rPr lang="cs-CZ" sz="1800" dirty="0" err="1" smtClean="0"/>
              <a:t>development</a:t>
            </a:r>
            <a:r>
              <a:rPr lang="cs-CZ" sz="1800" dirty="0" smtClean="0"/>
              <a:t>)</a:t>
            </a:r>
          </a:p>
          <a:p>
            <a:pPr marL="0" indent="0">
              <a:buNone/>
            </a:pPr>
            <a:r>
              <a:rPr lang="cs-CZ" sz="1800" dirty="0" err="1" smtClean="0"/>
              <a:t>What</a:t>
            </a:r>
            <a:r>
              <a:rPr lang="cs-CZ" sz="1800" dirty="0" smtClean="0"/>
              <a:t> I </a:t>
            </a:r>
            <a:r>
              <a:rPr lang="cs-CZ" sz="1800" dirty="0" err="1" smtClean="0"/>
              <a:t>can</a:t>
            </a:r>
            <a:r>
              <a:rPr lang="cs-CZ" sz="1800" dirty="0" smtClean="0"/>
              <a:t> do…</a:t>
            </a:r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pPr marL="0" indent="0" algn="r">
              <a:buNone/>
            </a:pPr>
            <a:endParaRPr lang="cs-CZ" sz="1200" i="1" dirty="0" smtClean="0"/>
          </a:p>
          <a:p>
            <a:pPr marL="0" indent="0" algn="r">
              <a:buNone/>
            </a:pPr>
            <a:endParaRPr lang="cs-CZ" sz="1200" i="1" dirty="0"/>
          </a:p>
          <a:p>
            <a:pPr marL="0" indent="0" algn="r">
              <a:buNone/>
            </a:pPr>
            <a:endParaRPr lang="cs-CZ" sz="1200" i="1" dirty="0" smtClean="0"/>
          </a:p>
          <a:p>
            <a:pPr marL="0" indent="0" algn="r">
              <a:buNone/>
            </a:pPr>
            <a:endParaRPr lang="cs-CZ" sz="1200" i="1" dirty="0"/>
          </a:p>
          <a:p>
            <a:pPr marL="0" indent="0" algn="r">
              <a:buNone/>
            </a:pPr>
            <a:endParaRPr lang="cs-CZ" sz="1200" i="1" dirty="0" smtClean="0"/>
          </a:p>
          <a:p>
            <a:pPr marL="0" indent="0" algn="r">
              <a:buNone/>
            </a:pPr>
            <a:endParaRPr lang="cs-CZ" sz="1200" i="1" dirty="0"/>
          </a:p>
          <a:p>
            <a:pPr marL="0" indent="0" algn="r">
              <a:buNone/>
            </a:pPr>
            <a:r>
              <a:rPr lang="cs-CZ" sz="1200" i="1" dirty="0" smtClean="0"/>
              <a:t>katrinaboyle.com</a:t>
            </a:r>
            <a:endParaRPr lang="cs-CZ" sz="1200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  <p:pic>
        <p:nvPicPr>
          <p:cNvPr id="8" name="Zástupný symbol pro obsah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4152" y="5800344"/>
            <a:ext cx="1069848" cy="105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105" y="677483"/>
            <a:ext cx="8086635" cy="647700"/>
          </a:xfrm>
        </p:spPr>
        <p:txBody>
          <a:bodyPr/>
          <a:lstStyle/>
          <a:p>
            <a:pPr algn="r"/>
            <a:r>
              <a:rPr lang="cs-CZ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comfort</a:t>
            </a:r>
            <a:r>
              <a:rPr lang="cs-CZ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zone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4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352675" y="2600325"/>
            <a:ext cx="6791325" cy="3200019"/>
          </a:xfrm>
        </p:spPr>
        <p:txBody>
          <a:bodyPr/>
          <a:lstStyle/>
          <a:p>
            <a:endParaRPr lang="cs-CZ" sz="1200" dirty="0" smtClean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pPr marL="0" indent="0" algn="r">
              <a:buNone/>
            </a:pPr>
            <a:endParaRPr lang="cs-CZ" sz="1200" i="1" dirty="0" smtClean="0"/>
          </a:p>
          <a:p>
            <a:pPr marL="0" indent="0" algn="r">
              <a:buNone/>
            </a:pPr>
            <a:endParaRPr lang="cs-CZ" sz="1200" i="1" dirty="0"/>
          </a:p>
          <a:p>
            <a:pPr marL="0" indent="0" algn="r">
              <a:buNone/>
            </a:pPr>
            <a:endParaRPr lang="cs-CZ" sz="1200" i="1" dirty="0" smtClean="0"/>
          </a:p>
          <a:p>
            <a:pPr marL="0" indent="0" algn="r">
              <a:buNone/>
            </a:pPr>
            <a:endParaRPr lang="cs-CZ" sz="1200" i="1" dirty="0"/>
          </a:p>
          <a:p>
            <a:pPr marL="0" indent="0" algn="r">
              <a:buNone/>
            </a:pPr>
            <a:endParaRPr lang="cs-CZ" sz="1200" i="1" dirty="0" smtClean="0"/>
          </a:p>
          <a:p>
            <a:pPr marL="0" indent="0" algn="r">
              <a:buNone/>
            </a:pPr>
            <a:endParaRPr lang="cs-CZ" sz="1200" i="1" dirty="0"/>
          </a:p>
          <a:p>
            <a:pPr marL="0" indent="0" algn="r">
              <a:buNone/>
            </a:pPr>
            <a:r>
              <a:rPr lang="cs-CZ" sz="1200" i="1" dirty="0" smtClean="0"/>
              <a:t>katrinaboyle.com</a:t>
            </a:r>
            <a:endParaRPr lang="cs-CZ" sz="1200" i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  <p:pic>
        <p:nvPicPr>
          <p:cNvPr id="8" name="Zástupný symbol pro obsah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4152" y="5800344"/>
            <a:ext cx="1069848" cy="105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105" y="677483"/>
            <a:ext cx="8086635" cy="647700"/>
          </a:xfrm>
        </p:spPr>
        <p:txBody>
          <a:bodyPr/>
          <a:lstStyle/>
          <a:p>
            <a:pPr algn="r"/>
            <a:r>
              <a:rPr lang="cs-CZ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flow</a:t>
            </a:r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6" y="1304440"/>
            <a:ext cx="4820695" cy="4719932"/>
          </a:xfrm>
        </p:spPr>
      </p:pic>
    </p:spTree>
    <p:extLst>
      <p:ext uri="{BB962C8B-B14F-4D97-AF65-F5344CB8AC3E}">
        <p14:creationId xmlns:p14="http://schemas.microsoft.com/office/powerpoint/2010/main" val="12933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personalized</a:t>
            </a:r>
            <a:r>
              <a:rPr lang="cs-CZ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support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  <p:pic>
        <p:nvPicPr>
          <p:cNvPr id="7" name="Zástupný symbol pro obsah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06" y="1051561"/>
            <a:ext cx="3118390" cy="311839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111496" y="5513832"/>
            <a:ext cx="266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hlinkClick r:id="rId4"/>
              </a:rPr>
              <a:t>www.possopreschool.com</a:t>
            </a:r>
            <a:endParaRPr lang="cs-CZ" sz="1200" dirty="0" smtClean="0"/>
          </a:p>
          <a:p>
            <a:r>
              <a:rPr lang="cs-CZ" sz="1200" dirty="0">
                <a:hlinkClick r:id="rId5"/>
              </a:rPr>
              <a:t>www.4yourtype.com</a:t>
            </a:r>
            <a:endParaRPr lang="cs-CZ" sz="1200" dirty="0" smtClean="0"/>
          </a:p>
          <a:p>
            <a:r>
              <a:rPr lang="cs-CZ" sz="1200">
                <a:hlinkClick r:id="rId6"/>
              </a:rPr>
              <a:t>motivatedonline.com</a:t>
            </a:r>
            <a:endParaRPr lang="cs-CZ" sz="12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509" y="2221295"/>
            <a:ext cx="3392565" cy="186212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579" y="4660260"/>
            <a:ext cx="3088041" cy="15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9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passion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is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the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key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579" y="4660260"/>
            <a:ext cx="3088041" cy="15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passion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is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the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key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579" y="4660260"/>
            <a:ext cx="3088041" cy="154402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25911" y="2397512"/>
            <a:ext cx="6356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passion</a:t>
            </a:r>
            <a:r>
              <a:rPr lang="cs-CZ" dirty="0" smtClean="0"/>
              <a:t>?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use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err="1" smtClean="0"/>
              <a:t>Counsel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neighbour</a:t>
            </a:r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0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passion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is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the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key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579" y="4660260"/>
            <a:ext cx="3088041" cy="15440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00723" y="2297151"/>
            <a:ext cx="879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What</a:t>
            </a:r>
            <a:r>
              <a:rPr lang="cs-CZ" i="1" dirty="0"/>
              <a:t> do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want</a:t>
            </a:r>
            <a:r>
              <a:rPr lang="cs-CZ" i="1" dirty="0"/>
              <a:t>/ </a:t>
            </a:r>
            <a:r>
              <a:rPr lang="cs-CZ" i="1" dirty="0" err="1"/>
              <a:t>need</a:t>
            </a:r>
            <a:r>
              <a:rPr lang="cs-CZ" i="1" dirty="0"/>
              <a:t> to </a:t>
            </a:r>
            <a:r>
              <a:rPr lang="cs-CZ" i="1" dirty="0" err="1"/>
              <a:t>learn</a:t>
            </a:r>
            <a:r>
              <a:rPr lang="cs-CZ" i="1" dirty="0"/>
              <a:t> most (</a:t>
            </a:r>
            <a:r>
              <a:rPr lang="cs-CZ" i="1" dirty="0" err="1"/>
              <a:t>based</a:t>
            </a:r>
            <a:r>
              <a:rPr lang="cs-CZ" i="1" dirty="0"/>
              <a:t> on </a:t>
            </a:r>
            <a:r>
              <a:rPr lang="cs-CZ" i="1" dirty="0" err="1"/>
              <a:t>reflection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last </a:t>
            </a:r>
            <a:r>
              <a:rPr lang="cs-CZ" i="1" dirty="0" err="1"/>
              <a:t>week</a:t>
            </a:r>
            <a:r>
              <a:rPr lang="cs-CZ" i="1" dirty="0"/>
              <a:t>)?</a:t>
            </a:r>
          </a:p>
          <a:p>
            <a:r>
              <a:rPr lang="cs-CZ" i="1" dirty="0" err="1"/>
              <a:t>How</a:t>
            </a:r>
            <a:r>
              <a:rPr lang="cs-CZ" i="1" dirty="0"/>
              <a:t> </a:t>
            </a:r>
            <a:r>
              <a:rPr lang="cs-CZ" i="1" dirty="0" err="1"/>
              <a:t>could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achieve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(</a:t>
            </a:r>
            <a:r>
              <a:rPr lang="cs-CZ" i="1" dirty="0" err="1"/>
              <a:t>what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your</a:t>
            </a:r>
            <a:r>
              <a:rPr lang="cs-CZ" i="1" dirty="0"/>
              <a:t> MI, </a:t>
            </a:r>
            <a:r>
              <a:rPr lang="cs-CZ" i="1" dirty="0" err="1"/>
              <a:t>how</a:t>
            </a:r>
            <a:r>
              <a:rPr lang="cs-CZ" i="1" dirty="0"/>
              <a:t> do </a:t>
            </a:r>
            <a:r>
              <a:rPr lang="cs-CZ" i="1" dirty="0" err="1"/>
              <a:t>you</a:t>
            </a:r>
            <a:r>
              <a:rPr lang="cs-CZ" i="1" dirty="0"/>
              <a:t> proces </a:t>
            </a:r>
            <a:r>
              <a:rPr lang="cs-CZ" i="1" dirty="0" err="1"/>
              <a:t>things</a:t>
            </a:r>
            <a:r>
              <a:rPr lang="cs-CZ" i="1" dirty="0"/>
              <a:t>,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err="1"/>
              <a:t>passion</a:t>
            </a:r>
            <a:r>
              <a:rPr lang="cs-CZ" i="1" dirty="0"/>
              <a:t>)</a:t>
            </a:r>
          </a:p>
          <a:p>
            <a:r>
              <a:rPr lang="cs-CZ" i="1" dirty="0" err="1"/>
              <a:t>How</a:t>
            </a:r>
            <a:r>
              <a:rPr lang="cs-CZ" i="1" dirty="0"/>
              <a:t> far are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willing</a:t>
            </a:r>
            <a:r>
              <a:rPr lang="cs-CZ" i="1" dirty="0"/>
              <a:t> to go (</a:t>
            </a:r>
            <a:r>
              <a:rPr lang="cs-CZ" i="1" dirty="0" err="1"/>
              <a:t>comfort</a:t>
            </a:r>
            <a:r>
              <a:rPr lang="cs-CZ" i="1" dirty="0"/>
              <a:t> </a:t>
            </a:r>
            <a:r>
              <a:rPr lang="cs-CZ" i="1" dirty="0" err="1"/>
              <a:t>zone</a:t>
            </a:r>
            <a:r>
              <a:rPr lang="cs-CZ" i="1" dirty="0"/>
              <a:t>)</a:t>
            </a:r>
          </a:p>
          <a:p>
            <a:r>
              <a:rPr lang="cs-CZ" i="1" dirty="0" err="1"/>
              <a:t>What</a:t>
            </a:r>
            <a:r>
              <a:rPr lang="cs-CZ" i="1" dirty="0"/>
              <a:t> </a:t>
            </a:r>
            <a:r>
              <a:rPr lang="cs-CZ" i="1" dirty="0" err="1"/>
              <a:t>particular</a:t>
            </a:r>
            <a:r>
              <a:rPr lang="cs-CZ" i="1" dirty="0"/>
              <a:t> </a:t>
            </a:r>
            <a:r>
              <a:rPr lang="cs-CZ" i="1" dirty="0" err="1"/>
              <a:t>activity</a:t>
            </a:r>
            <a:r>
              <a:rPr lang="cs-CZ" i="1" dirty="0"/>
              <a:t> </a:t>
            </a:r>
            <a:r>
              <a:rPr lang="cs-CZ" i="1" dirty="0" err="1"/>
              <a:t>can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do?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8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contract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/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plan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/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agreement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952500" y="1948656"/>
          <a:ext cx="7239000" cy="3829050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hours</a:t>
                      </a:r>
                      <a:endParaRPr lang="cs-CZ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1st and 2nd session + HW  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+ 3 </a:t>
                      </a:r>
                      <a:r>
                        <a:rPr lang="cs-CZ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ind.counsellings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min. 2 modules of your choice  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+ 10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 </a:t>
                      </a:r>
                      <a:r>
                        <a:rPr lang="cs-CZ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writing</a:t>
                      </a:r>
                      <a:r>
                        <a:rPr lang="cs-CZ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??? </a:t>
                      </a:r>
                      <a:r>
                        <a:rPr lang="cs-CZ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(m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ore </a:t>
                      </a:r>
                      <a:r>
                        <a:rPr lang="cs-CZ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modules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cs-CZ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showers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cs-CZ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your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own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</a:t>
                      </a: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…)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 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cs-CZ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HW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your</a:t>
            </a:r>
            <a:r>
              <a:rPr lang="cs-CZ" b="1" dirty="0" smtClean="0"/>
              <a:t> </a:t>
            </a:r>
            <a:r>
              <a:rPr lang="cs-CZ" b="1" dirty="0" err="1" smtClean="0"/>
              <a:t>first</a:t>
            </a:r>
            <a:r>
              <a:rPr lang="cs-CZ" b="1" dirty="0" smtClean="0"/>
              <a:t> </a:t>
            </a:r>
            <a:r>
              <a:rPr lang="cs-CZ" b="1" dirty="0" err="1" smtClean="0"/>
              <a:t>counselling</a:t>
            </a:r>
            <a:r>
              <a:rPr lang="cs-CZ" b="1" dirty="0" smtClean="0"/>
              <a:t> session: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2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HW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your</a:t>
            </a:r>
            <a:r>
              <a:rPr lang="cs-CZ" b="1" dirty="0" smtClean="0"/>
              <a:t> </a:t>
            </a:r>
            <a:r>
              <a:rPr lang="cs-CZ" b="1" dirty="0" err="1" smtClean="0"/>
              <a:t>first</a:t>
            </a:r>
            <a:r>
              <a:rPr lang="cs-CZ" b="1" dirty="0" smtClean="0"/>
              <a:t> </a:t>
            </a:r>
            <a:r>
              <a:rPr lang="cs-CZ" b="1" dirty="0" err="1" smtClean="0"/>
              <a:t>counselling</a:t>
            </a:r>
            <a:r>
              <a:rPr lang="cs-CZ" b="1" dirty="0" smtClean="0"/>
              <a:t> session:</a:t>
            </a:r>
          </a:p>
          <a:p>
            <a:pPr>
              <a:buFontTx/>
              <a:buChar char="-"/>
            </a:pP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starting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log</a:t>
            </a:r>
          </a:p>
          <a:p>
            <a:pPr>
              <a:buFontTx/>
              <a:buChar char="-"/>
            </a:pPr>
            <a:r>
              <a:rPr lang="cs-CZ" dirty="0" smtClean="0"/>
              <a:t>SWOT</a:t>
            </a:r>
          </a:p>
          <a:p>
            <a:pPr>
              <a:buFontTx/>
              <a:buChar char="-"/>
            </a:pPr>
            <a:r>
              <a:rPr lang="cs-CZ" dirty="0" smtClean="0"/>
              <a:t>SILL1</a:t>
            </a:r>
          </a:p>
          <a:p>
            <a:pPr>
              <a:buFontTx/>
              <a:buChar char="-"/>
            </a:pPr>
            <a:r>
              <a:rPr lang="cs-CZ" dirty="0" smtClean="0"/>
              <a:t>MAI1</a:t>
            </a:r>
          </a:p>
          <a:p>
            <a:pPr>
              <a:buFontTx/>
              <a:buChar char="-"/>
            </a:pPr>
            <a:r>
              <a:rPr lang="cs-CZ" dirty="0" smtClean="0"/>
              <a:t>CEFR</a:t>
            </a:r>
          </a:p>
          <a:p>
            <a:pPr>
              <a:buFontTx/>
              <a:buChar char="-"/>
            </a:pPr>
            <a:r>
              <a:rPr lang="cs-CZ" dirty="0" err="1"/>
              <a:t>n</a:t>
            </a:r>
            <a:r>
              <a:rPr lang="cs-CZ" dirty="0" err="1" smtClean="0"/>
              <a:t>eeds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agreement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04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2nd session, 4th </a:t>
            </a:r>
            <a:r>
              <a:rPr lang="cs-CZ" sz="3199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September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altLang="cs-CZ" sz="2903" dirty="0"/>
          </a:p>
          <a:p>
            <a:r>
              <a:rPr lang="cs-CZ" sz="3200" dirty="0"/>
              <a:t>last </a:t>
            </a:r>
            <a:r>
              <a:rPr lang="cs-CZ" sz="3200" dirty="0" err="1"/>
              <a:t>week</a:t>
            </a:r>
            <a:r>
              <a:rPr lang="cs-CZ" sz="3200" dirty="0"/>
              <a:t> </a:t>
            </a:r>
            <a:r>
              <a:rPr lang="cs-CZ" sz="3200" dirty="0" err="1"/>
              <a:t>summary</a:t>
            </a:r>
            <a:r>
              <a:rPr lang="cs-CZ" sz="3200" dirty="0"/>
              <a:t>, </a:t>
            </a:r>
            <a:r>
              <a:rPr lang="cs-CZ" sz="3200" dirty="0" err="1"/>
              <a:t>your</a:t>
            </a:r>
            <a:r>
              <a:rPr lang="cs-CZ" sz="3200" dirty="0"/>
              <a:t> HW</a:t>
            </a:r>
          </a:p>
          <a:p>
            <a:r>
              <a:rPr lang="cs-CZ" sz="3200" dirty="0" err="1"/>
              <a:t>logs</a:t>
            </a:r>
            <a:endParaRPr lang="en-US" sz="3200" dirty="0"/>
          </a:p>
          <a:p>
            <a:r>
              <a:rPr lang="cs-CZ" sz="3200" dirty="0" err="1" smtClean="0"/>
              <a:t>think</a:t>
            </a:r>
            <a:r>
              <a:rPr lang="cs-CZ" sz="3200" dirty="0" smtClean="0"/>
              <a:t> </a:t>
            </a:r>
            <a:r>
              <a:rPr lang="cs-CZ" sz="3200" dirty="0" err="1"/>
              <a:t>outside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box</a:t>
            </a:r>
          </a:p>
          <a:p>
            <a:r>
              <a:rPr lang="cs-CZ" sz="3200" dirty="0" err="1" smtClean="0"/>
              <a:t>agreement</a:t>
            </a:r>
            <a:endParaRPr lang="en-US" sz="3200" dirty="0"/>
          </a:p>
          <a:p>
            <a:r>
              <a:rPr lang="cs-CZ" sz="3200" dirty="0"/>
              <a:t>s</a:t>
            </a:r>
            <a:r>
              <a:rPr lang="cs-CZ" sz="3200" dirty="0" smtClean="0"/>
              <a:t>upport </a:t>
            </a:r>
            <a:r>
              <a:rPr lang="cs-CZ" sz="3200" dirty="0" err="1" smtClean="0"/>
              <a:t>group</a:t>
            </a:r>
            <a:r>
              <a:rPr lang="en-US" sz="3200" dirty="0" smtClean="0"/>
              <a:t> </a:t>
            </a:r>
            <a:r>
              <a:rPr lang="en-US" sz="3200" dirty="0" smtClean="0"/>
              <a:t>selection</a:t>
            </a:r>
            <a:endParaRPr lang="cs-CZ" sz="3200" dirty="0"/>
          </a:p>
          <a:p>
            <a:r>
              <a:rPr lang="en-US" sz="3200" dirty="0" smtClean="0"/>
              <a:t>counselling </a:t>
            </a:r>
            <a:r>
              <a:rPr lang="en-US" sz="3200" dirty="0"/>
              <a:t>reservation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pic>
        <p:nvPicPr>
          <p:cNvPr id="7171" name="Zástupný symbol pro obsah 4"/>
          <p:cNvPicPr>
            <a:picLocks noGrp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5800725"/>
            <a:ext cx="1069975" cy="105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496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682" y="737787"/>
            <a:ext cx="8086635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modules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and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showers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87" y="5780867"/>
            <a:ext cx="1068185" cy="105571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617848" y="1485999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81186" y="148599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52485"/>
              </p:ext>
            </p:extLst>
          </p:nvPr>
        </p:nvGraphicFramePr>
        <p:xfrm>
          <a:off x="724050" y="1411034"/>
          <a:ext cx="3636933" cy="4814440"/>
        </p:xfrm>
        <a:graphic>
          <a:graphicData uri="http://schemas.openxmlformats.org/drawingml/2006/table">
            <a:tbl>
              <a:tblPr/>
              <a:tblGrid>
                <a:gridCol w="363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4440">
                <a:tc>
                  <a:txBody>
                    <a:bodyPr/>
                    <a:lstStyle/>
                    <a:p>
                      <a:pPr rtl="0" fontAlgn="b"/>
                      <a:endParaRPr lang="cs-CZ" sz="2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55" marR="9455" marT="6303" marB="630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61990"/>
              </p:ext>
            </p:extLst>
          </p:nvPr>
        </p:nvGraphicFramePr>
        <p:xfrm>
          <a:off x="4564520" y="1485999"/>
          <a:ext cx="3520167" cy="4891356"/>
        </p:xfrm>
        <a:graphic>
          <a:graphicData uri="http://schemas.openxmlformats.org/drawingml/2006/table">
            <a:tbl>
              <a:tblPr/>
              <a:tblGrid>
                <a:gridCol w="3520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1356">
                <a:tc>
                  <a:txBody>
                    <a:bodyPr/>
                    <a:lstStyle/>
                    <a:p>
                      <a:pPr rtl="0" fontAlgn="b"/>
                      <a:endParaRPr lang="cs-CZ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93" marR="11093" marT="7395" marB="739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1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47107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23521" y="1261141"/>
            <a:ext cx="8064000" cy="4539539"/>
          </a:xfrm>
        </p:spPr>
        <p:txBody>
          <a:bodyPr/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book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your</a:t>
            </a:r>
            <a:r>
              <a:rPr lang="cs-CZ" sz="3200" b="1" dirty="0">
                <a:solidFill>
                  <a:srgbClr val="FF0000"/>
                </a:solidFill>
              </a:rPr>
              <a:t> 1st </a:t>
            </a:r>
            <a:r>
              <a:rPr lang="cs-CZ" sz="3200" b="1" dirty="0" err="1">
                <a:solidFill>
                  <a:srgbClr val="FF0000"/>
                </a:solidFill>
              </a:rPr>
              <a:t>counsellings</a:t>
            </a:r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err="1">
                <a:solidFill>
                  <a:srgbClr val="FF0000"/>
                </a:solidFill>
              </a:rPr>
              <a:t>choose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at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least 2 </a:t>
            </a:r>
            <a:r>
              <a:rPr lang="cs-CZ" sz="3200" b="1" dirty="0" err="1">
                <a:solidFill>
                  <a:srgbClr val="FF0000"/>
                </a:solidFill>
              </a:rPr>
              <a:t>modules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cs-CZ" sz="3200" b="1" dirty="0" err="1">
                <a:solidFill>
                  <a:srgbClr val="FF0000"/>
                </a:solidFill>
              </a:rPr>
              <a:t>choose</a:t>
            </a:r>
            <a:r>
              <a:rPr lang="cs-CZ" sz="3200" b="1" dirty="0">
                <a:solidFill>
                  <a:srgbClr val="FF0000"/>
                </a:solidFill>
              </a:rPr>
              <a:t> a </a:t>
            </a:r>
            <a:r>
              <a:rPr lang="cs-CZ" sz="3200" b="1" dirty="0" err="1">
                <a:solidFill>
                  <a:srgbClr val="FF0000"/>
                </a:solidFill>
              </a:rPr>
              <a:t>shower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or</a:t>
            </a:r>
            <a:r>
              <a:rPr lang="cs-CZ" sz="3200" b="1" dirty="0">
                <a:solidFill>
                  <a:srgbClr val="FF0000"/>
                </a:solidFill>
              </a:rPr>
              <a:t> more </a:t>
            </a:r>
            <a:r>
              <a:rPr lang="cs-CZ" sz="3200" b="1" dirty="0" err="1">
                <a:solidFill>
                  <a:srgbClr val="FF0000"/>
                </a:solidFill>
              </a:rPr>
              <a:t>if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you</a:t>
            </a:r>
            <a:r>
              <a:rPr lang="cs-CZ" sz="3200" b="1" dirty="0">
                <a:solidFill>
                  <a:srgbClr val="FF0000"/>
                </a:solidFill>
              </a:rPr>
              <a:t> </a:t>
            </a:r>
            <a:r>
              <a:rPr lang="cs-CZ" sz="3200" b="1" dirty="0" err="1">
                <a:solidFill>
                  <a:srgbClr val="FF0000"/>
                </a:solidFill>
              </a:rPr>
              <a:t>want</a:t>
            </a:r>
            <a:endParaRPr lang="cs-CZ" sz="3200" b="1" dirty="0">
              <a:solidFill>
                <a:srgbClr val="FF0000"/>
              </a:solidFill>
            </a:endParaRPr>
          </a:p>
          <a:p>
            <a:endParaRPr lang="cs-CZ" sz="3200" dirty="0"/>
          </a:p>
          <a:p>
            <a:pPr marL="0" indent="0">
              <a:buNone/>
            </a:pPr>
            <a:r>
              <a:rPr lang="cs-CZ" sz="3200" dirty="0" err="1"/>
              <a:t>Check</a:t>
            </a:r>
            <a:r>
              <a:rPr lang="cs-CZ" sz="3200" dirty="0"/>
              <a:t> </a:t>
            </a:r>
            <a:r>
              <a:rPr lang="cs-CZ" sz="3200" dirty="0" err="1"/>
              <a:t>which</a:t>
            </a:r>
            <a:r>
              <a:rPr lang="cs-CZ" sz="3200" dirty="0"/>
              <a:t> </a:t>
            </a:r>
            <a:r>
              <a:rPr lang="cs-CZ" sz="3200" dirty="0" err="1"/>
              <a:t>modules</a:t>
            </a:r>
            <a:r>
              <a:rPr lang="cs-CZ" sz="3200" dirty="0"/>
              <a:t> and </a:t>
            </a:r>
            <a:r>
              <a:rPr lang="cs-CZ" sz="3200" dirty="0" err="1"/>
              <a:t>showers</a:t>
            </a:r>
            <a:r>
              <a:rPr lang="cs-CZ" sz="3200" dirty="0"/>
              <a:t> are </a:t>
            </a:r>
            <a:r>
              <a:rPr lang="cs-CZ" sz="3200" dirty="0" err="1"/>
              <a:t>going</a:t>
            </a:r>
            <a:r>
              <a:rPr lang="cs-CZ" sz="3200" dirty="0"/>
              <a:t> to </a:t>
            </a:r>
            <a:r>
              <a:rPr lang="cs-CZ" sz="3200" dirty="0" err="1"/>
              <a:t>be</a:t>
            </a:r>
            <a:r>
              <a:rPr lang="cs-CZ" sz="3200" dirty="0"/>
              <a:t> open </a:t>
            </a:r>
            <a:r>
              <a:rPr lang="cs-CZ" sz="3200" dirty="0" err="1"/>
              <a:t>at</a:t>
            </a:r>
            <a:r>
              <a:rPr lang="cs-CZ" sz="3200" dirty="0"/>
              <a:t> 6:45pm</a:t>
            </a:r>
          </a:p>
          <a:p>
            <a:endParaRPr lang="cs-CZ" sz="3200" dirty="0"/>
          </a:p>
          <a:p>
            <a:pPr marL="0" indent="0" algn="r">
              <a:buNone/>
            </a:pPr>
            <a:r>
              <a:rPr lang="cs-CZ" sz="3200" dirty="0"/>
              <a:t> </a:t>
            </a:r>
            <a:r>
              <a:rPr lang="cs-CZ" sz="3200" dirty="0" err="1"/>
              <a:t>Thank</a:t>
            </a:r>
            <a:r>
              <a:rPr lang="cs-CZ" sz="3200" dirty="0"/>
              <a:t> </a:t>
            </a:r>
            <a:r>
              <a:rPr lang="cs-CZ" sz="3200" dirty="0" err="1"/>
              <a:t>you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second session:).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53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bibliography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4915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40001" y="1629001"/>
            <a:ext cx="8064000" cy="4248000"/>
          </a:xfrm>
        </p:spPr>
        <p:txBody>
          <a:bodyPr/>
          <a:lstStyle/>
          <a:p>
            <a:pPr>
              <a:defRPr/>
            </a:pPr>
            <a:r>
              <a:rPr lang="en-US" altLang="cs-CZ" sz="2540" dirty="0" err="1"/>
              <a:t>Holec</a:t>
            </a:r>
            <a:r>
              <a:rPr lang="en-US" altLang="cs-CZ" sz="2540" dirty="0"/>
              <a:t>, Henri</a:t>
            </a:r>
            <a:r>
              <a:rPr lang="cs-CZ" altLang="cs-CZ" sz="2540" dirty="0"/>
              <a:t>:</a:t>
            </a:r>
            <a:r>
              <a:rPr lang="en-US" altLang="cs-CZ" sz="2540" dirty="0"/>
              <a:t> </a:t>
            </a:r>
            <a:r>
              <a:rPr lang="en-US" altLang="cs-CZ" sz="2540" i="1" dirty="0"/>
              <a:t>Autonomy and Foreign Language Learning</a:t>
            </a:r>
            <a:r>
              <a:rPr lang="cs-CZ" altLang="cs-CZ" sz="2540" dirty="0"/>
              <a:t>.</a:t>
            </a:r>
            <a:r>
              <a:rPr lang="en-US" altLang="cs-CZ" sz="2540" dirty="0"/>
              <a:t> Oxford</a:t>
            </a:r>
            <a:r>
              <a:rPr lang="cs-CZ" altLang="cs-CZ" sz="2540" dirty="0"/>
              <a:t>, 1981.</a:t>
            </a:r>
          </a:p>
          <a:p>
            <a:pPr>
              <a:defRPr/>
            </a:pPr>
            <a:r>
              <a:rPr lang="cs-CZ" altLang="cs-CZ" sz="2540" dirty="0" err="1"/>
              <a:t>Little</a:t>
            </a:r>
            <a:r>
              <a:rPr lang="cs-CZ" altLang="cs-CZ" sz="2540" dirty="0"/>
              <a:t>, David: </a:t>
            </a:r>
            <a:r>
              <a:rPr lang="en-US" altLang="cs-CZ" sz="2540" i="1" dirty="0"/>
              <a:t>Learner autonomy 1: definitions, issues and problems</a:t>
            </a:r>
            <a:r>
              <a:rPr lang="en-US" altLang="cs-CZ" sz="2540" dirty="0"/>
              <a:t>.</a:t>
            </a:r>
            <a:r>
              <a:rPr lang="cs-CZ" altLang="cs-CZ" sz="2540" dirty="0"/>
              <a:t> Dublin, 1991.</a:t>
            </a:r>
          </a:p>
          <a:p>
            <a:pPr>
              <a:defRPr/>
            </a:pPr>
            <a:r>
              <a:rPr lang="cs-CZ" altLang="cs-CZ" sz="2540" dirty="0" err="1"/>
              <a:t>Karlsson</a:t>
            </a:r>
            <a:r>
              <a:rPr lang="cs-CZ" altLang="cs-CZ" sz="2540" dirty="0"/>
              <a:t>, </a:t>
            </a:r>
            <a:r>
              <a:rPr lang="cs-CZ" altLang="cs-CZ" sz="2540" dirty="0" err="1"/>
              <a:t>Leena</a:t>
            </a:r>
            <a:r>
              <a:rPr lang="cs-CZ" altLang="cs-CZ" sz="2540" dirty="0"/>
              <a:t>, </a:t>
            </a:r>
            <a:r>
              <a:rPr lang="cs-CZ" altLang="cs-CZ" sz="2540" dirty="0" err="1"/>
              <a:t>Kjisik</a:t>
            </a:r>
            <a:r>
              <a:rPr lang="cs-CZ" altLang="cs-CZ" sz="2540" dirty="0"/>
              <a:t>, Felicity &amp; </a:t>
            </a:r>
            <a:r>
              <a:rPr lang="cs-CZ" altLang="cs-CZ" sz="2540" dirty="0" err="1"/>
              <a:t>Nordlund</a:t>
            </a:r>
            <a:r>
              <a:rPr lang="cs-CZ" altLang="cs-CZ" sz="2540" dirty="0"/>
              <a:t>, Joan: </a:t>
            </a:r>
            <a:r>
              <a:rPr lang="cs-CZ" altLang="cs-CZ" sz="2540" i="1" dirty="0" err="1"/>
              <a:t>From</a:t>
            </a:r>
            <a:r>
              <a:rPr lang="cs-CZ" altLang="cs-CZ" sz="2540" i="1" dirty="0"/>
              <a:t> </a:t>
            </a:r>
            <a:r>
              <a:rPr lang="cs-CZ" altLang="cs-CZ" sz="2540" i="1" dirty="0" err="1"/>
              <a:t>Here</a:t>
            </a:r>
            <a:r>
              <a:rPr lang="cs-CZ" altLang="cs-CZ" sz="2540" i="1" dirty="0"/>
              <a:t> To Autonomy</a:t>
            </a:r>
            <a:r>
              <a:rPr lang="cs-CZ" altLang="cs-CZ" sz="2540" dirty="0"/>
              <a:t>. </a:t>
            </a:r>
            <a:r>
              <a:rPr lang="cs-CZ" altLang="cs-CZ" sz="2540" dirty="0" err="1"/>
              <a:t>Helsinki</a:t>
            </a:r>
            <a:r>
              <a:rPr lang="cs-CZ" altLang="cs-CZ" sz="2540" dirty="0"/>
              <a:t>, 1997.</a:t>
            </a:r>
          </a:p>
          <a:p>
            <a:pPr>
              <a:defRPr/>
            </a:pPr>
            <a:r>
              <a:rPr lang="cs-CZ" sz="2540" dirty="0"/>
              <a:t>Oxford, Rebecca: </a:t>
            </a:r>
            <a:r>
              <a:rPr lang="cs-CZ" sz="2540" dirty="0" err="1"/>
              <a:t>S</a:t>
            </a:r>
            <a:r>
              <a:rPr lang="cs-CZ" sz="2540" i="1" dirty="0" err="1"/>
              <a:t>trategy</a:t>
            </a:r>
            <a:r>
              <a:rPr lang="cs-CZ" sz="2540" i="1" dirty="0"/>
              <a:t> </a:t>
            </a:r>
            <a:r>
              <a:rPr lang="cs-CZ" sz="2540" i="1" dirty="0" err="1"/>
              <a:t>Inventory</a:t>
            </a:r>
            <a:r>
              <a:rPr lang="cs-CZ" sz="2540" i="1" dirty="0"/>
              <a:t> </a:t>
            </a:r>
            <a:r>
              <a:rPr lang="cs-CZ" sz="2540" i="1" dirty="0" err="1"/>
              <a:t>for</a:t>
            </a:r>
            <a:r>
              <a:rPr lang="cs-CZ" sz="2540" i="1" dirty="0"/>
              <a:t> </a:t>
            </a:r>
            <a:r>
              <a:rPr lang="cs-CZ" sz="2540" i="1" dirty="0" err="1"/>
              <a:t>Language</a:t>
            </a:r>
            <a:r>
              <a:rPr lang="cs-CZ" sz="2540" i="1" dirty="0"/>
              <a:t> </a:t>
            </a:r>
            <a:r>
              <a:rPr lang="cs-CZ" sz="2540" i="1" dirty="0" err="1"/>
              <a:t>Learning</a:t>
            </a:r>
            <a:r>
              <a:rPr lang="cs-CZ" sz="2540" i="1" dirty="0"/>
              <a:t>. </a:t>
            </a:r>
            <a:r>
              <a:rPr lang="cs-CZ" sz="2540" dirty="0"/>
              <a:t>1989.</a:t>
            </a:r>
          </a:p>
          <a:p>
            <a:pPr>
              <a:defRPr/>
            </a:pPr>
            <a:r>
              <a:rPr lang="cs-CZ" sz="2540" dirty="0" err="1"/>
              <a:t>Schraw</a:t>
            </a:r>
            <a:r>
              <a:rPr lang="cs-CZ" sz="2540" dirty="0"/>
              <a:t>, Gregory and </a:t>
            </a:r>
            <a:r>
              <a:rPr lang="cs-CZ" sz="2540" dirty="0" err="1"/>
              <a:t>Dennison</a:t>
            </a:r>
            <a:r>
              <a:rPr lang="cs-CZ" sz="2540" dirty="0"/>
              <a:t>, </a:t>
            </a:r>
            <a:r>
              <a:rPr lang="cs-CZ" sz="2540" dirty="0" err="1"/>
              <a:t>Ryne</a:t>
            </a:r>
            <a:r>
              <a:rPr lang="cs-CZ" sz="2540" dirty="0"/>
              <a:t> </a:t>
            </a:r>
            <a:r>
              <a:rPr lang="cs-CZ" sz="2540" dirty="0" err="1"/>
              <a:t>Sperling</a:t>
            </a:r>
            <a:r>
              <a:rPr lang="cs-CZ" sz="2540" i="1" dirty="0"/>
              <a:t>: </a:t>
            </a:r>
            <a:r>
              <a:rPr lang="cs-CZ" sz="2540" i="1" dirty="0" err="1"/>
              <a:t>Assessing</a:t>
            </a:r>
            <a:r>
              <a:rPr lang="cs-CZ" sz="2540" i="1" dirty="0"/>
              <a:t> </a:t>
            </a:r>
            <a:r>
              <a:rPr lang="cs-CZ" sz="2540" i="1" dirty="0" err="1"/>
              <a:t>metacognitive</a:t>
            </a:r>
            <a:r>
              <a:rPr lang="cs-CZ" sz="2540" i="1" dirty="0"/>
              <a:t> </a:t>
            </a:r>
            <a:r>
              <a:rPr lang="cs-CZ" sz="2540" i="1" dirty="0" err="1"/>
              <a:t>awareness</a:t>
            </a:r>
            <a:r>
              <a:rPr lang="cs-CZ" sz="2540" i="1" dirty="0"/>
              <a:t>. </a:t>
            </a:r>
            <a:r>
              <a:rPr lang="cs-CZ" sz="2540" dirty="0"/>
              <a:t>In</a:t>
            </a:r>
            <a:r>
              <a:rPr lang="cs-CZ" sz="2540" i="1" dirty="0"/>
              <a:t>: </a:t>
            </a:r>
            <a:r>
              <a:rPr lang="cs-CZ" sz="2540" i="1" dirty="0" err="1"/>
              <a:t>Contemporary</a:t>
            </a:r>
            <a:r>
              <a:rPr lang="cs-CZ" sz="2540" i="1" dirty="0"/>
              <a:t> </a:t>
            </a:r>
            <a:r>
              <a:rPr lang="cs-CZ" sz="2540" i="1" dirty="0" err="1"/>
              <a:t>Educational</a:t>
            </a:r>
            <a:r>
              <a:rPr lang="cs-CZ" sz="2540" i="1" dirty="0"/>
              <a:t> Psychology, </a:t>
            </a:r>
            <a:r>
              <a:rPr lang="cs-CZ" sz="2540" dirty="0"/>
              <a:t>19, 460-475</a:t>
            </a:r>
            <a:r>
              <a:rPr lang="cs-CZ" sz="2540" i="1" dirty="0"/>
              <a:t>. </a:t>
            </a:r>
            <a:endParaRPr lang="cs-CZ" sz="2540" dirty="0"/>
          </a:p>
          <a:p>
            <a:pPr marL="0" indent="0">
              <a:buNone/>
              <a:defRPr/>
            </a:pPr>
            <a:endParaRPr lang="cs-CZ" altLang="cs-CZ" sz="2540" dirty="0"/>
          </a:p>
          <a:p>
            <a:pPr marL="0" indent="0">
              <a:buNone/>
              <a:defRPr/>
            </a:pPr>
            <a:endParaRPr lang="cs-CZ" altLang="cs-CZ" sz="2903" dirty="0"/>
          </a:p>
          <a:p>
            <a:pPr marL="0" indent="0">
              <a:buNone/>
              <a:defRPr/>
            </a:pPr>
            <a:endParaRPr lang="cs-CZ" altLang="cs-CZ" sz="2903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657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5401"/>
            <a:ext cx="8231040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</a:t>
            </a:r>
            <a:br>
              <a:rPr lang="cs-CZ" sz="3199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199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last </a:t>
            </a:r>
            <a:r>
              <a:rPr lang="cs-CZ" sz="3199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week</a:t>
            </a:r>
            <a:r>
              <a:rPr lang="cs-CZ" sz="3199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199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summary</a:t>
            </a:r>
            <a:endParaRPr lang="cs-CZ" sz="3199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9219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81" y="5800681"/>
            <a:ext cx="1069920" cy="10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40001" y="1629001"/>
            <a:ext cx="8064000" cy="4248000"/>
          </a:xfrm>
        </p:spPr>
        <p:txBody>
          <a:bodyPr/>
          <a:lstStyle/>
          <a:p>
            <a:pPr>
              <a:defRPr/>
            </a:pPr>
            <a:endParaRPr lang="cs-CZ" dirty="0" smtClean="0"/>
          </a:p>
          <a:p>
            <a:r>
              <a:rPr lang="cs-CZ" sz="3200" dirty="0" err="1"/>
              <a:t>principles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autonomy</a:t>
            </a:r>
          </a:p>
          <a:p>
            <a:r>
              <a:rPr lang="cs-CZ" sz="3200" dirty="0" err="1"/>
              <a:t>evaluating</a:t>
            </a:r>
            <a:r>
              <a:rPr lang="cs-CZ" sz="3200" dirty="0"/>
              <a:t> </a:t>
            </a:r>
            <a:r>
              <a:rPr lang="cs-CZ" sz="3200" dirty="0" err="1"/>
              <a:t>yourself</a:t>
            </a:r>
            <a:r>
              <a:rPr lang="cs-CZ" sz="3200" dirty="0"/>
              <a:t> (SWOT)</a:t>
            </a:r>
          </a:p>
          <a:p>
            <a:r>
              <a:rPr lang="cs-CZ" sz="3200" dirty="0" err="1"/>
              <a:t>strategies</a:t>
            </a:r>
            <a:r>
              <a:rPr lang="cs-CZ" sz="3200" dirty="0"/>
              <a:t> (SILL)</a:t>
            </a:r>
          </a:p>
          <a:p>
            <a:r>
              <a:rPr lang="cs-CZ" sz="3200" dirty="0" err="1"/>
              <a:t>metacognition</a:t>
            </a:r>
            <a:r>
              <a:rPr lang="cs-CZ" sz="3200" dirty="0"/>
              <a:t> (MAI</a:t>
            </a:r>
            <a:r>
              <a:rPr lang="cs-CZ" sz="3200" dirty="0" smtClean="0"/>
              <a:t>)</a:t>
            </a:r>
          </a:p>
          <a:p>
            <a:r>
              <a:rPr lang="cs-CZ" sz="3200" dirty="0" smtClean="0"/>
              <a:t>CEFR </a:t>
            </a:r>
            <a:r>
              <a:rPr lang="cs-CZ" sz="3200" dirty="0" err="1" smtClean="0"/>
              <a:t>self-assessment</a:t>
            </a:r>
            <a:endParaRPr lang="cs-CZ" sz="3200" dirty="0" smtClean="0"/>
          </a:p>
          <a:p>
            <a:r>
              <a:rPr lang="cs-CZ" sz="3200" dirty="0"/>
              <a:t>s</a:t>
            </a:r>
            <a:r>
              <a:rPr lang="cs-CZ" sz="3200" dirty="0" smtClean="0"/>
              <a:t>upport </a:t>
            </a:r>
            <a:r>
              <a:rPr lang="cs-CZ" sz="3200" dirty="0" err="1" smtClean="0"/>
              <a:t>group</a:t>
            </a:r>
            <a:r>
              <a:rPr lang="cs-CZ" sz="3200" dirty="0" smtClean="0"/>
              <a:t> </a:t>
            </a:r>
            <a:r>
              <a:rPr lang="cs-CZ" sz="3200" dirty="0" err="1" smtClean="0"/>
              <a:t>offer</a:t>
            </a:r>
            <a:endParaRPr lang="cs-CZ" sz="3200" dirty="0" smtClean="0"/>
          </a:p>
          <a:p>
            <a:pPr marL="177800" indent="0">
              <a:buNone/>
              <a:defRPr/>
            </a:pPr>
            <a:endParaRPr lang="cs-CZ" i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766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52B74-69A5-4C0F-AF65-094CC50B2C3C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Masaryk University Language Centre, Faculty of Arts</a:t>
            </a:r>
            <a:endParaRPr lang="cs-CZ" alt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92345" y="1895475"/>
            <a:ext cx="6486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+mj-lt"/>
              </a:rPr>
              <a:t>g</a:t>
            </a:r>
            <a:r>
              <a:rPr lang="cs-CZ" b="1" dirty="0" smtClean="0">
                <a:solidFill>
                  <a:srgbClr val="002060"/>
                </a:solidFill>
                <a:latin typeface="+mj-lt"/>
              </a:rPr>
              <a:t>o KAHOOT!</a:t>
            </a:r>
          </a:p>
          <a:p>
            <a:endParaRPr lang="cs-CZ" b="1" dirty="0">
              <a:solidFill>
                <a:srgbClr val="002060"/>
              </a:solidFill>
              <a:latin typeface="+mj-lt"/>
            </a:endParaRPr>
          </a:p>
          <a:p>
            <a:endParaRPr lang="cs-CZ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cs-CZ" b="1" dirty="0" smtClean="0">
                <a:solidFill>
                  <a:srgbClr val="002060"/>
                </a:solidFill>
                <a:latin typeface="+mj-lt"/>
              </a:rPr>
              <a:t>					kahoot.it</a:t>
            </a:r>
            <a:endParaRPr lang="cs-CZ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79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learning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diary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/ log /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reflective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writing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>
              <a:hlinkClick r:id="rId4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9" y="1809031"/>
            <a:ext cx="6015368" cy="45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learning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diary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/ log /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reflective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writing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2668981" cy="6397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15" y="5802284"/>
            <a:ext cx="1068185" cy="1055716"/>
          </a:xfrm>
          <a:prstGeom prst="rect">
            <a:avLst/>
          </a:prstGeom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3543301" y="1809032"/>
            <a:ext cx="5057776" cy="194381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b="0" i="1" dirty="0" smtClean="0"/>
              <a:t>LZL: Last </a:t>
            </a:r>
            <a:r>
              <a:rPr lang="cs-CZ" sz="1800" b="0" i="1" dirty="0" err="1" smtClean="0"/>
              <a:t>week</a:t>
            </a:r>
            <a:r>
              <a:rPr lang="cs-CZ" sz="1800" b="0" i="1" dirty="0" smtClean="0"/>
              <a:t> I </a:t>
            </a:r>
            <a:r>
              <a:rPr lang="cs-CZ" sz="1800" b="0" i="1" dirty="0" err="1" smtClean="0"/>
              <a:t>was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here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with</a:t>
            </a:r>
            <a:r>
              <a:rPr lang="cs-CZ" sz="1800" b="0" i="1" dirty="0" smtClean="0"/>
              <a:t> </a:t>
            </a:r>
            <a:r>
              <a:rPr lang="cs-CZ" sz="1800" b="0" i="1" dirty="0"/>
              <a:t>M</a:t>
            </a:r>
            <a:r>
              <a:rPr lang="cs-CZ" sz="1800" b="0" i="1" dirty="0" smtClean="0"/>
              <a:t>artina. </a:t>
            </a:r>
            <a:r>
              <a:rPr lang="cs-CZ" sz="1800" b="0" i="1" dirty="0" err="1" smtClean="0"/>
              <a:t>Apart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from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some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time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schedule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issues</a:t>
            </a:r>
            <a:r>
              <a:rPr lang="cs-CZ" sz="1800" b="0" i="1" dirty="0" smtClean="0"/>
              <a:t>, </a:t>
            </a:r>
            <a:r>
              <a:rPr lang="cs-CZ" sz="1800" b="0" i="1" dirty="0" err="1" smtClean="0"/>
              <a:t>the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whole</a:t>
            </a:r>
            <a:r>
              <a:rPr lang="cs-CZ" sz="1800" b="0" i="1" dirty="0" smtClean="0"/>
              <a:t> session </a:t>
            </a:r>
            <a:r>
              <a:rPr lang="cs-CZ" sz="1800" b="0" i="1" dirty="0" err="1" smtClean="0"/>
              <a:t>was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really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efficient</a:t>
            </a:r>
            <a:r>
              <a:rPr lang="cs-CZ" sz="1800" b="0" i="1" dirty="0" smtClean="0"/>
              <a:t> – </a:t>
            </a:r>
            <a:r>
              <a:rPr lang="cs-CZ" sz="1800" b="0" i="1" dirty="0" err="1" smtClean="0"/>
              <a:t>we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did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what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we</a:t>
            </a:r>
            <a:r>
              <a:rPr lang="cs-CZ" sz="1800" b="0" i="1" dirty="0" smtClean="0"/>
              <a:t> had </a:t>
            </a:r>
            <a:r>
              <a:rPr lang="cs-CZ" sz="1800" b="0" i="1" dirty="0" err="1" smtClean="0"/>
              <a:t>planned</a:t>
            </a:r>
            <a:r>
              <a:rPr lang="cs-CZ" sz="1800" b="0" i="1" dirty="0" smtClean="0"/>
              <a:t>, </a:t>
            </a:r>
            <a:r>
              <a:rPr lang="cs-CZ" sz="1800" b="0" i="1" dirty="0" err="1" smtClean="0"/>
              <a:t>we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didn´t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forget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about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anything</a:t>
            </a:r>
            <a:r>
              <a:rPr lang="cs-CZ" sz="1800" b="0" i="1" dirty="0" smtClean="0"/>
              <a:t> and </a:t>
            </a:r>
            <a:r>
              <a:rPr lang="cs-CZ" sz="1800" b="0" i="1" dirty="0" err="1" smtClean="0"/>
              <a:t>the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students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know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everything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they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should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know</a:t>
            </a:r>
            <a:r>
              <a:rPr lang="cs-CZ" sz="1800" b="0" i="1" dirty="0" smtClean="0"/>
              <a:t>. </a:t>
            </a:r>
            <a:r>
              <a:rPr lang="cs-CZ" sz="1800" b="0" i="1" dirty="0" err="1" smtClean="0"/>
              <a:t>Only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the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papers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we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handed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out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went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too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quickly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after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each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other</a:t>
            </a:r>
            <a:r>
              <a:rPr lang="cs-CZ" sz="1800" b="0" i="1" dirty="0" smtClean="0"/>
              <a:t>…</a:t>
            </a:r>
            <a:endParaRPr lang="cs-CZ" sz="1800" b="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>
          <a:xfrm>
            <a:off x="123825" y="4133850"/>
            <a:ext cx="4076701" cy="2466975"/>
          </a:xfrm>
          <a:solidFill>
            <a:srgbClr val="B6E686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100" i="1" dirty="0" smtClean="0"/>
              <a:t>MŠS</a:t>
            </a:r>
            <a:r>
              <a:rPr lang="cs-CZ" sz="2100" i="1" dirty="0" smtClean="0"/>
              <a:t>: </a:t>
            </a:r>
            <a:r>
              <a:rPr lang="cs-CZ" sz="2100" i="1" dirty="0" smtClean="0"/>
              <a:t>Last </a:t>
            </a:r>
            <a:r>
              <a:rPr lang="cs-CZ" sz="2100" i="1" dirty="0" err="1" smtClean="0"/>
              <a:t>week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we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covered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everything</a:t>
            </a:r>
            <a:r>
              <a:rPr lang="cs-CZ" sz="2100" i="1" dirty="0" smtClean="0"/>
              <a:t>. </a:t>
            </a:r>
            <a:r>
              <a:rPr lang="cs-CZ" sz="2100" i="1" dirty="0" err="1" smtClean="0"/>
              <a:t>The</a:t>
            </a:r>
            <a:r>
              <a:rPr lang="cs-CZ" sz="2100" i="1" dirty="0" smtClean="0"/>
              <a:t> session </a:t>
            </a:r>
            <a:r>
              <a:rPr lang="cs-CZ" sz="2100" i="1" dirty="0" err="1" smtClean="0"/>
              <a:t>seemed</a:t>
            </a:r>
            <a:r>
              <a:rPr lang="cs-CZ" sz="2100" i="1" dirty="0" smtClean="0"/>
              <a:t> a bit </a:t>
            </a:r>
            <a:r>
              <a:rPr lang="cs-CZ" sz="2100" i="1" dirty="0" err="1" smtClean="0"/>
              <a:t>too</a:t>
            </a:r>
            <a:r>
              <a:rPr lang="cs-CZ" sz="2100" i="1" dirty="0" smtClean="0"/>
              <a:t> long </a:t>
            </a:r>
            <a:r>
              <a:rPr lang="cs-CZ" sz="2100" i="1" dirty="0" err="1" smtClean="0"/>
              <a:t>because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there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is</a:t>
            </a:r>
            <a:r>
              <a:rPr lang="cs-CZ" sz="2100" i="1" dirty="0" smtClean="0"/>
              <a:t> so much to </a:t>
            </a:r>
            <a:r>
              <a:rPr lang="cs-CZ" sz="2100" i="1" dirty="0" err="1" smtClean="0"/>
              <a:t>tell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the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students</a:t>
            </a:r>
            <a:r>
              <a:rPr lang="cs-CZ" sz="2100" i="1" dirty="0" smtClean="0"/>
              <a:t>! </a:t>
            </a:r>
            <a:r>
              <a:rPr lang="cs-CZ" sz="2100" i="1" dirty="0" err="1" smtClean="0"/>
              <a:t>We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prepared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some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new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activities</a:t>
            </a:r>
            <a:r>
              <a:rPr lang="cs-CZ" sz="2100" i="1" dirty="0" smtClean="0"/>
              <a:t> and </a:t>
            </a:r>
            <a:r>
              <a:rPr lang="cs-CZ" sz="2100" i="1" dirty="0" err="1" smtClean="0"/>
              <a:t>the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students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seemed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engaged</a:t>
            </a:r>
            <a:r>
              <a:rPr lang="cs-CZ" sz="2100" i="1" dirty="0" smtClean="0"/>
              <a:t>. </a:t>
            </a:r>
            <a:r>
              <a:rPr lang="cs-CZ" sz="2100" i="1" dirty="0" smtClean="0"/>
              <a:t>I </a:t>
            </a:r>
            <a:r>
              <a:rPr lang="cs-CZ" sz="2100" i="1" dirty="0" err="1" smtClean="0"/>
              <a:t>felt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w</a:t>
            </a:r>
            <a:r>
              <a:rPr lang="cs-CZ" sz="2100" i="1" dirty="0" err="1" smtClean="0"/>
              <a:t>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managed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the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whole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crowd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of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students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with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relative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ease</a:t>
            </a:r>
            <a:r>
              <a:rPr lang="cs-CZ" sz="2100" i="1" dirty="0" smtClean="0"/>
              <a:t>, </a:t>
            </a:r>
            <a:r>
              <a:rPr lang="cs-CZ" sz="2100" i="1" dirty="0" err="1" smtClean="0"/>
              <a:t>even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though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we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missed</a:t>
            </a:r>
            <a:r>
              <a:rPr lang="cs-CZ" sz="2100" i="1" dirty="0" smtClean="0"/>
              <a:t> Eva. </a:t>
            </a:r>
            <a:r>
              <a:rPr lang="cs-CZ" sz="2100" i="1" dirty="0" err="1" smtClean="0"/>
              <a:t>We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even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mentioned</a:t>
            </a:r>
            <a:r>
              <a:rPr lang="cs-CZ" sz="2100" i="1" dirty="0" smtClean="0"/>
              <a:t> her </a:t>
            </a:r>
            <a:r>
              <a:rPr lang="cs-CZ" sz="2100" i="1" dirty="0" err="1" smtClean="0"/>
              <a:t>name</a:t>
            </a:r>
            <a:r>
              <a:rPr lang="cs-CZ" sz="2100" i="1" dirty="0" smtClean="0"/>
              <a:t>  </a:t>
            </a:r>
            <a:r>
              <a:rPr lang="cs-CZ" sz="2100" i="1" dirty="0" err="1" smtClean="0"/>
              <a:t>from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time</a:t>
            </a:r>
            <a:r>
              <a:rPr lang="cs-CZ" sz="2100" i="1" dirty="0" smtClean="0"/>
              <a:t> to </a:t>
            </a:r>
            <a:r>
              <a:rPr lang="cs-CZ" sz="2100" i="1" dirty="0" err="1" smtClean="0"/>
              <a:t>time</a:t>
            </a:r>
            <a:r>
              <a:rPr lang="cs-CZ" sz="2100" i="1" dirty="0" smtClean="0"/>
              <a:t>! </a:t>
            </a:r>
            <a:r>
              <a:rPr lang="cs-CZ" sz="2100" i="1" dirty="0" err="1" smtClean="0"/>
              <a:t>Next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time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we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could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give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them</a:t>
            </a:r>
            <a:r>
              <a:rPr lang="cs-CZ" sz="2100" i="1" dirty="0" smtClean="0"/>
              <a:t> more </a:t>
            </a:r>
            <a:r>
              <a:rPr lang="cs-CZ" sz="2100" i="1" dirty="0" err="1" smtClean="0"/>
              <a:t>time</a:t>
            </a:r>
            <a:r>
              <a:rPr lang="cs-CZ" sz="2100" i="1" dirty="0" smtClean="0"/>
              <a:t> and </a:t>
            </a:r>
            <a:r>
              <a:rPr lang="cs-CZ" sz="2100" i="1" dirty="0" err="1" smtClean="0"/>
              <a:t>fewer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handouts</a:t>
            </a:r>
            <a:r>
              <a:rPr lang="cs-CZ" sz="2100" i="1" dirty="0" smtClean="0"/>
              <a:t>.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>
              <a:hlinkClick r:id="rId4"/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9" y="1809032"/>
            <a:ext cx="2595561" cy="19466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362450" y="3980497"/>
            <a:ext cx="4152900" cy="203132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JL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session Martina and Lenka led last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bit „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over-efficient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“.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wanted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much and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missed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lightness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levity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Eva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adds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paperwork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log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writing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3200" dirty="0" smtClean="0"/>
              <a:t>“</a:t>
            </a:r>
            <a:r>
              <a:rPr lang="cs-CZ" sz="3200" dirty="0" err="1" smtClean="0"/>
              <a:t>black</a:t>
            </a:r>
            <a:r>
              <a:rPr lang="cs-CZ" sz="3200" dirty="0" smtClean="0"/>
              <a:t> </a:t>
            </a:r>
            <a:r>
              <a:rPr lang="cs-CZ" sz="3200" dirty="0" err="1" smtClean="0"/>
              <a:t>book</a:t>
            </a:r>
            <a:r>
              <a:rPr lang="cs-CZ" sz="3200" dirty="0" smtClean="0"/>
              <a:t>“ </a:t>
            </a:r>
            <a:r>
              <a:rPr lang="cs-CZ" sz="3200" dirty="0"/>
              <a:t>log 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 smtClean="0"/>
              <a:t>blog </a:t>
            </a:r>
            <a:r>
              <a:rPr lang="cs-CZ" sz="3200" dirty="0"/>
              <a:t>-</a:t>
            </a:r>
            <a:r>
              <a:rPr lang="cs-CZ" sz="3200" dirty="0">
                <a:hlinkClick r:id="rId4"/>
              </a:rPr>
              <a:t>http://myenglishcabbage.tumblr.com/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 err="1"/>
              <a:t>e</a:t>
            </a:r>
            <a:r>
              <a:rPr lang="cs-CZ" sz="3200" dirty="0" err="1" smtClean="0"/>
              <a:t>lectronic</a:t>
            </a:r>
            <a:r>
              <a:rPr lang="cs-CZ" sz="3200" dirty="0" smtClean="0"/>
              <a:t> log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>
              <a:hlinkClick r:id="rId5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8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b="1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reflective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cs-CZ" sz="3200" b="1" dirty="0" err="1">
                <a:latin typeface="DejaVu Sans" pitchFamily="34" charset="0"/>
                <a:ea typeface="DejaVu Sans" pitchFamily="34" charset="0"/>
                <a:cs typeface="DejaVu Sans" pitchFamily="34" charset="0"/>
              </a:rPr>
              <a:t>writing</a:t>
            </a:r>
            <a:r>
              <a:rPr lang="cs-CZ" sz="3200" b="1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endParaRPr lang="cs-CZ" dirty="0" smtClean="0">
              <a:hlinkClick r:id="rId2"/>
            </a:endParaRPr>
          </a:p>
          <a:p>
            <a:r>
              <a:rPr lang="en-US" sz="3200" dirty="0" smtClean="0">
                <a:hlinkClick r:id="rId2"/>
              </a:rPr>
              <a:t>University of Hull</a:t>
            </a:r>
            <a:endParaRPr lang="cs-CZ" sz="3200" dirty="0" smtClean="0"/>
          </a:p>
          <a:p>
            <a:r>
              <a:rPr lang="cs-CZ" sz="3200" dirty="0" smtClean="0">
                <a:hlinkClick r:id="rId3"/>
              </a:rPr>
              <a:t>Vancouver </a:t>
            </a:r>
            <a:r>
              <a:rPr lang="cs-CZ" sz="3200" dirty="0" err="1" smtClean="0">
                <a:hlinkClick r:id="rId3"/>
              </a:rPr>
              <a:t>Community</a:t>
            </a:r>
            <a:r>
              <a:rPr lang="cs-CZ" sz="3200" dirty="0" smtClean="0">
                <a:hlinkClick r:id="rId3"/>
              </a:rPr>
              <a:t> </a:t>
            </a:r>
            <a:r>
              <a:rPr lang="cs-CZ" sz="3200" dirty="0" err="1" smtClean="0">
                <a:hlinkClick r:id="rId3"/>
              </a:rPr>
              <a:t>College</a:t>
            </a:r>
            <a:endParaRPr lang="cs-CZ" sz="32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800" y="3847568"/>
            <a:ext cx="46038" cy="31227"/>
          </a:xfrm>
        </p:spPr>
      </p:pic>
      <p:pic>
        <p:nvPicPr>
          <p:cNvPr id="8" name="Zástupný symbol pro obsah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pic>
        <p:nvPicPr>
          <p:cNvPr id="1026" name="Picture 2" descr="http://www.kukatko.cz/wp-content/uploads/2015/05/film-reel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31" y="4196455"/>
            <a:ext cx="4776465" cy="266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25872"/>
            <a:ext cx="8086635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ENGLISH AUTONOMOUSLY </a:t>
            </a:r>
            <a:b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log </a:t>
            </a:r>
            <a:r>
              <a:rPr lang="cs-CZ" sz="3200" b="1" dirty="0" err="1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writing</a:t>
            </a:r>
            <a:r>
              <a:rPr lang="cs-CZ" sz="3200" b="1" dirty="0" smtClean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  <a:endParaRPr lang="cs-CZ" sz="3200" b="1" dirty="0">
              <a:latin typeface="DejaVu Sans" pitchFamily="34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5800344"/>
            <a:ext cx="1069848" cy="10576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064896" cy="4248472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en-US" sz="3200" dirty="0"/>
              <a:t>regular, frequent, English learning focused</a:t>
            </a:r>
          </a:p>
          <a:p>
            <a:pPr marL="0" indent="0">
              <a:buNone/>
            </a:pPr>
            <a:r>
              <a:rPr lang="en-US" sz="3200" i="1" dirty="0" smtClean="0"/>
              <a:t>- </a:t>
            </a:r>
            <a:r>
              <a:rPr lang="en-US" sz="3200" i="1" dirty="0"/>
              <a:t>what, why, when, where…</a:t>
            </a:r>
            <a:endParaRPr lang="en-US" sz="3200" dirty="0"/>
          </a:p>
          <a:p>
            <a:pPr>
              <a:buFontTx/>
              <a:buChar char="-"/>
            </a:pPr>
            <a:r>
              <a:rPr lang="en-US" sz="3200" i="1" dirty="0" smtClean="0"/>
              <a:t>objective</a:t>
            </a:r>
            <a:r>
              <a:rPr lang="en-US" sz="3200" i="1" dirty="0"/>
              <a:t>, goal, reflection, actual gain</a:t>
            </a:r>
            <a:r>
              <a:rPr lang="en-US" sz="3200" i="1" dirty="0" smtClean="0"/>
              <a:t>…</a:t>
            </a:r>
            <a:endParaRPr lang="cs-CZ" sz="3200" i="1" dirty="0" smtClean="0"/>
          </a:p>
          <a:p>
            <a:pPr>
              <a:buFontTx/>
              <a:buChar char="-"/>
            </a:pPr>
            <a:endParaRPr lang="cs-CZ" sz="3200" dirty="0"/>
          </a:p>
          <a:p>
            <a:r>
              <a:rPr lang="en-US" sz="3200" dirty="0"/>
              <a:t>online log, video log, audio log, hand-written log, portfolio, book...</a:t>
            </a:r>
            <a:endParaRPr lang="cs-CZ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cs-CZ" sz="3200" dirty="0" err="1" smtClean="0"/>
              <a:t>Language</a:t>
            </a:r>
            <a:r>
              <a:rPr lang="cs-CZ" sz="3200" dirty="0" smtClean="0"/>
              <a:t> </a:t>
            </a:r>
            <a:r>
              <a:rPr lang="cs-CZ" sz="3200" dirty="0" err="1" smtClean="0"/>
              <a:t>learning</a:t>
            </a:r>
            <a:r>
              <a:rPr lang="cs-CZ" sz="3200" dirty="0" smtClean="0"/>
              <a:t> </a:t>
            </a:r>
            <a:r>
              <a:rPr lang="cs-CZ" sz="3200" dirty="0" err="1" smtClean="0"/>
              <a:t>history</a:t>
            </a:r>
            <a:r>
              <a:rPr lang="cs-CZ" sz="3200" dirty="0" smtClean="0"/>
              <a:t> to start </a:t>
            </a:r>
            <a:r>
              <a:rPr lang="cs-CZ" sz="3200" dirty="0" err="1" smtClean="0"/>
              <a:t>with</a:t>
            </a:r>
            <a:endParaRPr lang="cs-CZ" sz="3200" dirty="0" smtClean="0"/>
          </a:p>
          <a:p>
            <a:endParaRPr lang="cs-CZ" sz="3200" dirty="0" smtClean="0"/>
          </a:p>
          <a:p>
            <a:endParaRPr lang="en-US" dirty="0"/>
          </a:p>
          <a:p>
            <a:pPr marL="0" indent="0">
              <a:buNone/>
            </a:pPr>
            <a:endParaRPr lang="cs-CZ" dirty="0">
              <a:hlinkClick r:id="rId4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0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780</Words>
  <Application>Microsoft Office PowerPoint</Application>
  <PresentationFormat>Předvádění na obrazovce (4:3)</PresentationFormat>
  <Paragraphs>240</Paragraphs>
  <Slides>22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DejaVu Sans</vt:lpstr>
      <vt:lpstr>Tahoma</vt:lpstr>
      <vt:lpstr>Times New Roman</vt:lpstr>
      <vt:lpstr>Wingdings</vt:lpstr>
      <vt:lpstr>Prezentace_MU_CZ</vt:lpstr>
      <vt:lpstr>English Autonomously   Lenka Zouhar Ludvíková Martina Šindelářová Skupeňová Eva Trumpešová - Rudolfová</vt:lpstr>
      <vt:lpstr>ENGLISH AUTONOMOUSLY  2nd session, 4th September</vt:lpstr>
      <vt:lpstr>ENGLISH AUTONOMOUSLY last week summary</vt:lpstr>
      <vt:lpstr>Prezentace aplikace PowerPoint</vt:lpstr>
      <vt:lpstr>ENGLISH AUTONOMOUSLY  learning diary / log / reflective writing </vt:lpstr>
      <vt:lpstr>ENGLISH AUTONOMOUSLY  learning diary / log / reflective writing </vt:lpstr>
      <vt:lpstr>ENGLISH AUTONOMOUSLY  log writing </vt:lpstr>
      <vt:lpstr>ENGLISH AUTONOMOUSLY  reflective writing </vt:lpstr>
      <vt:lpstr>ENGLISH AUTONOMOUSLY  log writing </vt:lpstr>
      <vt:lpstr>ENGLISH AUTONOMOUSLY language learning history</vt:lpstr>
      <vt:lpstr>ENGLISH AUTONOMOUSLY  comfort zone</vt:lpstr>
      <vt:lpstr>ENGLISH AUTONOMOUSLY  flow</vt:lpstr>
      <vt:lpstr>ENGLISH AUTONOMOUSLY  personalized support</vt:lpstr>
      <vt:lpstr>ENGLISH AUTONOMOUSLY  passion is the key</vt:lpstr>
      <vt:lpstr>ENGLISH AUTONOMOUSLY  passion is the key</vt:lpstr>
      <vt:lpstr>ENGLISH AUTONOMOUSLY  passion is the key</vt:lpstr>
      <vt:lpstr>ENGLISH AUTONOMOUSLY  contract / plan / agreement</vt:lpstr>
      <vt:lpstr>ENGLISH AUTONOMOUSLY  </vt:lpstr>
      <vt:lpstr>ENGLISH AUTONOMOUSLY  </vt:lpstr>
      <vt:lpstr>ENGLISH AUTONOMOUSLY modules and showers</vt:lpstr>
      <vt:lpstr>ENGLISH AUTONOMOUSLY </vt:lpstr>
      <vt:lpstr>ENGLISH AUTONOMOUSLY 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Lenka Zouhar Ludvíková</cp:lastModifiedBy>
  <cp:revision>58</cp:revision>
  <cp:lastPrinted>2017-02-22T13:32:36Z</cp:lastPrinted>
  <dcterms:created xsi:type="dcterms:W3CDTF">2015-11-23T07:04:47Z</dcterms:created>
  <dcterms:modified xsi:type="dcterms:W3CDTF">2017-10-04T15:08:37Z</dcterms:modified>
</cp:coreProperties>
</file>