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60" r:id="rId2"/>
    <p:sldId id="261" r:id="rId3"/>
    <p:sldId id="295" r:id="rId4"/>
    <p:sldId id="262" r:id="rId5"/>
    <p:sldId id="301" r:id="rId6"/>
    <p:sldId id="264" r:id="rId7"/>
    <p:sldId id="266" r:id="rId8"/>
    <p:sldId id="313" r:id="rId9"/>
    <p:sldId id="296" r:id="rId10"/>
    <p:sldId id="303" r:id="rId11"/>
    <p:sldId id="267" r:id="rId12"/>
    <p:sldId id="269" r:id="rId13"/>
    <p:sldId id="308" r:id="rId14"/>
    <p:sldId id="304" r:id="rId15"/>
    <p:sldId id="309" r:id="rId16"/>
    <p:sldId id="310" r:id="rId17"/>
    <p:sldId id="311" r:id="rId18"/>
    <p:sldId id="312" r:id="rId19"/>
    <p:sldId id="299" r:id="rId20"/>
    <p:sldId id="298" r:id="rId21"/>
    <p:sldId id="290" r:id="rId22"/>
    <p:sldId id="271" r:id="rId23"/>
    <p:sldId id="272" r:id="rId24"/>
    <p:sldId id="287" r:id="rId25"/>
    <p:sldId id="274" r:id="rId26"/>
    <p:sldId id="276" r:id="rId27"/>
    <p:sldId id="278" r:id="rId28"/>
    <p:sldId id="280" r:id="rId29"/>
    <p:sldId id="293" r:id="rId30"/>
    <p:sldId id="294" r:id="rId31"/>
    <p:sldId id="283" r:id="rId32"/>
    <p:sldId id="284" r:id="rId33"/>
    <p:sldId id="285" r:id="rId34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3850" autoAdjust="0"/>
  </p:normalViewPr>
  <p:slideViewPr>
    <p:cSldViewPr snapToGrid="0">
      <p:cViewPr varScale="1">
        <p:scale>
          <a:sx n="101" d="100"/>
          <a:sy n="101" d="100"/>
        </p:scale>
        <p:origin x="36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82045-E979-4A66-ADD4-5BE5D598DB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402749D-1B53-4B0D-8EB2-7CF271DE9A77}">
      <dgm:prSet phldrT="[Text]"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cs-CZ" dirty="0" err="1"/>
            <a:t>planning</a:t>
          </a:r>
          <a:endParaRPr lang="cs-CZ" dirty="0"/>
        </a:p>
      </dgm:t>
    </dgm:pt>
    <dgm:pt modelId="{3DE7CB05-8748-4E47-BEF0-9EC09FE08AD3}" type="parTrans" cxnId="{367E36BC-F142-47E6-807B-07A6A31BF34E}">
      <dgm:prSet/>
      <dgm:spPr/>
      <dgm:t>
        <a:bodyPr/>
        <a:lstStyle/>
        <a:p>
          <a:endParaRPr lang="cs-CZ"/>
        </a:p>
      </dgm:t>
    </dgm:pt>
    <dgm:pt modelId="{5D92497E-9BBA-4D84-9C4F-FCD1A1DB02E8}" type="sibTrans" cxnId="{367E36BC-F142-47E6-807B-07A6A31BF34E}">
      <dgm:prSet/>
      <dgm:spPr/>
      <dgm:t>
        <a:bodyPr/>
        <a:lstStyle/>
        <a:p>
          <a:endParaRPr lang="cs-CZ"/>
        </a:p>
      </dgm:t>
    </dgm:pt>
    <dgm:pt modelId="{9E81A15B-5D02-4FCB-9FC9-EA4EA2DA68B0}">
      <dgm:prSet phldrT="[Text]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cs-CZ" dirty="0" err="1"/>
            <a:t>evaluating</a:t>
          </a:r>
          <a:endParaRPr lang="cs-CZ" dirty="0"/>
        </a:p>
      </dgm:t>
    </dgm:pt>
    <dgm:pt modelId="{A30EEA3B-6A7D-4F06-9F28-34BB2C4AEE31}" type="parTrans" cxnId="{D70DFAE6-AE28-40B6-9217-52B62E5D401F}">
      <dgm:prSet/>
      <dgm:spPr/>
      <dgm:t>
        <a:bodyPr/>
        <a:lstStyle/>
        <a:p>
          <a:endParaRPr lang="cs-CZ"/>
        </a:p>
      </dgm:t>
    </dgm:pt>
    <dgm:pt modelId="{16A1EC8E-0345-4496-8841-9B0B63E9D2A6}" type="sibTrans" cxnId="{D70DFAE6-AE28-40B6-9217-52B62E5D401F}">
      <dgm:prSet/>
      <dgm:spPr/>
      <dgm:t>
        <a:bodyPr/>
        <a:lstStyle/>
        <a:p>
          <a:endParaRPr lang="cs-CZ"/>
        </a:p>
      </dgm:t>
    </dgm:pt>
    <dgm:pt modelId="{0CEC6BBE-323F-407D-9E5A-1214091450F4}">
      <dgm:prSet phldrT="[Text]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cs-CZ" dirty="0"/>
            <a:t>monitoring</a:t>
          </a:r>
        </a:p>
      </dgm:t>
    </dgm:pt>
    <dgm:pt modelId="{8BDC41BB-8DA2-4AF7-87C6-3EBF702E53A6}" type="parTrans" cxnId="{944B6E8E-9596-4624-B351-423A51B14DDE}">
      <dgm:prSet/>
      <dgm:spPr/>
      <dgm:t>
        <a:bodyPr/>
        <a:lstStyle/>
        <a:p>
          <a:endParaRPr lang="cs-CZ"/>
        </a:p>
      </dgm:t>
    </dgm:pt>
    <dgm:pt modelId="{11ED7A80-7C49-49CD-8058-28BAA2E38139}" type="sibTrans" cxnId="{944B6E8E-9596-4624-B351-423A51B14DDE}">
      <dgm:prSet/>
      <dgm:spPr/>
      <dgm:t>
        <a:bodyPr/>
        <a:lstStyle/>
        <a:p>
          <a:endParaRPr lang="cs-CZ"/>
        </a:p>
      </dgm:t>
    </dgm:pt>
    <dgm:pt modelId="{6DAABE5B-03C8-4216-A7DD-0B51C1D8538E}" type="pres">
      <dgm:prSet presAssocID="{BDD82045-E979-4A66-ADD4-5BE5D598DB41}" presName="compositeShape" presStyleCnt="0">
        <dgm:presLayoutVars>
          <dgm:chMax val="7"/>
          <dgm:dir/>
          <dgm:resizeHandles val="exact"/>
        </dgm:presLayoutVars>
      </dgm:prSet>
      <dgm:spPr/>
    </dgm:pt>
    <dgm:pt modelId="{331A687D-3550-441A-8BAA-6E45DDCCCECA}" type="pres">
      <dgm:prSet presAssocID="{8402749D-1B53-4B0D-8EB2-7CF271DE9A77}" presName="circ1" presStyleLbl="vennNode1" presStyleIdx="0" presStyleCnt="3"/>
      <dgm:spPr/>
      <dgm:t>
        <a:bodyPr/>
        <a:lstStyle/>
        <a:p>
          <a:endParaRPr lang="cs-CZ"/>
        </a:p>
      </dgm:t>
    </dgm:pt>
    <dgm:pt modelId="{D9F152CA-6D32-4D7C-B560-4F4845999989}" type="pres">
      <dgm:prSet presAssocID="{8402749D-1B53-4B0D-8EB2-7CF271DE9A7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DA09DB-CF81-4A80-95BB-48195ACAD454}" type="pres">
      <dgm:prSet presAssocID="{9E81A15B-5D02-4FCB-9FC9-EA4EA2DA68B0}" presName="circ2" presStyleLbl="vennNode1" presStyleIdx="1" presStyleCnt="3"/>
      <dgm:spPr/>
      <dgm:t>
        <a:bodyPr/>
        <a:lstStyle/>
        <a:p>
          <a:endParaRPr lang="cs-CZ"/>
        </a:p>
      </dgm:t>
    </dgm:pt>
    <dgm:pt modelId="{8B6D7F2F-44BB-4945-A78F-C61ECD0D1AF6}" type="pres">
      <dgm:prSet presAssocID="{9E81A15B-5D02-4FCB-9FC9-EA4EA2DA68B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9DFCEF-B804-4C62-AC91-7ABD9FA2D620}" type="pres">
      <dgm:prSet presAssocID="{0CEC6BBE-323F-407D-9E5A-1214091450F4}" presName="circ3" presStyleLbl="vennNode1" presStyleIdx="2" presStyleCnt="3"/>
      <dgm:spPr/>
      <dgm:t>
        <a:bodyPr/>
        <a:lstStyle/>
        <a:p>
          <a:endParaRPr lang="cs-CZ"/>
        </a:p>
      </dgm:t>
    </dgm:pt>
    <dgm:pt modelId="{244A2D3D-2A67-4C25-AEC9-C313A4038A7E}" type="pres">
      <dgm:prSet presAssocID="{0CEC6BBE-323F-407D-9E5A-1214091450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8D6BF68-AE2A-46BE-B800-03D991DA915F}" type="presOf" srcId="{0CEC6BBE-323F-407D-9E5A-1214091450F4}" destId="{244A2D3D-2A67-4C25-AEC9-C313A4038A7E}" srcOrd="1" destOrd="0" presId="urn:microsoft.com/office/officeart/2005/8/layout/venn1"/>
    <dgm:cxn modelId="{22187E2D-A061-45BA-B75A-2C727F0D2719}" type="presOf" srcId="{8402749D-1B53-4B0D-8EB2-7CF271DE9A77}" destId="{331A687D-3550-441A-8BAA-6E45DDCCCECA}" srcOrd="0" destOrd="0" presId="urn:microsoft.com/office/officeart/2005/8/layout/venn1"/>
    <dgm:cxn modelId="{7FDB7906-DF34-4ACA-B7AD-768F63F6B2C5}" type="presOf" srcId="{8402749D-1B53-4B0D-8EB2-7CF271DE9A77}" destId="{D9F152CA-6D32-4D7C-B560-4F4845999989}" srcOrd="1" destOrd="0" presId="urn:microsoft.com/office/officeart/2005/8/layout/venn1"/>
    <dgm:cxn modelId="{3D589238-8107-4B4C-A95D-80C4072334C5}" type="presOf" srcId="{0CEC6BBE-323F-407D-9E5A-1214091450F4}" destId="{C09DFCEF-B804-4C62-AC91-7ABD9FA2D620}" srcOrd="0" destOrd="0" presId="urn:microsoft.com/office/officeart/2005/8/layout/venn1"/>
    <dgm:cxn modelId="{FA787E1B-C9E4-457C-84AE-E5C273E1E96B}" type="presOf" srcId="{9E81A15B-5D02-4FCB-9FC9-EA4EA2DA68B0}" destId="{39DA09DB-CF81-4A80-95BB-48195ACAD454}" srcOrd="0" destOrd="0" presId="urn:microsoft.com/office/officeart/2005/8/layout/venn1"/>
    <dgm:cxn modelId="{367E36BC-F142-47E6-807B-07A6A31BF34E}" srcId="{BDD82045-E979-4A66-ADD4-5BE5D598DB41}" destId="{8402749D-1B53-4B0D-8EB2-7CF271DE9A77}" srcOrd="0" destOrd="0" parTransId="{3DE7CB05-8748-4E47-BEF0-9EC09FE08AD3}" sibTransId="{5D92497E-9BBA-4D84-9C4F-FCD1A1DB02E8}"/>
    <dgm:cxn modelId="{944B6E8E-9596-4624-B351-423A51B14DDE}" srcId="{BDD82045-E979-4A66-ADD4-5BE5D598DB41}" destId="{0CEC6BBE-323F-407D-9E5A-1214091450F4}" srcOrd="2" destOrd="0" parTransId="{8BDC41BB-8DA2-4AF7-87C6-3EBF702E53A6}" sibTransId="{11ED7A80-7C49-49CD-8058-28BAA2E38139}"/>
    <dgm:cxn modelId="{8BAFD0D5-193F-4C9F-893D-CAC1C88C3CCD}" type="presOf" srcId="{BDD82045-E979-4A66-ADD4-5BE5D598DB41}" destId="{6DAABE5B-03C8-4216-A7DD-0B51C1D8538E}" srcOrd="0" destOrd="0" presId="urn:microsoft.com/office/officeart/2005/8/layout/venn1"/>
    <dgm:cxn modelId="{BB2791F9-DA3C-415B-BB9C-A77B3664F382}" type="presOf" srcId="{9E81A15B-5D02-4FCB-9FC9-EA4EA2DA68B0}" destId="{8B6D7F2F-44BB-4945-A78F-C61ECD0D1AF6}" srcOrd="1" destOrd="0" presId="urn:microsoft.com/office/officeart/2005/8/layout/venn1"/>
    <dgm:cxn modelId="{D70DFAE6-AE28-40B6-9217-52B62E5D401F}" srcId="{BDD82045-E979-4A66-ADD4-5BE5D598DB41}" destId="{9E81A15B-5D02-4FCB-9FC9-EA4EA2DA68B0}" srcOrd="1" destOrd="0" parTransId="{A30EEA3B-6A7D-4F06-9F28-34BB2C4AEE31}" sibTransId="{16A1EC8E-0345-4496-8841-9B0B63E9D2A6}"/>
    <dgm:cxn modelId="{ED439172-0015-41E0-A8EC-30437B66468D}" type="presParOf" srcId="{6DAABE5B-03C8-4216-A7DD-0B51C1D8538E}" destId="{331A687D-3550-441A-8BAA-6E45DDCCCECA}" srcOrd="0" destOrd="0" presId="urn:microsoft.com/office/officeart/2005/8/layout/venn1"/>
    <dgm:cxn modelId="{4DADE87B-E165-456A-BCBC-EE015E205CD6}" type="presParOf" srcId="{6DAABE5B-03C8-4216-A7DD-0B51C1D8538E}" destId="{D9F152CA-6D32-4D7C-B560-4F4845999989}" srcOrd="1" destOrd="0" presId="urn:microsoft.com/office/officeart/2005/8/layout/venn1"/>
    <dgm:cxn modelId="{F07B4C98-FFED-4386-ACA2-3E156BF5DBC9}" type="presParOf" srcId="{6DAABE5B-03C8-4216-A7DD-0B51C1D8538E}" destId="{39DA09DB-CF81-4A80-95BB-48195ACAD454}" srcOrd="2" destOrd="0" presId="urn:microsoft.com/office/officeart/2005/8/layout/venn1"/>
    <dgm:cxn modelId="{E6DB8CBA-6E4A-4217-AE1A-EEC7A1976CE3}" type="presParOf" srcId="{6DAABE5B-03C8-4216-A7DD-0B51C1D8538E}" destId="{8B6D7F2F-44BB-4945-A78F-C61ECD0D1AF6}" srcOrd="3" destOrd="0" presId="urn:microsoft.com/office/officeart/2005/8/layout/venn1"/>
    <dgm:cxn modelId="{8343E275-E02A-402E-B2D5-9FCE8E41C2B4}" type="presParOf" srcId="{6DAABE5B-03C8-4216-A7DD-0B51C1D8538E}" destId="{C09DFCEF-B804-4C62-AC91-7ABD9FA2D620}" srcOrd="4" destOrd="0" presId="urn:microsoft.com/office/officeart/2005/8/layout/venn1"/>
    <dgm:cxn modelId="{B135655B-A2B7-4FA2-93C3-C11C0F48251A}" type="presParOf" srcId="{6DAABE5B-03C8-4216-A7DD-0B51C1D8538E}" destId="{244A2D3D-2A67-4C25-AEC9-C313A4038A7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82045-E979-4A66-ADD4-5BE5D598DB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402749D-1B53-4B0D-8EB2-7CF271DE9A77}">
      <dgm:prSet phldrT="[Text]"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cs-CZ" dirty="0" err="1"/>
            <a:t>planning</a:t>
          </a:r>
          <a:endParaRPr lang="cs-CZ" dirty="0"/>
        </a:p>
      </dgm:t>
    </dgm:pt>
    <dgm:pt modelId="{3DE7CB05-8748-4E47-BEF0-9EC09FE08AD3}" type="parTrans" cxnId="{367E36BC-F142-47E6-807B-07A6A31BF34E}">
      <dgm:prSet/>
      <dgm:spPr/>
      <dgm:t>
        <a:bodyPr/>
        <a:lstStyle/>
        <a:p>
          <a:endParaRPr lang="cs-CZ"/>
        </a:p>
      </dgm:t>
    </dgm:pt>
    <dgm:pt modelId="{5D92497E-9BBA-4D84-9C4F-FCD1A1DB02E8}" type="sibTrans" cxnId="{367E36BC-F142-47E6-807B-07A6A31BF34E}">
      <dgm:prSet/>
      <dgm:spPr/>
      <dgm:t>
        <a:bodyPr/>
        <a:lstStyle/>
        <a:p>
          <a:endParaRPr lang="cs-CZ"/>
        </a:p>
      </dgm:t>
    </dgm:pt>
    <dgm:pt modelId="{9E81A15B-5D02-4FCB-9FC9-EA4EA2DA68B0}">
      <dgm:prSet phldrT="[Text]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cs-CZ" dirty="0" err="1"/>
            <a:t>evaluating</a:t>
          </a:r>
          <a:endParaRPr lang="cs-CZ" dirty="0"/>
        </a:p>
      </dgm:t>
    </dgm:pt>
    <dgm:pt modelId="{A30EEA3B-6A7D-4F06-9F28-34BB2C4AEE31}" type="parTrans" cxnId="{D70DFAE6-AE28-40B6-9217-52B62E5D401F}">
      <dgm:prSet/>
      <dgm:spPr/>
      <dgm:t>
        <a:bodyPr/>
        <a:lstStyle/>
        <a:p>
          <a:endParaRPr lang="cs-CZ"/>
        </a:p>
      </dgm:t>
    </dgm:pt>
    <dgm:pt modelId="{16A1EC8E-0345-4496-8841-9B0B63E9D2A6}" type="sibTrans" cxnId="{D70DFAE6-AE28-40B6-9217-52B62E5D401F}">
      <dgm:prSet/>
      <dgm:spPr/>
      <dgm:t>
        <a:bodyPr/>
        <a:lstStyle/>
        <a:p>
          <a:endParaRPr lang="cs-CZ"/>
        </a:p>
      </dgm:t>
    </dgm:pt>
    <dgm:pt modelId="{0CEC6BBE-323F-407D-9E5A-1214091450F4}">
      <dgm:prSet phldrT="[Text]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cs-CZ" dirty="0"/>
            <a:t>monitoring</a:t>
          </a:r>
        </a:p>
      </dgm:t>
    </dgm:pt>
    <dgm:pt modelId="{8BDC41BB-8DA2-4AF7-87C6-3EBF702E53A6}" type="parTrans" cxnId="{944B6E8E-9596-4624-B351-423A51B14DDE}">
      <dgm:prSet/>
      <dgm:spPr/>
      <dgm:t>
        <a:bodyPr/>
        <a:lstStyle/>
        <a:p>
          <a:endParaRPr lang="cs-CZ"/>
        </a:p>
      </dgm:t>
    </dgm:pt>
    <dgm:pt modelId="{11ED7A80-7C49-49CD-8058-28BAA2E38139}" type="sibTrans" cxnId="{944B6E8E-9596-4624-B351-423A51B14DDE}">
      <dgm:prSet/>
      <dgm:spPr/>
      <dgm:t>
        <a:bodyPr/>
        <a:lstStyle/>
        <a:p>
          <a:endParaRPr lang="cs-CZ"/>
        </a:p>
      </dgm:t>
    </dgm:pt>
    <dgm:pt modelId="{6DAABE5B-03C8-4216-A7DD-0B51C1D8538E}" type="pres">
      <dgm:prSet presAssocID="{BDD82045-E979-4A66-ADD4-5BE5D598DB41}" presName="compositeShape" presStyleCnt="0">
        <dgm:presLayoutVars>
          <dgm:chMax val="7"/>
          <dgm:dir/>
          <dgm:resizeHandles val="exact"/>
        </dgm:presLayoutVars>
      </dgm:prSet>
      <dgm:spPr/>
    </dgm:pt>
    <dgm:pt modelId="{331A687D-3550-441A-8BAA-6E45DDCCCECA}" type="pres">
      <dgm:prSet presAssocID="{8402749D-1B53-4B0D-8EB2-7CF271DE9A77}" presName="circ1" presStyleLbl="vennNode1" presStyleIdx="0" presStyleCnt="3"/>
      <dgm:spPr/>
      <dgm:t>
        <a:bodyPr/>
        <a:lstStyle/>
        <a:p>
          <a:endParaRPr lang="cs-CZ"/>
        </a:p>
      </dgm:t>
    </dgm:pt>
    <dgm:pt modelId="{D9F152CA-6D32-4D7C-B560-4F4845999989}" type="pres">
      <dgm:prSet presAssocID="{8402749D-1B53-4B0D-8EB2-7CF271DE9A7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DA09DB-CF81-4A80-95BB-48195ACAD454}" type="pres">
      <dgm:prSet presAssocID="{9E81A15B-5D02-4FCB-9FC9-EA4EA2DA68B0}" presName="circ2" presStyleLbl="vennNode1" presStyleIdx="1" presStyleCnt="3"/>
      <dgm:spPr/>
      <dgm:t>
        <a:bodyPr/>
        <a:lstStyle/>
        <a:p>
          <a:endParaRPr lang="cs-CZ"/>
        </a:p>
      </dgm:t>
    </dgm:pt>
    <dgm:pt modelId="{8B6D7F2F-44BB-4945-A78F-C61ECD0D1AF6}" type="pres">
      <dgm:prSet presAssocID="{9E81A15B-5D02-4FCB-9FC9-EA4EA2DA68B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9DFCEF-B804-4C62-AC91-7ABD9FA2D620}" type="pres">
      <dgm:prSet presAssocID="{0CEC6BBE-323F-407D-9E5A-1214091450F4}" presName="circ3" presStyleLbl="vennNode1" presStyleIdx="2" presStyleCnt="3"/>
      <dgm:spPr/>
      <dgm:t>
        <a:bodyPr/>
        <a:lstStyle/>
        <a:p>
          <a:endParaRPr lang="cs-CZ"/>
        </a:p>
      </dgm:t>
    </dgm:pt>
    <dgm:pt modelId="{244A2D3D-2A67-4C25-AEC9-C313A4038A7E}" type="pres">
      <dgm:prSet presAssocID="{0CEC6BBE-323F-407D-9E5A-1214091450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8D6BF68-AE2A-46BE-B800-03D991DA915F}" type="presOf" srcId="{0CEC6BBE-323F-407D-9E5A-1214091450F4}" destId="{244A2D3D-2A67-4C25-AEC9-C313A4038A7E}" srcOrd="1" destOrd="0" presId="urn:microsoft.com/office/officeart/2005/8/layout/venn1"/>
    <dgm:cxn modelId="{22187E2D-A061-45BA-B75A-2C727F0D2719}" type="presOf" srcId="{8402749D-1B53-4B0D-8EB2-7CF271DE9A77}" destId="{331A687D-3550-441A-8BAA-6E45DDCCCECA}" srcOrd="0" destOrd="0" presId="urn:microsoft.com/office/officeart/2005/8/layout/venn1"/>
    <dgm:cxn modelId="{7FDB7906-DF34-4ACA-B7AD-768F63F6B2C5}" type="presOf" srcId="{8402749D-1B53-4B0D-8EB2-7CF271DE9A77}" destId="{D9F152CA-6D32-4D7C-B560-4F4845999989}" srcOrd="1" destOrd="0" presId="urn:microsoft.com/office/officeart/2005/8/layout/venn1"/>
    <dgm:cxn modelId="{3D589238-8107-4B4C-A95D-80C4072334C5}" type="presOf" srcId="{0CEC6BBE-323F-407D-9E5A-1214091450F4}" destId="{C09DFCEF-B804-4C62-AC91-7ABD9FA2D620}" srcOrd="0" destOrd="0" presId="urn:microsoft.com/office/officeart/2005/8/layout/venn1"/>
    <dgm:cxn modelId="{FA787E1B-C9E4-457C-84AE-E5C273E1E96B}" type="presOf" srcId="{9E81A15B-5D02-4FCB-9FC9-EA4EA2DA68B0}" destId="{39DA09DB-CF81-4A80-95BB-48195ACAD454}" srcOrd="0" destOrd="0" presId="urn:microsoft.com/office/officeart/2005/8/layout/venn1"/>
    <dgm:cxn modelId="{367E36BC-F142-47E6-807B-07A6A31BF34E}" srcId="{BDD82045-E979-4A66-ADD4-5BE5D598DB41}" destId="{8402749D-1B53-4B0D-8EB2-7CF271DE9A77}" srcOrd="0" destOrd="0" parTransId="{3DE7CB05-8748-4E47-BEF0-9EC09FE08AD3}" sibTransId="{5D92497E-9BBA-4D84-9C4F-FCD1A1DB02E8}"/>
    <dgm:cxn modelId="{944B6E8E-9596-4624-B351-423A51B14DDE}" srcId="{BDD82045-E979-4A66-ADD4-5BE5D598DB41}" destId="{0CEC6BBE-323F-407D-9E5A-1214091450F4}" srcOrd="2" destOrd="0" parTransId="{8BDC41BB-8DA2-4AF7-87C6-3EBF702E53A6}" sibTransId="{11ED7A80-7C49-49CD-8058-28BAA2E38139}"/>
    <dgm:cxn modelId="{8BAFD0D5-193F-4C9F-893D-CAC1C88C3CCD}" type="presOf" srcId="{BDD82045-E979-4A66-ADD4-5BE5D598DB41}" destId="{6DAABE5B-03C8-4216-A7DD-0B51C1D8538E}" srcOrd="0" destOrd="0" presId="urn:microsoft.com/office/officeart/2005/8/layout/venn1"/>
    <dgm:cxn modelId="{BB2791F9-DA3C-415B-BB9C-A77B3664F382}" type="presOf" srcId="{9E81A15B-5D02-4FCB-9FC9-EA4EA2DA68B0}" destId="{8B6D7F2F-44BB-4945-A78F-C61ECD0D1AF6}" srcOrd="1" destOrd="0" presId="urn:microsoft.com/office/officeart/2005/8/layout/venn1"/>
    <dgm:cxn modelId="{D70DFAE6-AE28-40B6-9217-52B62E5D401F}" srcId="{BDD82045-E979-4A66-ADD4-5BE5D598DB41}" destId="{9E81A15B-5D02-4FCB-9FC9-EA4EA2DA68B0}" srcOrd="1" destOrd="0" parTransId="{A30EEA3B-6A7D-4F06-9F28-34BB2C4AEE31}" sibTransId="{16A1EC8E-0345-4496-8841-9B0B63E9D2A6}"/>
    <dgm:cxn modelId="{ED439172-0015-41E0-A8EC-30437B66468D}" type="presParOf" srcId="{6DAABE5B-03C8-4216-A7DD-0B51C1D8538E}" destId="{331A687D-3550-441A-8BAA-6E45DDCCCECA}" srcOrd="0" destOrd="0" presId="urn:microsoft.com/office/officeart/2005/8/layout/venn1"/>
    <dgm:cxn modelId="{4DADE87B-E165-456A-BCBC-EE015E205CD6}" type="presParOf" srcId="{6DAABE5B-03C8-4216-A7DD-0B51C1D8538E}" destId="{D9F152CA-6D32-4D7C-B560-4F4845999989}" srcOrd="1" destOrd="0" presId="urn:microsoft.com/office/officeart/2005/8/layout/venn1"/>
    <dgm:cxn modelId="{F07B4C98-FFED-4386-ACA2-3E156BF5DBC9}" type="presParOf" srcId="{6DAABE5B-03C8-4216-A7DD-0B51C1D8538E}" destId="{39DA09DB-CF81-4A80-95BB-48195ACAD454}" srcOrd="2" destOrd="0" presId="urn:microsoft.com/office/officeart/2005/8/layout/venn1"/>
    <dgm:cxn modelId="{E6DB8CBA-6E4A-4217-AE1A-EEC7A1976CE3}" type="presParOf" srcId="{6DAABE5B-03C8-4216-A7DD-0B51C1D8538E}" destId="{8B6D7F2F-44BB-4945-A78F-C61ECD0D1AF6}" srcOrd="3" destOrd="0" presId="urn:microsoft.com/office/officeart/2005/8/layout/venn1"/>
    <dgm:cxn modelId="{8343E275-E02A-402E-B2D5-9FCE8E41C2B4}" type="presParOf" srcId="{6DAABE5B-03C8-4216-A7DD-0B51C1D8538E}" destId="{C09DFCEF-B804-4C62-AC91-7ABD9FA2D620}" srcOrd="4" destOrd="0" presId="urn:microsoft.com/office/officeart/2005/8/layout/venn1"/>
    <dgm:cxn modelId="{B135655B-A2B7-4FA2-93C3-C11C0F48251A}" type="presParOf" srcId="{6DAABE5B-03C8-4216-A7DD-0B51C1D8538E}" destId="{244A2D3D-2A67-4C25-AEC9-C313A4038A7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A687D-3550-441A-8BAA-6E45DDCCCECA}">
      <dsp:nvSpPr>
        <dsp:cNvPr id="0" name=""/>
        <dsp:cNvSpPr/>
      </dsp:nvSpPr>
      <dsp:spPr>
        <a:xfrm>
          <a:off x="1823713" y="51011"/>
          <a:ext cx="2448572" cy="2448572"/>
        </a:xfrm>
        <a:prstGeom prst="ellipse">
          <a:avLst/>
        </a:prstGeom>
        <a:solidFill>
          <a:schemeClr val="accent6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/>
            <a:t>planning</a:t>
          </a:r>
          <a:endParaRPr lang="cs-CZ" sz="2400" kern="1200" dirty="0"/>
        </a:p>
      </dsp:txBody>
      <dsp:txXfrm>
        <a:off x="2150190" y="479512"/>
        <a:ext cx="1795619" cy="1101857"/>
      </dsp:txXfrm>
    </dsp:sp>
    <dsp:sp modelId="{39DA09DB-CF81-4A80-95BB-48195ACAD454}">
      <dsp:nvSpPr>
        <dsp:cNvPr id="0" name=""/>
        <dsp:cNvSpPr/>
      </dsp:nvSpPr>
      <dsp:spPr>
        <a:xfrm>
          <a:off x="2707240" y="1581369"/>
          <a:ext cx="2448572" cy="2448572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/>
            <a:t>evaluating</a:t>
          </a:r>
          <a:endParaRPr lang="cs-CZ" sz="2400" kern="1200" dirty="0"/>
        </a:p>
      </dsp:txBody>
      <dsp:txXfrm>
        <a:off x="3456095" y="2213917"/>
        <a:ext cx="1469143" cy="1346714"/>
      </dsp:txXfrm>
    </dsp:sp>
    <dsp:sp modelId="{C09DFCEF-B804-4C62-AC91-7ABD9FA2D620}">
      <dsp:nvSpPr>
        <dsp:cNvPr id="0" name=""/>
        <dsp:cNvSpPr/>
      </dsp:nvSpPr>
      <dsp:spPr>
        <a:xfrm>
          <a:off x="940187" y="1581369"/>
          <a:ext cx="2448572" cy="2448572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monitoring</a:t>
          </a:r>
        </a:p>
      </dsp:txBody>
      <dsp:txXfrm>
        <a:off x="1170761" y="2213917"/>
        <a:ext cx="1469143" cy="1346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A687D-3550-441A-8BAA-6E45DDCCCECA}">
      <dsp:nvSpPr>
        <dsp:cNvPr id="0" name=""/>
        <dsp:cNvSpPr/>
      </dsp:nvSpPr>
      <dsp:spPr>
        <a:xfrm>
          <a:off x="594360" y="33575"/>
          <a:ext cx="1611630" cy="1611630"/>
        </a:xfrm>
        <a:prstGeom prst="ellipse">
          <a:avLst/>
        </a:prstGeom>
        <a:solidFill>
          <a:schemeClr val="accent6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/>
            <a:t>planning</a:t>
          </a:r>
          <a:endParaRPr lang="cs-CZ" sz="1600" kern="1200" dirty="0"/>
        </a:p>
      </dsp:txBody>
      <dsp:txXfrm>
        <a:off x="809244" y="315610"/>
        <a:ext cx="1181862" cy="725233"/>
      </dsp:txXfrm>
    </dsp:sp>
    <dsp:sp modelId="{39DA09DB-CF81-4A80-95BB-48195ACAD454}">
      <dsp:nvSpPr>
        <dsp:cNvPr id="0" name=""/>
        <dsp:cNvSpPr/>
      </dsp:nvSpPr>
      <dsp:spPr>
        <a:xfrm>
          <a:off x="1175890" y="1040844"/>
          <a:ext cx="1611630" cy="1611630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/>
            <a:t>evaluating</a:t>
          </a:r>
          <a:endParaRPr lang="cs-CZ" sz="1600" kern="1200" dirty="0"/>
        </a:p>
      </dsp:txBody>
      <dsp:txXfrm>
        <a:off x="1668780" y="1457182"/>
        <a:ext cx="966978" cy="886396"/>
      </dsp:txXfrm>
    </dsp:sp>
    <dsp:sp modelId="{C09DFCEF-B804-4C62-AC91-7ABD9FA2D620}">
      <dsp:nvSpPr>
        <dsp:cNvPr id="0" name=""/>
        <dsp:cNvSpPr/>
      </dsp:nvSpPr>
      <dsp:spPr>
        <a:xfrm>
          <a:off x="12830" y="1040844"/>
          <a:ext cx="1611630" cy="1611630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monitoring</a:t>
          </a:r>
        </a:p>
      </dsp:txBody>
      <dsp:txXfrm>
        <a:off x="164592" y="1457182"/>
        <a:ext cx="966978" cy="886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7"/>
            <a:ext cx="5388610" cy="44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301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813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Times New Roman" panose="02020603050405020304" pitchFamily="18" charset="0"/>
              </a:rPr>
              <a:t>Martina - role </a:t>
            </a:r>
            <a:r>
              <a:rPr lang="cs-CZ" altLang="cs-CZ" dirty="0" err="1">
                <a:latin typeface="Times New Roman" panose="02020603050405020304" pitchFamily="18" charset="0"/>
              </a:rPr>
              <a:t>teachers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facilitators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providing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framework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843EB6-771D-4D5B-A2FC-A5A05C179656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52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Times New Roman" panose="02020603050405020304" pitchFamily="18" charset="0"/>
              </a:rPr>
              <a:t>Lenka – </a:t>
            </a:r>
            <a:r>
              <a:rPr lang="cs-CZ" altLang="cs-CZ" dirty="0" err="1">
                <a:latin typeface="Times New Roman" panose="02020603050405020304" pitchFamily="18" charset="0"/>
              </a:rPr>
              <a:t>different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roles</a:t>
            </a:r>
            <a:r>
              <a:rPr lang="cs-CZ" altLang="cs-CZ" dirty="0">
                <a:latin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</a:rPr>
              <a:t>need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of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specific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skills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metacognition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dirty="0">
                <a:latin typeface="Times New Roman" panose="02020603050405020304" pitchFamily="18" charset="0"/>
              </a:rPr>
              <a:t>MAI – </a:t>
            </a:r>
            <a:r>
              <a:rPr lang="cs-CZ" altLang="cs-CZ" dirty="0" err="1">
                <a:latin typeface="Times New Roman" panose="02020603050405020304" pitchFamily="18" charset="0"/>
              </a:rPr>
              <a:t>students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becoming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autonomous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learners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79B390-5753-446D-932C-99D6D1F962B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11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cs-CZ" altLang="cs-CZ" dirty="0">
                <a:latin typeface="Times New Roman" panose="02020603050405020304" pitchFamily="18" charset="0"/>
              </a:rPr>
              <a:t>Martina - </a:t>
            </a:r>
            <a:r>
              <a:rPr lang="cs-CZ" altLang="cs-CZ" dirty="0" err="1">
                <a:latin typeface="Times New Roman" panose="02020603050405020304" pitchFamily="18" charset="0"/>
              </a:rPr>
              <a:t>Activity</a:t>
            </a:r>
            <a:r>
              <a:rPr lang="cs-CZ" altLang="cs-CZ" dirty="0">
                <a:latin typeface="Times New Roman" panose="02020603050405020304" pitchFamily="18" charset="0"/>
              </a:rPr>
              <a:t> – </a:t>
            </a: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is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the</a:t>
            </a:r>
            <a:r>
              <a:rPr lang="cs-CZ" altLang="cs-CZ" baseline="0" dirty="0">
                <a:latin typeface="Times New Roman" panose="02020603050405020304" pitchFamily="18" charset="0"/>
              </a:rPr>
              <a:t> Framework?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Pairs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groups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4155E8-2B90-401D-B961-C2BC84187688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01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cs-CZ" altLang="cs-CZ" dirty="0">
                <a:latin typeface="Times New Roman" panose="02020603050405020304" pitchFamily="18" charset="0"/>
              </a:rPr>
              <a:t>Martina - </a:t>
            </a:r>
            <a:r>
              <a:rPr lang="cs-CZ" altLang="cs-CZ" dirty="0" err="1">
                <a:latin typeface="Times New Roman" panose="02020603050405020304" pitchFamily="18" charset="0"/>
              </a:rPr>
              <a:t>Activity</a:t>
            </a:r>
            <a:r>
              <a:rPr lang="cs-CZ" altLang="cs-CZ" dirty="0">
                <a:latin typeface="Times New Roman" panose="02020603050405020304" pitchFamily="18" charset="0"/>
              </a:rPr>
              <a:t> – </a:t>
            </a: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is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the</a:t>
            </a:r>
            <a:r>
              <a:rPr lang="cs-CZ" altLang="cs-CZ" baseline="0" dirty="0">
                <a:latin typeface="Times New Roman" panose="02020603050405020304" pitchFamily="18" charset="0"/>
              </a:rPr>
              <a:t> Framework?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Pairs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groups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4155E8-2B90-401D-B961-C2BC84187688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51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cs-CZ" altLang="cs-CZ" dirty="0">
                <a:latin typeface="Times New Roman" panose="02020603050405020304" pitchFamily="18" charset="0"/>
              </a:rPr>
              <a:t>Martina - </a:t>
            </a:r>
            <a:r>
              <a:rPr lang="cs-CZ" altLang="cs-CZ" dirty="0" err="1">
                <a:latin typeface="Times New Roman" panose="02020603050405020304" pitchFamily="18" charset="0"/>
              </a:rPr>
              <a:t>Activity</a:t>
            </a:r>
            <a:r>
              <a:rPr lang="cs-CZ" altLang="cs-CZ" dirty="0">
                <a:latin typeface="Times New Roman" panose="02020603050405020304" pitchFamily="18" charset="0"/>
              </a:rPr>
              <a:t> – </a:t>
            </a: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is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the</a:t>
            </a:r>
            <a:r>
              <a:rPr lang="cs-CZ" altLang="cs-CZ" baseline="0" dirty="0">
                <a:latin typeface="Times New Roman" panose="02020603050405020304" pitchFamily="18" charset="0"/>
              </a:rPr>
              <a:t> Framework?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Pairs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groups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4155E8-2B90-401D-B961-C2BC84187688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02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cs-CZ" altLang="cs-CZ" dirty="0">
                <a:latin typeface="Times New Roman" panose="02020603050405020304" pitchFamily="18" charset="0"/>
              </a:rPr>
              <a:t>Martina - </a:t>
            </a:r>
            <a:r>
              <a:rPr lang="cs-CZ" altLang="cs-CZ" dirty="0" err="1">
                <a:latin typeface="Times New Roman" panose="02020603050405020304" pitchFamily="18" charset="0"/>
              </a:rPr>
              <a:t>Activity</a:t>
            </a:r>
            <a:r>
              <a:rPr lang="cs-CZ" altLang="cs-CZ" dirty="0">
                <a:latin typeface="Times New Roman" panose="02020603050405020304" pitchFamily="18" charset="0"/>
              </a:rPr>
              <a:t> – </a:t>
            </a: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is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the</a:t>
            </a:r>
            <a:r>
              <a:rPr lang="cs-CZ" altLang="cs-CZ" baseline="0" dirty="0">
                <a:latin typeface="Times New Roman" panose="02020603050405020304" pitchFamily="18" charset="0"/>
              </a:rPr>
              <a:t> Framework?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Pairs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groups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4155E8-2B90-401D-B961-C2BC84187688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cs-CZ" altLang="cs-CZ" dirty="0">
                <a:latin typeface="Times New Roman" panose="02020603050405020304" pitchFamily="18" charset="0"/>
              </a:rPr>
              <a:t>Martina - </a:t>
            </a:r>
            <a:r>
              <a:rPr lang="cs-CZ" altLang="cs-CZ" dirty="0" err="1">
                <a:latin typeface="Times New Roman" panose="02020603050405020304" pitchFamily="18" charset="0"/>
              </a:rPr>
              <a:t>Activity</a:t>
            </a:r>
            <a:r>
              <a:rPr lang="cs-CZ" altLang="cs-CZ" dirty="0">
                <a:latin typeface="Times New Roman" panose="02020603050405020304" pitchFamily="18" charset="0"/>
              </a:rPr>
              <a:t> – </a:t>
            </a: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is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the</a:t>
            </a:r>
            <a:r>
              <a:rPr lang="cs-CZ" altLang="cs-CZ" baseline="0" dirty="0">
                <a:latin typeface="Times New Roman" panose="02020603050405020304" pitchFamily="18" charset="0"/>
              </a:rPr>
              <a:t> Framework?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Pairs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groups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4155E8-2B90-401D-B961-C2BC84187688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41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cs-CZ" altLang="cs-CZ" dirty="0">
                <a:latin typeface="Times New Roman" panose="02020603050405020304" pitchFamily="18" charset="0"/>
              </a:rPr>
              <a:t>Martina - </a:t>
            </a:r>
            <a:r>
              <a:rPr lang="cs-CZ" altLang="cs-CZ" dirty="0" err="1">
                <a:latin typeface="Times New Roman" panose="02020603050405020304" pitchFamily="18" charset="0"/>
              </a:rPr>
              <a:t>Activity</a:t>
            </a:r>
            <a:r>
              <a:rPr lang="cs-CZ" altLang="cs-CZ" dirty="0">
                <a:latin typeface="Times New Roman" panose="02020603050405020304" pitchFamily="18" charset="0"/>
              </a:rPr>
              <a:t> – </a:t>
            </a: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is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the</a:t>
            </a:r>
            <a:r>
              <a:rPr lang="cs-CZ" altLang="cs-CZ" baseline="0" dirty="0">
                <a:latin typeface="Times New Roman" panose="02020603050405020304" pitchFamily="18" charset="0"/>
              </a:rPr>
              <a:t> Framework?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Pairs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groups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4155E8-2B90-401D-B961-C2BC84187688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97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cs-CZ" altLang="cs-CZ" dirty="0">
                <a:latin typeface="Times New Roman" panose="02020603050405020304" pitchFamily="18" charset="0"/>
              </a:rPr>
              <a:t>Martina - </a:t>
            </a:r>
            <a:r>
              <a:rPr lang="cs-CZ" altLang="cs-CZ" dirty="0" err="1">
                <a:latin typeface="Times New Roman" panose="02020603050405020304" pitchFamily="18" charset="0"/>
              </a:rPr>
              <a:t>Activity</a:t>
            </a:r>
            <a:r>
              <a:rPr lang="cs-CZ" altLang="cs-CZ" dirty="0">
                <a:latin typeface="Times New Roman" panose="02020603050405020304" pitchFamily="18" charset="0"/>
              </a:rPr>
              <a:t> – </a:t>
            </a: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is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the</a:t>
            </a:r>
            <a:r>
              <a:rPr lang="cs-CZ" altLang="cs-CZ" baseline="0" dirty="0">
                <a:latin typeface="Times New Roman" panose="02020603050405020304" pitchFamily="18" charset="0"/>
              </a:rPr>
              <a:t> Framework?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Pairs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groups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4155E8-2B90-401D-B961-C2BC84187688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94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cs-CZ" altLang="cs-CZ" dirty="0">
                <a:latin typeface="Times New Roman" panose="02020603050405020304" pitchFamily="18" charset="0"/>
              </a:rPr>
              <a:t>Martina - </a:t>
            </a:r>
            <a:r>
              <a:rPr lang="cs-CZ" altLang="cs-CZ" dirty="0" err="1">
                <a:latin typeface="Times New Roman" panose="02020603050405020304" pitchFamily="18" charset="0"/>
              </a:rPr>
              <a:t>Activity</a:t>
            </a:r>
            <a:r>
              <a:rPr lang="cs-CZ" altLang="cs-CZ" dirty="0">
                <a:latin typeface="Times New Roman" panose="02020603050405020304" pitchFamily="18" charset="0"/>
              </a:rPr>
              <a:t> – </a:t>
            </a: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is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the</a:t>
            </a:r>
            <a:r>
              <a:rPr lang="cs-CZ" altLang="cs-CZ" baseline="0" dirty="0">
                <a:latin typeface="Times New Roman" panose="02020603050405020304" pitchFamily="18" charset="0"/>
              </a:rPr>
              <a:t> Framework?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Pairs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groups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4155E8-2B90-401D-B961-C2BC84187688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5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FCAAF8-A9D1-4519-95BD-D94DF98216FC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41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cs-CZ" altLang="cs-CZ" dirty="0">
                <a:latin typeface="Times New Roman" panose="02020603050405020304" pitchFamily="18" charset="0"/>
              </a:rPr>
              <a:t>Martina - </a:t>
            </a:r>
            <a:r>
              <a:rPr lang="cs-CZ" altLang="cs-CZ" dirty="0" err="1">
                <a:latin typeface="Times New Roman" panose="02020603050405020304" pitchFamily="18" charset="0"/>
              </a:rPr>
              <a:t>Activity</a:t>
            </a:r>
            <a:r>
              <a:rPr lang="cs-CZ" altLang="cs-CZ" dirty="0">
                <a:latin typeface="Times New Roman" panose="02020603050405020304" pitchFamily="18" charset="0"/>
              </a:rPr>
              <a:t> – </a:t>
            </a: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is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the</a:t>
            </a:r>
            <a:r>
              <a:rPr lang="cs-CZ" altLang="cs-CZ" baseline="0" dirty="0">
                <a:latin typeface="Times New Roman" panose="02020603050405020304" pitchFamily="18" charset="0"/>
              </a:rPr>
              <a:t> Framework?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Pairs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groups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4155E8-2B90-401D-B961-C2BC84187688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09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cs-CZ" altLang="cs-CZ" dirty="0">
                <a:latin typeface="Times New Roman" panose="02020603050405020304" pitchFamily="18" charset="0"/>
              </a:rPr>
              <a:t>Martina – </a:t>
            </a:r>
            <a:r>
              <a:rPr lang="cs-CZ" altLang="cs-CZ" dirty="0" err="1">
                <a:latin typeface="Times New Roman" panose="02020603050405020304" pitchFamily="18" charset="0"/>
              </a:rPr>
              <a:t>distribute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checklist</a:t>
            </a:r>
            <a:r>
              <a:rPr lang="cs-CZ" altLang="cs-CZ" dirty="0">
                <a:latin typeface="Times New Roman" panose="02020603050405020304" pitchFamily="18" charset="0"/>
              </a:rPr>
              <a:t> and </a:t>
            </a:r>
            <a:r>
              <a:rPr lang="cs-CZ" altLang="cs-CZ" dirty="0" err="1">
                <a:latin typeface="Times New Roman" panose="02020603050405020304" pitchFamily="18" charset="0"/>
              </a:rPr>
              <a:t>explain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4155E8-2B90-401D-B961-C2BC84187688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74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Times New Roman" panose="02020603050405020304" pitchFamily="18" charset="0"/>
              </a:rPr>
              <a:t>Lenka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A95937-5B58-4FE0-B6FA-68A879563BCA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73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Times New Roman" panose="02020603050405020304" pitchFamily="18" charset="0"/>
              </a:rPr>
              <a:t>Martina  - </a:t>
            </a:r>
            <a:r>
              <a:rPr lang="cs-CZ" altLang="cs-CZ" dirty="0" err="1">
                <a:latin typeface="Times New Roman" panose="02020603050405020304" pitchFamily="18" charset="0"/>
              </a:rPr>
              <a:t>first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possible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tool</a:t>
            </a:r>
            <a:r>
              <a:rPr lang="cs-CZ" altLang="cs-CZ" dirty="0">
                <a:latin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</a:rPr>
              <a:t>distribute</a:t>
            </a:r>
            <a:r>
              <a:rPr lang="cs-CZ" altLang="cs-CZ" baseline="0" dirty="0">
                <a:latin typeface="Times New Roman" panose="02020603050405020304" pitchFamily="18" charset="0"/>
              </a:rPr>
              <a:t> pale blue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paper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39739E-9B24-49B5-AE01-65A459D39548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71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Martina –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tool</a:t>
            </a:r>
            <a:r>
              <a:rPr lang="cs-CZ" baseline="0" dirty="0"/>
              <a:t> – </a:t>
            </a:r>
            <a:r>
              <a:rPr lang="cs-CZ" baseline="0" dirty="0" err="1"/>
              <a:t>compare</a:t>
            </a:r>
            <a:r>
              <a:rPr lang="cs-CZ" baseline="0" dirty="0"/>
              <a:t> / </a:t>
            </a:r>
            <a:r>
              <a:rPr lang="cs-CZ" baseline="0" dirty="0" err="1"/>
              <a:t>contrast</a:t>
            </a:r>
            <a:r>
              <a:rPr lang="cs-CZ" baseline="0" dirty="0"/>
              <a:t> </a:t>
            </a:r>
            <a:r>
              <a:rPr lang="cs-CZ" baseline="0" dirty="0" err="1"/>
              <a:t>what</a:t>
            </a:r>
            <a:r>
              <a:rPr lang="cs-CZ" baseline="0" dirty="0"/>
              <a:t> </a:t>
            </a:r>
            <a:r>
              <a:rPr lang="cs-CZ" baseline="0" dirty="0" err="1"/>
              <a:t>you</a:t>
            </a:r>
            <a:r>
              <a:rPr lang="cs-CZ" baseline="0" dirty="0"/>
              <a:t> </a:t>
            </a:r>
            <a:r>
              <a:rPr lang="cs-CZ" baseline="0" dirty="0" err="1"/>
              <a:t>can</a:t>
            </a:r>
            <a:r>
              <a:rPr lang="cs-CZ" baseline="0" dirty="0"/>
              <a:t> and </a:t>
            </a:r>
            <a:r>
              <a:rPr lang="cs-CZ" baseline="0" dirty="0" err="1"/>
              <a:t>what</a:t>
            </a:r>
            <a:r>
              <a:rPr lang="cs-CZ" baseline="0" dirty="0"/>
              <a:t> </a:t>
            </a:r>
            <a:r>
              <a:rPr lang="cs-CZ" baseline="0" dirty="0" err="1"/>
              <a:t>you</a:t>
            </a:r>
            <a:r>
              <a:rPr lang="cs-CZ" baseline="0" dirty="0"/>
              <a:t> </a:t>
            </a:r>
            <a:r>
              <a:rPr lang="cs-CZ" baseline="0" dirty="0" err="1"/>
              <a:t>need</a:t>
            </a:r>
            <a:r>
              <a:rPr lang="cs-CZ" baseline="0" dirty="0"/>
              <a:t>, sample aktivity </a:t>
            </a:r>
            <a:r>
              <a:rPr lang="cs-CZ" baseline="0" dirty="0" err="1"/>
              <a:t>writing</a:t>
            </a:r>
            <a:r>
              <a:rPr lang="cs-CZ" baseline="0" dirty="0"/>
              <a:t>? </a:t>
            </a:r>
            <a:endParaRPr lang="cs-CZ" dirty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53CE52-99F4-4359-95D2-0E5A54523B06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45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cs-CZ" altLang="cs-CZ" dirty="0">
                <a:latin typeface="Times New Roman" panose="02020603050405020304" pitchFamily="18" charset="0"/>
              </a:rPr>
              <a:t>Martina - Brainstorming in </a:t>
            </a:r>
            <a:r>
              <a:rPr lang="cs-CZ" altLang="cs-CZ" dirty="0" err="1">
                <a:latin typeface="Times New Roman" panose="02020603050405020304" pitchFamily="18" charset="0"/>
              </a:rPr>
              <a:t>groups</a:t>
            </a:r>
            <a:r>
              <a:rPr lang="cs-CZ" altLang="cs-CZ" dirty="0">
                <a:latin typeface="Times New Roman" panose="02020603050405020304" pitchFamily="18" charset="0"/>
              </a:rPr>
              <a:t> – </a:t>
            </a:r>
            <a:r>
              <a:rPr lang="cs-CZ" altLang="cs-CZ" dirty="0" err="1">
                <a:latin typeface="Times New Roman" panose="02020603050405020304" pitchFamily="18" charset="0"/>
              </a:rPr>
              <a:t>compare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strategies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you</a:t>
            </a:r>
            <a:r>
              <a:rPr lang="cs-CZ" altLang="cs-CZ" baseline="0" dirty="0">
                <a:latin typeface="Times New Roman" panose="02020603050405020304" pitchFamily="18" charset="0"/>
              </a:rPr>
              <a:t> use to,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afterwards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distribute</a:t>
            </a:r>
            <a:r>
              <a:rPr lang="cs-CZ" altLang="cs-CZ" baseline="0" dirty="0">
                <a:latin typeface="Times New Roman" panose="02020603050405020304" pitchFamily="18" charset="0"/>
              </a:rPr>
              <a:t> and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explain</a:t>
            </a:r>
            <a:r>
              <a:rPr lang="cs-CZ" altLang="cs-CZ" baseline="0" dirty="0">
                <a:latin typeface="Times New Roman" panose="02020603050405020304" pitchFamily="18" charset="0"/>
              </a:rPr>
              <a:t> SILL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yellow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paper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5DAEE5-4615-4ED2-BAAA-61C75285D51F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22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Times New Roman" panose="02020603050405020304" pitchFamily="18" charset="0"/>
              </a:rPr>
              <a:t>Martina – </a:t>
            </a:r>
            <a:r>
              <a:rPr lang="cs-CZ" altLang="cs-CZ" dirty="0" err="1">
                <a:latin typeface="Times New Roman" panose="02020603050405020304" pitchFamily="18" charset="0"/>
              </a:rPr>
              <a:t>explanation</a:t>
            </a:r>
            <a:r>
              <a:rPr lang="cs-CZ" altLang="cs-CZ" dirty="0">
                <a:latin typeface="Times New Roman" panose="02020603050405020304" pitchFamily="18" charset="0"/>
              </a:rPr>
              <a:t>: </a:t>
            </a:r>
            <a:r>
              <a:rPr lang="cs-CZ" altLang="cs-CZ" dirty="0" err="1">
                <a:latin typeface="Times New Roman" panose="02020603050405020304" pitchFamily="18" charset="0"/>
              </a:rPr>
              <a:t>one</a:t>
            </a:r>
            <a:r>
              <a:rPr lang="cs-CZ" altLang="cs-CZ" dirty="0">
                <a:latin typeface="Times New Roman" panose="02020603050405020304" pitchFamily="18" charset="0"/>
              </a:rPr>
              <a:t> to </a:t>
            </a:r>
            <a:r>
              <a:rPr lang="cs-CZ" altLang="cs-CZ" dirty="0" err="1">
                <a:latin typeface="Times New Roman" panose="02020603050405020304" pitchFamily="18" charset="0"/>
              </a:rPr>
              <a:t>one</a:t>
            </a:r>
            <a:r>
              <a:rPr lang="cs-CZ" altLang="cs-CZ" dirty="0">
                <a:latin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</a:rPr>
              <a:t>time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for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you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631DFB-FF91-4751-AED1-2611CCF27A22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0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explained</a:t>
            </a:r>
            <a:r>
              <a:rPr lang="cs-CZ" dirty="0"/>
              <a:t> more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04791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0B92B2-6BE0-4595-8F55-17E48E2EE5F9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04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explained</a:t>
            </a:r>
            <a:r>
              <a:rPr lang="cs-CZ" dirty="0"/>
              <a:t> more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7693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FCAAF8-A9D1-4519-95BD-D94DF98216FC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72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explained</a:t>
            </a:r>
            <a:r>
              <a:rPr lang="cs-CZ" dirty="0"/>
              <a:t> more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0524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>
              <a:spcBef>
                <a:spcPct val="0"/>
              </a:spcBef>
            </a:pPr>
            <a:r>
              <a:rPr lang="cs-CZ" altLang="cs-CZ" b="1" i="1" dirty="0" err="1">
                <a:latin typeface="Times New Roman" panose="02020603050405020304" pitchFamily="18" charset="0"/>
              </a:rPr>
              <a:t>Distribute</a:t>
            </a:r>
            <a:r>
              <a:rPr lang="cs-CZ" altLang="cs-CZ" b="1" i="1" dirty="0">
                <a:latin typeface="Times New Roman" panose="02020603050405020304" pitchFamily="18" charset="0"/>
              </a:rPr>
              <a:t> MAI !!!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Brainstorm</a:t>
            </a:r>
            <a:r>
              <a:rPr lang="cs-CZ" altLang="cs-CZ" b="1" i="1" dirty="0">
                <a:latin typeface="Times New Roman" panose="02020603050405020304" pitchFamily="18" charset="0"/>
              </a:rPr>
              <a:t>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models</a:t>
            </a:r>
            <a:r>
              <a:rPr lang="cs-CZ" altLang="cs-CZ" b="1" i="1" dirty="0">
                <a:latin typeface="Times New Roman" panose="02020603050405020304" pitchFamily="18" charset="0"/>
              </a:rPr>
              <a:t>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options</a:t>
            </a:r>
            <a:r>
              <a:rPr lang="cs-CZ" altLang="cs-CZ" b="1" i="1" dirty="0">
                <a:latin typeface="Times New Roman" panose="02020603050405020304" pitchFamily="18" charset="0"/>
              </a:rPr>
              <a:t> –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which</a:t>
            </a:r>
            <a:r>
              <a:rPr lang="cs-CZ" altLang="cs-CZ" b="1" i="1" dirty="0">
                <a:latin typeface="Times New Roman" panose="02020603050405020304" pitchFamily="18" charset="0"/>
              </a:rPr>
              <a:t>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one</a:t>
            </a:r>
            <a:r>
              <a:rPr lang="cs-CZ" altLang="cs-CZ" b="1" i="1" dirty="0">
                <a:latin typeface="Times New Roman" panose="02020603050405020304" pitchFamily="18" charset="0"/>
              </a:rPr>
              <a:t>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wold</a:t>
            </a:r>
            <a:r>
              <a:rPr lang="cs-CZ" altLang="cs-CZ" b="1" i="1" dirty="0">
                <a:latin typeface="Times New Roman" panose="02020603050405020304" pitchFamily="18" charset="0"/>
              </a:rPr>
              <a:t>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you</a:t>
            </a:r>
            <a:r>
              <a:rPr lang="cs-CZ" altLang="cs-CZ" b="1" i="1" dirty="0">
                <a:latin typeface="Times New Roman" panose="02020603050405020304" pitchFamily="18" charset="0"/>
              </a:rPr>
              <a:t>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like</a:t>
            </a:r>
            <a:r>
              <a:rPr lang="cs-CZ" altLang="cs-CZ" b="1" i="1" dirty="0">
                <a:latin typeface="Times New Roman" panose="02020603050405020304" pitchFamily="18" charset="0"/>
              </a:rPr>
              <a:t>??? -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groups</a:t>
            </a:r>
            <a:endParaRPr lang="cs-CZ" altLang="cs-CZ" dirty="0">
              <a:latin typeface="Times New Roman" panose="02020603050405020304" pitchFamily="18" charset="0"/>
            </a:endParaRPr>
          </a:p>
          <a:p>
            <a:pPr defTabSz="912813"/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6CB525-1D32-4E95-B40A-00331ECA9A84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786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EDF19D-8497-44D0-B9E4-3F4893A0E58F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50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F3D994-70B0-43F1-8324-2059BE96D0B0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50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Times New Roman" panose="02020603050405020304" pitchFamily="18" charset="0"/>
              </a:rPr>
              <a:t>Martina</a:t>
            </a:r>
            <a:r>
              <a:rPr lang="cs-CZ" altLang="cs-CZ" baseline="0" dirty="0">
                <a:latin typeface="Times New Roman" panose="02020603050405020304" pitchFamily="18" charset="0"/>
              </a:rPr>
              <a:t> -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instructions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7D5F48-9B2A-46C7-B322-780E74491AE7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2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Times New Roman" panose="02020603050405020304" pitchFamily="18" charset="0"/>
              </a:rPr>
              <a:t>Martina</a:t>
            </a:r>
            <a:r>
              <a:rPr lang="cs-CZ" altLang="cs-CZ" baseline="0" dirty="0">
                <a:latin typeface="Times New Roman" panose="02020603050405020304" pitchFamily="18" charset="0"/>
              </a:rPr>
              <a:t> -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instructions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7D5F48-9B2A-46C7-B322-780E74491AE7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3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2">
              <a:spcBef>
                <a:spcPct val="0"/>
              </a:spcBef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Lenka – background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info</a:t>
            </a:r>
            <a:r>
              <a:rPr lang="cs-CZ" altLang="cs-CZ" baseline="0" dirty="0">
                <a:latin typeface="Times New Roman" panose="02020603050405020304" pitchFamily="18" charset="0"/>
              </a:rPr>
              <a:t>: </a:t>
            </a:r>
            <a:r>
              <a:rPr lang="cs-CZ" altLang="cs-CZ" dirty="0" err="1">
                <a:latin typeface="Times New Roman" panose="02020603050405020304" pitchFamily="18" charset="0"/>
              </a:rPr>
              <a:t>Henri</a:t>
            </a:r>
            <a:r>
              <a:rPr lang="cs-CZ" altLang="cs-CZ" dirty="0">
                <a:latin typeface="Times New Roman" panose="02020603050405020304" pitchFamily="18" charset="0"/>
              </a:rPr>
              <a:t> Holec  - </a:t>
            </a:r>
            <a:r>
              <a:rPr lang="cs-CZ" altLang="cs-CZ" dirty="0" err="1">
                <a:latin typeface="Times New Roman" panose="02020603050405020304" pitchFamily="18" charset="0"/>
              </a:rPr>
              <a:t>father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of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learner</a:t>
            </a:r>
            <a:r>
              <a:rPr lang="cs-CZ" altLang="cs-CZ" dirty="0">
                <a:latin typeface="Times New Roman" panose="02020603050405020304" pitchFamily="18" charset="0"/>
              </a:rPr>
              <a:t> autonomy, </a:t>
            </a:r>
            <a:r>
              <a:rPr lang="cs-CZ" altLang="cs-CZ" dirty="0" err="1">
                <a:latin typeface="Times New Roman" panose="02020603050405020304" pitchFamily="18" charset="0"/>
              </a:rPr>
              <a:t>autonomous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learning</a:t>
            </a:r>
            <a:r>
              <a:rPr lang="cs-CZ" altLang="cs-CZ" dirty="0">
                <a:latin typeface="Times New Roman" panose="02020603050405020304" pitchFamily="18" charset="0"/>
              </a:rPr>
              <a:t>…</a:t>
            </a:r>
          </a:p>
          <a:p>
            <a:pPr defTabSz="914262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 defTabSz="914262">
              <a:spcBef>
                <a:spcPct val="0"/>
              </a:spcBef>
              <a:defRPr/>
            </a:pPr>
            <a:r>
              <a:rPr lang="cs-CZ" altLang="cs-CZ" dirty="0" err="1">
                <a:latin typeface="Times New Roman" panose="02020603050405020304" pitchFamily="18" charset="0"/>
              </a:rPr>
              <a:t>be</a:t>
            </a:r>
            <a:r>
              <a:rPr lang="cs-CZ" altLang="cs-CZ" dirty="0">
                <a:latin typeface="Times New Roman" panose="02020603050405020304" pitchFamily="18" charset="0"/>
              </a:rPr>
              <a:t> in </a:t>
            </a:r>
            <a:r>
              <a:rPr lang="cs-CZ" altLang="cs-CZ" dirty="0" err="1">
                <a:latin typeface="Times New Roman" panose="02020603050405020304" pitchFamily="18" charset="0"/>
              </a:rPr>
              <a:t>charge</a:t>
            </a:r>
            <a:r>
              <a:rPr lang="cs-CZ" altLang="cs-CZ" dirty="0">
                <a:latin typeface="Times New Roman" panose="02020603050405020304" pitchFamily="18" charset="0"/>
              </a:rPr>
              <a:t> = </a:t>
            </a:r>
            <a:r>
              <a:rPr lang="cs-CZ" altLang="cs-CZ" dirty="0" err="1">
                <a:latin typeface="Times New Roman" panose="02020603050405020304" pitchFamily="18" charset="0"/>
              </a:rPr>
              <a:t>setting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goals</a:t>
            </a:r>
            <a:r>
              <a:rPr lang="cs-CZ" altLang="cs-CZ" dirty="0">
                <a:latin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</a:rPr>
              <a:t>taking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responsibility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for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decision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making</a:t>
            </a:r>
            <a:r>
              <a:rPr lang="cs-CZ" altLang="cs-CZ" dirty="0">
                <a:latin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</a:rPr>
              <a:t>accepting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consequences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of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one´s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decisions</a:t>
            </a:r>
            <a:r>
              <a:rPr lang="cs-CZ" altLang="cs-CZ" dirty="0">
                <a:latin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</a:rPr>
              <a:t>adjusting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learning</a:t>
            </a:r>
            <a:r>
              <a:rPr lang="cs-CZ" altLang="cs-CZ" dirty="0">
                <a:latin typeface="Times New Roman" panose="02020603050405020304" pitchFamily="18" charset="0"/>
              </a:rPr>
              <a:t> to </a:t>
            </a:r>
            <a:r>
              <a:rPr lang="cs-CZ" altLang="cs-CZ" dirty="0" err="1">
                <a:latin typeface="Times New Roman" panose="02020603050405020304" pitchFamily="18" charset="0"/>
              </a:rPr>
              <a:t>one´s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abilities</a:t>
            </a:r>
            <a:r>
              <a:rPr lang="cs-CZ" altLang="cs-CZ" dirty="0">
                <a:latin typeface="Times New Roman" panose="02020603050405020304" pitchFamily="18" charset="0"/>
              </a:rPr>
              <a:t> and </a:t>
            </a:r>
            <a:r>
              <a:rPr lang="cs-CZ" altLang="cs-CZ" dirty="0" err="1">
                <a:latin typeface="Times New Roman" panose="02020603050405020304" pitchFamily="18" charset="0"/>
              </a:rPr>
              <a:t>needs</a:t>
            </a:r>
            <a:r>
              <a:rPr lang="cs-CZ" altLang="cs-CZ" dirty="0">
                <a:latin typeface="Times New Roman" panose="02020603050405020304" pitchFamily="18" charset="0"/>
              </a:rPr>
              <a:t>, instant </a:t>
            </a:r>
            <a:r>
              <a:rPr lang="cs-CZ" altLang="cs-CZ" dirty="0" err="1">
                <a:latin typeface="Times New Roman" panose="02020603050405020304" pitchFamily="18" charset="0"/>
              </a:rPr>
              <a:t>self-reflection</a:t>
            </a:r>
            <a:r>
              <a:rPr lang="cs-CZ" altLang="cs-CZ" dirty="0">
                <a:latin typeface="Times New Roman" panose="02020603050405020304" pitchFamily="18" charset="0"/>
              </a:rPr>
              <a:t> and monitoring </a:t>
            </a:r>
            <a:r>
              <a:rPr lang="cs-CZ" altLang="cs-CZ" dirty="0" err="1">
                <a:latin typeface="Times New Roman" panose="02020603050405020304" pitchFamily="18" charset="0"/>
              </a:rPr>
              <a:t>one´s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progress</a:t>
            </a:r>
            <a:r>
              <a:rPr lang="cs-CZ" altLang="cs-CZ" dirty="0">
                <a:latin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</a:rPr>
              <a:t>self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assessment</a:t>
            </a:r>
            <a:r>
              <a:rPr lang="cs-CZ" altLang="cs-CZ" dirty="0">
                <a:latin typeface="Times New Roman" panose="02020603050405020304" pitchFamily="18" charset="0"/>
              </a:rPr>
              <a:t>…</a:t>
            </a:r>
          </a:p>
          <a:p>
            <a:pPr defTabSz="914262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 err="1">
                <a:latin typeface="Times New Roman" panose="02020603050405020304" pitchFamily="18" charset="0"/>
              </a:rPr>
              <a:t>you</a:t>
            </a:r>
            <a:r>
              <a:rPr lang="cs-CZ" altLang="cs-CZ" dirty="0">
                <a:latin typeface="Times New Roman" panose="02020603050405020304" pitchFamily="18" charset="0"/>
              </a:rPr>
              <a:t> are not </a:t>
            </a:r>
            <a:r>
              <a:rPr lang="cs-CZ" altLang="cs-CZ" dirty="0" err="1">
                <a:latin typeface="Times New Roman" panose="02020603050405020304" pitchFamily="18" charset="0"/>
              </a:rPr>
              <a:t>alone</a:t>
            </a:r>
            <a:r>
              <a:rPr lang="cs-CZ" altLang="cs-CZ" dirty="0">
                <a:latin typeface="Times New Roman" panose="02020603050405020304" pitchFamily="18" charset="0"/>
              </a:rPr>
              <a:t> in </a:t>
            </a:r>
            <a:r>
              <a:rPr lang="cs-CZ" altLang="cs-CZ" dirty="0" err="1">
                <a:latin typeface="Times New Roman" panose="02020603050405020304" pitchFamily="18" charset="0"/>
              </a:rPr>
              <a:t>autonomous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learning</a:t>
            </a:r>
            <a:r>
              <a:rPr lang="cs-CZ" altLang="cs-CZ" dirty="0">
                <a:latin typeface="Times New Roman" panose="02020603050405020304" pitchFamily="18" charset="0"/>
              </a:rPr>
              <a:t> – </a:t>
            </a:r>
            <a:r>
              <a:rPr lang="cs-CZ" altLang="cs-CZ" dirty="0" err="1">
                <a:latin typeface="Times New Roman" panose="02020603050405020304" pitchFamily="18" charset="0"/>
              </a:rPr>
              <a:t>there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is</a:t>
            </a:r>
            <a:r>
              <a:rPr lang="cs-CZ" altLang="cs-CZ" dirty="0">
                <a:latin typeface="Times New Roman" panose="02020603050405020304" pitchFamily="18" charset="0"/>
              </a:rPr>
              <a:t> a FRAMEWORK </a:t>
            </a:r>
            <a:r>
              <a:rPr lang="cs-CZ" altLang="cs-CZ" dirty="0" err="1">
                <a:latin typeface="Times New Roman" panose="02020603050405020304" pitchFamily="18" charset="0"/>
              </a:rPr>
              <a:t>for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your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learning</a:t>
            </a:r>
            <a:endParaRPr lang="cs-CZ" altLang="cs-CZ" dirty="0">
              <a:latin typeface="Times New Roman" panose="02020603050405020304" pitchFamily="18" charset="0"/>
            </a:endParaRP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NOT independent </a:t>
            </a:r>
            <a:r>
              <a:rPr lang="cs-CZ" altLang="cs-CZ" dirty="0" err="1">
                <a:latin typeface="Times New Roman" panose="02020603050405020304" pitchFamily="18" charset="0"/>
              </a:rPr>
              <a:t>learning</a:t>
            </a:r>
            <a:r>
              <a:rPr lang="cs-CZ" altLang="cs-CZ" dirty="0">
                <a:latin typeface="Times New Roman" panose="02020603050405020304" pitchFamily="18" charset="0"/>
              </a:rPr>
              <a:t> (</a:t>
            </a:r>
            <a:r>
              <a:rPr lang="cs-CZ" altLang="cs-CZ" dirty="0" err="1">
                <a:latin typeface="Times New Roman" panose="02020603050405020304" pitchFamily="18" charset="0"/>
              </a:rPr>
              <a:t>requirements</a:t>
            </a:r>
            <a:r>
              <a:rPr lang="cs-CZ" altLang="cs-CZ" dirty="0">
                <a:latin typeface="Times New Roman" panose="02020603050405020304" pitchFamily="18" charset="0"/>
              </a:rPr>
              <a:t> and </a:t>
            </a:r>
            <a:r>
              <a:rPr lang="cs-CZ" altLang="cs-CZ" dirty="0" err="1">
                <a:latin typeface="Times New Roman" panose="02020603050405020304" pitchFamily="18" charset="0"/>
              </a:rPr>
              <a:t>limits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given</a:t>
            </a:r>
            <a:r>
              <a:rPr lang="cs-CZ" altLang="cs-CZ" dirty="0">
                <a:latin typeface="Times New Roman" panose="02020603050405020304" pitchFamily="18" charset="0"/>
              </a:rPr>
              <a:t> by </a:t>
            </a:r>
            <a:r>
              <a:rPr lang="cs-CZ" altLang="cs-CZ" dirty="0" err="1">
                <a:latin typeface="Times New Roman" panose="02020603050405020304" pitchFamily="18" charset="0"/>
              </a:rPr>
              <a:t>faculties</a:t>
            </a:r>
            <a:r>
              <a:rPr lang="cs-CZ" altLang="cs-CZ" dirty="0">
                <a:latin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</a:rPr>
              <a:t>peers</a:t>
            </a:r>
            <a:r>
              <a:rPr lang="cs-CZ" altLang="cs-CZ" dirty="0">
                <a:latin typeface="Times New Roman" panose="02020603050405020304" pitchFamily="18" charset="0"/>
              </a:rPr>
              <a:t>, major </a:t>
            </a:r>
            <a:r>
              <a:rPr lang="cs-CZ" altLang="cs-CZ" dirty="0" err="1">
                <a:latin typeface="Times New Roman" panose="02020603050405020304" pitchFamily="18" charset="0"/>
              </a:rPr>
              <a:t>subjects</a:t>
            </a:r>
            <a:r>
              <a:rPr lang="cs-CZ" altLang="cs-CZ" dirty="0">
                <a:latin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</a:rPr>
              <a:t>labour</a:t>
            </a:r>
            <a:r>
              <a:rPr lang="cs-CZ" altLang="cs-CZ" dirty="0">
                <a:latin typeface="Times New Roman" panose="02020603050405020304" pitchFamily="18" charset="0"/>
              </a:rPr>
              <a:t> market…)</a:t>
            </a: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TODAY - </a:t>
            </a:r>
            <a:r>
              <a:rPr lang="cs-CZ" altLang="cs-CZ" dirty="0" err="1">
                <a:latin typeface="Times New Roman" panose="02020603050405020304" pitchFamily="18" charset="0"/>
              </a:rPr>
              <a:t>quite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traditional</a:t>
            </a:r>
            <a:r>
              <a:rPr lang="cs-CZ" altLang="cs-CZ" dirty="0">
                <a:latin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</a:rPr>
              <a:t>frontal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today</a:t>
            </a:r>
            <a:r>
              <a:rPr lang="cs-CZ" altLang="cs-CZ" dirty="0">
                <a:latin typeface="Times New Roman" panose="02020603050405020304" pitchFamily="18" charset="0"/>
              </a:rPr>
              <a:t> but </a:t>
            </a:r>
            <a:r>
              <a:rPr lang="cs-CZ" altLang="cs-CZ" dirty="0" err="1">
                <a:latin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</a:rPr>
              <a:t> rest </a:t>
            </a:r>
            <a:r>
              <a:rPr lang="cs-CZ" altLang="cs-CZ" dirty="0" err="1">
                <a:latin typeface="Times New Roman" panose="02020603050405020304" pitchFamily="18" charset="0"/>
              </a:rPr>
              <a:t>of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</a:rPr>
              <a:t> term </a:t>
            </a:r>
            <a:r>
              <a:rPr lang="cs-CZ" altLang="cs-CZ" dirty="0" err="1">
                <a:latin typeface="Times New Roman" panose="02020603050405020304" pitchFamily="18" charset="0"/>
              </a:rPr>
              <a:t>will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be</a:t>
            </a:r>
            <a:r>
              <a:rPr lang="cs-CZ" altLang="cs-CZ" dirty="0">
                <a:latin typeface="Times New Roman" panose="02020603050405020304" pitchFamily="18" charset="0"/>
              </a:rPr>
              <a:t> very </a:t>
            </a:r>
            <a:r>
              <a:rPr lang="cs-CZ" altLang="cs-CZ" dirty="0" err="1">
                <a:latin typeface="Times New Roman" panose="02020603050405020304" pitchFamily="18" charset="0"/>
              </a:rPr>
              <a:t>different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from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usual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classes</a:t>
            </a:r>
            <a:endParaRPr lang="cs-CZ" altLang="cs-CZ" dirty="0">
              <a:latin typeface="Times New Roman" panose="02020603050405020304" pitchFamily="18" charset="0"/>
            </a:endParaRP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 err="1">
                <a:latin typeface="Times New Roman" panose="02020603050405020304" pitchFamily="18" charset="0"/>
              </a:rPr>
              <a:t>Mindset</a:t>
            </a:r>
            <a:r>
              <a:rPr lang="cs-CZ" altLang="cs-CZ" dirty="0">
                <a:latin typeface="Times New Roman" panose="02020603050405020304" pitchFamily="18" charset="0"/>
              </a:rPr>
              <a:t> – </a:t>
            </a:r>
            <a:r>
              <a:rPr lang="cs-CZ" altLang="cs-CZ" dirty="0" err="1">
                <a:latin typeface="Times New Roman" panose="02020603050405020304" pitchFamily="18" charset="0"/>
              </a:rPr>
              <a:t>you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decide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where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you</a:t>
            </a:r>
            <a:r>
              <a:rPr lang="cs-CZ" altLang="cs-CZ" dirty="0">
                <a:latin typeface="Times New Roman" panose="02020603050405020304" pitchFamily="18" charset="0"/>
              </a:rPr>
              <a:t> are </a:t>
            </a:r>
            <a:r>
              <a:rPr lang="cs-CZ" altLang="cs-CZ" dirty="0" err="1">
                <a:latin typeface="Times New Roman" panose="02020603050405020304" pitchFamily="18" charset="0"/>
              </a:rPr>
              <a:t>going</a:t>
            </a:r>
            <a:r>
              <a:rPr lang="cs-CZ" altLang="cs-CZ" dirty="0">
                <a:latin typeface="Times New Roman" panose="02020603050405020304" pitchFamily="18" charset="0"/>
              </a:rPr>
              <a:t> to go and </a:t>
            </a:r>
            <a:r>
              <a:rPr lang="cs-CZ" altLang="cs-CZ" dirty="0" err="1">
                <a:latin typeface="Times New Roman" panose="02020603050405020304" pitchFamily="18" charset="0"/>
              </a:rPr>
              <a:t>how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you</a:t>
            </a:r>
            <a:r>
              <a:rPr lang="cs-CZ" altLang="cs-CZ" dirty="0">
                <a:latin typeface="Times New Roman" panose="02020603050405020304" pitchFamily="18" charset="0"/>
              </a:rPr>
              <a:t> are </a:t>
            </a:r>
            <a:r>
              <a:rPr lang="cs-CZ" altLang="cs-CZ" dirty="0" err="1">
                <a:latin typeface="Times New Roman" panose="02020603050405020304" pitchFamily="18" charset="0"/>
              </a:rPr>
              <a:t>going</a:t>
            </a:r>
            <a:r>
              <a:rPr lang="cs-CZ" altLang="cs-CZ" dirty="0">
                <a:latin typeface="Times New Roman" panose="02020603050405020304" pitchFamily="18" charset="0"/>
              </a:rPr>
              <a:t> to </a:t>
            </a:r>
            <a:r>
              <a:rPr lang="cs-CZ" altLang="cs-CZ" dirty="0" err="1">
                <a:latin typeface="Times New Roman" panose="02020603050405020304" pitchFamily="18" charset="0"/>
              </a:rPr>
              <a:t>travel</a:t>
            </a:r>
            <a:endParaRPr lang="cs-CZ" altLang="cs-CZ" dirty="0">
              <a:latin typeface="Times New Roman" panose="02020603050405020304" pitchFamily="18" charset="0"/>
            </a:endParaRP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 err="1">
                <a:latin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only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way</a:t>
            </a:r>
            <a:r>
              <a:rPr lang="cs-CZ" altLang="cs-CZ" dirty="0">
                <a:latin typeface="Times New Roman" panose="02020603050405020304" pitchFamily="18" charset="0"/>
              </a:rPr>
              <a:t> to </a:t>
            </a:r>
            <a:r>
              <a:rPr lang="cs-CZ" altLang="cs-CZ" dirty="0" err="1">
                <a:latin typeface="Times New Roman" panose="02020603050405020304" pitchFamily="18" charset="0"/>
              </a:rPr>
              <a:t>learn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successfully</a:t>
            </a:r>
            <a:r>
              <a:rPr lang="cs-CZ" altLang="cs-CZ" dirty="0">
                <a:latin typeface="Times New Roman" panose="02020603050405020304" pitchFamily="18" charset="0"/>
              </a:rPr>
              <a:t> in </a:t>
            </a:r>
            <a:r>
              <a:rPr lang="cs-CZ" altLang="cs-CZ" dirty="0" err="1">
                <a:latin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</a:rPr>
              <a:t> long term</a:t>
            </a: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 err="1">
                <a:latin typeface="Times New Roman" panose="02020603050405020304" pitchFamily="18" charset="0"/>
              </a:rPr>
              <a:t>Process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of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discovery</a:t>
            </a:r>
            <a:endParaRPr lang="cs-CZ" altLang="cs-CZ" dirty="0">
              <a:latin typeface="Times New Roman" panose="02020603050405020304" pitchFamily="18" charset="0"/>
            </a:endParaRP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 err="1">
                <a:latin typeface="Times New Roman" panose="02020603050405020304" pitchFamily="18" charset="0"/>
              </a:rPr>
              <a:t>Freedom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from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being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told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dirty="0">
                <a:latin typeface="Times New Roman" panose="02020603050405020304" pitchFamily="18" charset="0"/>
              </a:rPr>
              <a:t> to do and </a:t>
            </a:r>
            <a:r>
              <a:rPr lang="cs-CZ" altLang="cs-CZ" dirty="0" err="1">
                <a:latin typeface="Times New Roman" panose="02020603050405020304" pitchFamily="18" charset="0"/>
              </a:rPr>
              <a:t>freedom</a:t>
            </a:r>
            <a:r>
              <a:rPr lang="cs-CZ" altLang="cs-CZ" dirty="0">
                <a:latin typeface="Times New Roman" panose="02020603050405020304" pitchFamily="18" charset="0"/>
              </a:rPr>
              <a:t> to do </a:t>
            </a: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you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think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is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best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for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you</a:t>
            </a:r>
            <a:endParaRPr lang="cs-CZ" altLang="cs-CZ" dirty="0">
              <a:latin typeface="Times New Roman" panose="02020603050405020304" pitchFamily="18" charset="0"/>
            </a:endParaRP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NOT </a:t>
            </a:r>
            <a:r>
              <a:rPr lang="cs-CZ" altLang="cs-CZ" dirty="0" err="1">
                <a:latin typeface="Times New Roman" panose="02020603050405020304" pitchFamily="18" charset="0"/>
              </a:rPr>
              <a:t>about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learning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English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only</a:t>
            </a:r>
            <a:r>
              <a:rPr lang="cs-CZ" altLang="cs-CZ" dirty="0">
                <a:latin typeface="Times New Roman" panose="02020603050405020304" pitchFamily="18" charset="0"/>
              </a:rPr>
              <a:t> – </a:t>
            </a:r>
            <a:r>
              <a:rPr lang="cs-CZ" altLang="cs-CZ" dirty="0" err="1">
                <a:latin typeface="Times New Roman" panose="02020603050405020304" pitchFamily="18" charset="0"/>
              </a:rPr>
              <a:t>learning</a:t>
            </a:r>
            <a:r>
              <a:rPr lang="cs-CZ" altLang="cs-CZ" dirty="0">
                <a:latin typeface="Times New Roman" panose="02020603050405020304" pitchFamily="18" charset="0"/>
              </a:rPr>
              <a:t> in </a:t>
            </a:r>
            <a:r>
              <a:rPr lang="cs-CZ" altLang="cs-CZ" dirty="0" err="1">
                <a:latin typeface="Times New Roman" panose="02020603050405020304" pitchFamily="18" charset="0"/>
              </a:rPr>
              <a:t>general</a:t>
            </a:r>
            <a:r>
              <a:rPr lang="cs-CZ" altLang="cs-CZ" dirty="0">
                <a:latin typeface="Times New Roman" panose="02020603050405020304" pitchFamily="18" charset="0"/>
              </a:rPr>
              <a:t> and </a:t>
            </a:r>
            <a:r>
              <a:rPr lang="cs-CZ" altLang="cs-CZ" dirty="0" err="1">
                <a:latin typeface="Times New Roman" panose="02020603050405020304" pitchFamily="18" charset="0"/>
              </a:rPr>
              <a:t>self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development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will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be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influenced</a:t>
            </a:r>
            <a:endParaRPr lang="cs-CZ" altLang="cs-CZ" dirty="0">
              <a:latin typeface="Times New Roman" panose="02020603050405020304" pitchFamily="18" charset="0"/>
            </a:endParaRP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 err="1">
                <a:latin typeface="Times New Roman" panose="02020603050405020304" pitchFamily="18" charset="0"/>
              </a:rPr>
              <a:t>One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is</a:t>
            </a:r>
            <a:r>
              <a:rPr lang="cs-CZ" altLang="cs-CZ" dirty="0">
                <a:latin typeface="Times New Roman" panose="02020603050405020304" pitchFamily="18" charset="0"/>
              </a:rPr>
              <a:t> in </a:t>
            </a:r>
            <a:r>
              <a:rPr lang="cs-CZ" altLang="cs-CZ" dirty="0" err="1">
                <a:latin typeface="Times New Roman" panose="02020603050405020304" pitchFamily="18" charset="0"/>
              </a:rPr>
              <a:t>control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of</a:t>
            </a:r>
            <a:r>
              <a:rPr lang="cs-CZ" altLang="cs-CZ" dirty="0">
                <a:latin typeface="Times New Roman" panose="02020603050405020304" pitchFamily="18" charset="0"/>
              </a:rPr>
              <a:t> his / her </a:t>
            </a:r>
            <a:r>
              <a:rPr lang="cs-CZ" altLang="cs-CZ" dirty="0" err="1">
                <a:latin typeface="Times New Roman" panose="02020603050405020304" pitchFamily="18" charset="0"/>
              </a:rPr>
              <a:t>life</a:t>
            </a:r>
            <a:r>
              <a:rPr lang="cs-CZ" altLang="cs-CZ" dirty="0">
                <a:latin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</a:rPr>
              <a:t>learning</a:t>
            </a:r>
            <a:r>
              <a:rPr lang="cs-CZ" altLang="cs-CZ" dirty="0">
                <a:latin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</a:rPr>
              <a:t>direction</a:t>
            </a:r>
            <a:r>
              <a:rPr lang="cs-CZ" altLang="cs-CZ" dirty="0">
                <a:latin typeface="Times New Roman" panose="02020603050405020304" pitchFamily="18" charset="0"/>
              </a:rPr>
              <a:t>…</a:t>
            </a: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SILL</a:t>
            </a: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TEACHER</a:t>
            </a: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Not </a:t>
            </a:r>
            <a:r>
              <a:rPr lang="cs-CZ" altLang="cs-CZ" dirty="0" err="1">
                <a:latin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only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authority</a:t>
            </a:r>
            <a:r>
              <a:rPr lang="cs-CZ" altLang="cs-CZ" dirty="0">
                <a:latin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</a:rPr>
              <a:t>facilitator</a:t>
            </a:r>
            <a:r>
              <a:rPr lang="cs-CZ" altLang="cs-CZ" dirty="0">
                <a:latin typeface="Times New Roman" panose="02020603050405020304" pitchFamily="18" charset="0"/>
              </a:rPr>
              <a:t>, partner</a:t>
            </a: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 err="1">
                <a:latin typeface="Times New Roman" panose="02020603050405020304" pitchFamily="18" charset="0"/>
              </a:rPr>
              <a:t>Tourguide</a:t>
            </a:r>
            <a:r>
              <a:rPr lang="cs-CZ" altLang="cs-CZ" dirty="0">
                <a:latin typeface="Times New Roman" panose="02020603050405020304" pitchFamily="18" charset="0"/>
              </a:rPr>
              <a:t> – </a:t>
            </a:r>
            <a:r>
              <a:rPr lang="cs-CZ" altLang="cs-CZ" dirty="0" err="1">
                <a:latin typeface="Times New Roman" panose="02020603050405020304" pitchFamily="18" charset="0"/>
              </a:rPr>
              <a:t>can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help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STUDENT</a:t>
            </a: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latin typeface="Times New Roman" panose="02020603050405020304" pitchFamily="18" charset="0"/>
              </a:rPr>
              <a:t>Partner, expert on his / her </a:t>
            </a:r>
            <a:r>
              <a:rPr lang="cs-CZ" altLang="cs-CZ" dirty="0" err="1">
                <a:latin typeface="Times New Roman" panose="02020603050405020304" pitchFamily="18" charset="0"/>
              </a:rPr>
              <a:t>own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learning</a:t>
            </a:r>
            <a:endParaRPr lang="cs-CZ" altLang="cs-CZ" dirty="0">
              <a:latin typeface="Times New Roman" panose="02020603050405020304" pitchFamily="18" charset="0"/>
            </a:endParaRP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r>
              <a:rPr lang="cs-CZ" altLang="cs-CZ" b="1" i="1" dirty="0">
                <a:latin typeface="Times New Roman" panose="02020603050405020304" pitchFamily="18" charset="0"/>
              </a:rPr>
              <a:t>To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have</a:t>
            </a:r>
            <a:r>
              <a:rPr lang="cs-CZ" altLang="cs-CZ" b="1" i="1" dirty="0">
                <a:latin typeface="Times New Roman" panose="02020603050405020304" pitchFamily="18" charset="0"/>
              </a:rPr>
              <a:t>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the</a:t>
            </a:r>
            <a:r>
              <a:rPr lang="cs-CZ" altLang="cs-CZ" b="1" i="1" dirty="0">
                <a:latin typeface="Times New Roman" panose="02020603050405020304" pitchFamily="18" charset="0"/>
              </a:rPr>
              <a:t>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instruments</a:t>
            </a:r>
            <a:r>
              <a:rPr lang="cs-CZ" altLang="cs-CZ" b="1" i="1" dirty="0">
                <a:latin typeface="Times New Roman" panose="02020603050405020304" pitchFamily="18" charset="0"/>
              </a:rPr>
              <a:t> and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tools</a:t>
            </a:r>
            <a:r>
              <a:rPr lang="cs-CZ" altLang="cs-CZ" b="1" i="1" dirty="0">
                <a:latin typeface="Times New Roman" panose="02020603050405020304" pitchFamily="18" charset="0"/>
              </a:rPr>
              <a:t>,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different</a:t>
            </a:r>
            <a:r>
              <a:rPr lang="cs-CZ" altLang="cs-CZ" b="1" i="1" dirty="0">
                <a:latin typeface="Times New Roman" panose="02020603050405020304" pitchFamily="18" charset="0"/>
              </a:rPr>
              <a:t>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perspective</a:t>
            </a:r>
            <a:r>
              <a:rPr lang="cs-CZ" altLang="cs-CZ" b="1" i="1" dirty="0">
                <a:latin typeface="Times New Roman" panose="02020603050405020304" pitchFamily="18" charset="0"/>
              </a:rPr>
              <a:t> –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the</a:t>
            </a:r>
            <a:r>
              <a:rPr lang="cs-CZ" altLang="cs-CZ" b="1" i="1" dirty="0">
                <a:latin typeface="Times New Roman" panose="02020603050405020304" pitchFamily="18" charset="0"/>
              </a:rPr>
              <a:t> session </a:t>
            </a:r>
            <a:r>
              <a:rPr lang="cs-CZ" altLang="cs-CZ" b="1" i="1" dirty="0" err="1">
                <a:latin typeface="Times New Roman" panose="02020603050405020304" pitchFamily="18" charset="0"/>
              </a:rPr>
              <a:t>today</a:t>
            </a:r>
            <a:r>
              <a:rPr lang="cs-CZ" altLang="cs-CZ" b="1" i="1" dirty="0">
                <a:latin typeface="Times New Roman" panose="02020603050405020304" pitchFamily="18" charset="0"/>
              </a:rPr>
              <a:t> </a:t>
            </a:r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endParaRPr lang="cs-CZ" altLang="cs-CZ" b="1" i="1" dirty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dirty="0" err="1"/>
              <a:t>learning</a:t>
            </a:r>
            <a:r>
              <a:rPr lang="cs-CZ" altLang="cs-CZ" dirty="0"/>
              <a:t> </a:t>
            </a:r>
            <a:r>
              <a:rPr lang="cs-CZ" altLang="cs-CZ" dirty="0" err="1"/>
              <a:t>situation</a:t>
            </a:r>
            <a:r>
              <a:rPr lang="cs-CZ" altLang="cs-CZ" dirty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</a:t>
            </a:r>
            <a:r>
              <a:rPr lang="cs-CZ" altLang="cs-CZ" dirty="0" err="1"/>
              <a:t>different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role </a:t>
            </a:r>
            <a:r>
              <a:rPr lang="cs-CZ" altLang="cs-CZ" dirty="0" err="1"/>
              <a:t>of</a:t>
            </a:r>
            <a:r>
              <a:rPr lang="cs-CZ" altLang="cs-CZ" dirty="0"/>
              <a:t> a </a:t>
            </a:r>
            <a:r>
              <a:rPr lang="cs-CZ" altLang="cs-CZ" dirty="0" err="1"/>
              <a:t>teacher</a:t>
            </a:r>
            <a:r>
              <a:rPr lang="cs-CZ" altLang="cs-CZ" dirty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</a:t>
            </a:r>
            <a:r>
              <a:rPr lang="cs-CZ" altLang="cs-CZ" dirty="0" err="1"/>
              <a:t>different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role </a:t>
            </a:r>
            <a:r>
              <a:rPr lang="cs-CZ" altLang="cs-CZ" dirty="0" err="1"/>
              <a:t>of</a:t>
            </a:r>
            <a:r>
              <a:rPr lang="cs-CZ" altLang="cs-CZ" dirty="0"/>
              <a:t> a student </a:t>
            </a:r>
            <a:r>
              <a:rPr lang="cs-CZ" altLang="cs-CZ" dirty="0" err="1"/>
              <a:t>is</a:t>
            </a:r>
            <a:r>
              <a:rPr lang="cs-CZ" altLang="cs-CZ" dirty="0"/>
              <a:t> </a:t>
            </a:r>
            <a:r>
              <a:rPr lang="cs-CZ" altLang="cs-CZ" dirty="0" err="1"/>
              <a:t>different</a:t>
            </a:r>
            <a:endParaRPr lang="cs-CZ" altLang="cs-CZ" dirty="0"/>
          </a:p>
          <a:p>
            <a:pPr marL="171424" indent="-171424" defTabSz="914262">
              <a:spcBef>
                <a:spcPct val="0"/>
              </a:spcBef>
              <a:buFontTx/>
              <a:buChar char="-"/>
              <a:defRPr/>
            </a:pPr>
            <a:endParaRPr lang="cs-CZ" altLang="cs-CZ" b="1" dirty="0">
              <a:latin typeface="Times New Roman" panose="02020603050405020304" pitchFamily="18" charset="0"/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0FFB99-8D42-4CFF-86CC-4BD1A1281562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4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>
              <a:spcBef>
                <a:spcPct val="0"/>
              </a:spcBef>
            </a:pPr>
            <a:r>
              <a:rPr lang="cs-CZ" altLang="cs-CZ" dirty="0" err="1">
                <a:latin typeface="Times New Roman" panose="02020603050405020304" pitchFamily="18" charset="0"/>
              </a:rPr>
              <a:t>Pairs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Groups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focus</a:t>
            </a:r>
            <a:r>
              <a:rPr lang="cs-CZ" altLang="cs-CZ" baseline="0" dirty="0">
                <a:latin typeface="Times New Roman" panose="02020603050405020304" pitchFamily="18" charset="0"/>
              </a:rPr>
              <a:t> on </a:t>
            </a:r>
            <a:r>
              <a:rPr lang="cs-CZ" altLang="cs-CZ" b="1" baseline="0" dirty="0">
                <a:latin typeface="Times New Roman" panose="02020603050405020304" pitchFamily="18" charset="0"/>
              </a:rPr>
              <a:t>TRADITION AND VERBS</a:t>
            </a:r>
            <a:endParaRPr lang="cs-CZ" altLang="cs-CZ" b="1" dirty="0">
              <a:latin typeface="Times New Roman" panose="02020603050405020304" pitchFamily="18" charset="0"/>
            </a:endParaRPr>
          </a:p>
          <a:p>
            <a:pPr defTabSz="912813">
              <a:spcBef>
                <a:spcPct val="0"/>
              </a:spcBef>
            </a:pP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is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b="1" u="sng" dirty="0" err="1">
                <a:latin typeface="Times New Roman" panose="02020603050405020304" pitchFamily="18" charset="0"/>
              </a:rPr>
              <a:t>traditional</a:t>
            </a:r>
            <a:r>
              <a:rPr lang="cs-CZ" altLang="cs-CZ" dirty="0">
                <a:latin typeface="Times New Roman" panose="02020603050405020304" pitchFamily="18" charset="0"/>
              </a:rPr>
              <a:t> role </a:t>
            </a:r>
            <a:r>
              <a:rPr lang="cs-CZ" altLang="cs-CZ" dirty="0" err="1">
                <a:latin typeface="Times New Roman" panose="02020603050405020304" pitchFamily="18" charset="0"/>
              </a:rPr>
              <a:t>of</a:t>
            </a:r>
            <a:r>
              <a:rPr lang="cs-CZ" altLang="cs-CZ" dirty="0">
                <a:latin typeface="Times New Roman" panose="02020603050405020304" pitchFamily="18" charset="0"/>
              </a:rPr>
              <a:t> a TEACHER and STUDENT?  </a:t>
            </a: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does</a:t>
            </a:r>
            <a:r>
              <a:rPr lang="cs-CZ" altLang="cs-CZ" dirty="0">
                <a:latin typeface="Times New Roman" panose="02020603050405020304" pitchFamily="18" charset="0"/>
              </a:rPr>
              <a:t> a TEACHER and/</a:t>
            </a:r>
            <a:r>
              <a:rPr lang="cs-CZ" altLang="cs-CZ" dirty="0" err="1">
                <a:latin typeface="Times New Roman" panose="02020603050405020304" pitchFamily="18" charset="0"/>
              </a:rPr>
              <a:t>or</a:t>
            </a:r>
            <a:r>
              <a:rPr lang="cs-CZ" altLang="cs-CZ" dirty="0">
                <a:latin typeface="Times New Roman" panose="02020603050405020304" pitchFamily="18" charset="0"/>
              </a:rPr>
              <a:t> a STUDENT </a:t>
            </a:r>
            <a:r>
              <a:rPr lang="cs-CZ" altLang="cs-CZ" dirty="0" err="1">
                <a:latin typeface="Times New Roman" panose="02020603050405020304" pitchFamily="18" charset="0"/>
              </a:rPr>
              <a:t>traditionally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</a:rPr>
              <a:t>do</a:t>
            </a:r>
            <a:r>
              <a:rPr lang="cs-CZ" altLang="cs-CZ" dirty="0">
                <a:latin typeface="Times New Roman" panose="02020603050405020304" pitchFamily="18" charset="0"/>
              </a:rPr>
              <a:t>?</a:t>
            </a:r>
          </a:p>
          <a:p>
            <a:pPr defTabSz="912813"/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ADDDD7-0065-4676-815F-531EAC746792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92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>
              <a:spcBef>
                <a:spcPct val="0"/>
              </a:spcBef>
            </a:pPr>
            <a:r>
              <a:rPr lang="cs-CZ" altLang="cs-CZ" dirty="0" err="1">
                <a:latin typeface="Times New Roman" panose="02020603050405020304" pitchFamily="18" charset="0"/>
              </a:rPr>
              <a:t>Pairs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Groups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focus</a:t>
            </a:r>
            <a:r>
              <a:rPr lang="cs-CZ" altLang="cs-CZ" baseline="0" dirty="0">
                <a:latin typeface="Times New Roman" panose="02020603050405020304" pitchFamily="18" charset="0"/>
              </a:rPr>
              <a:t> on </a:t>
            </a:r>
            <a:r>
              <a:rPr lang="cs-CZ" altLang="cs-CZ" b="1" baseline="0" dirty="0">
                <a:latin typeface="Times New Roman" panose="02020603050405020304" pitchFamily="18" charset="0"/>
              </a:rPr>
              <a:t>TRADITION AND VERBS</a:t>
            </a:r>
            <a:endParaRPr lang="cs-CZ" altLang="cs-CZ" b="1" dirty="0">
              <a:latin typeface="Times New Roman" panose="02020603050405020304" pitchFamily="18" charset="0"/>
            </a:endParaRPr>
          </a:p>
          <a:p>
            <a:pPr defTabSz="912813">
              <a:spcBef>
                <a:spcPct val="0"/>
              </a:spcBef>
            </a:pP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is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b="1" u="sng" dirty="0" err="1">
                <a:latin typeface="Times New Roman" panose="02020603050405020304" pitchFamily="18" charset="0"/>
              </a:rPr>
              <a:t>traditional</a:t>
            </a:r>
            <a:r>
              <a:rPr lang="cs-CZ" altLang="cs-CZ" dirty="0">
                <a:latin typeface="Times New Roman" panose="02020603050405020304" pitchFamily="18" charset="0"/>
              </a:rPr>
              <a:t> role </a:t>
            </a:r>
            <a:r>
              <a:rPr lang="cs-CZ" altLang="cs-CZ" dirty="0" err="1">
                <a:latin typeface="Times New Roman" panose="02020603050405020304" pitchFamily="18" charset="0"/>
              </a:rPr>
              <a:t>of</a:t>
            </a:r>
            <a:r>
              <a:rPr lang="cs-CZ" altLang="cs-CZ" dirty="0">
                <a:latin typeface="Times New Roman" panose="02020603050405020304" pitchFamily="18" charset="0"/>
              </a:rPr>
              <a:t> a TEACHER and STUDENT?  </a:t>
            </a:r>
            <a:r>
              <a:rPr lang="cs-CZ" altLang="cs-CZ" dirty="0" err="1">
                <a:latin typeface="Times New Roman" panose="02020603050405020304" pitchFamily="18" charset="0"/>
              </a:rPr>
              <a:t>What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does</a:t>
            </a:r>
            <a:r>
              <a:rPr lang="cs-CZ" altLang="cs-CZ" dirty="0">
                <a:latin typeface="Times New Roman" panose="02020603050405020304" pitchFamily="18" charset="0"/>
              </a:rPr>
              <a:t> a TEACHER and/</a:t>
            </a:r>
            <a:r>
              <a:rPr lang="cs-CZ" altLang="cs-CZ" dirty="0" err="1">
                <a:latin typeface="Times New Roman" panose="02020603050405020304" pitchFamily="18" charset="0"/>
              </a:rPr>
              <a:t>or</a:t>
            </a:r>
            <a:r>
              <a:rPr lang="cs-CZ" altLang="cs-CZ" dirty="0">
                <a:latin typeface="Times New Roman" panose="02020603050405020304" pitchFamily="18" charset="0"/>
              </a:rPr>
              <a:t> a STUDENT </a:t>
            </a:r>
            <a:r>
              <a:rPr lang="cs-CZ" altLang="cs-CZ" dirty="0" err="1">
                <a:latin typeface="Times New Roman" panose="02020603050405020304" pitchFamily="18" charset="0"/>
              </a:rPr>
              <a:t>traditionally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</a:rPr>
              <a:t>do</a:t>
            </a:r>
            <a:r>
              <a:rPr lang="cs-CZ" altLang="cs-CZ" dirty="0">
                <a:latin typeface="Times New Roman" panose="02020603050405020304" pitchFamily="18" charset="0"/>
              </a:rPr>
              <a:t>?</a:t>
            </a:r>
          </a:p>
          <a:p>
            <a:pPr defTabSz="912813"/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ADDDD7-0065-4676-815F-531EAC746792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84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Times New Roman" panose="02020603050405020304" pitchFamily="18" charset="0"/>
              </a:rPr>
              <a:t>Martina - role </a:t>
            </a:r>
            <a:r>
              <a:rPr lang="cs-CZ" altLang="cs-CZ" dirty="0" err="1">
                <a:latin typeface="Times New Roman" panose="02020603050405020304" pitchFamily="18" charset="0"/>
              </a:rPr>
              <a:t>teachers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facilitators</a:t>
            </a:r>
            <a:r>
              <a:rPr lang="cs-CZ" altLang="cs-CZ" baseline="0" dirty="0">
                <a:latin typeface="Times New Roman" panose="02020603050405020304" pitchFamily="18" charset="0"/>
              </a:rPr>
              <a:t> –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providing</a:t>
            </a:r>
            <a:r>
              <a:rPr lang="cs-CZ" altLang="cs-CZ" baseline="0" dirty="0">
                <a:latin typeface="Times New Roman" panose="02020603050405020304" pitchFamily="18" charset="0"/>
              </a:rPr>
              <a:t> </a:t>
            </a:r>
            <a:r>
              <a:rPr lang="cs-CZ" altLang="cs-CZ" baseline="0" dirty="0" err="1">
                <a:latin typeface="Times New Roman" panose="02020603050405020304" pitchFamily="18" charset="0"/>
              </a:rPr>
              <a:t>framework</a:t>
            </a: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843EB6-771D-4D5B-A2FC-A5A05C179656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0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c0dwPWmvLqaZDNbL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oo.gl/forms/jiPB0ytbRCjVgVmH2" TargetMode="External"/><Relationship Id="rId4" Type="http://schemas.openxmlformats.org/officeDocument/2006/relationships/hyperlink" Target="https://rm.coe.int/common-european-framework-of-reference-for-languages-learning-teaching/168074a4e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bj0EmDPIBDSuoLOE2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c0dwPWmvLqaZDNbL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k8YMr9oMtz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hyperlink" Target="https://www.youtube.com/watch?v=P_56wwGv9B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oo.gl/forms/jS7NLP3IC3VgUDuH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ftr" idx="4294967295"/>
          </p:nvPr>
        </p:nvSpPr>
        <p:spPr>
          <a:xfrm>
            <a:off x="460133" y="6248400"/>
            <a:ext cx="631453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1200" b="0" i="0" u="none" strike="noStrike" cap="none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Masaryk University </a:t>
            </a:r>
            <a:r>
              <a:rPr lang="cs-CZ" sz="1200" b="0" i="0" u="none" strike="noStrike" cap="none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r>
              <a:rPr lang="cs-CZ" sz="1200" b="0" i="0" u="none" strike="noStrike" cap="none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 Centre, </a:t>
            </a:r>
            <a:r>
              <a:rPr lang="cs-CZ" sz="1200" b="0" i="0" u="none" strike="noStrike" cap="none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Faculty</a:t>
            </a:r>
            <a:r>
              <a:rPr lang="cs-CZ" sz="1200" b="0" i="0" u="none" strike="noStrike" cap="none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200" b="0" i="0" u="none" strike="noStrike" cap="none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cs-CZ" sz="1200" b="0" i="0" u="none" strike="noStrike" cap="none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200" b="0" i="0" u="none" strike="noStrike" cap="none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Arts</a:t>
            </a:r>
            <a:endParaRPr lang="cs-CZ" sz="1200" b="0" i="0" u="none" strike="noStrike" cap="none" dirty="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ldNum" idx="4294967295"/>
          </p:nvPr>
        </p:nvSpPr>
        <p:spPr>
          <a:xfrm>
            <a:off x="6858000" y="6248400"/>
            <a:ext cx="1833113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cs-CZ" sz="1200" b="0" i="0" u="none" strike="noStrike" cap="none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1172714" y="2476500"/>
            <a:ext cx="7518399" cy="320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4000" dirty="0" err="1"/>
              <a:t>English</a:t>
            </a:r>
            <a:r>
              <a:rPr lang="cs-CZ" sz="4000" dirty="0"/>
              <a:t> </a:t>
            </a:r>
            <a:r>
              <a:rPr lang="cs-CZ" sz="4000" dirty="0" err="1"/>
              <a:t>Autonomously</a:t>
            </a:r>
            <a:r>
              <a:rPr lang="cs-CZ" sz="4000" dirty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Lenka Zouhar Ludvíková</a:t>
            </a:r>
            <a:br>
              <a:rPr lang="cs-CZ" dirty="0"/>
            </a:br>
            <a:r>
              <a:rPr lang="cs-CZ" sz="3200" b="1" i="0" u="none" strike="noStrike" cap="none" dirty="0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rPr>
              <a:t>Martina Šindelářová Skupeňová</a:t>
            </a:r>
            <a:br>
              <a:rPr lang="cs-CZ" sz="3200" b="1" i="0" u="none" strike="noStrike" cap="none" dirty="0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dirty="0"/>
              <a:t>Eva </a:t>
            </a:r>
            <a:r>
              <a:rPr lang="cs-CZ" dirty="0" err="1"/>
              <a:t>Trumpešová</a:t>
            </a:r>
            <a:r>
              <a:rPr lang="cs-CZ" dirty="0"/>
              <a:t> - Rudolfová</a:t>
            </a:r>
            <a:endParaRPr lang="cs-CZ" sz="3200" b="1" i="0" u="none" strike="noStrike" cap="none" dirty="0">
              <a:solidFill>
                <a:srgbClr val="0028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6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21st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century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teachers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5267325" y="2019300"/>
            <a:ext cx="3876675" cy="4110038"/>
          </a:xfrm>
        </p:spPr>
        <p:txBody>
          <a:bodyPr/>
          <a:lstStyle/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           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9588" y="2013783"/>
            <a:ext cx="714811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choose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vulnarable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themselves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co-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learners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allow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themselves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fail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often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don´t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wait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until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aŕe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experts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introduce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something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move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´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world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it´s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foreign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territory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towards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area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weakness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not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away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comfortable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not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knowing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going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happen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invite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mistakes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lives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dream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big and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ask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"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not?"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allow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teach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other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outside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comfort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zone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embrace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feel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asking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colleagues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help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question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everything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believe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anything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given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right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attitude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cs-CZ" altLang="cs-CZ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effort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19431" y="1261755"/>
            <a:ext cx="427703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 smtClean="0">
                <a:solidFill>
                  <a:srgbClr val="7030A0"/>
                </a:solidFill>
              </a:rPr>
              <a:t>21st </a:t>
            </a:r>
            <a:r>
              <a:rPr lang="cs-CZ" sz="2900" dirty="0" err="1" smtClean="0">
                <a:solidFill>
                  <a:srgbClr val="7030A0"/>
                </a:solidFill>
              </a:rPr>
              <a:t>century</a:t>
            </a:r>
            <a:r>
              <a:rPr lang="cs-CZ" sz="2900" dirty="0" smtClean="0">
                <a:solidFill>
                  <a:srgbClr val="7030A0"/>
                </a:solidFill>
              </a:rPr>
              <a:t> </a:t>
            </a:r>
            <a:r>
              <a:rPr lang="cs-CZ" sz="2900" dirty="0" err="1" smtClean="0">
                <a:solidFill>
                  <a:srgbClr val="7030A0"/>
                </a:solidFill>
              </a:rPr>
              <a:t>students</a:t>
            </a:r>
            <a:endParaRPr lang="cs-CZ" sz="29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5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metacognition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5363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Zástupný symbol pro obsah 2"/>
          <p:cNvSpPr>
            <a:spLocks noGrp="1"/>
          </p:cNvSpPr>
          <p:nvPr>
            <p:ph sz="half" idx="2"/>
          </p:nvPr>
        </p:nvSpPr>
        <p:spPr bwMode="auto">
          <a:xfrm>
            <a:off x="540001" y="1629001"/>
            <a:ext cx="8064000" cy="42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4" tIns="41472" rIns="82944" bIns="41472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cs-CZ" altLang="cs-CZ" sz="2903"/>
          </a:p>
          <a:p>
            <a:pPr marL="0" indent="0">
              <a:buNone/>
            </a:pPr>
            <a:endParaRPr lang="cs-CZ" altLang="cs-CZ" sz="2903"/>
          </a:p>
        </p:txBody>
      </p:sp>
      <p:graphicFrame>
        <p:nvGraphicFramePr>
          <p:cNvPr id="6" name="Diagram 5"/>
          <p:cNvGraphicFramePr/>
          <p:nvPr/>
        </p:nvGraphicFramePr>
        <p:xfrm>
          <a:off x="1524001" y="1796062"/>
          <a:ext cx="6096000" cy="408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457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course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framework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22694" y="1960304"/>
            <a:ext cx="7734759" cy="639763"/>
          </a:xfrm>
        </p:spPr>
        <p:txBody>
          <a:bodyPr/>
          <a:lstStyle/>
          <a:p>
            <a:r>
              <a:rPr lang="cs-CZ" altLang="cs-CZ" b="0" i="1" dirty="0" err="1" smtClean="0"/>
              <a:t>Students</a:t>
            </a:r>
            <a:r>
              <a:rPr lang="cs-CZ" altLang="cs-CZ" b="0" i="1" dirty="0" smtClean="0"/>
              <a:t> </a:t>
            </a:r>
            <a:r>
              <a:rPr lang="cs-CZ" altLang="cs-CZ" b="0" i="1" dirty="0" err="1" smtClean="0"/>
              <a:t>introducing</a:t>
            </a:r>
            <a:r>
              <a:rPr lang="cs-CZ" altLang="cs-CZ" b="0" i="1" dirty="0" smtClean="0"/>
              <a:t> </a:t>
            </a:r>
            <a:r>
              <a:rPr lang="cs-CZ" altLang="cs-CZ" b="0" i="1" dirty="0" err="1" smtClean="0"/>
              <a:t>the</a:t>
            </a:r>
            <a:r>
              <a:rPr lang="cs-CZ" altLang="cs-CZ" b="0" i="1" dirty="0" smtClean="0"/>
              <a:t> </a:t>
            </a:r>
            <a:r>
              <a:rPr lang="cs-CZ" altLang="cs-CZ" b="0" i="1" dirty="0" err="1"/>
              <a:t>activities</a:t>
            </a:r>
            <a:r>
              <a:rPr lang="cs-CZ" altLang="cs-CZ" b="0" i="1" dirty="0"/>
              <a:t> </a:t>
            </a:r>
            <a:r>
              <a:rPr lang="cs-CZ" altLang="cs-CZ" b="0" i="1" dirty="0" smtClean="0"/>
              <a:t>and </a:t>
            </a:r>
            <a:r>
              <a:rPr lang="cs-CZ" altLang="cs-CZ" b="0" i="1" dirty="0" err="1" smtClean="0"/>
              <a:t>their</a:t>
            </a:r>
            <a:r>
              <a:rPr lang="cs-CZ" altLang="cs-CZ" b="0" i="1" dirty="0" smtClean="0"/>
              <a:t> </a:t>
            </a:r>
            <a:r>
              <a:rPr lang="cs-CZ" altLang="cs-CZ" b="0" i="1" dirty="0" err="1"/>
              <a:t>purpose</a:t>
            </a:r>
            <a:r>
              <a:rPr lang="cs-CZ" altLang="cs-CZ" dirty="0"/>
              <a:t>:</a:t>
            </a:r>
            <a:endParaRPr lang="cs-CZ" dirty="0"/>
          </a:p>
        </p:txBody>
      </p:sp>
      <p:pic>
        <p:nvPicPr>
          <p:cNvPr id="40963" name="Zástupný symbol pro obsah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3489" y="5645727"/>
            <a:ext cx="1068185" cy="1059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144628" y="3632240"/>
            <a:ext cx="3885505" cy="2673785"/>
          </a:xfrm>
        </p:spPr>
        <p:txBody>
          <a:bodyPr/>
          <a:lstStyle/>
          <a:p>
            <a:endParaRPr lang="cs-CZ" altLang="cs-CZ" dirty="0"/>
          </a:p>
          <a:p>
            <a:endParaRPr lang="cs-CZ" altLang="cs-CZ" sz="2000" dirty="0"/>
          </a:p>
          <a:p>
            <a:pPr marL="457200" indent="-457200">
              <a:buFont typeface="+mj-lt"/>
              <a:buAutoNum type="alphaUcPeriod"/>
            </a:pPr>
            <a:r>
              <a:rPr lang="cs-CZ" altLang="cs-CZ" sz="2000" b="0" dirty="0" err="1"/>
              <a:t>introductory</a:t>
            </a:r>
            <a:r>
              <a:rPr lang="cs-CZ" altLang="cs-CZ" sz="2000" b="0" dirty="0"/>
              <a:t> </a:t>
            </a:r>
            <a:r>
              <a:rPr lang="cs-CZ" altLang="cs-CZ" sz="2000" b="0" dirty="0" err="1"/>
              <a:t>sessions</a:t>
            </a:r>
            <a:endParaRPr lang="cs-CZ" altLang="cs-CZ" sz="2000" b="0" dirty="0"/>
          </a:p>
          <a:p>
            <a:pPr marL="457200" indent="-457200">
              <a:buFont typeface="+mj-lt"/>
              <a:buAutoNum type="alphaUcPeriod"/>
            </a:pPr>
            <a:r>
              <a:rPr lang="cs-CZ" altLang="cs-CZ" sz="2000" b="0" dirty="0" err="1"/>
              <a:t>modules</a:t>
            </a:r>
            <a:endParaRPr lang="cs-CZ" altLang="cs-CZ" sz="2000" b="0" dirty="0"/>
          </a:p>
          <a:p>
            <a:pPr marL="457200" indent="-457200">
              <a:buFont typeface="+mj-lt"/>
              <a:buAutoNum type="alphaUcPeriod"/>
            </a:pPr>
            <a:r>
              <a:rPr lang="cs-CZ" altLang="cs-CZ" sz="2000" b="0" dirty="0" err="1"/>
              <a:t>showers</a:t>
            </a:r>
            <a:endParaRPr lang="cs-CZ" altLang="cs-CZ" sz="2000" b="0" dirty="0"/>
          </a:p>
          <a:p>
            <a:pPr marL="457200" indent="-457200">
              <a:buFont typeface="+mj-lt"/>
              <a:buAutoNum type="alphaUcPeriod"/>
            </a:pPr>
            <a:r>
              <a:rPr lang="cs-CZ" altLang="cs-CZ" sz="2000" b="0" dirty="0" err="1"/>
              <a:t>individual</a:t>
            </a:r>
            <a:r>
              <a:rPr lang="cs-CZ" altLang="cs-CZ" sz="2000" b="0" dirty="0"/>
              <a:t> </a:t>
            </a:r>
            <a:r>
              <a:rPr lang="cs-CZ" altLang="cs-CZ" sz="2000" b="0" dirty="0" err="1"/>
              <a:t>counsellings</a:t>
            </a:r>
            <a:endParaRPr lang="cs-CZ" altLang="cs-CZ" sz="2000" b="0" dirty="0"/>
          </a:p>
          <a:p>
            <a:pPr marL="457200" indent="-457200">
              <a:buFont typeface="+mj-lt"/>
              <a:buAutoNum type="alphaUcPeriod"/>
            </a:pPr>
            <a:r>
              <a:rPr lang="cs-CZ" altLang="cs-CZ" sz="2000" b="0" dirty="0"/>
              <a:t>log</a:t>
            </a:r>
          </a:p>
          <a:p>
            <a:pPr marL="457200" indent="-457200">
              <a:buFont typeface="+mj-lt"/>
              <a:buAutoNum type="alphaUcPeriod"/>
            </a:pPr>
            <a:r>
              <a:rPr lang="cs-CZ" altLang="cs-CZ" sz="2000" b="0" dirty="0" err="1"/>
              <a:t>own</a:t>
            </a:r>
            <a:r>
              <a:rPr lang="cs-CZ" altLang="cs-CZ" sz="2000" b="0" dirty="0"/>
              <a:t> </a:t>
            </a:r>
            <a:r>
              <a:rPr lang="cs-CZ" altLang="cs-CZ" sz="2000" b="0" dirty="0" err="1"/>
              <a:t>activities</a:t>
            </a:r>
            <a:endParaRPr lang="cs-CZ" altLang="cs-CZ" sz="2000" b="0" dirty="0"/>
          </a:p>
          <a:p>
            <a:r>
              <a:rPr lang="cs-CZ" altLang="cs-CZ" sz="2000" dirty="0"/>
              <a:t/>
            </a:r>
            <a:br>
              <a:rPr lang="cs-CZ" altLang="cs-CZ" sz="2000" dirty="0"/>
            </a:br>
            <a:endParaRPr lang="cs-CZ" altLang="cs-CZ" sz="200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 dirty="0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53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course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framework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40963" name="Zástupný symbol pro obsah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3489" y="5645727"/>
            <a:ext cx="1068185" cy="1059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22694" y="1874102"/>
            <a:ext cx="3885505" cy="1349335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cs-CZ" altLang="cs-CZ" sz="2800" b="0" dirty="0" err="1" smtClean="0"/>
              <a:t>introductory</a:t>
            </a:r>
            <a:r>
              <a:rPr lang="cs-CZ" altLang="cs-CZ" sz="2800" b="0" dirty="0" smtClean="0"/>
              <a:t> </a:t>
            </a:r>
            <a:r>
              <a:rPr lang="cs-CZ" altLang="cs-CZ" sz="2800" b="0" dirty="0" err="1"/>
              <a:t>sessions</a:t>
            </a:r>
            <a:endParaRPr lang="cs-CZ" altLang="cs-CZ" sz="2800" b="0" dirty="0"/>
          </a:p>
          <a:p>
            <a:r>
              <a:rPr lang="cs-CZ" altLang="cs-CZ" sz="2000" dirty="0"/>
              <a:t/>
            </a:r>
            <a:br>
              <a:rPr lang="cs-CZ" altLang="cs-CZ" sz="2000" dirty="0"/>
            </a:br>
            <a:endParaRPr lang="cs-CZ" altLang="cs-CZ" sz="200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 dirty="0"/>
              <a:t>Masaryk University Language Centre, Faculty of Arts</a:t>
            </a:r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91" y="2752590"/>
            <a:ext cx="5553586" cy="31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course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framework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40963" name="Zástupný symbol pro obsah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3489" y="5645727"/>
            <a:ext cx="1068185" cy="1059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22694" y="1874102"/>
            <a:ext cx="3885505" cy="1349335"/>
          </a:xfrm>
        </p:spPr>
        <p:txBody>
          <a:bodyPr/>
          <a:lstStyle/>
          <a:p>
            <a:pPr marL="514350" indent="-514350">
              <a:buFont typeface="+mj-lt"/>
              <a:buAutoNum type="alphaUcPeriod" startAt="2"/>
            </a:pPr>
            <a:r>
              <a:rPr lang="cs-CZ" altLang="cs-CZ" sz="2800" b="0" dirty="0" err="1" smtClean="0"/>
              <a:t>modules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endParaRPr lang="cs-CZ" altLang="cs-CZ" sz="2000" dirty="0"/>
          </a:p>
          <a:p>
            <a:pPr marL="457200" indent="-457200">
              <a:buFont typeface="+mj-lt"/>
              <a:buAutoNum type="alphaUcPeriod" startAt="2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 dirty="0"/>
              <a:t>Masaryk University Language Centre, Faculty of Arts</a:t>
            </a:r>
            <a:endParaRPr lang="cs-CZ" alt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87" y="2090200"/>
            <a:ext cx="4740702" cy="355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course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framework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40963" name="Zástupný symbol pro obsah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3489" y="5645727"/>
            <a:ext cx="1068185" cy="1059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22694" y="1874102"/>
            <a:ext cx="3885505" cy="1349335"/>
          </a:xfrm>
        </p:spPr>
        <p:txBody>
          <a:bodyPr/>
          <a:lstStyle/>
          <a:p>
            <a:pPr marL="514350" indent="-514350">
              <a:buFont typeface="+mj-lt"/>
              <a:buAutoNum type="alphaUcPeriod" startAt="3"/>
            </a:pPr>
            <a:r>
              <a:rPr lang="cs-CZ" altLang="cs-CZ" sz="2800" b="0" dirty="0" err="1" smtClean="0"/>
              <a:t>showers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endParaRPr lang="cs-CZ" altLang="cs-CZ" sz="2000" dirty="0"/>
          </a:p>
          <a:p>
            <a:pPr marL="457200" indent="-457200">
              <a:buFont typeface="+mj-lt"/>
              <a:buAutoNum type="alphaUcPeriod" startAt="3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 dirty="0"/>
              <a:t>Masaryk University Language Centre, Faculty of Arts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85" y="2179282"/>
            <a:ext cx="4391541" cy="32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course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framework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40963" name="Zástupný symbol pro obsah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3489" y="5645727"/>
            <a:ext cx="1068185" cy="1059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22694" y="1874102"/>
            <a:ext cx="4621254" cy="1349335"/>
          </a:xfrm>
        </p:spPr>
        <p:txBody>
          <a:bodyPr/>
          <a:lstStyle/>
          <a:p>
            <a:pPr marL="514350" indent="-514350">
              <a:buFont typeface="+mj-lt"/>
              <a:buAutoNum type="alphaUcPeriod" startAt="4"/>
            </a:pPr>
            <a:r>
              <a:rPr lang="cs-CZ" altLang="cs-CZ" sz="2800" b="0" dirty="0" err="1"/>
              <a:t>i</a:t>
            </a:r>
            <a:r>
              <a:rPr lang="cs-CZ" altLang="cs-CZ" sz="2800" b="0" dirty="0" err="1" smtClean="0"/>
              <a:t>ndividual</a:t>
            </a:r>
            <a:r>
              <a:rPr lang="cs-CZ" altLang="cs-CZ" sz="2800" b="0" dirty="0" smtClean="0"/>
              <a:t> </a:t>
            </a:r>
            <a:r>
              <a:rPr lang="cs-CZ" altLang="cs-CZ" sz="2800" b="0" dirty="0" err="1" smtClean="0"/>
              <a:t>counsellings</a:t>
            </a:r>
            <a:endParaRPr lang="cs-CZ" altLang="cs-CZ" sz="2000" dirty="0"/>
          </a:p>
          <a:p>
            <a:pPr marL="457200" indent="-457200">
              <a:buFont typeface="+mj-lt"/>
              <a:buAutoNum type="alphaUcPeriod" startAt="4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 dirty="0"/>
              <a:t>Masaryk University Language Centre, Faculty of Arts</a:t>
            </a:r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37" y="2850388"/>
            <a:ext cx="5114544" cy="34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course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framework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40963" name="Zástupný symbol pro obsah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3489" y="5645727"/>
            <a:ext cx="1068185" cy="1059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22694" y="1874102"/>
            <a:ext cx="4621254" cy="1349335"/>
          </a:xfrm>
        </p:spPr>
        <p:txBody>
          <a:bodyPr/>
          <a:lstStyle/>
          <a:p>
            <a:pPr marL="514350" indent="-514350">
              <a:buFont typeface="+mj-lt"/>
              <a:buAutoNum type="alphaUcPeriod" startAt="5"/>
            </a:pPr>
            <a:r>
              <a:rPr lang="cs-CZ" altLang="cs-CZ" sz="2800" b="0" dirty="0" smtClean="0"/>
              <a:t>log</a:t>
            </a:r>
            <a:endParaRPr lang="cs-CZ" altLang="cs-CZ" sz="2000" dirty="0"/>
          </a:p>
          <a:p>
            <a:pPr marL="457200" indent="-457200">
              <a:buFont typeface="+mj-lt"/>
              <a:buAutoNum type="alphaUcPeriod" startAt="4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 dirty="0"/>
              <a:t>Masaryk University Language Centre, Faculty of Arts</a:t>
            </a:r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64" y="2155854"/>
            <a:ext cx="5359745" cy="40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course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framework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40963" name="Zástupný symbol pro obsah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3489" y="5645727"/>
            <a:ext cx="1068185" cy="1059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22694" y="1874102"/>
            <a:ext cx="4621254" cy="1349335"/>
          </a:xfrm>
        </p:spPr>
        <p:txBody>
          <a:bodyPr/>
          <a:lstStyle/>
          <a:p>
            <a:pPr marL="514350" indent="-514350">
              <a:buFont typeface="+mj-lt"/>
              <a:buAutoNum type="alphaUcPeriod" startAt="6"/>
            </a:pPr>
            <a:r>
              <a:rPr lang="cs-CZ" altLang="cs-CZ" sz="2800" b="0" dirty="0" err="1"/>
              <a:t>o</a:t>
            </a:r>
            <a:r>
              <a:rPr lang="cs-CZ" altLang="cs-CZ" sz="2800" b="0" dirty="0" err="1" smtClean="0"/>
              <a:t>wn</a:t>
            </a:r>
            <a:r>
              <a:rPr lang="cs-CZ" altLang="cs-CZ" sz="2800" b="0" dirty="0" smtClean="0"/>
              <a:t> </a:t>
            </a:r>
            <a:r>
              <a:rPr lang="cs-CZ" altLang="cs-CZ" sz="2800" b="0" dirty="0" err="1" smtClean="0"/>
              <a:t>activities</a:t>
            </a:r>
            <a:endParaRPr lang="cs-CZ" altLang="cs-CZ" sz="2000" dirty="0"/>
          </a:p>
          <a:p>
            <a:pPr marL="457200" indent="-457200">
              <a:buFont typeface="+mj-lt"/>
              <a:buAutoNum type="alphaUcPeriod" startAt="4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 dirty="0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78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course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framework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cs-CZ" altLang="cs-CZ" sz="1800" dirty="0" err="1"/>
              <a:t>introductory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sessions</a:t>
            </a:r>
            <a:r>
              <a:rPr lang="cs-CZ" altLang="cs-CZ" sz="1800" dirty="0" smtClean="0"/>
              <a:t>	- </a:t>
            </a:r>
            <a:r>
              <a:rPr lang="cs-CZ" altLang="cs-CZ" sz="1800" dirty="0"/>
              <a:t>to </a:t>
            </a:r>
            <a:r>
              <a:rPr lang="cs-CZ" altLang="cs-CZ" sz="1800" dirty="0" err="1"/>
              <a:t>find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out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about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course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principles</a:t>
            </a: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endParaRPr lang="cs-CZ" altLang="cs-CZ" sz="1800" dirty="0"/>
          </a:p>
          <a:p>
            <a:pPr marL="457200" indent="-457200">
              <a:buFont typeface="+mj-lt"/>
              <a:buAutoNum type="alphaUcPeriod"/>
            </a:pPr>
            <a:r>
              <a:rPr lang="cs-CZ" altLang="cs-CZ" sz="1800" dirty="0" err="1" smtClean="0"/>
              <a:t>modules</a:t>
            </a:r>
            <a:r>
              <a:rPr lang="cs-CZ" altLang="cs-CZ" sz="1800" dirty="0" smtClean="0"/>
              <a:t> 		- </a:t>
            </a:r>
            <a:r>
              <a:rPr lang="cs-CZ" altLang="cs-CZ" sz="1800" dirty="0"/>
              <a:t>to </a:t>
            </a:r>
            <a:r>
              <a:rPr lang="cs-CZ" altLang="cs-CZ" sz="1800" dirty="0" err="1"/>
              <a:t>get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insight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into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specific</a:t>
            </a:r>
            <a:r>
              <a:rPr lang="cs-CZ" altLang="cs-CZ" sz="1800" dirty="0"/>
              <a:t> area </a:t>
            </a:r>
            <a:r>
              <a:rPr lang="cs-CZ" altLang="cs-CZ" sz="1800" dirty="0" err="1"/>
              <a:t>or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topic</a:t>
            </a: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endParaRPr lang="cs-CZ" altLang="cs-CZ" sz="1800" dirty="0" smtClean="0"/>
          </a:p>
          <a:p>
            <a:pPr marL="457200" indent="-457200">
              <a:buFont typeface="+mj-lt"/>
              <a:buAutoNum type="alphaUcPeriod"/>
            </a:pPr>
            <a:r>
              <a:rPr lang="cs-CZ" altLang="cs-CZ" sz="1800" dirty="0" err="1" smtClean="0"/>
              <a:t>showers</a:t>
            </a:r>
            <a:r>
              <a:rPr lang="cs-CZ" altLang="cs-CZ" sz="1800" dirty="0" smtClean="0"/>
              <a:t>		- </a:t>
            </a:r>
            <a:r>
              <a:rPr lang="cs-CZ" altLang="cs-CZ" sz="1800" dirty="0"/>
              <a:t>to </a:t>
            </a:r>
            <a:r>
              <a:rPr lang="cs-CZ" altLang="cs-CZ" sz="1800" dirty="0" err="1"/>
              <a:t>develop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language</a:t>
            </a:r>
            <a:r>
              <a:rPr lang="cs-CZ" altLang="cs-CZ" sz="1800" dirty="0"/>
              <a:t>) </a:t>
            </a:r>
            <a:r>
              <a:rPr lang="cs-CZ" altLang="cs-CZ" sz="1800" dirty="0" err="1"/>
              <a:t>skills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your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choice</a:t>
            </a: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endParaRPr lang="cs-CZ" altLang="cs-CZ" sz="1800" dirty="0" smtClean="0"/>
          </a:p>
          <a:p>
            <a:pPr marL="457200" indent="-457200">
              <a:buFont typeface="+mj-lt"/>
              <a:buAutoNum type="alphaUcPeriod"/>
            </a:pPr>
            <a:r>
              <a:rPr lang="cs-CZ" altLang="cs-CZ" sz="1800" dirty="0" err="1" smtClean="0"/>
              <a:t>individual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counsellings</a:t>
            </a:r>
            <a:r>
              <a:rPr lang="cs-CZ" altLang="cs-CZ" sz="1800" dirty="0" smtClean="0"/>
              <a:t>	 - </a:t>
            </a:r>
            <a:r>
              <a:rPr lang="cs-CZ" altLang="cs-CZ" sz="1800" dirty="0"/>
              <a:t>to </a:t>
            </a:r>
            <a:r>
              <a:rPr lang="cs-CZ" altLang="cs-CZ" sz="1800" dirty="0" err="1"/>
              <a:t>guide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you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through</a:t>
            </a:r>
            <a:r>
              <a:rPr lang="cs-CZ" altLang="cs-CZ" sz="1800" dirty="0"/>
              <a:t> </a:t>
            </a:r>
            <a:r>
              <a:rPr lang="cs-CZ" altLang="cs-CZ" sz="1800" dirty="0" err="1"/>
              <a:t>your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learning</a:t>
            </a: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endParaRPr lang="cs-CZ" altLang="cs-CZ" sz="1800" dirty="0" smtClean="0"/>
          </a:p>
          <a:p>
            <a:pPr marL="457200" indent="-457200">
              <a:buFont typeface="+mj-lt"/>
              <a:buAutoNum type="alphaUcPeriod"/>
            </a:pPr>
            <a:r>
              <a:rPr lang="cs-CZ" altLang="cs-CZ" sz="1800" dirty="0"/>
              <a:t>l</a:t>
            </a:r>
            <a:r>
              <a:rPr lang="cs-CZ" altLang="cs-CZ" sz="1800" dirty="0" smtClean="0"/>
              <a:t>og			- </a:t>
            </a:r>
            <a:r>
              <a:rPr lang="cs-CZ" altLang="cs-CZ" sz="1800" dirty="0"/>
              <a:t>to </a:t>
            </a:r>
            <a:r>
              <a:rPr lang="cs-CZ" altLang="cs-CZ" sz="1800" dirty="0" err="1"/>
              <a:t>reflect</a:t>
            </a:r>
            <a:r>
              <a:rPr lang="cs-CZ" altLang="cs-CZ" sz="1800" dirty="0"/>
              <a:t> on </a:t>
            </a:r>
            <a:r>
              <a:rPr lang="cs-CZ" altLang="cs-CZ" sz="1800" dirty="0" err="1"/>
              <a:t>your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learning</a:t>
            </a: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endParaRPr lang="cs-CZ" altLang="cs-CZ" sz="1800" dirty="0"/>
          </a:p>
          <a:p>
            <a:pPr marL="457200" indent="-457200">
              <a:buFont typeface="+mj-lt"/>
              <a:buAutoNum type="alphaUcPeriod"/>
            </a:pPr>
            <a:r>
              <a:rPr lang="cs-CZ" altLang="cs-CZ" sz="1800" dirty="0" err="1" smtClean="0"/>
              <a:t>own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activities</a:t>
            </a:r>
            <a:r>
              <a:rPr lang="cs-CZ" altLang="cs-CZ" sz="1800" dirty="0" smtClean="0"/>
              <a:t>		- to </a:t>
            </a:r>
            <a:r>
              <a:rPr lang="cs-CZ" altLang="cs-CZ" sz="1800" dirty="0" err="1"/>
              <a:t>get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immersed</a:t>
            </a:r>
            <a:r>
              <a:rPr lang="cs-CZ" altLang="cs-CZ" sz="1800" dirty="0"/>
              <a:t> in </a:t>
            </a:r>
            <a:r>
              <a:rPr lang="cs-CZ" altLang="cs-CZ" sz="1800" dirty="0" err="1"/>
              <a:t>English</a:t>
            </a:r>
            <a:endParaRPr lang="cs-CZ" altLang="cs-CZ" sz="180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40963" name="Zástupný symbol pro obsah 4"/>
          <p:cNvPicPr>
            <a:picLocks noGrp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613" y="5645150"/>
            <a:ext cx="1068387" cy="106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6305550" cy="457200"/>
          </a:xfrm>
        </p:spPr>
        <p:txBody>
          <a:bodyPr/>
          <a:lstStyle/>
          <a:p>
            <a:r>
              <a:rPr lang="en-US" altLang="cs-CZ" dirty="0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035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1st session, </a:t>
            </a:r>
            <a:r>
              <a:rPr lang="cs-CZ" sz="3199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27th </a:t>
            </a:r>
            <a:r>
              <a:rPr lang="cs-CZ" sz="3199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September</a:t>
            </a:r>
            <a:r>
              <a:rPr lang="cs-CZ" sz="3199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altLang="cs-CZ" sz="2903" dirty="0"/>
          </a:p>
          <a:p>
            <a:pPr marL="152400" indent="0">
              <a:buNone/>
              <a:defRPr/>
            </a:pPr>
            <a:r>
              <a:rPr lang="cs-CZ" altLang="cs-CZ" sz="2903" dirty="0"/>
              <a:t>Are </a:t>
            </a:r>
            <a:r>
              <a:rPr lang="cs-CZ" altLang="cs-CZ" sz="2903" dirty="0" err="1"/>
              <a:t>you</a:t>
            </a:r>
            <a:r>
              <a:rPr lang="cs-CZ" altLang="cs-CZ" sz="2903" dirty="0"/>
              <a:t> </a:t>
            </a:r>
            <a:r>
              <a:rPr lang="cs-CZ" altLang="cs-CZ" sz="2903" dirty="0" err="1"/>
              <a:t>ready</a:t>
            </a:r>
            <a:r>
              <a:rPr lang="cs-CZ" altLang="cs-CZ" sz="2903" dirty="0"/>
              <a:t> </a:t>
            </a:r>
            <a:r>
              <a:rPr lang="cs-CZ" altLang="cs-CZ" sz="2903" dirty="0" err="1" smtClean="0"/>
              <a:t>for</a:t>
            </a:r>
            <a:r>
              <a:rPr lang="cs-CZ" altLang="cs-CZ" sz="2903" dirty="0" smtClean="0"/>
              <a:t> autonomy?</a:t>
            </a:r>
            <a:endParaRPr lang="cs-CZ" altLang="cs-CZ" sz="2903" dirty="0"/>
          </a:p>
          <a:p>
            <a:pPr marL="152400" indent="0">
              <a:buNone/>
              <a:defRPr/>
            </a:pPr>
            <a:endParaRPr lang="cs-CZ" altLang="cs-CZ" sz="2903" dirty="0"/>
          </a:p>
          <a:p>
            <a:pPr marL="152400" indent="0">
              <a:buNone/>
              <a:defRPr/>
            </a:pPr>
            <a:r>
              <a:rPr lang="cs-CZ" altLang="cs-CZ" sz="2903" dirty="0">
                <a:hlinkClick r:id="rId3"/>
              </a:rPr>
              <a:t>https://</a:t>
            </a:r>
            <a:r>
              <a:rPr lang="cs-CZ" altLang="cs-CZ" sz="2903" dirty="0" smtClean="0">
                <a:hlinkClick r:id="rId3"/>
              </a:rPr>
              <a:t>goo.gl/forms/c0dwPWmvLqaZDNbL2</a:t>
            </a:r>
            <a:endParaRPr lang="cs-CZ" altLang="cs-CZ" sz="2903" dirty="0" smtClean="0"/>
          </a:p>
          <a:p>
            <a:pPr marL="152400" indent="0">
              <a:buNone/>
              <a:defRPr/>
            </a:pPr>
            <a:endParaRPr lang="cs-CZ" altLang="cs-CZ" sz="2903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7171" name="Zástupný symbol pro obsah 4"/>
          <p:cNvPicPr>
            <a:picLocks noGrp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5800725"/>
            <a:ext cx="1069975" cy="105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496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dirty="0"/>
              <a:t>Masaryk University Language Centre, Faculty of Arts</a:t>
            </a:r>
            <a:endParaRPr lang="cs-CZ" alt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422694" y="1843263"/>
            <a:ext cx="8374062" cy="2673350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800" i="1" dirty="0" smtClean="0"/>
              <a:t>Gap </a:t>
            </a:r>
            <a:r>
              <a:rPr lang="cs-CZ" altLang="cs-CZ" sz="2800" i="1" dirty="0" err="1" smtClean="0"/>
              <a:t>fill</a:t>
            </a:r>
            <a:r>
              <a:rPr lang="cs-CZ" altLang="cs-CZ" sz="2800" i="1" dirty="0" smtClean="0"/>
              <a:t>: 	90	20	5	2</a:t>
            </a:r>
            <a:endParaRPr lang="cs-CZ" altLang="cs-CZ" sz="2800" i="1" dirty="0"/>
          </a:p>
          <a:p>
            <a:endParaRPr lang="cs-CZ" altLang="cs-CZ" sz="2000" dirty="0"/>
          </a:p>
          <a:p>
            <a:r>
              <a:rPr lang="cs-CZ" altLang="cs-CZ" sz="2000" dirty="0"/>
              <a:t>2 </a:t>
            </a:r>
            <a:r>
              <a:rPr lang="cs-CZ" altLang="cs-CZ" sz="2000" dirty="0" err="1"/>
              <a:t>introductory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sessions</a:t>
            </a:r>
            <a:r>
              <a:rPr lang="cs-CZ" altLang="cs-CZ" sz="2000" dirty="0"/>
              <a:t>	(2x 90 </a:t>
            </a:r>
            <a:r>
              <a:rPr lang="cs-CZ" altLang="cs-CZ" sz="2000" dirty="0" err="1"/>
              <a:t>minutes</a:t>
            </a:r>
            <a:r>
              <a:rPr lang="cs-CZ" altLang="cs-CZ" sz="2000" dirty="0"/>
              <a:t> + </a:t>
            </a:r>
            <a:r>
              <a:rPr lang="cs-CZ" altLang="cs-CZ" sz="2000" dirty="0" smtClean="0"/>
              <a:t>HW)</a:t>
            </a:r>
          </a:p>
          <a:p>
            <a:endParaRPr lang="cs-CZ" altLang="cs-CZ" sz="2000" dirty="0"/>
          </a:p>
          <a:p>
            <a:r>
              <a:rPr lang="cs-CZ" altLang="cs-CZ" sz="2000" dirty="0" smtClean="0"/>
              <a:t>          </a:t>
            </a:r>
            <a:r>
              <a:rPr lang="cs-CZ" altLang="cs-CZ" sz="2000" dirty="0" err="1" smtClean="0"/>
              <a:t>modules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		</a:t>
            </a:r>
            <a:r>
              <a:rPr lang="cs-CZ" altLang="cs-CZ" sz="2000" dirty="0" smtClean="0"/>
              <a:t>(	x </a:t>
            </a:r>
            <a:r>
              <a:rPr lang="cs-CZ" altLang="cs-CZ" sz="2000" dirty="0"/>
              <a:t>3x 90 </a:t>
            </a:r>
            <a:r>
              <a:rPr lang="cs-CZ" altLang="cs-CZ" sz="2000" dirty="0" err="1"/>
              <a:t>minutes</a:t>
            </a:r>
            <a:r>
              <a:rPr lang="cs-CZ" altLang="cs-CZ" sz="2000" dirty="0" smtClean="0"/>
              <a:t>)</a:t>
            </a:r>
            <a:br>
              <a:rPr lang="cs-CZ" altLang="cs-CZ" sz="2000" dirty="0" smtClean="0"/>
            </a:br>
            <a:endParaRPr lang="cs-CZ" altLang="cs-CZ" sz="2000" dirty="0"/>
          </a:p>
          <a:p>
            <a:r>
              <a:rPr lang="cs-CZ" altLang="cs-CZ" sz="2000" dirty="0" err="1"/>
              <a:t>showers</a:t>
            </a:r>
            <a:r>
              <a:rPr lang="cs-CZ" altLang="cs-CZ" sz="2000" dirty="0"/>
              <a:t> 			(1x 90 </a:t>
            </a:r>
            <a:r>
              <a:rPr lang="cs-CZ" altLang="cs-CZ" sz="2000" dirty="0" err="1"/>
              <a:t>minutes</a:t>
            </a:r>
            <a:r>
              <a:rPr lang="cs-CZ" altLang="cs-CZ" sz="2000" dirty="0" smtClean="0"/>
              <a:t>)</a:t>
            </a:r>
            <a:br>
              <a:rPr lang="cs-CZ" altLang="cs-CZ" sz="2000" dirty="0" smtClean="0"/>
            </a:br>
            <a:endParaRPr lang="cs-CZ" altLang="cs-CZ" sz="2000" dirty="0"/>
          </a:p>
          <a:p>
            <a:r>
              <a:rPr lang="cs-CZ" altLang="cs-CZ" sz="2000" dirty="0"/>
              <a:t>3 </a:t>
            </a:r>
            <a:r>
              <a:rPr lang="cs-CZ" altLang="cs-CZ" sz="2000" dirty="0" err="1"/>
              <a:t>individual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counsellings</a:t>
            </a:r>
            <a:r>
              <a:rPr lang="cs-CZ" altLang="cs-CZ" sz="2000" dirty="0"/>
              <a:t> 	(3x </a:t>
            </a:r>
            <a:r>
              <a:rPr lang="cs-CZ" altLang="cs-CZ" sz="2000" dirty="0" smtClean="0"/>
              <a:t>	   </a:t>
            </a:r>
            <a:r>
              <a:rPr lang="cs-CZ" altLang="cs-CZ" sz="2000" dirty="0" err="1" smtClean="0"/>
              <a:t>minutes</a:t>
            </a:r>
            <a:r>
              <a:rPr lang="cs-CZ" altLang="cs-CZ" sz="2000" dirty="0" smtClean="0"/>
              <a:t>)</a:t>
            </a:r>
            <a:br>
              <a:rPr lang="cs-CZ" altLang="cs-CZ" sz="2000" dirty="0" smtClean="0"/>
            </a:br>
            <a:r>
              <a:rPr lang="cs-CZ" altLang="cs-CZ" sz="2000" dirty="0" smtClean="0"/>
              <a:t> </a:t>
            </a:r>
            <a:endParaRPr lang="cs-CZ" altLang="cs-CZ" sz="2000" dirty="0"/>
          </a:p>
          <a:p>
            <a:r>
              <a:rPr lang="cs-CZ" altLang="cs-CZ" sz="2000" dirty="0"/>
              <a:t>log 				</a:t>
            </a:r>
            <a:r>
              <a:rPr lang="cs-CZ" altLang="cs-CZ" sz="2000" dirty="0" smtClean="0"/>
              <a:t>(	 </a:t>
            </a:r>
            <a:r>
              <a:rPr lang="cs-CZ" altLang="cs-CZ" sz="2000" dirty="0" err="1"/>
              <a:t>hours</a:t>
            </a:r>
            <a:r>
              <a:rPr lang="cs-CZ" altLang="cs-CZ" sz="2000" dirty="0" smtClean="0"/>
              <a:t>)</a:t>
            </a:r>
            <a:br>
              <a:rPr lang="cs-CZ" altLang="cs-CZ" sz="2000" dirty="0" smtClean="0"/>
            </a:br>
            <a:endParaRPr lang="cs-CZ" altLang="cs-CZ" sz="2000" dirty="0"/>
          </a:p>
          <a:p>
            <a:r>
              <a:rPr lang="cs-CZ" altLang="cs-CZ" sz="2000" dirty="0" err="1"/>
              <a:t>own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activities</a:t>
            </a:r>
            <a:r>
              <a:rPr lang="cs-CZ" altLang="cs-CZ" sz="2000" dirty="0"/>
              <a:t>		(as much as </a:t>
            </a:r>
            <a:r>
              <a:rPr lang="cs-CZ" altLang="cs-CZ" sz="2000" dirty="0" err="1"/>
              <a:t>possible</a:t>
            </a:r>
            <a:r>
              <a:rPr lang="cs-CZ" altLang="cs-CZ" sz="2000" dirty="0"/>
              <a:t>)</a:t>
            </a:r>
          </a:p>
          <a:p>
            <a:pPr marL="0" indent="0" algn="just">
              <a:buNone/>
            </a:pPr>
            <a:endParaRPr lang="cs-CZ" altLang="cs-CZ" sz="2000" dirty="0"/>
          </a:p>
          <a:p>
            <a:pPr marL="457200" indent="-457200">
              <a:buFont typeface="+mj-lt"/>
              <a:buAutoNum type="alphaUcPeriod"/>
            </a:pPr>
            <a:endParaRPr lang="cs-CZ" altLang="cs-CZ" sz="2000" dirty="0"/>
          </a:p>
          <a:p>
            <a:pPr marL="457200" indent="-457200">
              <a:buFont typeface="+mj-lt"/>
              <a:buAutoNum type="alphaUcPeriod"/>
            </a:pP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  <a:p>
            <a:endParaRPr lang="cs-CZ" dirty="0"/>
          </a:p>
        </p:txBody>
      </p:sp>
      <p:pic>
        <p:nvPicPr>
          <p:cNvPr id="40963" name="Zástupný symbol pro obsah 4"/>
          <p:cNvPicPr>
            <a:picLocks noGrp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1353" y="5634214"/>
            <a:ext cx="1068387" cy="106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135063"/>
            <a:ext cx="8091488" cy="642937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course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framework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831952" y="3295935"/>
            <a:ext cx="501445" cy="42770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4312909" y="3396298"/>
            <a:ext cx="501445" cy="42770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4523480" y="4674042"/>
            <a:ext cx="501445" cy="42770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4312908" y="5420362"/>
            <a:ext cx="501445" cy="42770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course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framework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40963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40001" y="1731241"/>
            <a:ext cx="8064000" cy="4145760"/>
          </a:xfrm>
        </p:spPr>
        <p:txBody>
          <a:bodyPr/>
          <a:lstStyle/>
          <a:p>
            <a:pPr marL="177800" indent="0">
              <a:buNone/>
              <a:defRPr/>
            </a:pPr>
            <a:endParaRPr lang="cs-CZ" altLang="cs-CZ" sz="2903" dirty="0"/>
          </a:p>
          <a:p>
            <a:pPr marL="177800" indent="0">
              <a:buNone/>
              <a:defRPr/>
            </a:pPr>
            <a:r>
              <a:rPr lang="cs-CZ" altLang="cs-CZ" sz="2903" dirty="0"/>
              <a:t>= 50	 </a:t>
            </a:r>
            <a:r>
              <a:rPr lang="cs-CZ" altLang="cs-CZ" sz="2903" dirty="0" err="1"/>
              <a:t>hours</a:t>
            </a:r>
            <a:r>
              <a:rPr lang="cs-CZ" altLang="cs-CZ" sz="2903" dirty="0"/>
              <a:t> in </a:t>
            </a:r>
            <a:r>
              <a:rPr lang="cs-CZ" altLang="cs-CZ" sz="2903" dirty="0" err="1"/>
              <a:t>total</a:t>
            </a:r>
            <a:endParaRPr lang="cs-CZ" altLang="cs-CZ" sz="2903" dirty="0"/>
          </a:p>
          <a:p>
            <a:pPr marL="0" indent="0">
              <a:buNone/>
              <a:defRPr/>
            </a:pPr>
            <a:endParaRPr lang="cs-CZ" altLang="cs-CZ" sz="2903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dirty="0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735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principles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and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framework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29699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40001" y="1629001"/>
            <a:ext cx="8064000" cy="4248000"/>
          </a:xfrm>
        </p:spPr>
        <p:txBody>
          <a:bodyPr/>
          <a:lstStyle/>
          <a:p>
            <a:pPr>
              <a:defRPr/>
            </a:pPr>
            <a:r>
              <a:rPr lang="en-US" altLang="cs-CZ" sz="2903" dirty="0"/>
              <a:t>empowering </a:t>
            </a:r>
            <a:r>
              <a:rPr lang="cs-CZ" altLang="cs-CZ" sz="2903" dirty="0" err="1"/>
              <a:t>the</a:t>
            </a:r>
            <a:r>
              <a:rPr lang="cs-CZ" altLang="cs-CZ" sz="2903" dirty="0"/>
              <a:t> </a:t>
            </a:r>
            <a:r>
              <a:rPr lang="cs-CZ" altLang="cs-CZ" sz="2903" dirty="0" err="1"/>
              <a:t>learners</a:t>
            </a:r>
            <a:endParaRPr lang="cs-CZ" altLang="cs-CZ" sz="2903" dirty="0"/>
          </a:p>
          <a:p>
            <a:pPr lvl="1">
              <a:defRPr/>
            </a:pPr>
            <a:r>
              <a:rPr lang="cs-CZ" altLang="cs-CZ" sz="2900" dirty="0" err="1"/>
              <a:t>students</a:t>
            </a:r>
            <a:r>
              <a:rPr lang="cs-CZ" altLang="cs-CZ" sz="2900" dirty="0"/>
              <a:t> analyse </a:t>
            </a:r>
            <a:r>
              <a:rPr lang="cs-CZ" altLang="cs-CZ" sz="2900" dirty="0" err="1"/>
              <a:t>their</a:t>
            </a:r>
            <a:r>
              <a:rPr lang="cs-CZ" altLang="cs-CZ" sz="2900" dirty="0"/>
              <a:t> </a:t>
            </a:r>
            <a:r>
              <a:rPr lang="cs-CZ" altLang="cs-CZ" sz="2900" dirty="0" err="1"/>
              <a:t>needs</a:t>
            </a:r>
            <a:endParaRPr lang="cs-CZ" altLang="cs-CZ" sz="2900" dirty="0"/>
          </a:p>
          <a:p>
            <a:pPr lvl="1">
              <a:defRPr/>
            </a:pPr>
            <a:r>
              <a:rPr lang="cs-CZ" altLang="cs-CZ" sz="2900" dirty="0" err="1"/>
              <a:t>students</a:t>
            </a:r>
            <a:r>
              <a:rPr lang="cs-CZ" altLang="cs-CZ" sz="2900" dirty="0"/>
              <a:t> </a:t>
            </a:r>
            <a:r>
              <a:rPr lang="cs-CZ" altLang="cs-CZ" sz="2900" dirty="0" err="1"/>
              <a:t>plan</a:t>
            </a:r>
            <a:r>
              <a:rPr lang="cs-CZ" altLang="cs-CZ" sz="2900" dirty="0"/>
              <a:t> </a:t>
            </a:r>
            <a:r>
              <a:rPr lang="cs-CZ" altLang="cs-CZ" sz="2900" dirty="0" err="1"/>
              <a:t>their</a:t>
            </a:r>
            <a:r>
              <a:rPr lang="cs-CZ" altLang="cs-CZ" sz="2900" dirty="0"/>
              <a:t> </a:t>
            </a:r>
            <a:r>
              <a:rPr lang="cs-CZ" altLang="cs-CZ" sz="2900" dirty="0" err="1"/>
              <a:t>learning</a:t>
            </a:r>
            <a:endParaRPr lang="cs-CZ" altLang="cs-CZ" sz="2900" dirty="0"/>
          </a:p>
          <a:p>
            <a:pPr lvl="1">
              <a:defRPr/>
            </a:pPr>
            <a:r>
              <a:rPr lang="cs-CZ" altLang="cs-CZ" sz="2900" dirty="0" err="1"/>
              <a:t>students</a:t>
            </a:r>
            <a:r>
              <a:rPr lang="cs-CZ" altLang="cs-CZ" sz="2900" dirty="0"/>
              <a:t> </a:t>
            </a:r>
            <a:r>
              <a:rPr lang="cs-CZ" altLang="cs-CZ" sz="2900" dirty="0" err="1"/>
              <a:t>reflect</a:t>
            </a:r>
            <a:r>
              <a:rPr lang="cs-CZ" altLang="cs-CZ" sz="2900" dirty="0"/>
              <a:t> on </a:t>
            </a:r>
            <a:r>
              <a:rPr lang="cs-CZ" altLang="cs-CZ" sz="2900" dirty="0" err="1"/>
              <a:t>their</a:t>
            </a:r>
            <a:r>
              <a:rPr lang="cs-CZ" altLang="cs-CZ" sz="2900" dirty="0"/>
              <a:t> </a:t>
            </a:r>
            <a:r>
              <a:rPr lang="cs-CZ" altLang="cs-CZ" sz="2900" dirty="0" err="1"/>
              <a:t>learning</a:t>
            </a:r>
            <a:endParaRPr lang="cs-CZ" altLang="cs-CZ" sz="2900" dirty="0"/>
          </a:p>
          <a:p>
            <a:pPr>
              <a:defRPr/>
            </a:pPr>
            <a:endParaRPr lang="cs-CZ" altLang="cs-CZ" sz="2900" dirty="0"/>
          </a:p>
          <a:p>
            <a:pPr>
              <a:defRPr/>
            </a:pPr>
            <a:r>
              <a:rPr lang="en-US" altLang="cs-CZ" sz="2903" dirty="0"/>
              <a:t>100% differentiation</a:t>
            </a:r>
            <a:r>
              <a:rPr lang="cs-CZ" altLang="cs-CZ" sz="2903" dirty="0"/>
              <a:t> </a:t>
            </a:r>
            <a:r>
              <a:rPr lang="cs-CZ" altLang="cs-CZ" sz="2903" dirty="0" err="1"/>
              <a:t>required</a:t>
            </a:r>
            <a:r>
              <a:rPr lang="cs-CZ" altLang="cs-CZ" sz="2903" dirty="0"/>
              <a:t> and </a:t>
            </a:r>
            <a:r>
              <a:rPr lang="cs-CZ" altLang="cs-CZ" sz="2903" dirty="0" err="1"/>
              <a:t>ensured</a:t>
            </a:r>
            <a:endParaRPr lang="cs-CZ" altLang="cs-CZ" sz="2903" dirty="0"/>
          </a:p>
          <a:p>
            <a:pPr>
              <a:defRPr/>
            </a:pPr>
            <a:endParaRPr lang="cs-CZ" altLang="cs-CZ" sz="2903" dirty="0"/>
          </a:p>
          <a:p>
            <a:pPr>
              <a:defRPr/>
            </a:pPr>
            <a:r>
              <a:rPr lang="cs-CZ" altLang="cs-CZ" sz="2903" dirty="0" err="1"/>
              <a:t>teachers</a:t>
            </a:r>
            <a:r>
              <a:rPr lang="cs-CZ" altLang="cs-CZ" sz="2903" dirty="0"/>
              <a:t>´</a:t>
            </a:r>
            <a:r>
              <a:rPr lang="en-US" altLang="cs-CZ" sz="2903" dirty="0"/>
              <a:t>support and </a:t>
            </a:r>
            <a:r>
              <a:rPr lang="cs-CZ" altLang="cs-CZ" sz="2903" dirty="0"/>
              <a:t>peer </a:t>
            </a:r>
            <a:r>
              <a:rPr lang="en-US" altLang="cs-CZ" sz="2903" dirty="0"/>
              <a:t>cooperation</a:t>
            </a:r>
            <a:endParaRPr lang="cs-CZ" altLang="cs-CZ" sz="2903" dirty="0"/>
          </a:p>
          <a:p>
            <a:pPr>
              <a:defRPr/>
            </a:pPr>
            <a:endParaRPr lang="cs-CZ" altLang="cs-CZ" sz="2903" dirty="0"/>
          </a:p>
          <a:p>
            <a:pPr>
              <a:defRPr/>
            </a:pPr>
            <a:endParaRPr lang="cs-CZ" altLang="cs-CZ" sz="2903" dirty="0"/>
          </a:p>
          <a:p>
            <a:pPr>
              <a:defRPr/>
            </a:pPr>
            <a:endParaRPr lang="cs-CZ" altLang="cs-CZ" sz="2903" dirty="0"/>
          </a:p>
          <a:p>
            <a:pPr marL="0" indent="0">
              <a:buNone/>
              <a:defRPr/>
            </a:pPr>
            <a:endParaRPr lang="cs-CZ" altLang="cs-CZ" sz="2903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766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needs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analysis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27651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Zástupný symbol pro obsah 9"/>
          <p:cNvGraphicFramePr>
            <a:graphicFrameLocks noGrp="1"/>
          </p:cNvGraphicFramePr>
          <p:nvPr>
            <p:ph sz="half" idx="2"/>
          </p:nvPr>
        </p:nvGraphicFramePr>
        <p:xfrm>
          <a:off x="1893601" y="2253961"/>
          <a:ext cx="5486400" cy="264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408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solidFill>
                            <a:schemeClr val="tx1"/>
                          </a:solidFill>
                        </a:rPr>
                        <a:t>strengths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2939" marR="82939" marT="41457" marB="41457" anchor="ctr">
                    <a:solidFill>
                      <a:srgbClr val="FBD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solidFill>
                            <a:schemeClr val="tx1"/>
                          </a:solidFill>
                        </a:rPr>
                        <a:t>weaknesses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2939" marR="82939" marT="41457" marB="41457" anchor="ctr">
                    <a:solidFill>
                      <a:srgbClr val="FBD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408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solidFill>
                            <a:schemeClr val="tx1"/>
                          </a:solidFill>
                        </a:rPr>
                        <a:t>opportunities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2939" marR="82939" marT="41457" marB="41457" anchor="ctr">
                    <a:solidFill>
                      <a:srgbClr val="FBD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solidFill>
                            <a:schemeClr val="tx1"/>
                          </a:solidFill>
                        </a:rPr>
                        <a:t>threats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2939" marR="82939" marT="41457" marB="41457" anchor="ctr">
                    <a:solidFill>
                      <a:srgbClr val="FBD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914400" y="1730741"/>
            <a:ext cx="3113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SWOT ANALYSIS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735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CEFR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self-assessment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36867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Zástupný symbol pro obsah 2"/>
          <p:cNvSpPr>
            <a:spLocks noGrp="1"/>
          </p:cNvSpPr>
          <p:nvPr>
            <p:ph sz="half" idx="2"/>
          </p:nvPr>
        </p:nvSpPr>
        <p:spPr bwMode="auto">
          <a:xfrm>
            <a:off x="540001" y="1629001"/>
            <a:ext cx="8146080" cy="42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4" tIns="41472" rIns="82944" bIns="41472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altLang="cs-CZ" sz="2903" dirty="0" smtClean="0"/>
              <a:t>CAN DO STATEMENTS………..</a:t>
            </a:r>
            <a:endParaRPr lang="cs-CZ" altLang="cs-CZ" sz="2903" dirty="0"/>
          </a:p>
          <a:p>
            <a:pPr marL="0" indent="0">
              <a:buNone/>
            </a:pPr>
            <a:endParaRPr lang="cs-CZ" altLang="cs-CZ" sz="2903" dirty="0"/>
          </a:p>
          <a:p>
            <a:pPr marL="0" indent="0">
              <a:buNone/>
            </a:pPr>
            <a:r>
              <a:rPr lang="cs-CZ" altLang="cs-CZ" sz="2903" dirty="0"/>
              <a:t>LISTENING  </a:t>
            </a:r>
          </a:p>
          <a:p>
            <a:pPr marL="0" indent="0">
              <a:buNone/>
            </a:pPr>
            <a:r>
              <a:rPr lang="cs-CZ" altLang="cs-CZ" sz="2903" dirty="0"/>
              <a:t>READING  </a:t>
            </a:r>
          </a:p>
          <a:p>
            <a:pPr marL="0" indent="0">
              <a:buNone/>
            </a:pPr>
            <a:r>
              <a:rPr lang="cs-CZ" altLang="cs-CZ" sz="2903" dirty="0"/>
              <a:t>SPOKEN INTERACTION </a:t>
            </a:r>
          </a:p>
          <a:p>
            <a:pPr marL="0" indent="0">
              <a:buNone/>
            </a:pPr>
            <a:r>
              <a:rPr lang="cs-CZ" altLang="cs-CZ" sz="2903" dirty="0"/>
              <a:t>SPOKEN PRODUCTION</a:t>
            </a:r>
          </a:p>
          <a:p>
            <a:pPr marL="0" indent="0">
              <a:buNone/>
            </a:pPr>
            <a:r>
              <a:rPr lang="cs-CZ" altLang="cs-CZ" sz="2903" dirty="0" smtClean="0"/>
              <a:t>WRITING and much more….</a:t>
            </a:r>
            <a:endParaRPr lang="cs-CZ" altLang="cs-CZ" sz="2903" dirty="0"/>
          </a:p>
          <a:p>
            <a:pPr marL="0" indent="0">
              <a:buNone/>
            </a:pPr>
            <a:r>
              <a:rPr lang="cs-CZ" altLang="cs-CZ" sz="1200" dirty="0">
                <a:hlinkClick r:id="rId4"/>
              </a:rPr>
              <a:t>https://</a:t>
            </a:r>
            <a:r>
              <a:rPr lang="cs-CZ" altLang="cs-CZ" sz="1200" dirty="0" smtClean="0">
                <a:hlinkClick r:id="rId4"/>
              </a:rPr>
              <a:t>rm.coe.int/common-european-framework-of-reference-for-languages-learning-teaching/168074a4e2</a:t>
            </a:r>
            <a:endParaRPr lang="cs-CZ" altLang="cs-CZ" sz="1200" dirty="0" smtClean="0"/>
          </a:p>
          <a:p>
            <a:pPr marL="0" indent="0">
              <a:buNone/>
            </a:pPr>
            <a:r>
              <a:rPr lang="cs-CZ" altLang="cs-CZ" sz="2903" dirty="0">
                <a:hlinkClick r:id="rId5"/>
              </a:rPr>
              <a:t>https://</a:t>
            </a:r>
            <a:r>
              <a:rPr lang="cs-CZ" altLang="cs-CZ" sz="2903" dirty="0" smtClean="0">
                <a:hlinkClick r:id="rId5"/>
              </a:rPr>
              <a:t>goo.gl/forms/jiPB0ytbRCjVgVmH2</a:t>
            </a:r>
            <a:endParaRPr lang="cs-CZ" altLang="cs-CZ" sz="2903" dirty="0" smtClean="0"/>
          </a:p>
          <a:p>
            <a:pPr marL="0" indent="0">
              <a:buNone/>
            </a:pPr>
            <a:endParaRPr lang="cs-CZ" altLang="cs-CZ" sz="2903" dirty="0"/>
          </a:p>
          <a:p>
            <a:pPr marL="0" indent="0">
              <a:buNone/>
            </a:pPr>
            <a:endParaRPr lang="cs-CZ" altLang="cs-CZ" sz="2903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34037" y="6183415"/>
            <a:ext cx="6305910" cy="457200"/>
          </a:xfrm>
        </p:spPr>
        <p:txBody>
          <a:bodyPr/>
          <a:lstStyle/>
          <a:p>
            <a:r>
              <a:rPr lang="en-US" altLang="cs-CZ" dirty="0"/>
              <a:t>Masaryk </a:t>
            </a:r>
            <a:r>
              <a:rPr lang="en-US" altLang="cs-CZ" dirty="0" smtClean="0"/>
              <a:t>University </a:t>
            </a:r>
            <a:r>
              <a:rPr lang="en-US" altLang="cs-CZ" dirty="0"/>
              <a:t>Language Centre, Faculty of Arts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85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strategies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analysis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2355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Zástupný symbol pro obsah 2"/>
          <p:cNvSpPr>
            <a:spLocks noGrp="1"/>
          </p:cNvSpPr>
          <p:nvPr>
            <p:ph sz="half" idx="2"/>
          </p:nvPr>
        </p:nvSpPr>
        <p:spPr bwMode="auto">
          <a:xfrm>
            <a:off x="540001" y="1629001"/>
            <a:ext cx="8064000" cy="42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4" tIns="41472" rIns="82944" bIns="41472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cs-CZ" altLang="cs-CZ" sz="2903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903" dirty="0" err="1"/>
              <a:t>remember</a:t>
            </a:r>
            <a:r>
              <a:rPr lang="cs-CZ" altLang="cs-CZ" sz="2903" dirty="0"/>
              <a:t> more </a:t>
            </a:r>
            <a:r>
              <a:rPr lang="cs-CZ" altLang="cs-CZ" sz="2903" dirty="0" err="1"/>
              <a:t>effectively</a:t>
            </a:r>
            <a:endParaRPr lang="cs-CZ" altLang="cs-CZ" sz="2903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903" dirty="0" err="1"/>
              <a:t>manage</a:t>
            </a:r>
            <a:r>
              <a:rPr lang="cs-CZ" altLang="cs-CZ" sz="2903" dirty="0"/>
              <a:t> </a:t>
            </a:r>
            <a:r>
              <a:rPr lang="cs-CZ" altLang="cs-CZ" sz="2903" dirty="0" err="1"/>
              <a:t>your</a:t>
            </a:r>
            <a:r>
              <a:rPr lang="cs-CZ" altLang="cs-CZ" sz="2903" dirty="0"/>
              <a:t> </a:t>
            </a:r>
            <a:r>
              <a:rPr lang="cs-CZ" altLang="cs-CZ" sz="2903" dirty="0" err="1"/>
              <a:t>emotions</a:t>
            </a:r>
            <a:endParaRPr lang="cs-CZ" altLang="cs-CZ" sz="2903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903" dirty="0" err="1"/>
              <a:t>compensate</a:t>
            </a:r>
            <a:r>
              <a:rPr lang="cs-CZ" altLang="cs-CZ" sz="2903" dirty="0"/>
              <a:t> </a:t>
            </a:r>
            <a:r>
              <a:rPr lang="cs-CZ" altLang="cs-CZ" sz="2903" dirty="0" err="1"/>
              <a:t>for</a:t>
            </a:r>
            <a:r>
              <a:rPr lang="cs-CZ" altLang="cs-CZ" sz="2903" dirty="0"/>
              <a:t> </a:t>
            </a:r>
            <a:r>
              <a:rPr lang="cs-CZ" altLang="cs-CZ" sz="2903" dirty="0" err="1"/>
              <a:t>missing</a:t>
            </a:r>
            <a:r>
              <a:rPr lang="cs-CZ" altLang="cs-CZ" sz="2903" dirty="0"/>
              <a:t> </a:t>
            </a:r>
            <a:r>
              <a:rPr lang="cs-CZ" altLang="cs-CZ" sz="2903" dirty="0" err="1"/>
              <a:t>knowledge</a:t>
            </a:r>
            <a:endParaRPr lang="cs-CZ" altLang="cs-CZ" sz="2903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903" dirty="0" err="1"/>
              <a:t>organize</a:t>
            </a:r>
            <a:r>
              <a:rPr lang="cs-CZ" altLang="cs-CZ" sz="2903" dirty="0"/>
              <a:t> </a:t>
            </a:r>
            <a:r>
              <a:rPr lang="cs-CZ" altLang="cs-CZ" sz="2903" dirty="0" err="1"/>
              <a:t>your</a:t>
            </a:r>
            <a:r>
              <a:rPr lang="cs-CZ" altLang="cs-CZ" sz="2903" dirty="0"/>
              <a:t> </a:t>
            </a:r>
            <a:r>
              <a:rPr lang="cs-CZ" altLang="cs-CZ" sz="2903" dirty="0" err="1"/>
              <a:t>learning</a:t>
            </a:r>
            <a:endParaRPr lang="cs-CZ" altLang="cs-CZ" sz="2903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903" dirty="0" err="1"/>
              <a:t>evaluate</a:t>
            </a:r>
            <a:r>
              <a:rPr lang="cs-CZ" altLang="cs-CZ" sz="2903" dirty="0"/>
              <a:t> </a:t>
            </a:r>
            <a:r>
              <a:rPr lang="cs-CZ" altLang="cs-CZ" sz="2903" dirty="0" err="1"/>
              <a:t>your</a:t>
            </a:r>
            <a:r>
              <a:rPr lang="cs-CZ" altLang="cs-CZ" sz="2903" dirty="0"/>
              <a:t> </a:t>
            </a:r>
            <a:r>
              <a:rPr lang="cs-CZ" altLang="cs-CZ" sz="2903" dirty="0" err="1"/>
              <a:t>progress</a:t>
            </a:r>
            <a:r>
              <a:rPr lang="cs-CZ" altLang="cs-CZ" sz="2903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903" dirty="0" err="1"/>
              <a:t>learn</a:t>
            </a:r>
            <a:r>
              <a:rPr lang="cs-CZ" altLang="cs-CZ" sz="2903" dirty="0"/>
              <a:t> </a:t>
            </a:r>
            <a:r>
              <a:rPr lang="cs-CZ" altLang="cs-CZ" sz="2903" dirty="0" err="1"/>
              <a:t>with</a:t>
            </a:r>
            <a:r>
              <a:rPr lang="cs-CZ" altLang="cs-CZ" sz="2903" dirty="0"/>
              <a:t> </a:t>
            </a:r>
            <a:r>
              <a:rPr lang="cs-CZ" altLang="cs-CZ" sz="2903" dirty="0" err="1"/>
              <a:t>others</a:t>
            </a:r>
            <a:endParaRPr lang="cs-CZ" altLang="cs-CZ" sz="2903" dirty="0"/>
          </a:p>
          <a:p>
            <a:pPr marL="0" indent="0">
              <a:buNone/>
            </a:pPr>
            <a:endParaRPr lang="cs-CZ" altLang="cs-CZ" sz="2540" i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659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counsellings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25603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3771900" y="2019301"/>
            <a:ext cx="4829174" cy="4110566"/>
          </a:xfrm>
        </p:spPr>
        <p:txBody>
          <a:bodyPr/>
          <a:lstStyle/>
          <a:p>
            <a:pPr marL="177800" indent="0">
              <a:buNone/>
            </a:pPr>
            <a:endParaRPr lang="cs-CZ" dirty="0"/>
          </a:p>
          <a:p>
            <a:pPr marL="177800" indent="0">
              <a:buNone/>
            </a:pPr>
            <a:endParaRPr lang="cs-CZ" dirty="0"/>
          </a:p>
          <a:p>
            <a:pPr marL="177800" indent="0">
              <a:buNone/>
            </a:pPr>
            <a:endParaRPr lang="cs-CZ" dirty="0"/>
          </a:p>
          <a:p>
            <a:r>
              <a:rPr lang="cs-CZ" dirty="0" err="1"/>
              <a:t>planning</a:t>
            </a:r>
            <a:r>
              <a:rPr lang="cs-CZ" dirty="0"/>
              <a:t> (1st meeting) </a:t>
            </a:r>
          </a:p>
          <a:p>
            <a:r>
              <a:rPr lang="cs-CZ" dirty="0"/>
              <a:t>monitoring (2nd meeting)</a:t>
            </a:r>
          </a:p>
          <a:p>
            <a:r>
              <a:rPr lang="cs-CZ" dirty="0" err="1"/>
              <a:t>evaluating</a:t>
            </a:r>
            <a:r>
              <a:rPr lang="cs-CZ" dirty="0"/>
              <a:t> (3rd meeting)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93475435"/>
              </p:ext>
            </p:extLst>
          </p:nvPr>
        </p:nvGraphicFramePr>
        <p:xfrm>
          <a:off x="666750" y="1066800"/>
          <a:ext cx="2800351" cy="268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84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2900" dirty="0">
                <a:latin typeface="DejaVu Sans"/>
              </a:rPr>
              <a:t>ENGLISH AUTONOMOUSLY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log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cs-CZ" altLang="cs-CZ" sz="2900" b="1" dirty="0" err="1"/>
              <a:t>learning</a:t>
            </a:r>
            <a:r>
              <a:rPr lang="cs-CZ" altLang="cs-CZ" sz="2900" b="1" dirty="0"/>
              <a:t> </a:t>
            </a:r>
            <a:r>
              <a:rPr lang="cs-CZ" altLang="cs-CZ" sz="2900" b="1" dirty="0" err="1"/>
              <a:t>journal</a:t>
            </a:r>
            <a:r>
              <a:rPr lang="cs-CZ" altLang="cs-CZ" sz="2900" b="1" dirty="0"/>
              <a:t> / </a:t>
            </a:r>
            <a:r>
              <a:rPr lang="cs-CZ" altLang="cs-CZ" sz="2900" b="1" dirty="0" err="1"/>
              <a:t>diary</a:t>
            </a:r>
            <a:r>
              <a:rPr lang="cs-CZ" altLang="cs-CZ" sz="2900" b="1" dirty="0"/>
              <a:t> / log </a:t>
            </a:r>
          </a:p>
          <a:p>
            <a:pPr marL="152400" indent="0">
              <a:buNone/>
            </a:pPr>
            <a:endParaRPr lang="cs-CZ" altLang="cs-CZ" sz="2900" dirty="0"/>
          </a:p>
          <a:p>
            <a:pPr marL="152400" indent="0">
              <a:buNone/>
            </a:pPr>
            <a:r>
              <a:rPr lang="cs-CZ" altLang="cs-CZ" sz="2900" dirty="0"/>
              <a:t>to </a:t>
            </a:r>
            <a:r>
              <a:rPr lang="en-US" altLang="cs-CZ" sz="2900" dirty="0"/>
              <a:t>document learning </a:t>
            </a:r>
            <a:endParaRPr lang="cs-CZ" altLang="cs-CZ" sz="2900" dirty="0"/>
          </a:p>
          <a:p>
            <a:pPr marL="152400" indent="0">
              <a:buNone/>
            </a:pPr>
            <a:r>
              <a:rPr lang="cs-CZ" altLang="cs-CZ" sz="2900" dirty="0"/>
              <a:t>to support </a:t>
            </a:r>
            <a:r>
              <a:rPr lang="cs-CZ" altLang="cs-CZ" sz="2900" dirty="0" err="1"/>
              <a:t>self-reflection</a:t>
            </a:r>
            <a:endParaRPr lang="cs-CZ" altLang="cs-CZ" sz="2900" dirty="0"/>
          </a:p>
          <a:p>
            <a:pPr marL="152400" indent="0">
              <a:buNone/>
            </a:pPr>
            <a:r>
              <a:rPr lang="cs-CZ" altLang="cs-CZ" sz="2900" dirty="0"/>
              <a:t>to </a:t>
            </a:r>
            <a:r>
              <a:rPr lang="cs-CZ" altLang="cs-CZ" sz="2900" dirty="0" err="1"/>
              <a:t>record</a:t>
            </a:r>
            <a:r>
              <a:rPr lang="cs-CZ" altLang="cs-CZ" sz="2900" dirty="0"/>
              <a:t> </a:t>
            </a:r>
            <a:r>
              <a:rPr lang="cs-CZ" altLang="cs-CZ" sz="2900" dirty="0" err="1"/>
              <a:t>your</a:t>
            </a:r>
            <a:r>
              <a:rPr lang="cs-CZ" altLang="cs-CZ" sz="2900" dirty="0"/>
              <a:t> </a:t>
            </a:r>
            <a:r>
              <a:rPr lang="cs-CZ" altLang="cs-CZ" sz="2900" dirty="0" err="1"/>
              <a:t>achievements</a:t>
            </a:r>
            <a:endParaRPr lang="cs-CZ" altLang="cs-CZ" sz="2900" dirty="0"/>
          </a:p>
          <a:p>
            <a:pPr marL="152400" indent="0">
              <a:buNone/>
            </a:pPr>
            <a:r>
              <a:rPr lang="cs-CZ" altLang="cs-CZ" sz="2900" dirty="0"/>
              <a:t>to …  </a:t>
            </a:r>
          </a:p>
          <a:p>
            <a:pPr marL="152400" indent="0">
              <a:buNone/>
            </a:pPr>
            <a:endParaRPr lang="cs-CZ" altLang="cs-CZ" sz="290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4294967295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873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course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schedule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43011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Zástupný symbol pro obsah 2"/>
          <p:cNvSpPr>
            <a:spLocks noGrp="1"/>
          </p:cNvSpPr>
          <p:nvPr>
            <p:ph sz="half" idx="2"/>
          </p:nvPr>
        </p:nvSpPr>
        <p:spPr bwMode="auto">
          <a:xfrm>
            <a:off x="326881" y="1731241"/>
            <a:ext cx="8490240" cy="4145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4" tIns="41472" rIns="82944" bIns="41472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903" dirty="0"/>
              <a:t>1st </a:t>
            </a:r>
            <a:r>
              <a:rPr lang="cs-CZ" altLang="cs-CZ" sz="2903" dirty="0" err="1"/>
              <a:t>introductory</a:t>
            </a:r>
            <a:r>
              <a:rPr lang="cs-CZ" altLang="cs-CZ" sz="2903" dirty="0"/>
              <a:t> session, </a:t>
            </a:r>
            <a:r>
              <a:rPr lang="cs-CZ" altLang="cs-CZ" sz="2903" dirty="0" smtClean="0"/>
              <a:t>27th </a:t>
            </a:r>
            <a:r>
              <a:rPr lang="cs-CZ" altLang="cs-CZ" sz="2903" dirty="0" err="1" smtClean="0"/>
              <a:t>September</a:t>
            </a:r>
            <a:endParaRPr lang="cs-CZ" altLang="cs-CZ" sz="2903" dirty="0"/>
          </a:p>
          <a:p>
            <a:r>
              <a:rPr lang="cs-CZ" altLang="cs-CZ" sz="2903" dirty="0"/>
              <a:t>2nd </a:t>
            </a:r>
            <a:r>
              <a:rPr lang="cs-CZ" altLang="cs-CZ" sz="2903" dirty="0" err="1"/>
              <a:t>introductory</a:t>
            </a:r>
            <a:r>
              <a:rPr lang="cs-CZ" altLang="cs-CZ" sz="2903" dirty="0"/>
              <a:t> session, </a:t>
            </a:r>
            <a:r>
              <a:rPr lang="cs-CZ" altLang="cs-CZ" sz="2903" dirty="0" smtClean="0"/>
              <a:t>4th </a:t>
            </a:r>
            <a:r>
              <a:rPr lang="cs-CZ" altLang="cs-CZ" sz="2903" dirty="0" err="1" smtClean="0"/>
              <a:t>October</a:t>
            </a:r>
            <a:r>
              <a:rPr lang="cs-CZ" altLang="cs-CZ" sz="2903" dirty="0" smtClean="0"/>
              <a:t> </a:t>
            </a:r>
            <a:r>
              <a:rPr lang="cs-CZ" altLang="cs-CZ" sz="2903" dirty="0"/>
              <a:t>- </a:t>
            </a:r>
            <a:r>
              <a:rPr lang="cs-CZ" altLang="cs-CZ" sz="2903" dirty="0" err="1"/>
              <a:t>planning</a:t>
            </a:r>
            <a:endParaRPr lang="cs-CZ" altLang="cs-CZ" sz="2903" dirty="0"/>
          </a:p>
          <a:p>
            <a:endParaRPr lang="cs-CZ" altLang="cs-CZ" sz="2903" dirty="0"/>
          </a:p>
          <a:p>
            <a:r>
              <a:rPr lang="cs-CZ" altLang="cs-CZ" sz="2903" dirty="0"/>
              <a:t>1st </a:t>
            </a:r>
            <a:r>
              <a:rPr lang="cs-CZ" altLang="cs-CZ" sz="2903" dirty="0" err="1"/>
              <a:t>individual</a:t>
            </a:r>
            <a:r>
              <a:rPr lang="cs-CZ" altLang="cs-CZ" sz="2903" dirty="0"/>
              <a:t> </a:t>
            </a:r>
            <a:r>
              <a:rPr lang="cs-CZ" altLang="cs-CZ" sz="2903" dirty="0" err="1"/>
              <a:t>counsellings</a:t>
            </a:r>
            <a:r>
              <a:rPr lang="cs-CZ" altLang="cs-CZ" sz="2903" dirty="0"/>
              <a:t>, </a:t>
            </a:r>
            <a:r>
              <a:rPr lang="cs-CZ" altLang="cs-CZ" sz="2903" dirty="0" smtClean="0"/>
              <a:t>5th </a:t>
            </a:r>
            <a:r>
              <a:rPr lang="cs-CZ" altLang="cs-CZ" sz="2903" dirty="0"/>
              <a:t>- </a:t>
            </a:r>
            <a:r>
              <a:rPr lang="cs-CZ" altLang="cs-CZ" sz="2903" dirty="0" smtClean="0"/>
              <a:t>13th </a:t>
            </a:r>
            <a:r>
              <a:rPr lang="cs-CZ" altLang="cs-CZ" sz="2903" dirty="0" err="1" smtClean="0"/>
              <a:t>October</a:t>
            </a:r>
            <a:r>
              <a:rPr lang="cs-CZ" altLang="cs-CZ" sz="2903" dirty="0" smtClean="0"/>
              <a:t> </a:t>
            </a:r>
            <a:endParaRPr lang="cs-CZ" altLang="cs-CZ" sz="2903" dirty="0"/>
          </a:p>
          <a:p>
            <a:r>
              <a:rPr lang="cs-CZ" altLang="cs-CZ" sz="2903" dirty="0" err="1"/>
              <a:t>two</a:t>
            </a:r>
            <a:r>
              <a:rPr lang="cs-CZ" altLang="cs-CZ" sz="2903" dirty="0"/>
              <a:t> </a:t>
            </a:r>
            <a:r>
              <a:rPr lang="cs-CZ" altLang="cs-CZ" sz="2903" dirty="0" err="1"/>
              <a:t>modules</a:t>
            </a:r>
            <a:r>
              <a:rPr lang="cs-CZ" altLang="cs-CZ" sz="2903" dirty="0"/>
              <a:t> </a:t>
            </a:r>
            <a:r>
              <a:rPr lang="cs-CZ" altLang="cs-CZ" sz="2903" dirty="0" err="1"/>
              <a:t>of</a:t>
            </a:r>
            <a:r>
              <a:rPr lang="cs-CZ" altLang="cs-CZ" sz="2903" dirty="0"/>
              <a:t> </a:t>
            </a:r>
            <a:r>
              <a:rPr lang="cs-CZ" altLang="cs-CZ" sz="2903" dirty="0" err="1"/>
              <a:t>your</a:t>
            </a:r>
            <a:r>
              <a:rPr lang="cs-CZ" altLang="cs-CZ" sz="2903" dirty="0"/>
              <a:t> </a:t>
            </a:r>
            <a:r>
              <a:rPr lang="cs-CZ" altLang="cs-CZ" sz="2903" dirty="0" err="1"/>
              <a:t>choice</a:t>
            </a:r>
            <a:endParaRPr lang="cs-CZ" altLang="cs-CZ" sz="2903" dirty="0"/>
          </a:p>
          <a:p>
            <a:r>
              <a:rPr lang="cs-CZ" altLang="cs-CZ" sz="2903" dirty="0" err="1"/>
              <a:t>your</a:t>
            </a:r>
            <a:r>
              <a:rPr lang="cs-CZ" altLang="cs-CZ" sz="2903" dirty="0"/>
              <a:t> independent </a:t>
            </a:r>
            <a:r>
              <a:rPr lang="cs-CZ" altLang="cs-CZ" sz="2903" dirty="0" err="1"/>
              <a:t>work</a:t>
            </a:r>
            <a:endParaRPr lang="cs-CZ" altLang="cs-CZ" sz="2903" dirty="0"/>
          </a:p>
          <a:p>
            <a:r>
              <a:rPr lang="cs-CZ" altLang="cs-CZ" sz="2903" dirty="0"/>
              <a:t>2nd </a:t>
            </a:r>
            <a:r>
              <a:rPr lang="cs-CZ" altLang="cs-CZ" sz="2903" dirty="0" err="1"/>
              <a:t>individual</a:t>
            </a:r>
            <a:r>
              <a:rPr lang="cs-CZ" altLang="cs-CZ" sz="2903" dirty="0"/>
              <a:t> </a:t>
            </a:r>
            <a:r>
              <a:rPr lang="cs-CZ" altLang="cs-CZ" sz="2903" dirty="0" err="1"/>
              <a:t>counsellings</a:t>
            </a:r>
            <a:r>
              <a:rPr lang="cs-CZ" altLang="cs-CZ" sz="2903" dirty="0"/>
              <a:t> in </a:t>
            </a:r>
            <a:r>
              <a:rPr lang="cs-CZ" altLang="cs-CZ" sz="2903" dirty="0" err="1" smtClean="0"/>
              <a:t>November</a:t>
            </a:r>
            <a:endParaRPr lang="cs-CZ" altLang="cs-CZ" sz="2903" dirty="0"/>
          </a:p>
          <a:p>
            <a:r>
              <a:rPr lang="cs-CZ" altLang="cs-CZ" sz="2903" dirty="0"/>
              <a:t>3rd </a:t>
            </a:r>
            <a:r>
              <a:rPr lang="cs-CZ" altLang="cs-CZ" sz="2903" dirty="0" err="1"/>
              <a:t>individual</a:t>
            </a:r>
            <a:r>
              <a:rPr lang="cs-CZ" altLang="cs-CZ" sz="2903" dirty="0"/>
              <a:t> </a:t>
            </a:r>
            <a:r>
              <a:rPr lang="cs-CZ" altLang="cs-CZ" sz="2903" dirty="0" err="1"/>
              <a:t>counsellings</a:t>
            </a:r>
            <a:r>
              <a:rPr lang="cs-CZ" altLang="cs-CZ" sz="2903" dirty="0"/>
              <a:t> in </a:t>
            </a:r>
            <a:r>
              <a:rPr lang="cs-CZ" altLang="cs-CZ" sz="2903" dirty="0" err="1"/>
              <a:t>the</a:t>
            </a:r>
            <a:r>
              <a:rPr lang="cs-CZ" altLang="cs-CZ" sz="2903" dirty="0"/>
              <a:t> </a:t>
            </a:r>
            <a:r>
              <a:rPr lang="cs-CZ" altLang="cs-CZ" sz="2903" dirty="0" err="1"/>
              <a:t>exam</a:t>
            </a:r>
            <a:r>
              <a:rPr lang="cs-CZ" altLang="cs-CZ" sz="2903" dirty="0"/>
              <a:t> period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701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2900" dirty="0">
                <a:latin typeface="DejaVu Sans"/>
              </a:rPr>
              <a:t>ENGLISH AUTONOMOUSLY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support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suggestions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goo.gl/forms/bj0EmDPIBDSuoLOE2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4294967295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937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1st session, </a:t>
            </a:r>
            <a:r>
              <a:rPr lang="cs-CZ" sz="3199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27th </a:t>
            </a:r>
            <a:r>
              <a:rPr lang="cs-CZ" sz="3199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September</a:t>
            </a:r>
            <a:r>
              <a:rPr lang="cs-CZ" sz="3199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altLang="cs-CZ" sz="2903" dirty="0"/>
          </a:p>
          <a:p>
            <a:pPr marL="152400" indent="0">
              <a:buNone/>
              <a:defRPr/>
            </a:pPr>
            <a:r>
              <a:rPr lang="cs-CZ" altLang="cs-CZ" sz="2903" dirty="0"/>
              <a:t>Are </a:t>
            </a:r>
            <a:r>
              <a:rPr lang="cs-CZ" altLang="cs-CZ" sz="2903" dirty="0" err="1"/>
              <a:t>you</a:t>
            </a:r>
            <a:r>
              <a:rPr lang="cs-CZ" altLang="cs-CZ" sz="2903" dirty="0"/>
              <a:t> </a:t>
            </a:r>
            <a:r>
              <a:rPr lang="cs-CZ" altLang="cs-CZ" sz="2903" dirty="0" err="1"/>
              <a:t>ready</a:t>
            </a:r>
            <a:r>
              <a:rPr lang="cs-CZ" altLang="cs-CZ" sz="2903" dirty="0"/>
              <a:t> </a:t>
            </a:r>
            <a:r>
              <a:rPr lang="cs-CZ" altLang="cs-CZ" sz="2903" dirty="0" err="1" smtClean="0"/>
              <a:t>for</a:t>
            </a:r>
            <a:r>
              <a:rPr lang="cs-CZ" altLang="cs-CZ" sz="2903" dirty="0" smtClean="0"/>
              <a:t> autonomy?</a:t>
            </a:r>
            <a:endParaRPr lang="cs-CZ" altLang="cs-CZ" sz="2903" dirty="0"/>
          </a:p>
          <a:p>
            <a:pPr marL="152400" indent="0">
              <a:buNone/>
              <a:defRPr/>
            </a:pPr>
            <a:endParaRPr lang="cs-CZ" altLang="cs-CZ" sz="2903" dirty="0"/>
          </a:p>
          <a:p>
            <a:pPr marL="152400" indent="0">
              <a:buNone/>
              <a:defRPr/>
            </a:pPr>
            <a:r>
              <a:rPr lang="cs-CZ" altLang="cs-CZ" sz="2903" dirty="0">
                <a:hlinkClick r:id="rId3"/>
              </a:rPr>
              <a:t>https://</a:t>
            </a:r>
            <a:r>
              <a:rPr lang="cs-CZ" altLang="cs-CZ" sz="2903" dirty="0" smtClean="0">
                <a:hlinkClick r:id="rId3"/>
              </a:rPr>
              <a:t>goo.gl/forms/c0dwPWmvLqaZDNbL2</a:t>
            </a:r>
            <a:endParaRPr lang="cs-CZ" altLang="cs-CZ" sz="2903" dirty="0" smtClean="0"/>
          </a:p>
          <a:p>
            <a:pPr marL="152400" indent="0">
              <a:buNone/>
              <a:defRPr/>
            </a:pPr>
            <a:endParaRPr lang="cs-CZ" altLang="cs-CZ" sz="2903" dirty="0"/>
          </a:p>
          <a:p>
            <a:pPr>
              <a:defRPr/>
            </a:pPr>
            <a:r>
              <a:rPr lang="cs-CZ" altLang="cs-CZ" sz="2903" dirty="0" err="1"/>
              <a:t>what</a:t>
            </a:r>
            <a:r>
              <a:rPr lang="cs-CZ" altLang="cs-CZ" sz="2903" dirty="0"/>
              <a:t> </a:t>
            </a:r>
            <a:r>
              <a:rPr lang="cs-CZ" altLang="cs-CZ" sz="2903" dirty="0" err="1"/>
              <a:t>you</a:t>
            </a:r>
            <a:r>
              <a:rPr lang="cs-CZ" altLang="cs-CZ" sz="2903" dirty="0"/>
              <a:t> </a:t>
            </a:r>
            <a:r>
              <a:rPr lang="cs-CZ" altLang="cs-CZ" sz="2903" dirty="0" err="1"/>
              <a:t>need</a:t>
            </a:r>
            <a:r>
              <a:rPr lang="cs-CZ" altLang="cs-CZ" sz="2903" dirty="0"/>
              <a:t> to </a:t>
            </a:r>
            <a:r>
              <a:rPr lang="cs-CZ" altLang="cs-CZ" sz="2903" dirty="0" err="1"/>
              <a:t>know</a:t>
            </a:r>
            <a:endParaRPr lang="cs-CZ" altLang="cs-CZ" sz="2903" dirty="0"/>
          </a:p>
          <a:p>
            <a:pPr>
              <a:defRPr/>
            </a:pPr>
            <a:r>
              <a:rPr lang="cs-CZ" altLang="cs-CZ" sz="2903" dirty="0" err="1"/>
              <a:t>how</a:t>
            </a:r>
            <a:r>
              <a:rPr lang="cs-CZ" altLang="cs-CZ" sz="2903" dirty="0"/>
              <a:t> </a:t>
            </a:r>
            <a:r>
              <a:rPr lang="cs-CZ" altLang="cs-CZ" sz="2903" dirty="0" err="1"/>
              <a:t>does</a:t>
            </a:r>
            <a:r>
              <a:rPr lang="cs-CZ" altLang="cs-CZ" sz="2903" dirty="0"/>
              <a:t> EA </a:t>
            </a:r>
            <a:r>
              <a:rPr lang="cs-CZ" altLang="cs-CZ" sz="2903" dirty="0" err="1"/>
              <a:t>work</a:t>
            </a:r>
            <a:endParaRPr lang="cs-CZ" altLang="cs-CZ" sz="2903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7171" name="Zástupný symbol pro obsah 4"/>
          <p:cNvPicPr>
            <a:picLocks noGrp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5800725"/>
            <a:ext cx="1069975" cy="105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785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2900" dirty="0">
                <a:latin typeface="DejaVu Sans"/>
              </a:rPr>
              <a:t>ENGLISH AUTONOMOUSLY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support </a:t>
            </a:r>
            <a:r>
              <a:rPr lang="cs-CZ" dirty="0" err="1"/>
              <a:t>groups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announced</a:t>
            </a:r>
            <a:r>
              <a:rPr lang="cs-CZ" dirty="0"/>
              <a:t> </a:t>
            </a:r>
            <a:r>
              <a:rPr lang="cs-CZ" dirty="0" err="1"/>
              <a:t>tonight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email</a:t>
            </a:r>
          </a:p>
          <a:p>
            <a:pPr>
              <a:buFontTx/>
              <a:buChar char="-"/>
            </a:pPr>
            <a:r>
              <a:rPr lang="cs-CZ" dirty="0" err="1"/>
              <a:t>Facebook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EA </a:t>
            </a:r>
            <a:r>
              <a:rPr lang="cs-CZ" dirty="0" err="1"/>
              <a:t>website</a:t>
            </a:r>
            <a:r>
              <a:rPr lang="cs-CZ" dirty="0"/>
              <a:t> </a:t>
            </a:r>
          </a:p>
          <a:p>
            <a:r>
              <a:rPr lang="cs-CZ" dirty="0" smtClean="0"/>
              <a:t>a </a:t>
            </a:r>
            <a:r>
              <a:rPr lang="cs-CZ" dirty="0"/>
              <a:t>minimum </a:t>
            </a:r>
            <a:r>
              <a:rPr lang="cs-CZ" dirty="0" err="1"/>
              <a:t>of</a:t>
            </a:r>
            <a:r>
              <a:rPr lang="cs-CZ" dirty="0"/>
              <a:t> 2 </a:t>
            </a:r>
            <a:r>
              <a:rPr lang="cs-CZ" dirty="0" err="1"/>
              <a:t>modules</a:t>
            </a:r>
            <a:r>
              <a:rPr lang="cs-CZ" dirty="0"/>
              <a:t> </a:t>
            </a:r>
          </a:p>
          <a:p>
            <a:r>
              <a:rPr lang="cs-CZ" dirty="0"/>
              <a:t>open to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 (</a:t>
            </a:r>
            <a:r>
              <a:rPr lang="cs-CZ" dirty="0" err="1"/>
              <a:t>prefered</a:t>
            </a:r>
            <a:r>
              <a:rPr lang="cs-CZ" dirty="0"/>
              <a:t>) and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1st </a:t>
            </a:r>
            <a:r>
              <a:rPr lang="cs-CZ" dirty="0" err="1"/>
              <a:t>counselling</a:t>
            </a:r>
            <a:r>
              <a:rPr lang="cs-CZ" dirty="0"/>
              <a:t> (</a:t>
            </a:r>
            <a:r>
              <a:rPr lang="cs-CZ" dirty="0" err="1"/>
              <a:t>exceptional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4294967295"/>
          </p:nvPr>
        </p:nvSpPr>
        <p:spPr>
          <a:xfrm>
            <a:off x="6858000" y="6248400"/>
            <a:ext cx="184174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cs-CZ" sz="12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525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homework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45059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Zástupný symbol pro obsah 2"/>
          <p:cNvSpPr>
            <a:spLocks noGrp="1"/>
          </p:cNvSpPr>
          <p:nvPr>
            <p:ph sz="half" idx="2"/>
          </p:nvPr>
        </p:nvSpPr>
        <p:spPr bwMode="auto">
          <a:xfrm>
            <a:off x="540001" y="1731241"/>
            <a:ext cx="8064000" cy="4145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4" tIns="41472" rIns="82944" bIns="41472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903" b="1" dirty="0" err="1"/>
              <a:t>Next</a:t>
            </a:r>
            <a:r>
              <a:rPr lang="cs-CZ" altLang="cs-CZ" sz="2903" b="1" dirty="0"/>
              <a:t> </a:t>
            </a:r>
            <a:r>
              <a:rPr lang="cs-CZ" altLang="cs-CZ" sz="2903" b="1" dirty="0" err="1"/>
              <a:t>week</a:t>
            </a:r>
            <a:endParaRPr lang="cs-CZ" altLang="cs-CZ" sz="2903" b="1" dirty="0"/>
          </a:p>
          <a:p>
            <a:pPr marL="0" indent="0">
              <a:lnSpc>
                <a:spcPct val="80000"/>
              </a:lnSpc>
            </a:pPr>
            <a:r>
              <a:rPr lang="cs-CZ" altLang="cs-CZ" sz="2903" dirty="0"/>
              <a:t> </a:t>
            </a:r>
            <a:r>
              <a:rPr lang="cs-CZ" altLang="cs-CZ" sz="2903" dirty="0" err="1"/>
              <a:t>Needs</a:t>
            </a:r>
            <a:r>
              <a:rPr lang="cs-CZ" altLang="cs-CZ" sz="2903" dirty="0"/>
              <a:t> </a:t>
            </a:r>
            <a:r>
              <a:rPr lang="cs-CZ" altLang="cs-CZ" sz="2903" dirty="0" err="1"/>
              <a:t>Analysis</a:t>
            </a:r>
            <a:r>
              <a:rPr lang="cs-CZ" altLang="cs-CZ" sz="2903" dirty="0"/>
              <a:t> / SILL / SWOT…. </a:t>
            </a:r>
          </a:p>
          <a:p>
            <a:pPr marL="0" indent="0">
              <a:lnSpc>
                <a:spcPct val="80000"/>
              </a:lnSpc>
            </a:pPr>
            <a:r>
              <a:rPr lang="cs-CZ" altLang="cs-CZ" sz="2903" dirty="0"/>
              <a:t> </a:t>
            </a:r>
            <a:r>
              <a:rPr lang="cs-CZ" altLang="cs-CZ" sz="2903" dirty="0" err="1"/>
              <a:t>bring</a:t>
            </a:r>
            <a:r>
              <a:rPr lang="cs-CZ" altLang="cs-CZ" sz="2903" dirty="0"/>
              <a:t> </a:t>
            </a:r>
            <a:r>
              <a:rPr lang="cs-CZ" altLang="cs-CZ" sz="2903" dirty="0" err="1"/>
              <a:t>the</a:t>
            </a:r>
            <a:r>
              <a:rPr lang="cs-CZ" altLang="cs-CZ" sz="2903" dirty="0"/>
              <a:t> EA </a:t>
            </a:r>
            <a:r>
              <a:rPr lang="cs-CZ" altLang="cs-CZ" sz="2903" dirty="0" err="1"/>
              <a:t>folder</a:t>
            </a:r>
            <a:r>
              <a:rPr lang="cs-CZ" altLang="cs-CZ" sz="2903" dirty="0"/>
              <a:t> </a:t>
            </a:r>
            <a:r>
              <a:rPr lang="cs-CZ" altLang="cs-CZ" sz="2903" dirty="0" err="1"/>
              <a:t>again</a:t>
            </a:r>
            <a:endParaRPr lang="cs-CZ" altLang="cs-CZ" sz="2903" dirty="0"/>
          </a:p>
          <a:p>
            <a:pPr marL="0" indent="0">
              <a:lnSpc>
                <a:spcPct val="80000"/>
              </a:lnSpc>
            </a:pPr>
            <a:r>
              <a:rPr lang="cs-CZ" altLang="cs-CZ" sz="2903" dirty="0"/>
              <a:t> </a:t>
            </a:r>
            <a:r>
              <a:rPr lang="cs-CZ" altLang="cs-CZ" sz="2903" dirty="0" err="1"/>
              <a:t>bring</a:t>
            </a:r>
            <a:r>
              <a:rPr lang="cs-CZ" altLang="cs-CZ" sz="2903" dirty="0"/>
              <a:t> </a:t>
            </a:r>
            <a:r>
              <a:rPr lang="cs-CZ" altLang="cs-CZ" sz="2903" dirty="0" err="1"/>
              <a:t>your</a:t>
            </a:r>
            <a:r>
              <a:rPr lang="cs-CZ" altLang="cs-CZ" sz="2903" dirty="0"/>
              <a:t> </a:t>
            </a:r>
            <a:r>
              <a:rPr lang="cs-CZ" altLang="cs-CZ" sz="2903" dirty="0" err="1"/>
              <a:t>calender</a:t>
            </a:r>
            <a:endParaRPr lang="cs-CZ" altLang="cs-CZ" sz="2903" dirty="0"/>
          </a:p>
          <a:p>
            <a:pPr marL="0" indent="0">
              <a:lnSpc>
                <a:spcPct val="80000"/>
              </a:lnSpc>
            </a:pPr>
            <a:endParaRPr lang="cs-CZ" altLang="cs-CZ" sz="2903" dirty="0"/>
          </a:p>
          <a:p>
            <a:pPr marL="0" indent="0">
              <a:lnSpc>
                <a:spcPct val="80000"/>
              </a:lnSpc>
              <a:buNone/>
            </a:pPr>
            <a:endParaRPr lang="cs-CZ" altLang="cs-CZ" sz="2903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903" b="1" dirty="0" err="1"/>
              <a:t>First</a:t>
            </a:r>
            <a:r>
              <a:rPr lang="cs-CZ" altLang="cs-CZ" sz="2903" b="1" dirty="0"/>
              <a:t> </a:t>
            </a:r>
            <a:r>
              <a:rPr lang="cs-CZ" altLang="cs-CZ" sz="2903" b="1" dirty="0" err="1"/>
              <a:t>counselling</a:t>
            </a:r>
            <a:endParaRPr lang="cs-CZ" altLang="cs-CZ" sz="2903" b="1" dirty="0"/>
          </a:p>
          <a:p>
            <a:pPr marL="0" indent="0">
              <a:lnSpc>
                <a:spcPct val="80000"/>
              </a:lnSpc>
            </a:pPr>
            <a:r>
              <a:rPr lang="cs-CZ" altLang="cs-CZ" sz="2903" dirty="0"/>
              <a:t> </a:t>
            </a:r>
            <a:r>
              <a:rPr lang="cs-CZ" altLang="cs-CZ" sz="2903" dirty="0" err="1"/>
              <a:t>Language</a:t>
            </a:r>
            <a:r>
              <a:rPr lang="cs-CZ" altLang="cs-CZ" sz="2903" dirty="0"/>
              <a:t> </a:t>
            </a:r>
            <a:r>
              <a:rPr lang="cs-CZ" altLang="cs-CZ" sz="2903" dirty="0" err="1"/>
              <a:t>learning</a:t>
            </a:r>
            <a:r>
              <a:rPr lang="cs-CZ" altLang="cs-CZ" sz="2903" dirty="0"/>
              <a:t> </a:t>
            </a:r>
            <a:r>
              <a:rPr lang="cs-CZ" altLang="cs-CZ" sz="2903" dirty="0" err="1"/>
              <a:t>history</a:t>
            </a:r>
            <a:endParaRPr lang="cs-CZ" altLang="cs-CZ" sz="2903" dirty="0"/>
          </a:p>
          <a:p>
            <a:pPr marL="0" indent="0">
              <a:lnSpc>
                <a:spcPct val="80000"/>
              </a:lnSpc>
            </a:pPr>
            <a:r>
              <a:rPr lang="cs-CZ" altLang="cs-CZ" sz="2903" dirty="0"/>
              <a:t> SILL / MAI</a:t>
            </a:r>
          </a:p>
          <a:p>
            <a:pPr marL="0" indent="0">
              <a:buNone/>
            </a:pPr>
            <a:endParaRPr lang="cs-CZ" altLang="cs-CZ" sz="2903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533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47107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40001" y="1629001"/>
            <a:ext cx="8064000" cy="4248000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altLang="cs-CZ" sz="2903" dirty="0"/>
          </a:p>
          <a:p>
            <a:pPr marL="0" indent="0">
              <a:buNone/>
              <a:defRPr/>
            </a:pPr>
            <a:endParaRPr lang="cs-CZ" altLang="cs-CZ" sz="2903" dirty="0"/>
          </a:p>
          <a:p>
            <a:pPr marL="0" indent="0">
              <a:buNone/>
              <a:defRPr/>
            </a:pPr>
            <a:endParaRPr lang="cs-CZ" altLang="cs-CZ" sz="2903" dirty="0"/>
          </a:p>
          <a:p>
            <a:pPr marL="0" indent="0">
              <a:buNone/>
              <a:defRPr/>
            </a:pPr>
            <a:r>
              <a:rPr lang="cs-CZ" altLang="cs-CZ" sz="2903" dirty="0" err="1"/>
              <a:t>Thank</a:t>
            </a:r>
            <a:r>
              <a:rPr lang="cs-CZ" altLang="cs-CZ" sz="2903" dirty="0"/>
              <a:t> </a:t>
            </a:r>
            <a:r>
              <a:rPr lang="cs-CZ" altLang="cs-CZ" sz="2903" dirty="0" err="1"/>
              <a:t>you</a:t>
            </a:r>
            <a:r>
              <a:rPr lang="cs-CZ" altLang="cs-CZ" sz="2903" dirty="0"/>
              <a:t> </a:t>
            </a:r>
            <a:r>
              <a:rPr lang="cs-CZ" altLang="cs-CZ" sz="2903" dirty="0" err="1"/>
              <a:t>for</a:t>
            </a:r>
            <a:r>
              <a:rPr lang="cs-CZ" altLang="cs-CZ" sz="2903" dirty="0"/>
              <a:t> </a:t>
            </a:r>
            <a:r>
              <a:rPr lang="cs-CZ" altLang="cs-CZ" sz="2903" dirty="0" err="1"/>
              <a:t>taking</a:t>
            </a:r>
            <a:r>
              <a:rPr lang="cs-CZ" altLang="cs-CZ" sz="2903" dirty="0"/>
              <a:t> </a:t>
            </a:r>
            <a:r>
              <a:rPr lang="cs-CZ" altLang="cs-CZ" sz="2903" dirty="0" err="1"/>
              <a:t>the</a:t>
            </a:r>
            <a:r>
              <a:rPr lang="cs-CZ" altLang="cs-CZ" sz="2903" dirty="0"/>
              <a:t> </a:t>
            </a:r>
            <a:r>
              <a:rPr lang="cs-CZ" altLang="cs-CZ" sz="2903" dirty="0" err="1"/>
              <a:t>chance</a:t>
            </a:r>
            <a:r>
              <a:rPr lang="cs-CZ" altLang="cs-CZ" sz="2903" dirty="0"/>
              <a:t> to </a:t>
            </a:r>
            <a:r>
              <a:rPr lang="cs-CZ" altLang="cs-CZ" sz="2903" dirty="0" err="1"/>
              <a:t>be</a:t>
            </a:r>
            <a:r>
              <a:rPr lang="cs-CZ" altLang="cs-CZ" sz="2903" dirty="0"/>
              <a:t> </a:t>
            </a:r>
            <a:r>
              <a:rPr lang="cs-CZ" altLang="cs-CZ" sz="2903" dirty="0" err="1"/>
              <a:t>autonomous</a:t>
            </a:r>
            <a:r>
              <a:rPr lang="cs-CZ" altLang="cs-CZ" sz="2903" dirty="0"/>
              <a:t> </a:t>
            </a:r>
            <a:r>
              <a:rPr lang="cs-CZ" altLang="cs-CZ" sz="2903" dirty="0" err="1"/>
              <a:t>with</a:t>
            </a:r>
            <a:r>
              <a:rPr lang="cs-CZ" altLang="cs-CZ" sz="2903" dirty="0"/>
              <a:t> </a:t>
            </a:r>
            <a:r>
              <a:rPr lang="cs-CZ" altLang="cs-CZ" sz="2903" dirty="0" err="1"/>
              <a:t>us</a:t>
            </a:r>
            <a:r>
              <a:rPr lang="cs-CZ" altLang="cs-CZ" sz="2903" dirty="0"/>
              <a:t>...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53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bibliography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4915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40001" y="1629001"/>
            <a:ext cx="8064000" cy="4248000"/>
          </a:xfrm>
        </p:spPr>
        <p:txBody>
          <a:bodyPr/>
          <a:lstStyle/>
          <a:p>
            <a:pPr>
              <a:defRPr/>
            </a:pPr>
            <a:r>
              <a:rPr lang="en-US" altLang="cs-CZ" sz="2540" dirty="0" err="1"/>
              <a:t>Holec</a:t>
            </a:r>
            <a:r>
              <a:rPr lang="en-US" altLang="cs-CZ" sz="2540" dirty="0"/>
              <a:t>, Henri</a:t>
            </a:r>
            <a:r>
              <a:rPr lang="cs-CZ" altLang="cs-CZ" sz="2540" dirty="0"/>
              <a:t>:</a:t>
            </a:r>
            <a:r>
              <a:rPr lang="en-US" altLang="cs-CZ" sz="2540" dirty="0"/>
              <a:t> </a:t>
            </a:r>
            <a:r>
              <a:rPr lang="en-US" altLang="cs-CZ" sz="2540" i="1" dirty="0"/>
              <a:t>Autonomy and Foreign Language Learning</a:t>
            </a:r>
            <a:r>
              <a:rPr lang="cs-CZ" altLang="cs-CZ" sz="2540" dirty="0"/>
              <a:t>.</a:t>
            </a:r>
            <a:r>
              <a:rPr lang="en-US" altLang="cs-CZ" sz="2540" dirty="0"/>
              <a:t> Oxford</a:t>
            </a:r>
            <a:r>
              <a:rPr lang="cs-CZ" altLang="cs-CZ" sz="2540" dirty="0"/>
              <a:t>, 1981.</a:t>
            </a:r>
          </a:p>
          <a:p>
            <a:pPr>
              <a:defRPr/>
            </a:pPr>
            <a:r>
              <a:rPr lang="cs-CZ" altLang="cs-CZ" sz="2540" dirty="0" err="1"/>
              <a:t>Little</a:t>
            </a:r>
            <a:r>
              <a:rPr lang="cs-CZ" altLang="cs-CZ" sz="2540" dirty="0"/>
              <a:t>, David: </a:t>
            </a:r>
            <a:r>
              <a:rPr lang="en-US" altLang="cs-CZ" sz="2540" i="1" dirty="0"/>
              <a:t>Learner autonomy 1: definitions, issues and problems</a:t>
            </a:r>
            <a:r>
              <a:rPr lang="en-US" altLang="cs-CZ" sz="2540" dirty="0"/>
              <a:t>.</a:t>
            </a:r>
            <a:r>
              <a:rPr lang="cs-CZ" altLang="cs-CZ" sz="2540" dirty="0"/>
              <a:t> Dublin, 1991.</a:t>
            </a:r>
          </a:p>
          <a:p>
            <a:pPr>
              <a:defRPr/>
            </a:pPr>
            <a:r>
              <a:rPr lang="cs-CZ" altLang="cs-CZ" sz="2540" dirty="0" err="1"/>
              <a:t>Karlsson</a:t>
            </a:r>
            <a:r>
              <a:rPr lang="cs-CZ" altLang="cs-CZ" sz="2540" dirty="0"/>
              <a:t>, </a:t>
            </a:r>
            <a:r>
              <a:rPr lang="cs-CZ" altLang="cs-CZ" sz="2540" dirty="0" err="1"/>
              <a:t>Leena</a:t>
            </a:r>
            <a:r>
              <a:rPr lang="cs-CZ" altLang="cs-CZ" sz="2540" dirty="0"/>
              <a:t>, </a:t>
            </a:r>
            <a:r>
              <a:rPr lang="cs-CZ" altLang="cs-CZ" sz="2540" dirty="0" err="1"/>
              <a:t>Kjisik</a:t>
            </a:r>
            <a:r>
              <a:rPr lang="cs-CZ" altLang="cs-CZ" sz="2540" dirty="0"/>
              <a:t>, Felicity &amp; </a:t>
            </a:r>
            <a:r>
              <a:rPr lang="cs-CZ" altLang="cs-CZ" sz="2540" dirty="0" err="1"/>
              <a:t>Nordlund</a:t>
            </a:r>
            <a:r>
              <a:rPr lang="cs-CZ" altLang="cs-CZ" sz="2540" dirty="0"/>
              <a:t>, Joan: </a:t>
            </a:r>
            <a:r>
              <a:rPr lang="cs-CZ" altLang="cs-CZ" sz="2540" i="1" dirty="0" err="1"/>
              <a:t>From</a:t>
            </a:r>
            <a:r>
              <a:rPr lang="cs-CZ" altLang="cs-CZ" sz="2540" i="1" dirty="0"/>
              <a:t> </a:t>
            </a:r>
            <a:r>
              <a:rPr lang="cs-CZ" altLang="cs-CZ" sz="2540" i="1" dirty="0" err="1"/>
              <a:t>Here</a:t>
            </a:r>
            <a:r>
              <a:rPr lang="cs-CZ" altLang="cs-CZ" sz="2540" i="1" dirty="0"/>
              <a:t> To Autonomy</a:t>
            </a:r>
            <a:r>
              <a:rPr lang="cs-CZ" altLang="cs-CZ" sz="2540" dirty="0"/>
              <a:t>. </a:t>
            </a:r>
            <a:r>
              <a:rPr lang="cs-CZ" altLang="cs-CZ" sz="2540" dirty="0" err="1"/>
              <a:t>Helsinki</a:t>
            </a:r>
            <a:r>
              <a:rPr lang="cs-CZ" altLang="cs-CZ" sz="2540" dirty="0"/>
              <a:t>, 1997.</a:t>
            </a:r>
          </a:p>
          <a:p>
            <a:pPr>
              <a:defRPr/>
            </a:pPr>
            <a:r>
              <a:rPr lang="cs-CZ" sz="2540" dirty="0"/>
              <a:t>Oxford, Rebecca: </a:t>
            </a:r>
            <a:r>
              <a:rPr lang="cs-CZ" sz="2540" dirty="0" err="1"/>
              <a:t>S</a:t>
            </a:r>
            <a:r>
              <a:rPr lang="cs-CZ" sz="2540" i="1" dirty="0" err="1"/>
              <a:t>trategy</a:t>
            </a:r>
            <a:r>
              <a:rPr lang="cs-CZ" sz="2540" i="1" dirty="0"/>
              <a:t> </a:t>
            </a:r>
            <a:r>
              <a:rPr lang="cs-CZ" sz="2540" i="1" dirty="0" err="1"/>
              <a:t>Inventory</a:t>
            </a:r>
            <a:r>
              <a:rPr lang="cs-CZ" sz="2540" i="1" dirty="0"/>
              <a:t> </a:t>
            </a:r>
            <a:r>
              <a:rPr lang="cs-CZ" sz="2540" i="1" dirty="0" err="1"/>
              <a:t>for</a:t>
            </a:r>
            <a:r>
              <a:rPr lang="cs-CZ" sz="2540" i="1" dirty="0"/>
              <a:t> </a:t>
            </a:r>
            <a:r>
              <a:rPr lang="cs-CZ" sz="2540" i="1" dirty="0" err="1"/>
              <a:t>Language</a:t>
            </a:r>
            <a:r>
              <a:rPr lang="cs-CZ" sz="2540" i="1" dirty="0"/>
              <a:t> </a:t>
            </a:r>
            <a:r>
              <a:rPr lang="cs-CZ" sz="2540" i="1" dirty="0" err="1"/>
              <a:t>Learning</a:t>
            </a:r>
            <a:r>
              <a:rPr lang="cs-CZ" sz="2540" i="1" dirty="0"/>
              <a:t>. </a:t>
            </a:r>
            <a:r>
              <a:rPr lang="cs-CZ" sz="2540" dirty="0"/>
              <a:t>1989.</a:t>
            </a:r>
          </a:p>
          <a:p>
            <a:pPr>
              <a:defRPr/>
            </a:pPr>
            <a:r>
              <a:rPr lang="cs-CZ" sz="2540" dirty="0" err="1"/>
              <a:t>Schraw</a:t>
            </a:r>
            <a:r>
              <a:rPr lang="cs-CZ" sz="2540" dirty="0"/>
              <a:t>, Gregory and </a:t>
            </a:r>
            <a:r>
              <a:rPr lang="cs-CZ" sz="2540" dirty="0" err="1"/>
              <a:t>Dennison</a:t>
            </a:r>
            <a:r>
              <a:rPr lang="cs-CZ" sz="2540" dirty="0"/>
              <a:t>, </a:t>
            </a:r>
            <a:r>
              <a:rPr lang="cs-CZ" sz="2540" dirty="0" err="1"/>
              <a:t>Ryne</a:t>
            </a:r>
            <a:r>
              <a:rPr lang="cs-CZ" sz="2540" dirty="0"/>
              <a:t> </a:t>
            </a:r>
            <a:r>
              <a:rPr lang="cs-CZ" sz="2540" dirty="0" err="1"/>
              <a:t>Sperling</a:t>
            </a:r>
            <a:r>
              <a:rPr lang="cs-CZ" sz="2540" i="1" dirty="0"/>
              <a:t>: </a:t>
            </a:r>
            <a:r>
              <a:rPr lang="cs-CZ" sz="2540" i="1" dirty="0" err="1"/>
              <a:t>Assessing</a:t>
            </a:r>
            <a:r>
              <a:rPr lang="cs-CZ" sz="2540" i="1" dirty="0"/>
              <a:t> </a:t>
            </a:r>
            <a:r>
              <a:rPr lang="cs-CZ" sz="2540" i="1" dirty="0" err="1"/>
              <a:t>metacognitive</a:t>
            </a:r>
            <a:r>
              <a:rPr lang="cs-CZ" sz="2540" i="1" dirty="0"/>
              <a:t> </a:t>
            </a:r>
            <a:r>
              <a:rPr lang="cs-CZ" sz="2540" i="1" dirty="0" err="1"/>
              <a:t>awareness</a:t>
            </a:r>
            <a:r>
              <a:rPr lang="cs-CZ" sz="2540" i="1" dirty="0"/>
              <a:t>. </a:t>
            </a:r>
            <a:r>
              <a:rPr lang="cs-CZ" sz="2540" dirty="0"/>
              <a:t>In</a:t>
            </a:r>
            <a:r>
              <a:rPr lang="cs-CZ" sz="2540" i="1" dirty="0"/>
              <a:t>: </a:t>
            </a:r>
            <a:r>
              <a:rPr lang="cs-CZ" sz="2540" i="1" dirty="0" err="1"/>
              <a:t>Contemporary</a:t>
            </a:r>
            <a:r>
              <a:rPr lang="cs-CZ" sz="2540" i="1" dirty="0"/>
              <a:t> </a:t>
            </a:r>
            <a:r>
              <a:rPr lang="cs-CZ" sz="2540" i="1" dirty="0" err="1"/>
              <a:t>Educational</a:t>
            </a:r>
            <a:r>
              <a:rPr lang="cs-CZ" sz="2540" i="1" dirty="0"/>
              <a:t> Psychology, </a:t>
            </a:r>
            <a:r>
              <a:rPr lang="cs-CZ" sz="2540" dirty="0"/>
              <a:t>19, 460-475</a:t>
            </a:r>
            <a:r>
              <a:rPr lang="cs-CZ" sz="2540" i="1" dirty="0"/>
              <a:t>. </a:t>
            </a:r>
            <a:endParaRPr lang="cs-CZ" sz="2540" dirty="0"/>
          </a:p>
          <a:p>
            <a:pPr marL="0" indent="0">
              <a:buNone/>
              <a:defRPr/>
            </a:pPr>
            <a:endParaRPr lang="cs-CZ" altLang="cs-CZ" sz="2540" dirty="0"/>
          </a:p>
          <a:p>
            <a:pPr marL="0" indent="0">
              <a:buNone/>
              <a:defRPr/>
            </a:pPr>
            <a:endParaRPr lang="cs-CZ" altLang="cs-CZ" sz="2903" dirty="0"/>
          </a:p>
          <a:p>
            <a:pPr marL="0" indent="0">
              <a:buNone/>
              <a:defRPr/>
            </a:pPr>
            <a:endParaRPr lang="cs-CZ" altLang="cs-CZ" sz="2903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657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k</a:t>
            </a:r>
            <a:r>
              <a:rPr lang="cs-CZ" sz="3199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ey</a:t>
            </a:r>
            <a:r>
              <a:rPr lang="cs-CZ" sz="3199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words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9219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40001" y="1135063"/>
            <a:ext cx="8064000" cy="4741938"/>
          </a:xfrm>
        </p:spPr>
        <p:txBody>
          <a:bodyPr/>
          <a:lstStyle/>
          <a:p>
            <a:pPr marL="0" indent="0">
              <a:buNone/>
              <a:defRPr/>
            </a:pPr>
            <a:endParaRPr lang="cs-CZ" dirty="0"/>
          </a:p>
          <a:p>
            <a:pPr marL="177800" indent="0">
              <a:buNone/>
              <a:defRPr/>
            </a:pPr>
            <a:r>
              <a:rPr lang="cs-CZ" i="1" dirty="0" err="1" smtClean="0"/>
              <a:t>Odd</a:t>
            </a:r>
            <a:r>
              <a:rPr lang="cs-CZ" i="1" dirty="0" smtClean="0"/>
              <a:t> </a:t>
            </a:r>
            <a:r>
              <a:rPr lang="cs-CZ" i="1" dirty="0" err="1" smtClean="0"/>
              <a:t>one</a:t>
            </a:r>
            <a:r>
              <a:rPr lang="cs-CZ" i="1" dirty="0" smtClean="0"/>
              <a:t> </a:t>
            </a:r>
            <a:r>
              <a:rPr lang="cs-CZ" i="1" dirty="0" err="1" smtClean="0"/>
              <a:t>out</a:t>
            </a:r>
            <a:r>
              <a:rPr lang="cs-CZ" i="1" dirty="0" smtClean="0"/>
              <a:t>:</a:t>
            </a:r>
          </a:p>
          <a:p>
            <a:pPr marL="177800" indent="0">
              <a:buNone/>
              <a:defRPr/>
            </a:pPr>
            <a:endParaRPr lang="cs-CZ" sz="2000" b="1" dirty="0" smtClean="0"/>
          </a:p>
          <a:p>
            <a:pPr marL="635000" indent="-457200">
              <a:buAutoNum type="arabicPeriod"/>
              <a:defRPr/>
            </a:pPr>
            <a:r>
              <a:rPr lang="cs-CZ" sz="2000" b="1" dirty="0" smtClean="0"/>
              <a:t>DEMOCRACY / AUTONOMY / ANARCHY / INDEPENDENCE</a:t>
            </a:r>
            <a:br>
              <a:rPr lang="cs-CZ" sz="2000" b="1" dirty="0" smtClean="0"/>
            </a:br>
            <a:endParaRPr lang="cs-CZ" sz="2000" b="1" dirty="0" smtClean="0"/>
          </a:p>
          <a:p>
            <a:pPr marL="635000" indent="-457200">
              <a:buAutoNum type="arabicPeriod"/>
              <a:defRPr/>
            </a:pPr>
            <a:r>
              <a:rPr lang="cs-CZ" sz="2000" b="1" dirty="0" smtClean="0"/>
              <a:t>DIALOGUE / DOMINANCE / GUIDANCE / REFLECTION </a:t>
            </a:r>
            <a:br>
              <a:rPr lang="cs-CZ" sz="2000" b="1" dirty="0" smtClean="0"/>
            </a:br>
            <a:endParaRPr lang="cs-CZ" sz="2000" b="1" dirty="0" smtClean="0"/>
          </a:p>
          <a:p>
            <a:pPr marL="635000" indent="-457200">
              <a:buAutoNum type="arabicPeriod"/>
              <a:defRPr/>
            </a:pPr>
            <a:r>
              <a:rPr lang="cs-CZ" sz="2000" b="1" dirty="0" smtClean="0"/>
              <a:t>INDIVIDUAL / TANDEM / COMMUNITY / TEACHER</a:t>
            </a:r>
            <a:br>
              <a:rPr lang="cs-CZ" sz="2000" b="1" dirty="0" smtClean="0"/>
            </a:br>
            <a:endParaRPr lang="cs-CZ" sz="2000" b="1" dirty="0" smtClean="0"/>
          </a:p>
          <a:p>
            <a:pPr marL="635000" indent="-457200">
              <a:buAutoNum type="arabicPeriod"/>
              <a:defRPr/>
            </a:pPr>
            <a:r>
              <a:rPr lang="cs-CZ" sz="2000" b="1" dirty="0" smtClean="0"/>
              <a:t>PLANNING / EVALUATING / TESTING / MONITORING</a:t>
            </a:r>
            <a:br>
              <a:rPr lang="cs-CZ" sz="2000" b="1" dirty="0" smtClean="0"/>
            </a:br>
            <a:endParaRPr lang="cs-CZ" sz="2000" b="1" dirty="0" smtClean="0"/>
          </a:p>
          <a:p>
            <a:pPr marL="635000" indent="-457200">
              <a:buAutoNum type="arabicPeriod"/>
              <a:defRPr/>
            </a:pPr>
            <a:r>
              <a:rPr lang="cs-CZ" sz="2000" b="1" dirty="0" smtClean="0"/>
              <a:t>SHOWER / BATH / MODULE / COUNSELLING</a:t>
            </a:r>
            <a:endParaRPr lang="cs-CZ" sz="2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766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k</a:t>
            </a:r>
            <a:r>
              <a:rPr lang="cs-CZ" sz="3199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ey</a:t>
            </a:r>
            <a:r>
              <a:rPr lang="cs-CZ" sz="3199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words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9219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40001" y="1135063"/>
            <a:ext cx="8064000" cy="4741938"/>
          </a:xfrm>
        </p:spPr>
        <p:txBody>
          <a:bodyPr/>
          <a:lstStyle/>
          <a:p>
            <a:pPr marL="0" indent="0">
              <a:buNone/>
              <a:defRPr/>
            </a:pPr>
            <a:endParaRPr lang="cs-CZ" dirty="0"/>
          </a:p>
          <a:p>
            <a:pPr marL="177800" indent="0">
              <a:buNone/>
              <a:defRPr/>
            </a:pPr>
            <a:r>
              <a:rPr lang="cs-CZ" i="1" dirty="0" err="1" smtClean="0"/>
              <a:t>Odd</a:t>
            </a:r>
            <a:r>
              <a:rPr lang="cs-CZ" i="1" dirty="0" smtClean="0"/>
              <a:t> </a:t>
            </a:r>
            <a:r>
              <a:rPr lang="cs-CZ" i="1" dirty="0" err="1" smtClean="0"/>
              <a:t>one</a:t>
            </a:r>
            <a:r>
              <a:rPr lang="cs-CZ" i="1" dirty="0" smtClean="0"/>
              <a:t> </a:t>
            </a:r>
            <a:r>
              <a:rPr lang="cs-CZ" i="1" dirty="0" err="1" smtClean="0"/>
              <a:t>out</a:t>
            </a:r>
            <a:r>
              <a:rPr lang="cs-CZ" i="1" dirty="0" smtClean="0"/>
              <a:t>:</a:t>
            </a:r>
          </a:p>
          <a:p>
            <a:pPr marL="177800" indent="0">
              <a:buNone/>
              <a:defRPr/>
            </a:pPr>
            <a:endParaRPr lang="cs-CZ" sz="2000" b="1" dirty="0" smtClean="0"/>
          </a:p>
          <a:p>
            <a:pPr marL="635000" indent="-457200">
              <a:buAutoNum type="arabicPeriod"/>
              <a:defRPr/>
            </a:pPr>
            <a:r>
              <a:rPr lang="cs-CZ" sz="2000" b="1" dirty="0" smtClean="0"/>
              <a:t>DEMOCRACY / AUTONOMY / </a:t>
            </a:r>
            <a:r>
              <a:rPr lang="cs-CZ" sz="2000" b="1" dirty="0" smtClean="0">
                <a:solidFill>
                  <a:srgbClr val="7030A0"/>
                </a:solidFill>
              </a:rPr>
              <a:t>ANARCHY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smtClean="0"/>
              <a:t>/ INDEPENDENCE</a:t>
            </a:r>
            <a:br>
              <a:rPr lang="cs-CZ" sz="2000" b="1" dirty="0" smtClean="0"/>
            </a:br>
            <a:endParaRPr lang="cs-CZ" sz="2000" b="1" dirty="0" smtClean="0"/>
          </a:p>
          <a:p>
            <a:pPr marL="635000" indent="-457200">
              <a:buAutoNum type="arabicPeriod"/>
              <a:defRPr/>
            </a:pPr>
            <a:r>
              <a:rPr lang="cs-CZ" sz="2000" b="1" dirty="0" smtClean="0"/>
              <a:t>DIALOGUE / </a:t>
            </a:r>
            <a:r>
              <a:rPr lang="cs-CZ" sz="2000" b="1" dirty="0" smtClean="0">
                <a:solidFill>
                  <a:srgbClr val="7030A0"/>
                </a:solidFill>
              </a:rPr>
              <a:t>DOMINANCE</a:t>
            </a:r>
            <a:r>
              <a:rPr lang="cs-CZ" sz="2000" b="1" dirty="0" smtClean="0"/>
              <a:t> / GUIDANCE / REFLECTION </a:t>
            </a:r>
            <a:br>
              <a:rPr lang="cs-CZ" sz="2000" b="1" dirty="0" smtClean="0"/>
            </a:br>
            <a:endParaRPr lang="cs-CZ" sz="2000" b="1" dirty="0" smtClean="0"/>
          </a:p>
          <a:p>
            <a:pPr marL="635000" indent="-457200">
              <a:buAutoNum type="arabicPeriod"/>
              <a:defRPr/>
            </a:pPr>
            <a:r>
              <a:rPr lang="cs-CZ" sz="2000" b="1" dirty="0" smtClean="0"/>
              <a:t>INDIVIDUAL / TANDEM / COMMUNITY / </a:t>
            </a:r>
            <a:r>
              <a:rPr lang="cs-CZ" sz="2000" b="1" dirty="0" smtClean="0">
                <a:solidFill>
                  <a:schemeClr val="accent5">
                    <a:lumMod val="25000"/>
                  </a:schemeClr>
                </a:solidFill>
              </a:rPr>
              <a:t>TEACHER</a:t>
            </a:r>
            <a:br>
              <a:rPr lang="cs-CZ" sz="2000" b="1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cs-CZ" sz="20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635000" indent="-457200">
              <a:buAutoNum type="arabicPeriod"/>
              <a:defRPr/>
            </a:pPr>
            <a:r>
              <a:rPr lang="cs-CZ" sz="2000" b="1" dirty="0" smtClean="0"/>
              <a:t>PLANNING / EVALUATING / </a:t>
            </a:r>
            <a:r>
              <a:rPr lang="cs-CZ" sz="2000" b="1" dirty="0" smtClean="0">
                <a:solidFill>
                  <a:srgbClr val="FF0000"/>
                </a:solidFill>
              </a:rPr>
              <a:t>TESTING</a:t>
            </a:r>
            <a:r>
              <a:rPr lang="cs-CZ" sz="2000" b="1" dirty="0" smtClean="0"/>
              <a:t> / MONITORING</a:t>
            </a:r>
            <a:br>
              <a:rPr lang="cs-CZ" sz="2000" b="1" dirty="0" smtClean="0"/>
            </a:br>
            <a:endParaRPr lang="cs-CZ" sz="2000" b="1" dirty="0" smtClean="0"/>
          </a:p>
          <a:p>
            <a:pPr marL="635000" indent="-457200">
              <a:buAutoNum type="arabicPeriod"/>
              <a:defRPr/>
            </a:pPr>
            <a:r>
              <a:rPr lang="cs-CZ" sz="2000" b="1" dirty="0" smtClean="0"/>
              <a:t>SHOWER / </a:t>
            </a:r>
            <a:r>
              <a:rPr lang="cs-CZ" sz="2000" b="1" dirty="0" smtClean="0">
                <a:solidFill>
                  <a:srgbClr val="0070C0"/>
                </a:solidFill>
              </a:rPr>
              <a:t>BATH </a:t>
            </a:r>
            <a:r>
              <a:rPr lang="cs-CZ" sz="2000" b="1" dirty="0" smtClean="0"/>
              <a:t>/ MODULE / COUNSELLING</a:t>
            </a:r>
            <a:endParaRPr lang="cs-CZ" sz="2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00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autonomous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learning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21507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Zástupný symbol pro obsah 2"/>
          <p:cNvSpPr>
            <a:spLocks noGrp="1"/>
          </p:cNvSpPr>
          <p:nvPr>
            <p:ph sz="half" idx="2"/>
          </p:nvPr>
        </p:nvSpPr>
        <p:spPr bwMode="auto">
          <a:xfrm>
            <a:off x="540001" y="1629001"/>
            <a:ext cx="8064000" cy="42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44" tIns="41472" rIns="82944" bIns="41472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cs-CZ" altLang="cs-CZ" sz="2903" dirty="0"/>
          </a:p>
          <a:p>
            <a:pPr marL="0" indent="0" algn="ctr">
              <a:buNone/>
            </a:pPr>
            <a:r>
              <a:rPr lang="cs-CZ" altLang="cs-CZ" dirty="0"/>
              <a:t>„</a:t>
            </a:r>
            <a:r>
              <a:rPr lang="en-US" altLang="cs-CZ" dirty="0"/>
              <a:t>Autonomy is the ability to take charge of one's own learning</a:t>
            </a:r>
            <a:r>
              <a:rPr lang="cs-CZ" altLang="cs-CZ" dirty="0"/>
              <a:t>.“ (Holec, 1981)</a:t>
            </a:r>
          </a:p>
          <a:p>
            <a:pPr marL="0" indent="0" algn="ctr">
              <a:buNone/>
            </a:pPr>
            <a:endParaRPr lang="cs-CZ" altLang="cs-CZ" dirty="0"/>
          </a:p>
          <a:p>
            <a:pPr marL="0" lvl="0" indent="0" algn="ctr">
              <a:buNone/>
            </a:pPr>
            <a:r>
              <a:rPr lang="cs-CZ" dirty="0"/>
              <a:t>„Autonomy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en" dirty="0"/>
              <a:t>drawing together the threads of </a:t>
            </a:r>
            <a:endParaRPr lang="cs-CZ" dirty="0"/>
          </a:p>
          <a:p>
            <a:pPr marL="0" lvl="0" indent="0" algn="ctr">
              <a:buNone/>
            </a:pPr>
            <a:r>
              <a:rPr lang="en" dirty="0"/>
              <a:t>self-assessment, goal-setting and reflection...</a:t>
            </a:r>
            <a:r>
              <a:rPr lang="cs-CZ" dirty="0"/>
              <a:t>“ (</a:t>
            </a:r>
            <a:r>
              <a:rPr lang="cs-CZ" dirty="0" err="1"/>
              <a:t>Little</a:t>
            </a:r>
            <a:r>
              <a:rPr lang="cs-CZ" dirty="0"/>
              <a:t>, 1991)</a:t>
            </a:r>
            <a:endParaRPr lang="en" dirty="0"/>
          </a:p>
          <a:p>
            <a:pPr marL="0" indent="0" algn="ctr">
              <a:buNone/>
            </a:pPr>
            <a:endParaRPr lang="cs-CZ" altLang="cs-CZ" sz="2903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591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image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of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a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teacher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331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40001" y="1629001"/>
            <a:ext cx="8064000" cy="4248000"/>
          </a:xfrm>
        </p:spPr>
        <p:txBody>
          <a:bodyPr/>
          <a:lstStyle/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i="1" dirty="0" err="1"/>
              <a:t>Think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smtClean="0"/>
              <a:t>Igor Hnízdo. </a:t>
            </a:r>
            <a:r>
              <a:rPr lang="cs-CZ" i="1" dirty="0" err="1" smtClean="0"/>
              <a:t>Is</a:t>
            </a:r>
            <a:r>
              <a:rPr lang="cs-CZ" i="1" dirty="0" smtClean="0"/>
              <a:t> he a </a:t>
            </a:r>
            <a:r>
              <a:rPr lang="cs-CZ" i="1" dirty="0" err="1" smtClean="0"/>
              <a:t>good</a:t>
            </a:r>
            <a:r>
              <a:rPr lang="cs-CZ" i="1" dirty="0" smtClean="0"/>
              <a:t> </a:t>
            </a:r>
            <a:r>
              <a:rPr lang="cs-CZ" i="1" dirty="0" err="1" smtClean="0"/>
              <a:t>teacher</a:t>
            </a:r>
            <a:r>
              <a:rPr lang="cs-CZ" i="1" dirty="0" smtClean="0"/>
              <a:t>? </a:t>
            </a:r>
            <a:br>
              <a:rPr lang="cs-CZ" i="1" dirty="0" smtClean="0"/>
            </a:br>
            <a:r>
              <a:rPr lang="cs-CZ" i="1" dirty="0" err="1" smtClean="0"/>
              <a:t>Would</a:t>
            </a:r>
            <a:r>
              <a:rPr lang="cs-CZ" i="1" dirty="0" smtClean="0"/>
              <a:t> </a:t>
            </a:r>
            <a:r>
              <a:rPr lang="cs-CZ" i="1" dirty="0" err="1" smtClean="0"/>
              <a:t>you</a:t>
            </a:r>
            <a:r>
              <a:rPr lang="cs-CZ" i="1" dirty="0" smtClean="0"/>
              <a:t> </a:t>
            </a:r>
            <a:r>
              <a:rPr lang="cs-CZ" i="1" dirty="0" err="1" smtClean="0"/>
              <a:t>like</a:t>
            </a:r>
            <a:r>
              <a:rPr lang="cs-CZ" i="1" dirty="0" smtClean="0"/>
              <a:t> </a:t>
            </a:r>
            <a:r>
              <a:rPr lang="cs-CZ" i="1" dirty="0" err="1" smtClean="0"/>
              <a:t>him</a:t>
            </a:r>
            <a:r>
              <a:rPr lang="cs-CZ" i="1" dirty="0" smtClean="0"/>
              <a:t> to </a:t>
            </a:r>
            <a:r>
              <a:rPr lang="cs-CZ" i="1" dirty="0" err="1" smtClean="0"/>
              <a:t>teach</a:t>
            </a:r>
            <a:r>
              <a:rPr lang="cs-CZ" i="1" dirty="0" smtClean="0"/>
              <a:t> </a:t>
            </a:r>
            <a:r>
              <a:rPr lang="cs-CZ" i="1" dirty="0" err="1" smtClean="0"/>
              <a:t>you</a:t>
            </a:r>
            <a:r>
              <a:rPr lang="cs-CZ" i="1" dirty="0" smtClean="0"/>
              <a:t> </a:t>
            </a:r>
            <a:r>
              <a:rPr lang="cs-CZ" i="1" dirty="0" err="1" smtClean="0"/>
              <a:t>English</a:t>
            </a:r>
            <a:r>
              <a:rPr lang="cs-CZ" i="1" dirty="0" smtClean="0"/>
              <a:t>?</a:t>
            </a:r>
          </a:p>
          <a:p>
            <a:pPr marL="0" indent="0">
              <a:buNone/>
              <a:defRPr/>
            </a:pPr>
            <a:r>
              <a:rPr lang="cs-CZ" sz="2000" i="1" dirty="0" smtClean="0">
                <a:hlinkClick r:id="rId4"/>
              </a:rPr>
              <a:t>https://www.youtube.com/watch?v=k8YMr9oMtz0</a:t>
            </a:r>
            <a:endParaRPr lang="cs-CZ" sz="2000" i="1" dirty="0" smtClean="0"/>
          </a:p>
          <a:p>
            <a:pPr marL="0" indent="0">
              <a:buNone/>
              <a:defRPr/>
            </a:pPr>
            <a:endParaRPr lang="cs-CZ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8" name="Picture 6" descr="Výsledek obrázku pro igor hníz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31" y="3429474"/>
            <a:ext cx="3816350" cy="214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3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image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of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a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teacher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331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40001" y="1629001"/>
            <a:ext cx="8064000" cy="4248000"/>
          </a:xfrm>
        </p:spPr>
        <p:txBody>
          <a:bodyPr/>
          <a:lstStyle/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i="1" dirty="0" err="1"/>
              <a:t>Think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German</a:t>
            </a:r>
            <a:r>
              <a:rPr lang="cs-CZ" i="1" dirty="0" smtClean="0"/>
              <a:t> </a:t>
            </a:r>
            <a:r>
              <a:rPr lang="cs-CZ" i="1" dirty="0" err="1" smtClean="0"/>
              <a:t>teacher</a:t>
            </a:r>
            <a:r>
              <a:rPr lang="cs-CZ" i="1" dirty="0"/>
              <a:t> </a:t>
            </a:r>
            <a:r>
              <a:rPr lang="cs-CZ" i="1" dirty="0" smtClean="0"/>
              <a:t>in </a:t>
            </a:r>
            <a:r>
              <a:rPr lang="cs-CZ" i="1" dirty="0" err="1" smtClean="0"/>
              <a:t>the</a:t>
            </a:r>
            <a:r>
              <a:rPr lang="cs-CZ" i="1" dirty="0" smtClean="0"/>
              <a:t> video… </a:t>
            </a:r>
          </a:p>
          <a:p>
            <a:pPr marL="0" indent="0">
              <a:buNone/>
              <a:defRPr/>
            </a:pP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smtClean="0"/>
              <a:t>he a </a:t>
            </a:r>
            <a:r>
              <a:rPr lang="cs-CZ" i="1" dirty="0" err="1" smtClean="0"/>
              <a:t>good</a:t>
            </a:r>
            <a:r>
              <a:rPr lang="cs-CZ" i="1" dirty="0" smtClean="0"/>
              <a:t> </a:t>
            </a:r>
            <a:r>
              <a:rPr lang="cs-CZ" i="1" dirty="0" err="1" smtClean="0"/>
              <a:t>teacher</a:t>
            </a:r>
            <a:r>
              <a:rPr lang="cs-CZ" i="1" dirty="0" smtClean="0"/>
              <a:t>? </a:t>
            </a:r>
            <a:endParaRPr lang="cs-CZ" i="1" dirty="0" smtClean="0"/>
          </a:p>
          <a:p>
            <a:pPr marL="0" indent="0">
              <a:buNone/>
              <a:defRPr/>
            </a:pPr>
            <a:r>
              <a:rPr lang="cs-CZ" i="1" dirty="0" err="1" smtClean="0"/>
              <a:t>Would</a:t>
            </a:r>
            <a:r>
              <a:rPr lang="cs-CZ" i="1" dirty="0" smtClean="0"/>
              <a:t> </a:t>
            </a:r>
            <a:r>
              <a:rPr lang="cs-CZ" i="1" dirty="0" err="1" smtClean="0"/>
              <a:t>you</a:t>
            </a:r>
            <a:r>
              <a:rPr lang="cs-CZ" i="1" dirty="0" smtClean="0"/>
              <a:t> </a:t>
            </a:r>
            <a:r>
              <a:rPr lang="cs-CZ" i="1" dirty="0" err="1" smtClean="0"/>
              <a:t>like</a:t>
            </a:r>
            <a:r>
              <a:rPr lang="cs-CZ" i="1" dirty="0" smtClean="0"/>
              <a:t> </a:t>
            </a:r>
            <a:r>
              <a:rPr lang="cs-CZ" i="1" dirty="0" err="1" smtClean="0"/>
              <a:t>him</a:t>
            </a:r>
            <a:r>
              <a:rPr lang="cs-CZ" i="1" dirty="0" smtClean="0"/>
              <a:t> to </a:t>
            </a:r>
            <a:r>
              <a:rPr lang="cs-CZ" i="1" dirty="0" err="1" smtClean="0"/>
              <a:t>teach</a:t>
            </a:r>
            <a:r>
              <a:rPr lang="cs-CZ" i="1" dirty="0" smtClean="0"/>
              <a:t> </a:t>
            </a:r>
            <a:r>
              <a:rPr lang="cs-CZ" i="1" dirty="0" err="1" smtClean="0"/>
              <a:t>you</a:t>
            </a:r>
            <a:r>
              <a:rPr lang="cs-CZ" i="1" dirty="0" smtClean="0"/>
              <a:t> </a:t>
            </a:r>
            <a:r>
              <a:rPr lang="cs-CZ" i="1" dirty="0" err="1" smtClean="0"/>
              <a:t>English</a:t>
            </a:r>
            <a:r>
              <a:rPr lang="cs-CZ" i="1" dirty="0" smtClean="0"/>
              <a:t>?</a:t>
            </a:r>
          </a:p>
          <a:p>
            <a:pPr marL="0" indent="0">
              <a:buNone/>
              <a:defRPr/>
            </a:pPr>
            <a:r>
              <a:rPr lang="cs-CZ" i="1" dirty="0">
                <a:hlinkClick r:id="rId4"/>
              </a:rPr>
              <a:t>https://</a:t>
            </a:r>
            <a:r>
              <a:rPr lang="cs-CZ" i="1" dirty="0" smtClean="0">
                <a:hlinkClick r:id="rId4"/>
              </a:rPr>
              <a:t>www.youtube.com/watch?v=P_56wwGv9Bk</a:t>
            </a:r>
            <a:endParaRPr lang="cs-CZ" i="1" dirty="0" smtClean="0"/>
          </a:p>
          <a:p>
            <a:pPr marL="0" indent="0">
              <a:buNone/>
              <a:defRPr/>
            </a:pPr>
            <a:endParaRPr lang="cs-CZ" i="1" dirty="0" smtClean="0"/>
          </a:p>
          <a:p>
            <a:pPr marL="0" indent="0">
              <a:buNone/>
              <a:defRPr/>
            </a:pPr>
            <a:endParaRPr lang="cs-CZ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71" y="4414838"/>
            <a:ext cx="2971799" cy="2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21st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century</a:t>
            </a: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teachers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9459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815" y="5798127"/>
            <a:ext cx="1068185" cy="1059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            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  <p:sp>
        <p:nvSpPr>
          <p:cNvPr id="6" name="Obdélník 5"/>
          <p:cNvSpPr/>
          <p:nvPr/>
        </p:nvSpPr>
        <p:spPr>
          <a:xfrm>
            <a:off x="695325" y="3013502"/>
            <a:ext cx="7900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goo.gl/forms/jS7NLP3IC3VgUDuH3</a:t>
            </a:r>
            <a:endParaRPr lang="cs-CZ" dirty="0" smtClean="0"/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1532</Words>
  <Application>Microsoft Office PowerPoint</Application>
  <PresentationFormat>Předvádění na obrazovce (4:3)</PresentationFormat>
  <Paragraphs>383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DejaVu Sans</vt:lpstr>
      <vt:lpstr>Tahoma</vt:lpstr>
      <vt:lpstr>Times New Roman</vt:lpstr>
      <vt:lpstr>Wingdings</vt:lpstr>
      <vt:lpstr>Prezentace_MU_CZ</vt:lpstr>
      <vt:lpstr>English Autonomously    Lenka Zouhar Ludvíková Martina Šindelářová Skupeňová Eva Trumpešová - Rudolfová</vt:lpstr>
      <vt:lpstr>ENGLISH AUTONOMOUSLY  1st session, 27th September 2017</vt:lpstr>
      <vt:lpstr>ENGLISH AUTONOMOUSLY  1st session, 27th September 2017</vt:lpstr>
      <vt:lpstr>ENGLISH AUTONOMOUSLY key words</vt:lpstr>
      <vt:lpstr>ENGLISH AUTONOMOUSLY key words</vt:lpstr>
      <vt:lpstr>ENGLISH AUTONOMOUSLY autonomous learning</vt:lpstr>
      <vt:lpstr>ENGLISH AUTONOMOUSLY image of a teacher</vt:lpstr>
      <vt:lpstr>ENGLISH AUTONOMOUSLY image of a teacher</vt:lpstr>
      <vt:lpstr>ENGLISH AUTONOMOUSLY 21st century teachers</vt:lpstr>
      <vt:lpstr>ENGLISH AUTONOMOUSLY 21st century teachers</vt:lpstr>
      <vt:lpstr>ENGLISH AUTONOMOUSLY metacognition</vt:lpstr>
      <vt:lpstr>ENGLISH AUTONOMOUSLY course framework</vt:lpstr>
      <vt:lpstr>ENGLISH AUTONOMOUSLY course framework</vt:lpstr>
      <vt:lpstr>ENGLISH AUTONOMOUSLY course framework</vt:lpstr>
      <vt:lpstr>ENGLISH AUTONOMOUSLY course framework</vt:lpstr>
      <vt:lpstr>ENGLISH AUTONOMOUSLY course framework</vt:lpstr>
      <vt:lpstr>ENGLISH AUTONOMOUSLY course framework</vt:lpstr>
      <vt:lpstr>ENGLISH AUTONOMOUSLY course framework</vt:lpstr>
      <vt:lpstr>ENGLISH AUTONOMOUSLY course framework</vt:lpstr>
      <vt:lpstr>ENGLISH AUTONOMOUSLY course framework</vt:lpstr>
      <vt:lpstr>ENGLISH AUTONOMOUSLY course framework</vt:lpstr>
      <vt:lpstr>ENGLISH AUTONOMOUSLY principles and framework</vt:lpstr>
      <vt:lpstr>ENGLISH AUTONOMOUSLY needs analysis</vt:lpstr>
      <vt:lpstr>ENGLISH AUTONOMOUSLY CEFR self-assessment</vt:lpstr>
      <vt:lpstr>ENGLISH AUTONOMOUSLY strategies analysis</vt:lpstr>
      <vt:lpstr>ENGLISH AUTONOMOUSLY counsellings</vt:lpstr>
      <vt:lpstr>ENGLISH AUTONOMOUSLY log</vt:lpstr>
      <vt:lpstr>ENGLISH AUTONOMOUSLY course schedule</vt:lpstr>
      <vt:lpstr>ENGLISH AUTONOMOUSLY support group suggestions</vt:lpstr>
      <vt:lpstr>ENGLISH AUTONOMOUSLY support groups</vt:lpstr>
      <vt:lpstr>ENGLISH AUTONOMOUSLY homework</vt:lpstr>
      <vt:lpstr>ENGLISH AUTONOMOUSLY </vt:lpstr>
      <vt:lpstr>ENGLISH AUTONOMOUSLY 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Lenka Zouhar Ludvíková</cp:lastModifiedBy>
  <cp:revision>71</cp:revision>
  <cp:lastPrinted>2017-02-22T13:31:10Z</cp:lastPrinted>
  <dcterms:created xsi:type="dcterms:W3CDTF">2015-11-23T07:04:47Z</dcterms:created>
  <dcterms:modified xsi:type="dcterms:W3CDTF">2017-09-27T14:55:02Z</dcterms:modified>
</cp:coreProperties>
</file>