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466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ilymail.co.uk/sciencetech/article-2281891/Women-really-talk-men-13-000-words-day-precise.html" TargetMode="External"/><Relationship Id="rId2" Type="http://schemas.openxmlformats.org/officeDocument/2006/relationships/hyperlink" Target="http://www.linguisticsociety.org/resource/neurolinguistic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916832"/>
            <a:ext cx="7772400" cy="2448272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</a:t>
            </a:r>
            <a:br>
              <a:rPr lang="cs-CZ" dirty="0"/>
            </a:br>
            <a:r>
              <a:rPr lang="cs-CZ" dirty="0"/>
              <a:t>        </a:t>
            </a:r>
            <a:r>
              <a:rPr lang="en-US" dirty="0"/>
              <a:t> 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LANGUAGE &amp; GENDER</a:t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differently we use it</a:t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</a:b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                  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</a:t>
            </a:r>
            <a:r>
              <a:rPr 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BY</a:t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</a:b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             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  </a:t>
            </a:r>
            <a:r>
              <a:rPr lang="cs-CZ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Anastasia 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cs-CZ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Tsypkina      </a:t>
            </a:r>
            <a:endParaRPr lang="ru-RU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Summary 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haroni" pitchFamily="2" charset="-79"/>
                <a:cs typeface="Aharoni" pitchFamily="2" charset="-79"/>
              </a:rPr>
              <a:t>There are differences in men’s and women’s speech: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Aharoni" pitchFamily="2" charset="-79"/>
              <a:cs typeface="Aharoni" pitchFamily="2" charset="-79"/>
            </a:endParaRPr>
          </a:p>
          <a:p>
            <a:r>
              <a:rPr lang="en-US" dirty="0">
                <a:latin typeface="Aharoni" pitchFamily="2" charset="-79"/>
                <a:cs typeface="Aharoni" pitchFamily="2" charset="-79"/>
              </a:rPr>
              <a:t>  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they brought up differently; </a:t>
            </a:r>
          </a:p>
          <a:p>
            <a:endParaRPr lang="en-US" sz="2000" dirty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>
                <a:latin typeface="Aharoni" pitchFamily="2" charset="-79"/>
                <a:cs typeface="Aharoni" pitchFamily="2" charset="-79"/>
              </a:rPr>
              <a:t>  have different social tasks/roles.</a:t>
            </a:r>
          </a:p>
          <a:p>
            <a:endParaRPr lang="en-US" dirty="0">
              <a:latin typeface="Aharoni" pitchFamily="2" charset="-79"/>
              <a:cs typeface="Aharoni" pitchFamily="2" charset="-79"/>
            </a:endParaRPr>
          </a:p>
          <a:p>
            <a:endParaRPr lang="en-US" dirty="0">
              <a:latin typeface="Aharoni" pitchFamily="2" charset="-79"/>
              <a:cs typeface="Aharoni" pitchFamily="2" charset="-79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US" dirty="0">
                <a:latin typeface="Aharoni" pitchFamily="2" charset="-79"/>
                <a:cs typeface="Aharoni" pitchFamily="2" charset="-79"/>
              </a:rPr>
              <a:t>A possible explanation – evolution</a:t>
            </a:r>
            <a:endParaRPr lang="ru-RU" dirty="0"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Literature</a:t>
            </a:r>
            <a:br>
              <a:rPr lang="en-US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dirty="0">
                <a:latin typeface="Aharoni" pitchFamily="2" charset="-79"/>
                <a:cs typeface="Aharoni" pitchFamily="2" charset="-79"/>
              </a:rPr>
              <a:t>Jeniffer, C. (1993). Women, Men and Language (originally published 1989, 2</a:t>
            </a:r>
            <a:r>
              <a:rPr lang="en-US" sz="2200" baseline="30000" dirty="0">
                <a:latin typeface="Aharoni" pitchFamily="2" charset="-79"/>
                <a:cs typeface="Aharoni" pitchFamily="2" charset="-79"/>
              </a:rPr>
              <a:t>nd</a:t>
            </a:r>
            <a:r>
              <a:rPr lang="en-US" sz="2200" dirty="0">
                <a:latin typeface="Aharoni" pitchFamily="2" charset="-79"/>
                <a:cs typeface="Aharoni" pitchFamily="2" charset="-79"/>
              </a:rPr>
              <a:t> edition 1993) Harlow: Longman.</a:t>
            </a:r>
          </a:p>
          <a:p>
            <a:r>
              <a:rPr lang="en-US" sz="2200" dirty="0">
                <a:latin typeface="Aharoni" pitchFamily="2" charset="-79"/>
                <a:cs typeface="Aharoni" pitchFamily="2" charset="-79"/>
              </a:rPr>
              <a:t>Keith, G and J Shuttleworth (2008). Living language and Literature, 2</a:t>
            </a:r>
            <a:r>
              <a:rPr lang="en-US" sz="2200" baseline="30000" dirty="0">
                <a:latin typeface="Aharoni" pitchFamily="2" charset="-79"/>
                <a:cs typeface="Aharoni" pitchFamily="2" charset="-79"/>
              </a:rPr>
              <a:t>nd</a:t>
            </a:r>
            <a:r>
              <a:rPr lang="en-US" sz="2200" dirty="0">
                <a:latin typeface="Aharoni" pitchFamily="2" charset="-79"/>
                <a:cs typeface="Aharoni" pitchFamily="2" charset="-79"/>
              </a:rPr>
              <a:t> ed. Hodler Education </a:t>
            </a:r>
          </a:p>
          <a:p>
            <a:r>
              <a:rPr lang="cs-CZ" sz="2200" b="1" dirty="0">
                <a:latin typeface="Aharoni" pitchFamily="2" charset="-79"/>
                <a:cs typeface="Aharoni" pitchFamily="2" charset="-79"/>
                <a:hlinkClick r:id="rId2"/>
              </a:rPr>
              <a:t>http://www.linguisticsociety.org/resource/neurolinguistics</a:t>
            </a:r>
            <a:endParaRPr lang="en-US" sz="2200" b="1" dirty="0">
              <a:latin typeface="Aharoni" pitchFamily="2" charset="-79"/>
              <a:cs typeface="Aharoni" pitchFamily="2" charset="-79"/>
            </a:endParaRPr>
          </a:p>
          <a:p>
            <a:r>
              <a:rPr lang="en-US" sz="2200" b="1" dirty="0">
                <a:latin typeface="Aharoni" pitchFamily="2" charset="-79"/>
                <a:cs typeface="Aharoni" pitchFamily="2" charset="-79"/>
              </a:rPr>
              <a:t>Why are women more chatty? </a:t>
            </a:r>
            <a:r>
              <a:rPr lang="en-US" sz="2200" b="1" dirty="0">
                <a:latin typeface="Aharoni" pitchFamily="2" charset="-79"/>
                <a:cs typeface="Aharoni" pitchFamily="2" charset="-79"/>
                <a:hlinkClick r:id="rId3"/>
              </a:rPr>
              <a:t>http://www.dailymail.co.uk/sciencetech/article-2281891/Women-really-talk-men-13-000-words-day-precise.html</a:t>
            </a:r>
            <a:endParaRPr lang="en-US" sz="2200" b="1" dirty="0">
              <a:latin typeface="Aharoni" pitchFamily="2" charset="-79"/>
              <a:cs typeface="Aharoni" pitchFamily="2" charset="-79"/>
            </a:endParaRPr>
          </a:p>
          <a:p>
            <a:r>
              <a:rPr lang="en-US" b="1" dirty="0"/>
              <a:t>http://www.popsci.com/article/science/different-ways-men-and-women-talk-facebook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72400" cy="652934"/>
          </a:xfrm>
        </p:spPr>
        <p:txBody>
          <a:bodyPr>
            <a:norm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Thank you for your attention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  <p:pic>
        <p:nvPicPr>
          <p:cNvPr id="12" name="Содержимое 11" descr="menvswomenwords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980728"/>
            <a:ext cx="7488832" cy="568863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Who is possibly talking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solidFill>
            <a:schemeClr val="bg1"/>
          </a:solidFill>
          <a:ln>
            <a:solidFill>
              <a:schemeClr val="bg2"/>
            </a:solidFill>
          </a:ln>
        </p:spPr>
        <p:txBody>
          <a:bodyPr/>
          <a:lstStyle/>
          <a:p>
            <a:pPr>
              <a:buClr>
                <a:schemeClr val="tx1">
                  <a:lumMod val="95000"/>
                  <a:lumOff val="5000"/>
                </a:schemeClr>
              </a:buClr>
              <a:buSzPct val="101000"/>
            </a:pPr>
            <a:endParaRPr lang="en-US" dirty="0"/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1000"/>
            </a:pPr>
            <a:r>
              <a:rPr lang="cs-CZ" sz="2000" dirty="0">
                <a:latin typeface="Aharoni" pitchFamily="2" charset="-79"/>
                <a:cs typeface="Aharoni" pitchFamily="2" charset="-79"/>
              </a:rPr>
              <a:t>Oh dear,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 honey,</a:t>
            </a:r>
            <a:r>
              <a:rPr lang="cs-CZ" sz="2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>
                <a:latin typeface="Aharoni" pitchFamily="2" charset="-79"/>
                <a:cs typeface="Aharoni" pitchFamily="2" charset="-79"/>
              </a:rPr>
              <a:t>you put the ice-cream into the refrigerator, again!?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1000"/>
            </a:pPr>
            <a:r>
              <a:rPr lang="en-US" sz="2000" dirty="0">
                <a:latin typeface="Aharoni" pitchFamily="2" charset="-79"/>
                <a:cs typeface="Aharoni" pitchFamily="2" charset="-79"/>
              </a:rPr>
              <a:t>Damn! You’ve put the ice-cream into the refrigerator, again?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1000"/>
            </a:pPr>
            <a:endParaRPr lang="en-US" sz="2000" dirty="0">
              <a:latin typeface="Aharoni" pitchFamily="2" charset="-79"/>
              <a:cs typeface="Aharoni" pitchFamily="2" charset="-79"/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1000"/>
            </a:pPr>
            <a:r>
              <a:rPr lang="en-US" sz="2000" dirty="0">
                <a:latin typeface="Aharoni" pitchFamily="2" charset="-79"/>
                <a:cs typeface="Aharoni" pitchFamily="2" charset="-79"/>
              </a:rPr>
              <a:t>What a lovely idea! I’m so excited! 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1000"/>
            </a:pPr>
            <a:r>
              <a:rPr lang="en-US" sz="2000" dirty="0">
                <a:latin typeface="Aharoni" pitchFamily="2" charset="-79"/>
                <a:cs typeface="Aharoni" pitchFamily="2" charset="-79"/>
              </a:rPr>
              <a:t>An awful idea. I’m done! 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1000"/>
            </a:pPr>
            <a:endParaRPr lang="ru-RU" sz="2000" dirty="0">
              <a:cs typeface="Aharoni" pitchFamily="2" charset="-79"/>
            </a:endParaRPr>
          </a:p>
        </p:txBody>
      </p:sp>
      <p:pic>
        <p:nvPicPr>
          <p:cNvPr id="5" name="Содержимое 4" descr="genderneutral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751512" y="1619250"/>
            <a:ext cx="2114550" cy="42291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Why 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do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we call it Gender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?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en-US" sz="3200" dirty="0">
                <a:latin typeface="Aharoni" pitchFamily="2" charset="-79"/>
                <a:cs typeface="Aharoni" pitchFamily="2" charset="-79"/>
              </a:rPr>
              <a:t>1980</a:t>
            </a:r>
            <a:r>
              <a:rPr lang="cs-CZ" sz="3200" dirty="0">
                <a:latin typeface="Aharoni" pitchFamily="2" charset="-79"/>
                <a:cs typeface="Aharoni" pitchFamily="2" charset="-79"/>
              </a:rPr>
              <a:t>s</a:t>
            </a:r>
            <a:r>
              <a:rPr lang="ru-RU" dirty="0">
                <a:cs typeface="Aharoni" pitchFamily="2" charset="-79"/>
              </a:rPr>
              <a:t>:</a:t>
            </a:r>
            <a:endParaRPr lang="en-US" dirty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en-US" dirty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en-US" dirty="0">
                <a:latin typeface="Aharoni" pitchFamily="2" charset="-79"/>
                <a:cs typeface="Aharoni" pitchFamily="2" charset="-79"/>
              </a:rPr>
              <a:t>Language and </a:t>
            </a:r>
            <a:r>
              <a:rPr lang="en-US" strike="sngStrike" dirty="0">
                <a:latin typeface="Aharoni" pitchFamily="2" charset="-79"/>
                <a:cs typeface="Aharoni" pitchFamily="2" charset="-79"/>
              </a:rPr>
              <a:t>sex</a:t>
            </a:r>
            <a:endParaRPr lang="ru-RU" strike="sngStrike" dirty="0">
              <a:cs typeface="Aharoni" pitchFamily="2" charset="-79"/>
            </a:endParaRP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pPr>
              <a:buNone/>
            </a:pPr>
            <a:r>
              <a:rPr lang="en-US" sz="1800" dirty="0">
                <a:latin typeface="Aharoni" pitchFamily="2" charset="-79"/>
                <a:cs typeface="Aharoni" pitchFamily="2" charset="-79"/>
              </a:rPr>
              <a:t>N</a:t>
            </a:r>
            <a:r>
              <a:rPr lang="cs-CZ" sz="1800" dirty="0">
                <a:latin typeface="Aharoni" pitchFamily="2" charset="-79"/>
                <a:cs typeface="Aharoni" pitchFamily="2" charset="-79"/>
              </a:rPr>
              <a:t>owadays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:</a:t>
            </a:r>
          </a:p>
          <a:p>
            <a:pPr>
              <a:buNone/>
            </a:pPr>
            <a:endParaRPr lang="en-US" dirty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en-US" dirty="0">
                <a:latin typeface="Aharoni" pitchFamily="2" charset="-79"/>
                <a:cs typeface="Aharoni" pitchFamily="2" charset="-79"/>
              </a:rPr>
              <a:t>Language and </a:t>
            </a:r>
            <a:r>
              <a:rPr lang="en-US" u="sng" dirty="0">
                <a:latin typeface="Aharoni" pitchFamily="2" charset="-79"/>
                <a:cs typeface="Aharoni" pitchFamily="2" charset="-79"/>
              </a:rPr>
              <a:t>gender</a:t>
            </a:r>
          </a:p>
          <a:p>
            <a:pPr>
              <a:buNone/>
            </a:pPr>
            <a:endParaRPr lang="en-US" u="sng" dirty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en-US" dirty="0">
                <a:cs typeface="Aharoni" pitchFamily="2" charset="-79"/>
              </a:rPr>
              <a:t>  </a:t>
            </a:r>
          </a:p>
          <a:p>
            <a:pPr>
              <a:buNone/>
            </a:pPr>
            <a:r>
              <a:rPr lang="en-US" dirty="0">
                <a:cs typeface="Aharoni" pitchFamily="2" charset="-79"/>
              </a:rPr>
              <a:t>  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is not biological sex  of speaker, it’s social identity. </a:t>
            </a:r>
          </a:p>
          <a:p>
            <a:pPr>
              <a:buNone/>
            </a:pPr>
            <a:r>
              <a:rPr lang="en-US" dirty="0">
                <a:latin typeface="Aharoni" pitchFamily="2" charset="-79"/>
                <a:cs typeface="Aharoni" pitchFamily="2" charset="-79"/>
              </a:rPr>
              <a:t>    (</a:t>
            </a:r>
            <a:r>
              <a:rPr lang="en-US" sz="1600" dirty="0">
                <a:latin typeface="Aharoni" pitchFamily="2" charset="-79"/>
                <a:cs typeface="Aharoni" pitchFamily="2" charset="-79"/>
              </a:rPr>
              <a:t>Miriam Meyerhoff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)</a:t>
            </a:r>
            <a:endParaRPr lang="ru-RU" dirty="0">
              <a:cs typeface="Aharoni" pitchFamily="2" charset="-79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6372200" y="3429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How 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does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the language affect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our thoughts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?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4161656" cy="762000"/>
          </a:xfrm>
        </p:spPr>
        <p:txBody>
          <a:bodyPr/>
          <a:lstStyle/>
          <a:p>
            <a:r>
              <a:rPr lang="cs-CZ" dirty="0">
                <a:latin typeface="Aharoni" pitchFamily="2" charset="-79"/>
                <a:cs typeface="Aharoni" pitchFamily="2" charset="-79"/>
              </a:rPr>
              <a:t>German                      A KEY</a:t>
            </a:r>
            <a:endParaRPr lang="ru-RU" dirty="0">
              <a:cs typeface="Aharoni" pitchFamily="2" charset="-79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>
                <a:latin typeface="Aharoni" pitchFamily="2" charset="-79"/>
                <a:cs typeface="Aharoni" pitchFamily="2" charset="-79"/>
              </a:rPr>
              <a:t>                            Spanish</a:t>
            </a:r>
            <a:endParaRPr lang="ru-RU" dirty="0">
              <a:cs typeface="Aharoni" pitchFamily="2" charset="-79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11560" y="2276872"/>
            <a:ext cx="3733800" cy="3886200"/>
          </a:xfrm>
        </p:spPr>
        <p:txBody>
          <a:bodyPr/>
          <a:lstStyle/>
          <a:p>
            <a:endParaRPr lang="cs-CZ" dirty="0">
              <a:latin typeface="Aharoni" pitchFamily="2" charset="-79"/>
              <a:cs typeface="Aharoni" pitchFamily="2" charset="-79"/>
            </a:endParaRPr>
          </a:p>
          <a:p>
            <a:endParaRPr lang="cs-CZ" dirty="0">
              <a:latin typeface="Aharoni" pitchFamily="2" charset="-79"/>
              <a:cs typeface="Aharoni" pitchFamily="2" charset="-79"/>
            </a:endParaRPr>
          </a:p>
          <a:p>
            <a:r>
              <a:rPr lang="cs-CZ" dirty="0">
                <a:latin typeface="Aharoni" pitchFamily="2" charset="-79"/>
                <a:cs typeface="Aharoni" pitchFamily="2" charset="-79"/>
              </a:rPr>
              <a:t>Masculine</a:t>
            </a:r>
          </a:p>
          <a:p>
            <a:endParaRPr lang="cs-CZ" dirty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cs-CZ" dirty="0">
                <a:latin typeface="Aharoni" pitchFamily="2" charset="-79"/>
                <a:cs typeface="Aharoni" pitchFamily="2" charset="-79"/>
              </a:rPr>
              <a:t>hard, heavy, jagged,</a:t>
            </a:r>
          </a:p>
          <a:p>
            <a:pPr>
              <a:buNone/>
            </a:pPr>
            <a:r>
              <a:rPr lang="cs-CZ" dirty="0">
                <a:latin typeface="Aharoni" pitchFamily="2" charset="-79"/>
                <a:cs typeface="Aharoni" pitchFamily="2" charset="-79"/>
              </a:rPr>
              <a:t>metal</a:t>
            </a:r>
            <a:endParaRPr lang="ru-RU" dirty="0">
              <a:cs typeface="Aharoni" pitchFamily="2" charset="-79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endParaRPr lang="cs-CZ" dirty="0">
              <a:latin typeface="Aharoni" pitchFamily="2" charset="-79"/>
              <a:cs typeface="Aharoni" pitchFamily="2" charset="-79"/>
            </a:endParaRPr>
          </a:p>
          <a:p>
            <a:endParaRPr lang="cs-CZ" dirty="0">
              <a:latin typeface="Aharoni" pitchFamily="2" charset="-79"/>
              <a:cs typeface="Aharoni" pitchFamily="2" charset="-79"/>
            </a:endParaRPr>
          </a:p>
          <a:p>
            <a:r>
              <a:rPr lang="cs-CZ" dirty="0">
                <a:latin typeface="Aharoni" pitchFamily="2" charset="-79"/>
                <a:cs typeface="Aharoni" pitchFamily="2" charset="-79"/>
              </a:rPr>
              <a:t>Feminine</a:t>
            </a:r>
          </a:p>
          <a:p>
            <a:endParaRPr lang="cs-CZ" dirty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cs-CZ" dirty="0">
                <a:latin typeface="Aharoni" pitchFamily="2" charset="-79"/>
                <a:cs typeface="Aharoni" pitchFamily="2" charset="-79"/>
              </a:rPr>
              <a:t>golden, little,lovely,</a:t>
            </a:r>
          </a:p>
          <a:p>
            <a:pPr>
              <a:buNone/>
            </a:pPr>
            <a:r>
              <a:rPr lang="cs-CZ" dirty="0">
                <a:latin typeface="Aharoni" pitchFamily="2" charset="-79"/>
                <a:cs typeface="Aharoni" pitchFamily="2" charset="-79"/>
              </a:rPr>
              <a:t>shiny, tiny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Gender Differences in Language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435280" cy="4572000"/>
          </a:xfrm>
        </p:spPr>
        <p:txBody>
          <a:bodyPr/>
          <a:lstStyle/>
          <a:p>
            <a:pPr>
              <a:buNone/>
            </a:pPr>
            <a:r>
              <a:rPr lang="cs-CZ" dirty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                                     M A L E    </a:t>
            </a:r>
          </a:p>
          <a:p>
            <a:pPr>
              <a:buNone/>
            </a:pPr>
            <a:r>
              <a:rPr lang="cs-CZ" dirty="0">
                <a:latin typeface="Aharoni" pitchFamily="2" charset="-79"/>
                <a:cs typeface="Aharoni" pitchFamily="2" charset="-79"/>
              </a:rPr>
              <a:t> </a:t>
            </a:r>
          </a:p>
          <a:p>
            <a:pPr marL="514350" indent="-514350"/>
            <a:r>
              <a:rPr lang="cs-CZ" sz="2000" dirty="0">
                <a:latin typeface="Aharoni" pitchFamily="2" charset="-79"/>
                <a:cs typeface="Aharoni" pitchFamily="2" charset="-79"/>
              </a:rPr>
              <a:t>Avoid eye contact                                       </a:t>
            </a:r>
            <a:r>
              <a:rPr lang="cs-CZ" sz="2000" u="sng" dirty="0">
                <a:latin typeface="Aharoni" pitchFamily="2" charset="-79"/>
                <a:cs typeface="Aharoni" pitchFamily="2" charset="-79"/>
              </a:rPr>
              <a:t>Physical orientation </a:t>
            </a:r>
          </a:p>
          <a:p>
            <a:pPr>
              <a:buNone/>
            </a:pPr>
            <a:r>
              <a:rPr lang="cs-CZ" dirty="0">
                <a:latin typeface="Aharoni" pitchFamily="2" charset="-79"/>
                <a:cs typeface="Aharoni" pitchFamily="2" charset="-79"/>
              </a:rPr>
              <a:t> </a:t>
            </a:r>
          </a:p>
          <a:p>
            <a:pPr marL="457200" indent="-457200"/>
            <a:r>
              <a:rPr lang="cs-CZ" sz="2000" dirty="0">
                <a:latin typeface="Aharoni" pitchFamily="2" charset="-79"/>
                <a:cs typeface="Aharoni" pitchFamily="2" charset="-79"/>
              </a:rPr>
              <a:t> From decision to discussion                       </a:t>
            </a:r>
            <a:r>
              <a:rPr lang="cs-CZ" sz="2000" u="sng" dirty="0">
                <a:latin typeface="Aharoni" pitchFamily="2" charset="-79"/>
                <a:cs typeface="Aharoni" pitchFamily="2" charset="-79"/>
              </a:rPr>
              <a:t>Directness/Indirectness</a:t>
            </a:r>
          </a:p>
          <a:p>
            <a:pPr>
              <a:buNone/>
            </a:pPr>
            <a:endParaRPr lang="cs-CZ" sz="2000" dirty="0">
              <a:latin typeface="Aharoni" pitchFamily="2" charset="-79"/>
              <a:cs typeface="Aharoni" pitchFamily="2" charset="-79"/>
            </a:endParaRPr>
          </a:p>
          <a:p>
            <a:pPr marL="457200" indent="-457200"/>
            <a:r>
              <a:rPr lang="cs-CZ" sz="2000" dirty="0">
                <a:latin typeface="Aharoni" pitchFamily="2" charset="-79"/>
                <a:cs typeface="Aharoni" pitchFamily="2" charset="-79"/>
              </a:rPr>
              <a:t> Talkative in public, quiet in private              </a:t>
            </a:r>
            <a:r>
              <a:rPr lang="cs-CZ" sz="2000" u="sng" dirty="0">
                <a:latin typeface="Aharoni" pitchFamily="2" charset="-79"/>
                <a:cs typeface="Aharoni" pitchFamily="2" charset="-79"/>
              </a:rPr>
              <a:t>Public/private talk </a:t>
            </a:r>
          </a:p>
          <a:p>
            <a:pPr>
              <a:buNone/>
            </a:pPr>
            <a:endParaRPr lang="cs-CZ" sz="2000" dirty="0">
              <a:latin typeface="Aharoni" pitchFamily="2" charset="-79"/>
              <a:cs typeface="Aharoni" pitchFamily="2" charset="-79"/>
            </a:endParaRPr>
          </a:p>
          <a:p>
            <a:r>
              <a:rPr lang="cs-CZ" sz="2000" dirty="0">
                <a:latin typeface="Aharoni" pitchFamily="2" charset="-79"/>
                <a:cs typeface="Aharoni" pitchFamily="2" charset="-79"/>
              </a:rPr>
              <a:t>Trouble talk avoided, would not put</a:t>
            </a:r>
          </a:p>
          <a:p>
            <a:pPr>
              <a:buNone/>
            </a:pPr>
            <a:r>
              <a:rPr lang="cs-CZ" sz="2000" dirty="0">
                <a:latin typeface="Aharoni" pitchFamily="2" charset="-79"/>
                <a:cs typeface="Aharoni" pitchFamily="2" charset="-79"/>
              </a:rPr>
              <a:t>status in risk                                                           </a:t>
            </a:r>
            <a:r>
              <a:rPr lang="cs-CZ" sz="2000" u="sng" dirty="0">
                <a:latin typeface="Aharoni" pitchFamily="2" charset="-79"/>
                <a:cs typeface="Aharoni" pitchFamily="2" charset="-79"/>
              </a:rPr>
              <a:t>Conversation style </a:t>
            </a:r>
            <a:endParaRPr lang="ru-RU" sz="2000" u="sng" dirty="0"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Gender Differences in Language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>
                <a:solidFill>
                  <a:srgbClr val="FF0066"/>
                </a:solidFill>
              </a:rPr>
              <a:t>                             F E M A L E</a:t>
            </a:r>
          </a:p>
          <a:p>
            <a:pPr>
              <a:buNone/>
            </a:pPr>
            <a:endParaRPr lang="cs-CZ" b="1" dirty="0"/>
          </a:p>
          <a:p>
            <a:r>
              <a:rPr lang="cs-CZ" sz="2000" b="1" dirty="0">
                <a:latin typeface="Aharoni" pitchFamily="2" charset="-79"/>
                <a:cs typeface="Aharoni" pitchFamily="2" charset="-79"/>
              </a:rPr>
              <a:t>Uses eye contact                                      </a:t>
            </a:r>
            <a:r>
              <a:rPr lang="cs-CZ" sz="2000" u="sng" dirty="0">
                <a:latin typeface="Aharoni" pitchFamily="2" charset="-79"/>
                <a:cs typeface="Aharoni" pitchFamily="2" charset="-79"/>
              </a:rPr>
              <a:t>Physical orientation </a:t>
            </a:r>
          </a:p>
          <a:p>
            <a:endParaRPr lang="cs-CZ" sz="2000" b="1" dirty="0">
              <a:latin typeface="Aharoni" pitchFamily="2" charset="-79"/>
              <a:cs typeface="Aharoni" pitchFamily="2" charset="-79"/>
            </a:endParaRPr>
          </a:p>
          <a:p>
            <a:r>
              <a:rPr lang="cs-CZ" sz="2000" b="1" dirty="0">
                <a:latin typeface="Aharoni" pitchFamily="2" charset="-79"/>
                <a:cs typeface="Aharoni" pitchFamily="2" charset="-79"/>
              </a:rPr>
              <a:t>From discussion to decision</a:t>
            </a:r>
            <a:r>
              <a:rPr lang="cs-CZ" sz="2000" dirty="0">
                <a:latin typeface="Aharoni" pitchFamily="2" charset="-79"/>
                <a:cs typeface="Aharoni" pitchFamily="2" charset="-79"/>
              </a:rPr>
              <a:t>                </a:t>
            </a:r>
            <a:r>
              <a:rPr lang="cs-CZ" sz="2000" u="sng" dirty="0">
                <a:latin typeface="Aharoni" pitchFamily="2" charset="-79"/>
                <a:cs typeface="Aharoni" pitchFamily="2" charset="-79"/>
              </a:rPr>
              <a:t>Directness/Indirectness</a:t>
            </a:r>
          </a:p>
          <a:p>
            <a:endParaRPr lang="cs-CZ" sz="2000" b="1" dirty="0">
              <a:latin typeface="Aharoni" pitchFamily="2" charset="-79"/>
              <a:cs typeface="Aharoni" pitchFamily="2" charset="-79"/>
            </a:endParaRPr>
          </a:p>
          <a:p>
            <a:r>
              <a:rPr lang="cs-CZ" sz="2000" b="1" dirty="0">
                <a:latin typeface="Aharoni" pitchFamily="2" charset="-79"/>
                <a:cs typeface="Aharoni" pitchFamily="2" charset="-79"/>
              </a:rPr>
              <a:t>Quiet in public, talkative in private            </a:t>
            </a:r>
            <a:r>
              <a:rPr lang="cs-CZ" sz="2000" u="sng" dirty="0">
                <a:latin typeface="Aharoni" pitchFamily="2" charset="-79"/>
                <a:cs typeface="Aharoni" pitchFamily="2" charset="-79"/>
              </a:rPr>
              <a:t>Public/private talk </a:t>
            </a:r>
          </a:p>
          <a:p>
            <a:endParaRPr lang="cs-CZ" sz="2000" b="1" dirty="0">
              <a:latin typeface="Aharoni" pitchFamily="2" charset="-79"/>
              <a:cs typeface="Aharoni" pitchFamily="2" charset="-79"/>
            </a:endParaRPr>
          </a:p>
          <a:p>
            <a:r>
              <a:rPr lang="cs-CZ" sz="2000" b="1" dirty="0">
                <a:latin typeface="Aharoni" pitchFamily="2" charset="-79"/>
                <a:cs typeface="Aharoni" pitchFamily="2" charset="-79"/>
              </a:rPr>
              <a:t>Troble talks used to create rapport           </a:t>
            </a:r>
            <a:r>
              <a:rPr lang="cs-CZ" sz="2000" b="1" u="sng" dirty="0">
                <a:latin typeface="Aharoni" pitchFamily="2" charset="-79"/>
                <a:cs typeface="Aharoni" pitchFamily="2" charset="-79"/>
              </a:rPr>
              <a:t>Converstion style</a:t>
            </a:r>
            <a:endParaRPr lang="ru-RU" sz="2000" b="1" u="sng" dirty="0"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George Keith and John Shuttleworh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Aharoni" pitchFamily="2" charset="-79"/>
                <a:cs typeface="Aharoni" pitchFamily="2" charset="-79"/>
              </a:rPr>
              <a:t>  </a:t>
            </a:r>
            <a:r>
              <a:rPr lang="cs-CZ" b="1" dirty="0">
                <a:cs typeface="Aharoni" pitchFamily="2" charset="-79"/>
              </a:rPr>
              <a:t>In </a:t>
            </a:r>
            <a:r>
              <a:rPr lang="en-US" b="1" dirty="0">
                <a:cs typeface="Aharoni" pitchFamily="2" charset="-79"/>
              </a:rPr>
              <a:t>“Living language” (p.228) </a:t>
            </a:r>
            <a:r>
              <a:rPr lang="cs-CZ" b="1" dirty="0">
                <a:cs typeface="Aharoni" pitchFamily="2" charset="-79"/>
              </a:rPr>
              <a:t>they </a:t>
            </a:r>
            <a:r>
              <a:rPr lang="en-US" b="1" dirty="0">
                <a:cs typeface="Aharoni" pitchFamily="2" charset="-79"/>
              </a:rPr>
              <a:t>suggest that</a:t>
            </a:r>
            <a:r>
              <a:rPr lang="ru-RU" b="1" dirty="0">
                <a:cs typeface="Aharoni" pitchFamily="2" charset="-79"/>
              </a:rPr>
              <a:t>:</a:t>
            </a:r>
            <a:endParaRPr lang="cs-CZ" b="1" dirty="0">
              <a:cs typeface="Aharoni" pitchFamily="2" charset="-79"/>
            </a:endParaRPr>
          </a:p>
          <a:p>
            <a:pPr>
              <a:buNone/>
            </a:pPr>
            <a:endParaRPr lang="cs-CZ" dirty="0">
              <a:cs typeface="Aharoni" pitchFamily="2" charset="-79"/>
            </a:endParaRPr>
          </a:p>
          <a:p>
            <a:endParaRPr lang="cs-CZ" dirty="0">
              <a:cs typeface="Aharoni" pitchFamily="2" charset="-79"/>
            </a:endParaRPr>
          </a:p>
          <a:p>
            <a:r>
              <a:rPr lang="cs-CZ" dirty="0">
                <a:solidFill>
                  <a:srgbClr val="FF0066"/>
                </a:solidFill>
                <a:latin typeface="Aharoni" pitchFamily="2" charset="-79"/>
                <a:cs typeface="Aharoni" pitchFamily="2" charset="-79"/>
              </a:rPr>
              <a:t>Women</a:t>
            </a:r>
            <a:r>
              <a:rPr lang="cs-CZ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– talk more, than men, talk too much, are more polite, ask more questions…</a:t>
            </a:r>
          </a:p>
          <a:p>
            <a:endParaRPr lang="en-US" dirty="0">
              <a:latin typeface="Aharoni" pitchFamily="2" charset="-79"/>
              <a:cs typeface="Aharoni" pitchFamily="2" charset="-79"/>
            </a:endParaRPr>
          </a:p>
          <a:p>
            <a:r>
              <a:rPr lang="en-US" dirty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Men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– swear more, don’t talk about emotions, talk about sport/women, machines (in the same way) more…</a:t>
            </a:r>
            <a:endParaRPr lang="cs-CZ" dirty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cs-CZ" dirty="0">
              <a:latin typeface="Aharoni" pitchFamily="2" charset="-79"/>
              <a:cs typeface="Aharoni" pitchFamily="2" charset="-79"/>
            </a:endParaRPr>
          </a:p>
          <a:p>
            <a:endParaRPr lang="cs-CZ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Reasons for communication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66"/>
                </a:solidFill>
              </a:rPr>
              <a:t>Female </a:t>
            </a:r>
            <a:endParaRPr lang="ru-RU" dirty="0">
              <a:solidFill>
                <a:srgbClr val="FF0066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Male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Aharoni" pitchFamily="2" charset="-79"/>
                <a:cs typeface="Aharoni" pitchFamily="2" charset="-79"/>
              </a:rPr>
              <a:t>Most  common theme – Empathy: </a:t>
            </a:r>
          </a:p>
          <a:p>
            <a:pPr>
              <a:buNone/>
            </a:pPr>
            <a:r>
              <a:rPr lang="en-US" sz="2000" dirty="0">
                <a:solidFill>
                  <a:srgbClr val="FF0066"/>
                </a:solidFill>
                <a:latin typeface="Aharoni" pitchFamily="2" charset="-79"/>
                <a:cs typeface="Aharoni" pitchFamily="2" charset="-79"/>
              </a:rPr>
              <a:t>‘</a:t>
            </a:r>
            <a:r>
              <a:rPr lang="en-US" sz="2000" i="1" dirty="0">
                <a:solidFill>
                  <a:srgbClr val="FF0066"/>
                </a:solidFill>
                <a:latin typeface="Aharoni" pitchFamily="2" charset="-79"/>
                <a:cs typeface="Aharoni" pitchFamily="2" charset="-79"/>
              </a:rPr>
              <a:t>To know you’re not alone</a:t>
            </a:r>
            <a:r>
              <a:rPr lang="en-US" sz="2000" dirty="0">
                <a:solidFill>
                  <a:srgbClr val="FF0066"/>
                </a:solidFill>
                <a:latin typeface="Aharoni" pitchFamily="2" charset="-79"/>
                <a:cs typeface="Aharoni" pitchFamily="2" charset="-79"/>
              </a:rPr>
              <a:t>’.</a:t>
            </a:r>
          </a:p>
          <a:p>
            <a:pPr>
              <a:buNone/>
            </a:pPr>
            <a:endParaRPr lang="en-US" sz="2000" dirty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>
                <a:latin typeface="Aharoni" pitchFamily="2" charset="-79"/>
                <a:cs typeface="Aharoni" pitchFamily="2" charset="-79"/>
              </a:rPr>
              <a:t>To establish and maintain relationships:</a:t>
            </a:r>
          </a:p>
          <a:p>
            <a:pPr>
              <a:buNone/>
            </a:pPr>
            <a:r>
              <a:rPr lang="en-US" sz="2000" dirty="0">
                <a:latin typeface="Aharoni" pitchFamily="2" charset="-79"/>
                <a:cs typeface="Aharoni" pitchFamily="2" charset="-79"/>
              </a:rPr>
              <a:t>‘</a:t>
            </a:r>
            <a:r>
              <a:rPr lang="en-US" sz="2000" i="1" dirty="0">
                <a:solidFill>
                  <a:srgbClr val="FF0066"/>
                </a:solidFill>
                <a:latin typeface="Aharoni" pitchFamily="2" charset="-79"/>
                <a:cs typeface="Aharoni" pitchFamily="2" charset="-79"/>
              </a:rPr>
              <a:t>Talking is the essence of relationship</a:t>
            </a:r>
            <a:r>
              <a:rPr lang="en-US" sz="2000" dirty="0">
                <a:solidFill>
                  <a:srgbClr val="FF0066"/>
                </a:solidFill>
                <a:latin typeface="Aharoni" pitchFamily="2" charset="-79"/>
                <a:cs typeface="Aharoni" pitchFamily="2" charset="-79"/>
              </a:rPr>
              <a:t>‘.</a:t>
            </a:r>
            <a:endParaRPr lang="ru-RU" sz="2000" dirty="0">
              <a:solidFill>
                <a:srgbClr val="FF0066"/>
              </a:solidFill>
              <a:cs typeface="Aharoni" pitchFamily="2" charset="-79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Aharoni" pitchFamily="2" charset="-79"/>
                <a:cs typeface="Aharoni" pitchFamily="2" charset="-79"/>
              </a:rPr>
              <a:t>To get practical tips</a:t>
            </a:r>
          </a:p>
          <a:p>
            <a:endParaRPr lang="en-US" sz="2000" dirty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>
                <a:latin typeface="Aharoni" pitchFamily="2" charset="-79"/>
                <a:cs typeface="Aharoni" pitchFamily="2" charset="-79"/>
              </a:rPr>
              <a:t>Direct at practical, straight to the point.</a:t>
            </a:r>
          </a:p>
          <a:p>
            <a:endParaRPr lang="en-US" sz="2000" dirty="0">
              <a:latin typeface="Aharoni" pitchFamily="2" charset="-79"/>
              <a:cs typeface="Aharoni" pitchFamily="2" charset="-79"/>
            </a:endParaRPr>
          </a:p>
          <a:p>
            <a:r>
              <a:rPr lang="en-US" sz="2000" dirty="0">
                <a:latin typeface="Aharoni" pitchFamily="2" charset="-79"/>
                <a:cs typeface="Aharoni" pitchFamily="2" charset="-79"/>
              </a:rPr>
              <a:t>Conversations are fast-paced</a:t>
            </a:r>
            <a:endParaRPr lang="ru-RU" sz="2000" dirty="0"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Why women are more chatty?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899592" y="1772816"/>
            <a:ext cx="7772400" cy="45720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haroni" pitchFamily="2" charset="-79"/>
                <a:cs typeface="Aharoni" pitchFamily="2" charset="-79"/>
              </a:rPr>
              <a:t>Researchers found the so called ‘language protein’ that makes women more talkative</a:t>
            </a:r>
          </a:p>
          <a:p>
            <a:endParaRPr lang="en-US" sz="2400" dirty="0">
              <a:latin typeface="Aharoni" pitchFamily="2" charset="-79"/>
              <a:cs typeface="Aharoni" pitchFamily="2" charset="-79"/>
            </a:endParaRPr>
          </a:p>
          <a:p>
            <a:r>
              <a:rPr lang="en-US" sz="2400" dirty="0">
                <a:latin typeface="Aharoni" pitchFamily="2" charset="-79"/>
                <a:cs typeface="Aharoni" pitchFamily="2" charset="-79"/>
              </a:rPr>
              <a:t>Women have higher levels of Foxp2 protein</a:t>
            </a:r>
          </a:p>
          <a:p>
            <a:endParaRPr lang="en-US" sz="2400" dirty="0">
              <a:latin typeface="Aharoni" pitchFamily="2" charset="-79"/>
              <a:cs typeface="Aharoni" pitchFamily="2" charset="-79"/>
            </a:endParaRPr>
          </a:p>
          <a:p>
            <a:r>
              <a:rPr lang="en-US" sz="2400" dirty="0">
                <a:latin typeface="Aharoni" pitchFamily="2" charset="-79"/>
                <a:cs typeface="Aharoni" pitchFamily="2" charset="-79"/>
              </a:rPr>
              <a:t>Girls learn to speak earlier and more quickly than boys</a:t>
            </a:r>
          </a:p>
          <a:p>
            <a:endParaRPr lang="en-US" sz="2400" dirty="0">
              <a:latin typeface="Aharoni" pitchFamily="2" charset="-79"/>
              <a:cs typeface="Aharoni" pitchFamily="2" charset="-79"/>
            </a:endParaRPr>
          </a:p>
          <a:p>
            <a:r>
              <a:rPr lang="en-US" sz="2400" dirty="0">
                <a:latin typeface="Aharoni" pitchFamily="2" charset="-79"/>
                <a:cs typeface="Aharoni" pitchFamily="2" charset="-79"/>
              </a:rPr>
              <a:t>Daily </a:t>
            </a:r>
            <a:r>
              <a:rPr lang="en-US" sz="2400" dirty="0">
                <a:solidFill>
                  <a:srgbClr val="FF0066"/>
                </a:solidFill>
                <a:latin typeface="Aharoni" pitchFamily="2" charset="-79"/>
                <a:cs typeface="Aharoni" pitchFamily="2" charset="-79"/>
              </a:rPr>
              <a:t>women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speak about 13000 words, </a:t>
            </a:r>
            <a:r>
              <a:rPr lang="en-US" sz="2400" dirty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men</a:t>
            </a:r>
            <a:r>
              <a:rPr lang="en-US" sz="2400" dirty="0">
                <a:latin typeface="Aharoni" pitchFamily="2" charset="-79"/>
                <a:cs typeface="Aharoni" pitchFamily="2" charset="-79"/>
              </a:rPr>
              <a:t> – 7000.</a:t>
            </a:r>
            <a:endParaRPr lang="ru-RU" sz="2400" dirty="0">
              <a:cs typeface="Aharoni" pitchFamily="2" charset="-79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551</TotalTime>
  <Words>494</Words>
  <Application>Microsoft Office PowerPoint</Application>
  <PresentationFormat>Předvádění na obrazovce (4:3)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Aharoni</vt:lpstr>
      <vt:lpstr>Calibri</vt:lpstr>
      <vt:lpstr>Cambria</vt:lpstr>
      <vt:lpstr>Franklin Gothic Book</vt:lpstr>
      <vt:lpstr>Perpetua</vt:lpstr>
      <vt:lpstr>Wingdings 2</vt:lpstr>
      <vt:lpstr>Справедливость</vt:lpstr>
      <vt:lpstr>                  LANGUAGE &amp; GENDER               how differently we use it                              BY                     Anastasia  Tsypkina      </vt:lpstr>
      <vt:lpstr>Who is possibly talking</vt:lpstr>
      <vt:lpstr>Why do we call it Gender? </vt:lpstr>
      <vt:lpstr>How does the language affects our thoughts?</vt:lpstr>
      <vt:lpstr>Gender Differences in Language</vt:lpstr>
      <vt:lpstr>Gender Differences in Language</vt:lpstr>
      <vt:lpstr>George Keith and John Shuttleworh</vt:lpstr>
      <vt:lpstr>Reasons for communication </vt:lpstr>
      <vt:lpstr>Why women are more chatty?</vt:lpstr>
      <vt:lpstr>Summary </vt:lpstr>
      <vt:lpstr>Literature 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LANGUAGE &amp; GENDER                               BY                    Anastasia Tsypkina      </dc:title>
  <dc:creator>Настя</dc:creator>
  <cp:lastModifiedBy>Lenka Zouhar Ludvíková</cp:lastModifiedBy>
  <cp:revision>41</cp:revision>
  <dcterms:created xsi:type="dcterms:W3CDTF">2017-04-02T14:12:59Z</dcterms:created>
  <dcterms:modified xsi:type="dcterms:W3CDTF">2017-10-30T05:13:13Z</dcterms:modified>
</cp:coreProperties>
</file>