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5"/>
    <p:restoredTop sz="93632"/>
  </p:normalViewPr>
  <p:slideViewPr>
    <p:cSldViewPr snapToGrid="0" snapToObjects="1">
      <p:cViewPr varScale="1">
        <p:scale>
          <a:sx n="34" d="100"/>
          <a:sy n="34" d="100"/>
        </p:scale>
        <p:origin x="1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ABBF-9BA5-0A4A-8D21-9157216C3BD5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4A5B7-C9F7-944F-BBCB-68588683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10F61C1-7EC7-1948-9F86-A771A2735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1EAC8D9-50BE-8745-85FD-D016F87E8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xford-royale.co.uk/articles/techniques-creative-writing-improve-essay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inenglish.co.uk/free-guide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wired.com/2015/11/holly-holm-ronda-rousey-destroying-kick-packed-a-lot-of-for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creative writing </a:t>
            </a:r>
            <a:br>
              <a:rPr lang="en-US" sz="4000" dirty="0" smtClean="0"/>
            </a:br>
            <a:r>
              <a:rPr lang="en-US" sz="4000" dirty="0" smtClean="0"/>
              <a:t>as academic writing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219" y="5583044"/>
            <a:ext cx="3995955" cy="653164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Joe </a:t>
            </a:r>
            <a:r>
              <a:rPr lang="en-US" dirty="0" smtClean="0">
                <a:solidFill>
                  <a:schemeClr val="tx1"/>
                </a:solidFill>
              </a:rPr>
              <a:t>Lennon, PhD, MFA</a:t>
            </a:r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132" y="1332902"/>
            <a:ext cx="9238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27" y="302359"/>
            <a:ext cx="112250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Activity: 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Get students to identify an abstract “telling” sentence in their paper (or their </a:t>
            </a:r>
            <a:r>
              <a:rPr lang="en-US" sz="2800" b="1" dirty="0" smtClean="0">
                <a:solidFill>
                  <a:schemeClr val="accent1"/>
                </a:solidFill>
              </a:rPr>
              <a:t>classmate</a:t>
            </a:r>
            <a:r>
              <a:rPr lang="en-US" sz="2800" b="1" dirty="0" smtClean="0">
                <a:solidFill>
                  <a:schemeClr val="accent1"/>
                </a:solidFill>
              </a:rPr>
              <a:t>’s </a:t>
            </a:r>
            <a:r>
              <a:rPr lang="en-US" sz="2800" b="1" dirty="0" smtClean="0">
                <a:solidFill>
                  <a:schemeClr val="accent1"/>
                </a:solidFill>
              </a:rPr>
              <a:t>paper), and take it through 2 </a:t>
            </a:r>
            <a:r>
              <a:rPr lang="en-US" sz="2800" b="1" dirty="0" smtClean="0">
                <a:solidFill>
                  <a:schemeClr val="accent1"/>
                </a:solidFill>
              </a:rPr>
              <a:t>more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stages on the way to “showing.”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</a:rPr>
              <a:t>"</a:t>
            </a:r>
            <a:r>
              <a:rPr lang="en-US" sz="2800" b="1" dirty="0" smtClean="0">
                <a:solidFill>
                  <a:schemeClr val="accent1"/>
                </a:solidFill>
              </a:rPr>
              <a:t>We </a:t>
            </a:r>
            <a:r>
              <a:rPr lang="en-US" sz="2800" b="1" dirty="0">
                <a:solidFill>
                  <a:schemeClr val="accent1"/>
                </a:solidFill>
              </a:rPr>
              <a:t>are going to make America great again!"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2</a:t>
            </a:r>
            <a:r>
              <a:rPr lang="en-US" sz="2800" b="1" dirty="0">
                <a:solidFill>
                  <a:schemeClr val="accent1"/>
                </a:solidFill>
              </a:rPr>
              <a:t>. We are going to build a wall made of concrete and razor wire</a:t>
            </a:r>
            <a:r>
              <a:rPr lang="en-US" sz="2800" b="1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3. We are going to build a wall made of razor wire that will slice open the legs and arms of desperate women and children who try to get across.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Adapting structural tricks from creative genres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3032182"/>
            <a:ext cx="7729728" cy="310198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002060"/>
                </a:solidFill>
                <a:hlinkClick r:id="rId2"/>
              </a:rPr>
              <a:t>https://www.oxford-royale.co.uk/articles/techniques-creative-writing-improve-essays.html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Experimenting with creative forms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3032182"/>
            <a:ext cx="7729728" cy="310198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Modernist Poetry</a:t>
            </a:r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Cento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Erasure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8909" y="283779"/>
            <a:ext cx="5659821" cy="6306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1433" y="0"/>
            <a:ext cx="58174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This Is Just To Say 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William </a:t>
            </a:r>
            <a:r>
              <a:rPr lang="en-US" dirty="0">
                <a:solidFill>
                  <a:srgbClr val="002060"/>
                </a:solidFill>
              </a:rPr>
              <a:t>Carlos </a:t>
            </a:r>
            <a:r>
              <a:rPr lang="en-US" dirty="0" smtClean="0">
                <a:solidFill>
                  <a:srgbClr val="002060"/>
                </a:solidFill>
              </a:rPr>
              <a:t>Williams</a:t>
            </a:r>
            <a:endParaRPr lang="en-US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I have eaten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plums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that </a:t>
            </a:r>
            <a:r>
              <a:rPr lang="en-US" sz="2400" dirty="0">
                <a:solidFill>
                  <a:srgbClr val="002060"/>
                </a:solidFill>
              </a:rPr>
              <a:t>were in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icebox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dirty="0">
                <a:solidFill>
                  <a:srgbClr val="002060"/>
                </a:solidFill>
              </a:rPr>
              <a:t>which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you </a:t>
            </a:r>
            <a:r>
              <a:rPr lang="en-US" sz="2400" dirty="0">
                <a:solidFill>
                  <a:srgbClr val="002060"/>
                </a:solidFill>
              </a:rPr>
              <a:t>were probably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saving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for </a:t>
            </a:r>
            <a:r>
              <a:rPr lang="en-US" sz="2400" dirty="0">
                <a:solidFill>
                  <a:srgbClr val="002060"/>
                </a:solidFill>
              </a:rPr>
              <a:t>breakfast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Forgive </a:t>
            </a:r>
            <a:r>
              <a:rPr lang="en-US" sz="2400" dirty="0">
                <a:solidFill>
                  <a:srgbClr val="002060"/>
                </a:solidFill>
              </a:rPr>
              <a:t>me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they </a:t>
            </a:r>
            <a:r>
              <a:rPr lang="en-US" sz="2400" dirty="0">
                <a:solidFill>
                  <a:srgbClr val="002060"/>
                </a:solidFill>
              </a:rPr>
              <a:t>were delicious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 </a:t>
            </a:r>
            <a:r>
              <a:rPr lang="en-US" sz="2400" dirty="0">
                <a:solidFill>
                  <a:srgbClr val="002060"/>
                </a:solidFill>
              </a:rPr>
              <a:t>sweet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and </a:t>
            </a:r>
            <a:r>
              <a:rPr lang="en-US" sz="2400" dirty="0">
                <a:solidFill>
                  <a:srgbClr val="002060"/>
                </a:solidFill>
              </a:rPr>
              <a:t>so cold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3048" y="648114"/>
            <a:ext cx="52656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I use </a:t>
            </a:r>
            <a:r>
              <a:rPr lang="en-US" sz="3200" dirty="0" smtClean="0">
                <a:solidFill>
                  <a:schemeClr val="bg1"/>
                </a:solidFill>
              </a:rPr>
              <a:t>this poem to show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importance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image, </a:t>
            </a:r>
            <a:r>
              <a:rPr lang="en-US" sz="3200" dirty="0" smtClean="0">
                <a:solidFill>
                  <a:schemeClr val="bg1"/>
                </a:solidFill>
              </a:rPr>
              <a:t>directness, rhythm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tone</a:t>
            </a:r>
          </a:p>
          <a:p>
            <a:pPr marL="457200" lvl="0" indent="-457200">
              <a:buFontTx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</a:rPr>
              <a:t>that </a:t>
            </a:r>
            <a:r>
              <a:rPr lang="en-US" sz="3200" dirty="0">
                <a:solidFill>
                  <a:schemeClr val="bg1"/>
                </a:solidFill>
              </a:rPr>
              <a:t>there can </a:t>
            </a:r>
            <a:r>
              <a:rPr lang="en-US" sz="3200" dirty="0" smtClean="0">
                <a:solidFill>
                  <a:schemeClr val="bg1"/>
                </a:solidFill>
              </a:rPr>
              <a:t>be (and </a:t>
            </a:r>
            <a:r>
              <a:rPr lang="en-US" sz="3200" dirty="0">
                <a:solidFill>
                  <a:schemeClr val="bg1"/>
                </a:solidFill>
              </a:rPr>
              <a:t>almost always are) multiple audiences and purposes. (Here, who is the audience and what is the purpose? What is the genre</a:t>
            </a:r>
            <a:r>
              <a:rPr lang="en-US" sz="3200" dirty="0" smtClean="0">
                <a:solidFill>
                  <a:schemeClr val="bg1"/>
                </a:solidFill>
              </a:rPr>
              <a:t>?)</a:t>
            </a:r>
          </a:p>
          <a:p>
            <a:pPr marL="457200" lvl="0" indent="-457200">
              <a:buFontTx/>
              <a:buChar char="-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132" y="1332902"/>
            <a:ext cx="9238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27" y="302359"/>
            <a:ext cx="112250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Activity: 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Students take one of their paragraphs and turn it into a poem by giving it line </a:t>
            </a:r>
            <a:r>
              <a:rPr lang="en-US" sz="3200" b="1" dirty="0" smtClean="0">
                <a:solidFill>
                  <a:schemeClr val="accent1"/>
                </a:solidFill>
              </a:rPr>
              <a:t>breaks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(This brings </a:t>
            </a:r>
            <a:r>
              <a:rPr lang="en-US" sz="3200" b="1" dirty="0" smtClean="0">
                <a:solidFill>
                  <a:schemeClr val="accent1"/>
                </a:solidFill>
              </a:rPr>
              <a:t>out rhythm (or lack of it); </a:t>
            </a:r>
            <a:r>
              <a:rPr lang="en-US" sz="3200" b="1" dirty="0" smtClean="0">
                <a:solidFill>
                  <a:schemeClr val="accent1"/>
                </a:solidFill>
              </a:rPr>
              <a:t>tends to emphasize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key </a:t>
            </a:r>
            <a:r>
              <a:rPr lang="en-US" sz="3200" b="1" dirty="0" smtClean="0">
                <a:solidFill>
                  <a:schemeClr val="accent1"/>
                </a:solidFill>
              </a:rPr>
              <a:t>ideas, makes repetition more obvious)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33" y="230832"/>
            <a:ext cx="5659821" cy="6306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53048" y="578398"/>
            <a:ext cx="5265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Cento: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Ancient Roman poetry form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made from lines taken from other sources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1" y="692497"/>
            <a:ext cx="532964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Here’s a cento I made from the sources I read for this presentation: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In order to clarify </a:t>
            </a:r>
          </a:p>
          <a:p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the next lips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ndale Mono" charset="0"/>
                <a:ea typeface="Andale Mono" charset="0"/>
                <a:cs typeface="Andale Mono" charset="0"/>
              </a:rPr>
              <a:t>beside the white</a:t>
            </a:r>
          </a:p>
          <a:p>
            <a:r>
              <a:rPr lang="en-US" sz="2000" dirty="0">
                <a:solidFill>
                  <a:srgbClr val="002060"/>
                </a:solidFill>
                <a:latin typeface="Verdana" charset="0"/>
                <a:ea typeface="Times New Roman" charset="0"/>
              </a:rPr>
              <a:t>poets often </a:t>
            </a:r>
            <a:r>
              <a:rPr lang="en-US" sz="2000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bring </a:t>
            </a:r>
            <a:r>
              <a:rPr lang="en-US" sz="2000" dirty="0" smtClean="0">
                <a:solidFill>
                  <a:srgbClr val="002060"/>
                </a:solidFill>
                <a:latin typeface="Times New Roman" charset="0"/>
                <a:ea typeface="Candara" charset="0"/>
              </a:rPr>
              <a:t>spaces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into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Candara" charset="0"/>
              </a:rPr>
              <a:t>places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Georgia" charset="0"/>
                <a:ea typeface="Times New Roman" charset="0"/>
              </a:rPr>
              <a:t>a </a:t>
            </a:r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communication so peculiar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The dictionary 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a 50 pound dog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defines erase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(without words, please)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for the sake of something </a:t>
            </a:r>
          </a:p>
          <a:p>
            <a:r>
              <a:rPr lang="en-US" sz="2000" dirty="0">
                <a:solidFill>
                  <a:srgbClr val="002060"/>
                </a:solidFill>
                <a:latin typeface="Georgia" charset="0"/>
                <a:ea typeface="Times New Roman" charset="0"/>
              </a:rPr>
              <a:t>a form of flesh and blood</a:t>
            </a:r>
            <a:endParaRPr lang="en-US" sz="2000" dirty="0">
              <a:solidFill>
                <a:srgbClr val="002060"/>
              </a:solidFill>
              <a:latin typeface="Times New Roman" charset="0"/>
              <a:ea typeface="Candara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rope-dancing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charset="0"/>
                <a:ea typeface="Candara" charset="0"/>
              </a:rPr>
              <a:t>beyond itself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53051" y="2939143"/>
            <a:ext cx="5465679" cy="35978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2250" y="3153041"/>
            <a:ext cx="4907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Activity: 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 Ask students to keep a research notebook of interesting/useful quotations (a good idea anyway).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 Ask them to make a cento poem from the quotes.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- Share with another student who then rearranges the lines (Students talk about how the meaning changes; why they chose these lines in particular)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732" y="1256702"/>
            <a:ext cx="93887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Erasure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A literary form in which words (or parts of words) are erased from an existing text. The results can be funny, surprising, satirical, subversive, and profound.     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732" y="1256702"/>
            <a:ext cx="93887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Erasur</a:t>
            </a:r>
            <a:r>
              <a:rPr lang="en-US" sz="4000" dirty="0">
                <a:solidFill>
                  <a:srgbClr val="002060"/>
                </a:solidFill>
              </a:rPr>
              <a:t>e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A literary form in which words (or parts of words) are erased from an existing text. The results can be funny, surprising, satirical, subversive, and profound.     </a:t>
            </a:r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0280" y="2590800"/>
            <a:ext cx="213360" cy="54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8960" y="2606040"/>
            <a:ext cx="18288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35680" y="2606040"/>
            <a:ext cx="48768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1040" y="2590800"/>
            <a:ext cx="472440" cy="54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12280" y="2590800"/>
            <a:ext cx="2529840" cy="624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51720" y="2606040"/>
            <a:ext cx="1127759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3215640"/>
            <a:ext cx="2758440" cy="579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3880" y="3215640"/>
            <a:ext cx="243840" cy="579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3480" y="3215640"/>
            <a:ext cx="2316480" cy="579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94320" y="3215640"/>
            <a:ext cx="1112520" cy="579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51720" y="3139440"/>
            <a:ext cx="1127759" cy="838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3794760"/>
            <a:ext cx="31242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9720" y="3794760"/>
            <a:ext cx="126492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06640" y="3794760"/>
            <a:ext cx="1524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72400" y="3794760"/>
            <a:ext cx="381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12480" y="3794760"/>
            <a:ext cx="153924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0732" y="4404360"/>
            <a:ext cx="762908" cy="518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91840" y="4404360"/>
            <a:ext cx="350520" cy="64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16680" y="4404360"/>
            <a:ext cx="3154680" cy="716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16680" y="2590800"/>
            <a:ext cx="4572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4400" y="3794760"/>
            <a:ext cx="655320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0"/>
            <a:ext cx="43954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036320"/>
            <a:ext cx="4541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</a:rPr>
              <a:t>A </a:t>
            </a:r>
            <a:r>
              <a:rPr lang="en-US" sz="4000" i="1" dirty="0" err="1" smtClean="0">
                <a:solidFill>
                  <a:srgbClr val="002060"/>
                </a:solidFill>
              </a:rPr>
              <a:t>Humument</a:t>
            </a:r>
            <a:endParaRPr lang="en-US" sz="4000" i="1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Tom Phillips, 1970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0"/>
            <a:ext cx="463450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0"/>
            <a:ext cx="463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6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441" y="2081048"/>
            <a:ext cx="9238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Which genres are academic writing genres?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How do we determine whether a kind of writing is academic or not?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36777"/>
            <a:ext cx="5699760" cy="6415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" y="716280"/>
            <a:ext cx="4617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</a:rPr>
              <a:t>Nets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Jen </a:t>
            </a:r>
            <a:r>
              <a:rPr lang="en-US" sz="4000" dirty="0" err="1" smtClean="0">
                <a:solidFill>
                  <a:srgbClr val="002060"/>
                </a:solidFill>
              </a:rPr>
              <a:t>Bervin</a:t>
            </a:r>
            <a:r>
              <a:rPr lang="en-US" sz="4000" dirty="0" smtClean="0">
                <a:solidFill>
                  <a:srgbClr val="002060"/>
                </a:solidFill>
              </a:rPr>
              <a:t>, 2003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6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9"/>
          <a:stretch/>
        </p:blipFill>
        <p:spPr>
          <a:xfrm>
            <a:off x="6141728" y="321732"/>
            <a:ext cx="5728547" cy="621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" b="-2"/>
          <a:stretch/>
        </p:blipFill>
        <p:spPr>
          <a:xfrm>
            <a:off x="321724" y="321732"/>
            <a:ext cx="572854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590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9128760" y="2833301"/>
            <a:ext cx="52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Joe Lennon, 2016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6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132" y="1332902"/>
            <a:ext cx="9238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002060"/>
              </a:solidFill>
            </a:endParaRP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027" y="302359"/>
            <a:ext cx="1122504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Activities: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Students </a:t>
            </a:r>
            <a:r>
              <a:rPr lang="en-US" sz="2800" b="1" dirty="0" smtClean="0">
                <a:solidFill>
                  <a:schemeClr val="accent1"/>
                </a:solidFill>
              </a:rPr>
              <a:t>can do erasures on a reading text, on their own writings, on classmates’ writings</a:t>
            </a:r>
            <a:r>
              <a:rPr lang="is-IS" sz="2800" b="1" dirty="0" smtClean="0">
                <a:solidFill>
                  <a:schemeClr val="accent1"/>
                </a:solidFill>
              </a:rPr>
              <a:t>…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Have them discuss: How has the meaning changed? The genre? The purpose? The audience?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2800" b="1" dirty="0" smtClean="0">
                <a:solidFill>
                  <a:schemeClr val="accent1"/>
                </a:solidFill>
              </a:rPr>
              <a:t>You could ask them do an erasure with a specific goal (change the text from one genre into another, make the text appeal to a specific audience, erase everything but the verbs</a:t>
            </a:r>
            <a:r>
              <a:rPr lang="is-IS" sz="2800" b="1" dirty="0" smtClean="0">
                <a:solidFill>
                  <a:schemeClr val="accent1"/>
                </a:solidFill>
              </a:rPr>
              <a:t>…)</a:t>
            </a:r>
          </a:p>
          <a:p>
            <a:endParaRPr lang="is-IS" sz="2800" b="1" dirty="0">
              <a:solidFill>
                <a:schemeClr val="accent1"/>
              </a:solidFill>
            </a:endParaRPr>
          </a:p>
          <a:p>
            <a:r>
              <a:rPr lang="is-IS" sz="2800" b="1" dirty="0" smtClean="0">
                <a:solidFill>
                  <a:schemeClr val="accent1"/>
                </a:solidFill>
              </a:rPr>
              <a:t>Get them to articulate WHY they did what they did!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 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Premise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4000" dirty="0">
                <a:solidFill>
                  <a:srgbClr val="002060"/>
                </a:solidFill>
              </a:rPr>
              <a:t>Let’s teach (and evaluate) writing so that students come to </a:t>
            </a:r>
            <a:r>
              <a:rPr lang="en-US" sz="4000" dirty="0" smtClean="0">
                <a:solidFill>
                  <a:srgbClr val="002060"/>
                </a:solidFill>
              </a:rPr>
              <a:t>perceive it as a continual PROCESS </a:t>
            </a:r>
            <a:r>
              <a:rPr lang="en-US" sz="4000" dirty="0">
                <a:solidFill>
                  <a:srgbClr val="002060"/>
                </a:solidFill>
              </a:rPr>
              <a:t>(of trial, failure, dialogue, experimentation), and so that they view any one </a:t>
            </a:r>
            <a:r>
              <a:rPr lang="en-US" sz="4000" dirty="0" smtClean="0">
                <a:solidFill>
                  <a:srgbClr val="002060"/>
                </a:solidFill>
              </a:rPr>
              <a:t>“finished” piece </a:t>
            </a:r>
            <a:r>
              <a:rPr lang="en-US" sz="4000" dirty="0">
                <a:solidFill>
                  <a:srgbClr val="002060"/>
                </a:solidFill>
              </a:rPr>
              <a:t>of writing as only a byproduct of this process (though of course, a useful one).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Premise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37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100" dirty="0">
                <a:solidFill>
                  <a:srgbClr val="002060"/>
                </a:solidFill>
              </a:rPr>
              <a:t>Let’s show students that a good writer CREATES a unique form every time she writes, to suit the unique rhetorical needs of her </a:t>
            </a:r>
            <a:r>
              <a:rPr lang="en-US" sz="5100" dirty="0" smtClean="0">
                <a:solidFill>
                  <a:srgbClr val="002060"/>
                </a:solidFill>
              </a:rPr>
              <a:t>audience. </a:t>
            </a:r>
            <a:endParaRPr lang="en-US" sz="5100" dirty="0" smtClean="0">
              <a:solidFill>
                <a:srgbClr val="002060"/>
              </a:solidFill>
            </a:endParaRPr>
          </a:p>
          <a:p>
            <a:pPr lvl="0"/>
            <a:r>
              <a:rPr lang="en-US" sz="5100" dirty="0" smtClean="0">
                <a:solidFill>
                  <a:srgbClr val="002060"/>
                </a:solidFill>
              </a:rPr>
              <a:t>Presenting </a:t>
            </a:r>
            <a:r>
              <a:rPr lang="en-US" sz="5100" dirty="0">
                <a:solidFill>
                  <a:srgbClr val="002060"/>
                </a:solidFill>
              </a:rPr>
              <a:t>a genre as an already set form </a:t>
            </a:r>
            <a:r>
              <a:rPr lang="en-US" sz="5100" dirty="0" smtClean="0">
                <a:solidFill>
                  <a:srgbClr val="002060"/>
                </a:solidFill>
              </a:rPr>
              <a:t>with “rules” and teaching </a:t>
            </a:r>
            <a:r>
              <a:rPr lang="en-US" sz="5100" dirty="0">
                <a:solidFill>
                  <a:srgbClr val="002060"/>
                </a:solidFill>
              </a:rPr>
              <a:t>students to follow it is a backward and dead-end strategy </a:t>
            </a:r>
            <a:r>
              <a:rPr lang="en-US" sz="5100" dirty="0" smtClean="0">
                <a:solidFill>
                  <a:srgbClr val="002060"/>
                </a:solidFill>
              </a:rPr>
              <a:t>(and </a:t>
            </a:r>
            <a:r>
              <a:rPr lang="en-US" sz="5100" dirty="0">
                <a:solidFill>
                  <a:srgbClr val="002060"/>
                </a:solidFill>
              </a:rPr>
              <a:t>an easy way to produce boring nonsense).</a:t>
            </a:r>
          </a:p>
          <a:p>
            <a:r>
              <a:rPr lang="en-US" sz="3600" dirty="0">
                <a:solidFill>
                  <a:srgbClr val="002060"/>
                </a:solidFill>
              </a:rPr>
              <a:t> 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(see Lloyd </a:t>
            </a:r>
            <a:r>
              <a:rPr lang="en-US" sz="3600" dirty="0" err="1">
                <a:solidFill>
                  <a:srgbClr val="002060"/>
                </a:solidFill>
              </a:rPr>
              <a:t>Bitzer</a:t>
            </a:r>
            <a:r>
              <a:rPr lang="en-US" sz="3600" dirty="0">
                <a:solidFill>
                  <a:srgbClr val="002060"/>
                </a:solidFill>
              </a:rPr>
              <a:t>, "The Rhetorical Situation," 1968)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Premise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6300" dirty="0">
                <a:solidFill>
                  <a:srgbClr val="002060"/>
                </a:solidFill>
              </a:rPr>
              <a:t>The most essential </a:t>
            </a:r>
            <a:r>
              <a:rPr lang="en-US" sz="6300" dirty="0" smtClean="0">
                <a:solidFill>
                  <a:srgbClr val="002060"/>
                </a:solidFill>
              </a:rPr>
              <a:t>values of good </a:t>
            </a:r>
            <a:r>
              <a:rPr lang="en-US" sz="6300" dirty="0">
                <a:solidFill>
                  <a:srgbClr val="002060"/>
                </a:solidFill>
              </a:rPr>
              <a:t>writing in genres traditionally called “creative” apply to </a:t>
            </a:r>
            <a:r>
              <a:rPr lang="en-US" sz="6300" dirty="0" smtClean="0">
                <a:solidFill>
                  <a:srgbClr val="002060"/>
                </a:solidFill>
              </a:rPr>
              <a:t>academic </a:t>
            </a:r>
            <a:r>
              <a:rPr lang="en-US" sz="6300" dirty="0">
                <a:solidFill>
                  <a:srgbClr val="002060"/>
                </a:solidFill>
              </a:rPr>
              <a:t>genres as well. If practice with “creative” techniques and forms helps students internalize these values, then these techniques and forms have an important place in an academic writing classroom.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3 style Values in English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36177"/>
          </a:xfrm>
        </p:spPr>
        <p:txBody>
          <a:bodyPr>
            <a:normAutofit fontScale="62500" lnSpcReduction="20000"/>
          </a:bodyPr>
          <a:lstStyle/>
          <a:p>
            <a:pPr lvl="0" algn="ctr"/>
            <a:r>
              <a:rPr lang="en-US" sz="4600" b="1" dirty="0" smtClean="0">
                <a:solidFill>
                  <a:srgbClr val="002060"/>
                </a:solidFill>
              </a:rPr>
              <a:t>ACTION </a:t>
            </a: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evoked by strong </a:t>
            </a:r>
            <a:r>
              <a:rPr lang="en-US" sz="3200" b="1" i="1" dirty="0">
                <a:solidFill>
                  <a:srgbClr val="002060"/>
                </a:solidFill>
              </a:rPr>
              <a:t>verbs</a:t>
            </a:r>
            <a:r>
              <a:rPr lang="en-US" sz="3200" b="1" dirty="0">
                <a:solidFill>
                  <a:srgbClr val="002060"/>
                </a:solidFill>
              </a:rPr>
              <a:t>, as opposed to </a:t>
            </a:r>
            <a:r>
              <a:rPr lang="en-US" sz="3200" b="1" dirty="0" smtClean="0">
                <a:solidFill>
                  <a:srgbClr val="002060"/>
                </a:solidFill>
              </a:rPr>
              <a:t>the STASIS of </a:t>
            </a:r>
            <a:r>
              <a:rPr lang="en-US" sz="3200" b="1" dirty="0">
                <a:solidFill>
                  <a:srgbClr val="002060"/>
                </a:solidFill>
              </a:rPr>
              <a:t>nouns)</a:t>
            </a:r>
          </a:p>
          <a:p>
            <a:pPr lvl="0" algn="ctr"/>
            <a:r>
              <a:rPr lang="en-US" sz="4600" b="1" dirty="0" smtClean="0">
                <a:solidFill>
                  <a:srgbClr val="002060"/>
                </a:solidFill>
              </a:rPr>
              <a:t>IMAGE </a:t>
            </a: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direct appeal to the senses)</a:t>
            </a:r>
          </a:p>
          <a:p>
            <a:pPr lvl="0" algn="ctr"/>
            <a:r>
              <a:rPr lang="en-US" sz="4600" b="1" dirty="0" smtClean="0">
                <a:solidFill>
                  <a:srgbClr val="002060"/>
                </a:solidFill>
              </a:rPr>
              <a:t>ECONOMY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if you can do the same work in fewer words, </a:t>
            </a:r>
            <a:r>
              <a:rPr lang="en-US" sz="3200" b="1" dirty="0" smtClean="0">
                <a:solidFill>
                  <a:srgbClr val="002060"/>
                </a:solidFill>
              </a:rPr>
              <a:t>that’s </a:t>
            </a:r>
            <a:r>
              <a:rPr lang="en-US" sz="3200" b="1" dirty="0">
                <a:solidFill>
                  <a:srgbClr val="002060"/>
                </a:solidFill>
              </a:rPr>
              <a:t>better)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see </a:t>
            </a:r>
            <a:r>
              <a:rPr lang="en-US" sz="3200" dirty="0">
                <a:solidFill>
                  <a:srgbClr val="002060"/>
                </a:solidFill>
              </a:rPr>
              <a:t>Lanham, “Revising Prose,” and the Plain English Campaign: </a:t>
            </a:r>
          </a:p>
          <a:p>
            <a:pPr algn="ctr"/>
            <a:r>
              <a:rPr lang="en-US" sz="3200" u="sng" dirty="0">
                <a:solidFill>
                  <a:srgbClr val="002060"/>
                </a:solidFill>
                <a:hlinkClick r:id="rId2"/>
              </a:rPr>
              <a:t>http://www.plainenglish.co.uk/free-guides.html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69920"/>
            <a:ext cx="11109960" cy="28896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Applying </a:t>
            </a:r>
            <a:r>
              <a:rPr lang="en-US" sz="3200" dirty="0">
                <a:solidFill>
                  <a:srgbClr val="002060"/>
                </a:solidFill>
              </a:rPr>
              <a:t>overall principles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Adapting </a:t>
            </a:r>
            <a:r>
              <a:rPr lang="en-US" sz="3200" dirty="0">
                <a:solidFill>
                  <a:srgbClr val="002060"/>
                </a:solidFill>
              </a:rPr>
              <a:t>structures from creative </a:t>
            </a:r>
            <a:r>
              <a:rPr lang="en-US" sz="3200" dirty="0" smtClean="0">
                <a:solidFill>
                  <a:srgbClr val="002060"/>
                </a:solidFill>
              </a:rPr>
              <a:t>genres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Experimenting </a:t>
            </a:r>
            <a:r>
              <a:rPr lang="en-US" sz="3200" dirty="0">
                <a:solidFill>
                  <a:srgbClr val="002060"/>
                </a:solidFill>
              </a:rPr>
              <a:t>with creative forms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" y="990600"/>
            <a:ext cx="11109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Some ways to make bring creative writing into the Academic Writing classroom:</a:t>
            </a:r>
          </a:p>
        </p:txBody>
      </p:sp>
    </p:spTree>
    <p:extLst>
      <p:ext uri="{BB962C8B-B14F-4D97-AF65-F5344CB8AC3E}">
        <p14:creationId xmlns:p14="http://schemas.microsoft.com/office/powerpoint/2010/main" val="12728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Applying overall principles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(or, “Things My Creative Writing Teacher Taught Me”)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3032182"/>
            <a:ext cx="7729728" cy="310198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“Show, don’t tell.” </a:t>
            </a:r>
            <a:endParaRPr lang="en-US" sz="6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8909" y="283779"/>
            <a:ext cx="5659821" cy="6306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Three steps on the way from telling to showing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1. Stating </a:t>
            </a:r>
            <a:r>
              <a:rPr lang="en-US" sz="3200" dirty="0"/>
              <a:t>a </a:t>
            </a:r>
            <a:r>
              <a:rPr lang="en-US" sz="3200" dirty="0" smtClean="0"/>
              <a:t>concept</a:t>
            </a:r>
            <a:endParaRPr lang="en-US" sz="3200" dirty="0"/>
          </a:p>
          <a:p>
            <a:pPr lvl="0"/>
            <a:r>
              <a:rPr lang="en-US" sz="3200" dirty="0" smtClean="0"/>
              <a:t>2. Turning </a:t>
            </a:r>
            <a:r>
              <a:rPr lang="en-US" sz="3200" dirty="0"/>
              <a:t>the concept into an </a:t>
            </a:r>
            <a:r>
              <a:rPr lang="en-US" sz="3200" dirty="0" smtClean="0"/>
              <a:t>	image </a:t>
            </a:r>
            <a:r>
              <a:rPr lang="en-US" sz="3200" dirty="0"/>
              <a:t>(a concrete example)</a:t>
            </a:r>
          </a:p>
          <a:p>
            <a:pPr lvl="0"/>
            <a:r>
              <a:rPr lang="en-US" sz="3200" dirty="0" smtClean="0"/>
              <a:t>3. Putting </a:t>
            </a:r>
            <a:r>
              <a:rPr lang="en-US" sz="3200" dirty="0"/>
              <a:t>the </a:t>
            </a:r>
            <a:r>
              <a:rPr lang="en-US" sz="3200" dirty="0" smtClean="0"/>
              <a:t>image </a:t>
            </a:r>
            <a:r>
              <a:rPr lang="en-US" sz="3200" dirty="0"/>
              <a:t>into direct </a:t>
            </a:r>
            <a:r>
              <a:rPr lang="en-US" sz="3200" dirty="0" smtClean="0"/>
              <a:t>	relation </a:t>
            </a:r>
            <a:r>
              <a:rPr lang="en-US" sz="3200" dirty="0"/>
              <a:t>with the reader’s </a:t>
            </a:r>
            <a:r>
              <a:rPr lang="en-US" sz="3200" dirty="0" smtClean="0"/>
              <a:t>	body/senses </a:t>
            </a:r>
            <a:r>
              <a:rPr lang="en-US" sz="3200" dirty="0"/>
              <a:t>(putting it into </a:t>
            </a:r>
            <a:r>
              <a:rPr lang="en-US" sz="3200" dirty="0" smtClean="0"/>
              <a:t>	ACTION </a:t>
            </a:r>
            <a:r>
              <a:rPr lang="en-US" sz="3200" dirty="0"/>
              <a:t>with a verb)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17" y="551793"/>
            <a:ext cx="58174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“</a:t>
            </a:r>
            <a:r>
              <a:rPr lang="en-US" sz="3200" dirty="0">
                <a:solidFill>
                  <a:srgbClr val="002060"/>
                </a:solidFill>
              </a:rPr>
              <a:t>Think of 50 pounds. Think of a 50 pound dog. Think of that 50 pound dog sitting on your head</a:t>
            </a:r>
            <a:r>
              <a:rPr lang="en-US" sz="3200" dirty="0" smtClean="0">
                <a:solidFill>
                  <a:srgbClr val="002060"/>
                </a:solidFill>
              </a:rPr>
              <a:t>.”</a:t>
            </a:r>
          </a:p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Rhett </a:t>
            </a:r>
            <a:r>
              <a:rPr lang="en-US" sz="3200" dirty="0" err="1" smtClean="0">
                <a:solidFill>
                  <a:srgbClr val="002060"/>
                </a:solidFill>
              </a:rPr>
              <a:t>Allain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i="1" dirty="0" smtClean="0">
                <a:solidFill>
                  <a:srgbClr val="002060"/>
                </a:solidFill>
              </a:rPr>
              <a:t>Wired</a:t>
            </a:r>
            <a:endParaRPr lang="en-US" sz="3200" i="1" dirty="0">
              <a:solidFill>
                <a:srgbClr val="002060"/>
              </a:solidFill>
            </a:endParaRPr>
          </a:p>
          <a:p>
            <a:r>
              <a:rPr lang="en-US" sz="3200" u="sng" dirty="0">
                <a:solidFill>
                  <a:srgbClr val="002060"/>
                </a:solidFill>
                <a:hlinkClick r:id="rId2"/>
              </a:rPr>
              <a:t>https://www.wired.com/2015/11/holly-holm-ronda-rousey-destroying-kick-packed-a-lot-of-force/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740</TotalTime>
  <Words>870</Words>
  <Application>Microsoft Macintosh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American Typewriter</vt:lpstr>
      <vt:lpstr>Andale Mono</vt:lpstr>
      <vt:lpstr>Calibri</vt:lpstr>
      <vt:lpstr>Candara</vt:lpstr>
      <vt:lpstr>Georgia</vt:lpstr>
      <vt:lpstr>Gill Sans MT</vt:lpstr>
      <vt:lpstr>Times New Roman</vt:lpstr>
      <vt:lpstr>Verdana</vt:lpstr>
      <vt:lpstr>Arial</vt:lpstr>
      <vt:lpstr>Parcel</vt:lpstr>
      <vt:lpstr>creative writing  as academic writing</vt:lpstr>
      <vt:lpstr>PowerPoint Presentation</vt:lpstr>
      <vt:lpstr>Premise #1</vt:lpstr>
      <vt:lpstr>Premise #2</vt:lpstr>
      <vt:lpstr>Premise #3</vt:lpstr>
      <vt:lpstr>3 style Values in English writing</vt:lpstr>
      <vt:lpstr> Applying overall principles   Adapting structures from creative genres  Experimenting with creative forms </vt:lpstr>
      <vt:lpstr>Applying overall principles (or, “Things My Creative Writing Teacher Taught Me”)</vt:lpstr>
      <vt:lpstr>PowerPoint Presentation</vt:lpstr>
      <vt:lpstr>PowerPoint Presentation</vt:lpstr>
      <vt:lpstr>Adapting structural tricks from creative genres</vt:lpstr>
      <vt:lpstr>Experimenting with creative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writing  as creative writing</dc:title>
  <dc:creator>Joseph Lennon</dc:creator>
  <cp:lastModifiedBy>Joseph Lennon</cp:lastModifiedBy>
  <cp:revision>60</cp:revision>
  <dcterms:created xsi:type="dcterms:W3CDTF">2017-01-22T18:59:16Z</dcterms:created>
  <dcterms:modified xsi:type="dcterms:W3CDTF">2017-01-23T18:24:26Z</dcterms:modified>
</cp:coreProperties>
</file>